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10287000" cx="18288000"/>
  <p:notesSz cx="18288000" cy="10287000"/>
  <p:embeddedFontLst>
    <p:embeddedFont>
      <p:font typeface="Helvetica Neue"/>
      <p:regular r:id="rId24"/>
      <p:bold r:id="rId25"/>
      <p:italic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 uri="http://customooxmlschemas.google.com/">
      <go:slidesCustomData xmlns:go="http://customooxmlschemas.google.com/" r:id="rId32" roundtripDataSignature="AMtx7mi+TLSvL+otnZyLbA558NEPbtOz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8DDCD8-8566-4CBC-B2F2-580901D36A7B}">
  <a:tblStyle styleId="{6A8DDCD8-8566-4CBC-B2F2-580901D36A7B}" styleName="Table_0">
    <a:wholeTbl>
      <a:tcTxStyle b="off" i="off">
        <a:font>
          <a:latin typeface="Calibri"/>
          <a:ea typeface="Calibri"/>
          <a:cs typeface="Calibri"/>
        </a:font>
        <a:schemeClr val="dk1"/>
      </a:tcTxStyle>
      <a:tcStyle>
        <a:tcBdr>
          <a:left>
            <a:ln cap="flat" cmpd="sng" w="12700">
              <a:solidFill>
                <a:schemeClr val="accent4"/>
              </a:solidFill>
              <a:prstDash val="solid"/>
              <a:round/>
              <a:headEnd len="sm" w="sm" type="none"/>
              <a:tailEnd len="sm" w="sm" type="none"/>
            </a:ln>
          </a:left>
          <a:right>
            <a:ln cap="flat" cmpd="sng" w="12700">
              <a:solidFill>
                <a:schemeClr val="accent4"/>
              </a:solidFill>
              <a:prstDash val="solid"/>
              <a:round/>
              <a:headEnd len="sm" w="sm" type="none"/>
              <a:tailEnd len="sm" w="sm" type="none"/>
            </a:ln>
          </a:right>
          <a:top>
            <a:ln cap="flat" cmpd="sng" w="12700">
              <a:solidFill>
                <a:schemeClr val="accent4"/>
              </a:solidFill>
              <a:prstDash val="solid"/>
              <a:round/>
              <a:headEnd len="sm" w="sm" type="none"/>
              <a:tailEnd len="sm" w="sm" type="none"/>
            </a:ln>
          </a:top>
          <a:bottom>
            <a:ln cap="flat" cmpd="sng" w="12700">
              <a:solidFill>
                <a:schemeClr val="accent4"/>
              </a:solidFill>
              <a:prstDash val="solid"/>
              <a:round/>
              <a:headEnd len="sm" w="sm" type="none"/>
              <a:tailEnd len="sm" w="sm" type="none"/>
            </a:ln>
          </a:bottom>
          <a:insideH>
            <a:ln cap="flat" cmpd="sng" w="12700">
              <a:solidFill>
                <a:schemeClr val="accent4"/>
              </a:solidFill>
              <a:prstDash val="solid"/>
              <a:round/>
              <a:headEnd len="sm" w="sm" type="none"/>
              <a:tailEnd len="sm" w="sm" type="none"/>
            </a:ln>
          </a:insideH>
          <a:insideV>
            <a:ln cap="flat" cmpd="sng" w="12700">
              <a:solidFill>
                <a:schemeClr val="accent4"/>
              </a:solidFill>
              <a:prstDash val="solid"/>
              <a:round/>
              <a:headEnd len="sm" w="sm" type="none"/>
              <a:tailEnd len="sm" w="sm" type="none"/>
            </a:ln>
          </a:insideV>
        </a:tcBdr>
        <a:fill>
          <a:solidFill>
            <a:srgbClr val="ECEAF0"/>
          </a:solidFill>
        </a:fill>
      </a:tcStyle>
    </a:wholeTbl>
    <a:band1H>
      <a:tcTxStyle b="off" i="off"/>
      <a:tcStyle>
        <a:fill>
          <a:solidFill>
            <a:srgbClr val="D7D2DF"/>
          </a:solidFill>
        </a:fill>
      </a:tcStyle>
    </a:band1H>
    <a:band2H>
      <a:tcTxStyle b="off" i="off"/>
    </a:band2H>
    <a:band1V>
      <a:tcTxStyle b="off" i="off"/>
      <a:tcStyle>
        <a:fill>
          <a:solidFill>
            <a:srgbClr val="D7D2DF"/>
          </a:solidFill>
        </a:fill>
      </a:tcStyle>
    </a:band1V>
    <a:band2V>
      <a:tcTxStyle b="off" i="off"/>
    </a:band2V>
    <a:lastCol>
      <a:tcTxStyle b="on" i="off"/>
    </a:lastCol>
    <a:firstCol>
      <a:tcTxStyle b="on" i="off"/>
    </a:firstCol>
    <a:lastRow>
      <a:tcTxStyle b="on" i="off"/>
      <a:tcStyle>
        <a:tcBdr>
          <a:top>
            <a:ln cap="flat" cmpd="sng" w="25400">
              <a:solidFill>
                <a:schemeClr val="accent4"/>
              </a:solidFill>
              <a:prstDash val="solid"/>
              <a:round/>
              <a:headEnd len="sm" w="sm" type="none"/>
              <a:tailEnd len="sm" w="sm" type="none"/>
            </a:ln>
          </a:top>
        </a:tcBdr>
        <a:fill>
          <a:solidFill>
            <a:srgbClr val="ECEAF0"/>
          </a:solidFill>
        </a:fill>
      </a:tcStyle>
    </a:lastRow>
    <a:seCell>
      <a:tcTxStyle b="off" i="off"/>
    </a:seCell>
    <a:swCell>
      <a:tcTxStyle b="off" i="off"/>
    </a:swCell>
    <a:firstRow>
      <a:tcTxStyle b="on" i="off"/>
      <a:tcStyle>
        <a:fill>
          <a:solidFill>
            <a:srgbClr val="ECEAF0"/>
          </a:solidFill>
        </a:fill>
      </a:tcStyle>
    </a:firstRow>
    <a:neCell>
      <a:tcTxStyle b="off" i="off"/>
    </a:neCell>
    <a:nwCell>
      <a:tcTxStyle b="off" i="off"/>
    </a:nwCell>
  </a:tblStyle>
  <a:tblStyle styleId="{224F8379-D0D1-41C6-81D1-4F9D6182BD73}"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HelveticaNeue-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OpenSans-regular.fntdata"/><Relationship Id="rId27" Type="http://schemas.openxmlformats.org/officeDocument/2006/relationships/font" Target="fonts/HelveticaNeue-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OpenSans-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7924800" cy="51593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0358438" y="0"/>
            <a:ext cx="7924800" cy="51593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71063"/>
            <a:ext cx="7924800" cy="51593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 name="Google Shape;23;p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5: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p15: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6: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6" name="Google Shape;176;p16: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7: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17: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8: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18: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1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2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p2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2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p2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 name="Google Shape;31;p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 name="Google Shape;32;p2:notes"/>
          <p:cNvSpPr txBox="1"/>
          <p:nvPr>
            <p:ph idx="12" type="sldNum"/>
          </p:nvPr>
        </p:nvSpPr>
        <p:spPr>
          <a:xfrm>
            <a:off x="10358438" y="9771063"/>
            <a:ext cx="7924800" cy="51593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 name="Google Shape;49;p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p9: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 name="Google Shape;66;p9: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0: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 name="Google Shape;75;p10: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1: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11: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2: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12: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3: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13: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1828800" y="4951413"/>
            <a:ext cx="14630400" cy="404971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4:notes"/>
          <p:cNvSpPr/>
          <p:nvPr>
            <p:ph idx="2" type="sldImg"/>
          </p:nvPr>
        </p:nvSpPr>
        <p:spPr>
          <a:xfrm>
            <a:off x="6057900" y="1285875"/>
            <a:ext cx="6172200" cy="3471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9" name="Shape 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 name="Shape 2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jpg"/><Relationship Id="rId2" Type="http://schemas.openxmlformats.org/officeDocument/2006/relationships/image" Target="../media/image1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3"/>
          <p:cNvSpPr/>
          <p:nvPr/>
        </p:nvSpPr>
        <p:spPr>
          <a:xfrm>
            <a:off x="0" y="1"/>
            <a:ext cx="9144635" cy="1812688"/>
          </a:xfrm>
          <a:custGeom>
            <a:rect b="b" l="l" r="r" t="t"/>
            <a:pathLst>
              <a:path extrusionOk="0" h="3305175" w="9144635">
                <a:moveTo>
                  <a:pt x="0" y="3304911"/>
                </a:moveTo>
                <a:lnTo>
                  <a:pt x="0" y="0"/>
                </a:lnTo>
                <a:lnTo>
                  <a:pt x="7135660" y="0"/>
                </a:lnTo>
                <a:lnTo>
                  <a:pt x="9144210" y="595197"/>
                </a:lnTo>
                <a:lnTo>
                  <a:pt x="0" y="3304911"/>
                </a:lnTo>
                <a:close/>
              </a:path>
            </a:pathLst>
          </a:custGeom>
          <a:solidFill>
            <a:srgbClr val="93268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 name="Google Shape;11;p23"/>
          <p:cNvSpPr/>
          <p:nvPr/>
        </p:nvSpPr>
        <p:spPr>
          <a:xfrm>
            <a:off x="9144210"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 name="Google Shape;12;p23"/>
          <p:cNvSpPr/>
          <p:nvPr/>
        </p:nvSpPr>
        <p:spPr>
          <a:xfrm>
            <a:off x="7135659"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 name="Google Shape;13;p23"/>
          <p:cNvSpPr/>
          <p:nvPr/>
        </p:nvSpPr>
        <p:spPr>
          <a:xfrm>
            <a:off x="1028700" y="1028712"/>
            <a:ext cx="16230600" cy="8229600"/>
          </a:xfrm>
          <a:custGeom>
            <a:rect b="b" l="l" r="r" t="t"/>
            <a:pathLst>
              <a:path extrusionOk="0" h="8229600" w="16230600">
                <a:moveTo>
                  <a:pt x="16230588" y="83553"/>
                </a:moveTo>
                <a:lnTo>
                  <a:pt x="16146564" y="83553"/>
                </a:lnTo>
                <a:lnTo>
                  <a:pt x="16146564" y="0"/>
                </a:lnTo>
                <a:lnTo>
                  <a:pt x="16137128" y="0"/>
                </a:lnTo>
                <a:lnTo>
                  <a:pt x="16137128" y="83553"/>
                </a:lnTo>
                <a:lnTo>
                  <a:pt x="16137128" y="92989"/>
                </a:lnTo>
                <a:lnTo>
                  <a:pt x="16137128" y="8136128"/>
                </a:lnTo>
                <a:lnTo>
                  <a:pt x="93459" y="8136128"/>
                </a:lnTo>
                <a:lnTo>
                  <a:pt x="93459" y="92989"/>
                </a:lnTo>
                <a:lnTo>
                  <a:pt x="16137128" y="92989"/>
                </a:lnTo>
                <a:lnTo>
                  <a:pt x="16137128" y="83553"/>
                </a:lnTo>
                <a:lnTo>
                  <a:pt x="93459" y="83553"/>
                </a:lnTo>
                <a:lnTo>
                  <a:pt x="93459" y="0"/>
                </a:lnTo>
                <a:lnTo>
                  <a:pt x="84023" y="0"/>
                </a:lnTo>
                <a:lnTo>
                  <a:pt x="84023" y="83553"/>
                </a:lnTo>
                <a:lnTo>
                  <a:pt x="0" y="83553"/>
                </a:lnTo>
                <a:lnTo>
                  <a:pt x="0" y="92989"/>
                </a:lnTo>
                <a:lnTo>
                  <a:pt x="84023" y="92989"/>
                </a:lnTo>
                <a:lnTo>
                  <a:pt x="84023" y="8136128"/>
                </a:lnTo>
                <a:lnTo>
                  <a:pt x="0" y="8136128"/>
                </a:lnTo>
                <a:lnTo>
                  <a:pt x="0" y="8145564"/>
                </a:lnTo>
                <a:lnTo>
                  <a:pt x="84023" y="8145564"/>
                </a:lnTo>
                <a:lnTo>
                  <a:pt x="84023" y="8229600"/>
                </a:lnTo>
                <a:lnTo>
                  <a:pt x="93459" y="8229600"/>
                </a:lnTo>
                <a:lnTo>
                  <a:pt x="93459" y="8145564"/>
                </a:lnTo>
                <a:lnTo>
                  <a:pt x="16137128" y="8145564"/>
                </a:lnTo>
                <a:lnTo>
                  <a:pt x="16137128" y="8229600"/>
                </a:lnTo>
                <a:lnTo>
                  <a:pt x="16146564" y="8229600"/>
                </a:lnTo>
                <a:lnTo>
                  <a:pt x="16146564" y="8145564"/>
                </a:lnTo>
                <a:lnTo>
                  <a:pt x="16230588" y="8145564"/>
                </a:lnTo>
                <a:lnTo>
                  <a:pt x="16230588" y="8136128"/>
                </a:lnTo>
                <a:lnTo>
                  <a:pt x="16146564" y="8136128"/>
                </a:lnTo>
                <a:lnTo>
                  <a:pt x="16146564" y="92989"/>
                </a:lnTo>
                <a:lnTo>
                  <a:pt x="16230588" y="92989"/>
                </a:lnTo>
                <a:lnTo>
                  <a:pt x="16230588" y="83553"/>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 name="Google Shape;14;p23"/>
          <p:cNvPicPr preferRelativeResize="0"/>
          <p:nvPr/>
        </p:nvPicPr>
        <p:blipFill rotWithShape="1">
          <a:blip r:embed="rId1">
            <a:alphaModFix/>
          </a:blip>
          <a:srcRect b="0" l="0" r="0" t="0"/>
          <a:stretch/>
        </p:blipFill>
        <p:spPr>
          <a:xfrm>
            <a:off x="1028700" y="9258300"/>
            <a:ext cx="3198719" cy="702057"/>
          </a:xfrm>
          <a:prstGeom prst="rect">
            <a:avLst/>
          </a:prstGeom>
          <a:noFill/>
          <a:ln>
            <a:noFill/>
          </a:ln>
        </p:spPr>
      </p:pic>
      <p:sp>
        <p:nvSpPr>
          <p:cNvPr id="15" name="Google Shape;15;p23"/>
          <p:cNvSpPr txBox="1"/>
          <p:nvPr/>
        </p:nvSpPr>
        <p:spPr>
          <a:xfrm>
            <a:off x="4648200" y="9412402"/>
            <a:ext cx="12611100" cy="477054"/>
          </a:xfrm>
          <a:prstGeom prst="rect">
            <a:avLst/>
          </a:prstGeom>
          <a:noFill/>
          <a:ln>
            <a:noFill/>
          </a:ln>
        </p:spPr>
        <p:txBody>
          <a:bodyPr anchorCtr="0" anchor="t" bIns="45700" lIns="91425" spcFirstLastPara="1" rIns="91425" wrap="square" tIns="45700">
            <a:spAutoFit/>
          </a:bodyPr>
          <a:lstStyle/>
          <a:p>
            <a:pPr indent="0" lvl="0" marL="12700" marR="0" rtl="0" algn="just">
              <a:lnSpc>
                <a:spcPct val="106785"/>
              </a:lnSpc>
              <a:spcBef>
                <a:spcPts val="0"/>
              </a:spcBef>
              <a:spcAft>
                <a:spcPts val="0"/>
              </a:spcAft>
              <a:buClr>
                <a:srgbClr val="000000"/>
              </a:buClr>
              <a:buSzPts val="1400"/>
              <a:buFont typeface="Arial"/>
              <a:buNone/>
            </a:pPr>
            <a:r>
              <a:rPr b="0" i="0" lang="en-GB" sz="1400" u="none" cap="none" strike="noStrike">
                <a:solidFill>
                  <a:schemeClr val="dk1"/>
                </a:solidFill>
                <a:latin typeface="Arial"/>
                <a:ea typeface="Arial"/>
                <a:cs typeface="Arial"/>
                <a:sym typeface="Arial"/>
              </a:rPr>
              <a:t>"Le soutien de la Commission européenne à la production de cette publication ne constitue pas une approbation de son contenu, qui reflète uniquement les opinions des auteurs, et la Commission ne peut être tenue responsable de l'utilisation qui pourrait être faite des informations contenues dans cette publication".</a:t>
            </a:r>
            <a:endParaRPr b="0" i="0" sz="1400" u="none" cap="none" strike="noStrike">
              <a:solidFill>
                <a:srgbClr val="000000"/>
              </a:solidFill>
              <a:latin typeface="Arial"/>
              <a:ea typeface="Arial"/>
              <a:cs typeface="Arial"/>
              <a:sym typeface="Arial"/>
            </a:endParaRPr>
          </a:p>
        </p:txBody>
      </p:sp>
      <p:sp>
        <p:nvSpPr>
          <p:cNvPr id="16" name="Google Shape;16;p23"/>
          <p:cNvSpPr/>
          <p:nvPr/>
        </p:nvSpPr>
        <p:spPr>
          <a:xfrm>
            <a:off x="9137374" y="1"/>
            <a:ext cx="9144000" cy="1812688"/>
          </a:xfrm>
          <a:custGeom>
            <a:rect b="b" l="l" r="r" t="t"/>
            <a:pathLst>
              <a:path extrusionOk="0" h="3305175" w="9144000">
                <a:moveTo>
                  <a:pt x="9143788" y="3304786"/>
                </a:moveTo>
                <a:lnTo>
                  <a:pt x="0" y="595197"/>
                </a:lnTo>
                <a:lnTo>
                  <a:pt x="2008550" y="0"/>
                </a:lnTo>
                <a:lnTo>
                  <a:pt x="9143788" y="0"/>
                </a:lnTo>
                <a:lnTo>
                  <a:pt x="9143788" y="3304786"/>
                </a:lnTo>
                <a:close/>
              </a:path>
            </a:pathLst>
          </a:custGeom>
          <a:solidFill>
            <a:srgbClr val="CF9EC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 name="Google Shape;17;p23"/>
          <p:cNvSpPr/>
          <p:nvPr/>
        </p:nvSpPr>
        <p:spPr>
          <a:xfrm>
            <a:off x="7128823" y="0"/>
            <a:ext cx="4017645" cy="326667"/>
          </a:xfrm>
          <a:custGeom>
            <a:rect b="b" l="l" r="r" t="t"/>
            <a:pathLst>
              <a:path extrusionOk="0" h="595630" w="4017645">
                <a:moveTo>
                  <a:pt x="2008550" y="595197"/>
                </a:moveTo>
                <a:lnTo>
                  <a:pt x="0" y="0"/>
                </a:lnTo>
                <a:lnTo>
                  <a:pt x="4017101" y="0"/>
                </a:lnTo>
                <a:lnTo>
                  <a:pt x="2008550" y="595197"/>
                </a:lnTo>
                <a:close/>
              </a:path>
            </a:pathLst>
          </a:custGeom>
          <a:solidFill>
            <a:srgbClr val="640D61"/>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8" name="Google Shape;18;p23"/>
          <p:cNvPicPr preferRelativeResize="0"/>
          <p:nvPr/>
        </p:nvPicPr>
        <p:blipFill rotWithShape="1">
          <a:blip r:embed="rId2">
            <a:alphaModFix/>
          </a:blip>
          <a:srcRect b="0" l="0" r="0" t="0"/>
          <a:stretch/>
        </p:blipFill>
        <p:spPr>
          <a:xfrm>
            <a:off x="14325600" y="1465438"/>
            <a:ext cx="2749826" cy="69450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hyperlink" Target="https://www.dewproject.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eismea.ec.europa.eu/programmes/european-innovation-ecosystems/women-techeu_en" TargetMode="External"/><Relationship Id="rId4" Type="http://schemas.openxmlformats.org/officeDocument/2006/relationships/hyperlink" Target="https://eismea.ec.europa.eu/programmes/european-innovation-ecosystems/women-techeu_en" TargetMode="External"/><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ecb.europa.eu/ecb/educational/explainers/tell-me-more/html/what_is_inflation.en.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hyperlink" Target="https://www.ecb.europa.eu/stats/macroeconomic_and_sectoral/hicp/html/index.en.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 Id="rId4" Type="http://schemas.openxmlformats.org/officeDocument/2006/relationships/hyperlink" Target="https://www.dewproject.e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www.aprtoapy.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 name="Shape 24"/>
        <p:cNvGrpSpPr/>
        <p:nvPr/>
      </p:nvGrpSpPr>
      <p:grpSpPr>
        <a:xfrm>
          <a:off x="0" y="0"/>
          <a:ext cx="0" cy="0"/>
          <a:chOff x="0" y="0"/>
          <a:chExt cx="0" cy="0"/>
        </a:xfrm>
      </p:grpSpPr>
      <p:pic>
        <p:nvPicPr>
          <p:cNvPr id="25" name="Google Shape;25;p1"/>
          <p:cNvPicPr preferRelativeResize="0"/>
          <p:nvPr/>
        </p:nvPicPr>
        <p:blipFill rotWithShape="1">
          <a:blip r:embed="rId3">
            <a:alphaModFix/>
          </a:blip>
          <a:srcRect b="0" l="0" r="0" t="0"/>
          <a:stretch/>
        </p:blipFill>
        <p:spPr>
          <a:xfrm>
            <a:off x="5276850" y="3162300"/>
            <a:ext cx="7734299" cy="1943099"/>
          </a:xfrm>
          <a:prstGeom prst="rect">
            <a:avLst/>
          </a:prstGeom>
          <a:noFill/>
          <a:ln>
            <a:noFill/>
          </a:ln>
        </p:spPr>
      </p:pic>
      <p:pic>
        <p:nvPicPr>
          <p:cNvPr id="26" name="Google Shape;26;p1"/>
          <p:cNvPicPr preferRelativeResize="0"/>
          <p:nvPr/>
        </p:nvPicPr>
        <p:blipFill rotWithShape="1">
          <a:blip r:embed="rId4">
            <a:alphaModFix/>
          </a:blip>
          <a:srcRect b="0" l="0" r="0" t="0"/>
          <a:stretch/>
        </p:blipFill>
        <p:spPr>
          <a:xfrm>
            <a:off x="1028700" y="9258300"/>
            <a:ext cx="3198719" cy="702057"/>
          </a:xfrm>
          <a:prstGeom prst="rect">
            <a:avLst/>
          </a:prstGeom>
          <a:noFill/>
          <a:ln>
            <a:noFill/>
          </a:ln>
        </p:spPr>
      </p:pic>
      <p:sp>
        <p:nvSpPr>
          <p:cNvPr id="27" name="Google Shape;27;p1"/>
          <p:cNvSpPr txBox="1"/>
          <p:nvPr/>
        </p:nvSpPr>
        <p:spPr>
          <a:xfrm>
            <a:off x="8344700" y="5600700"/>
            <a:ext cx="2391000" cy="3201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000"/>
              <a:buFont typeface="Arial"/>
              <a:buNone/>
            </a:pPr>
            <a:r>
              <a:rPr b="0" i="0" lang="en-GB" sz="2000" u="sng" cap="none" strike="noStrike">
                <a:solidFill>
                  <a:schemeClr val="dk1"/>
                </a:solidFill>
                <a:latin typeface="Helvetica Neue"/>
                <a:ea typeface="Helvetica Neue"/>
                <a:cs typeface="Helvetica Neue"/>
                <a:sym typeface="Helvetica Neue"/>
                <a:hlinkClick r:id="rId5">
                  <a:extLst>
                    <a:ext uri="{A12FA001-AC4F-418D-AE19-62706E023703}">
                      <ahyp:hlinkClr val="tx"/>
                    </a:ext>
                  </a:extLst>
                </a:hlinkClick>
              </a:rPr>
              <a:t>dewproject.</a:t>
            </a:r>
            <a:r>
              <a:rPr b="0" i="0" lang="en-GB" sz="2000" u="none" cap="none" strike="noStrike">
                <a:solidFill>
                  <a:schemeClr val="dk1"/>
                </a:solidFill>
                <a:latin typeface="Helvetica Neue"/>
                <a:ea typeface="Helvetica Neue"/>
                <a:cs typeface="Helvetica Neue"/>
                <a:sym typeface="Helvetica Neue"/>
              </a:rPr>
              <a:t>eu </a:t>
            </a:r>
            <a:endParaRPr b="0" i="0" sz="1400" u="none" cap="none" strike="noStrike">
              <a:solidFill>
                <a:srgbClr val="000000"/>
              </a:solidFill>
              <a:latin typeface="Arial"/>
              <a:ea typeface="Arial"/>
              <a:cs typeface="Arial"/>
              <a:sym typeface="Arial"/>
            </a:endParaRPr>
          </a:p>
        </p:txBody>
      </p:sp>
      <p:sp>
        <p:nvSpPr>
          <p:cNvPr id="28" name="Google Shape;28;p1"/>
          <p:cNvSpPr txBox="1"/>
          <p:nvPr/>
        </p:nvSpPr>
        <p:spPr>
          <a:xfrm>
            <a:off x="3238499" y="6210300"/>
            <a:ext cx="11811000" cy="3517200"/>
          </a:xfrm>
          <a:prstGeom prst="rect">
            <a:avLst/>
          </a:prstGeom>
          <a:noFill/>
          <a:ln>
            <a:noFill/>
          </a:ln>
        </p:spPr>
        <p:txBody>
          <a:bodyPr anchorCtr="0" anchor="t" bIns="45700" lIns="91425" spcFirstLastPara="1" rIns="91425" wrap="square" tIns="45700">
            <a:spAutoFit/>
          </a:bodyPr>
          <a:lstStyle/>
          <a:p>
            <a:pPr indent="0" lvl="0" marL="12700" marR="0" rtl="0" algn="ctr">
              <a:lnSpc>
                <a:spcPct val="100000"/>
              </a:lnSpc>
              <a:spcBef>
                <a:spcPts val="0"/>
              </a:spcBef>
              <a:spcAft>
                <a:spcPts val="0"/>
              </a:spcAft>
              <a:buClr>
                <a:schemeClr val="dk1"/>
              </a:buClr>
              <a:buSzPts val="1100"/>
              <a:buFont typeface="Arial"/>
              <a:buNone/>
            </a:pPr>
            <a:r>
              <a:rPr b="1" i="0" lang="en-GB" sz="4400" u="none" cap="none" strike="noStrike">
                <a:solidFill>
                  <a:srgbClr val="660066"/>
                </a:solidFill>
                <a:latin typeface="Calibri"/>
                <a:ea typeface="Calibri"/>
                <a:cs typeface="Calibri"/>
                <a:sym typeface="Calibri"/>
              </a:rPr>
              <a:t>Éducation financière</a:t>
            </a:r>
            <a:endParaRPr b="1" i="0" sz="4400" u="none" cap="none" strike="noStrike">
              <a:solidFill>
                <a:srgbClr val="660066"/>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a:p>
            <a:pPr indent="0" lvl="0" marL="12700" marR="0" rtl="0" algn="ctr">
              <a:lnSpc>
                <a:spcPct val="100000"/>
              </a:lnSpc>
              <a:spcBef>
                <a:spcPts val="100"/>
              </a:spcBef>
              <a:spcAft>
                <a:spcPts val="0"/>
              </a:spcAft>
              <a:buClr>
                <a:srgbClr val="000000"/>
              </a:buClr>
              <a:buSzPts val="4400"/>
              <a:buFont typeface="Arial"/>
              <a:buNone/>
            </a:pPr>
            <a:r>
              <a:rPr b="0" i="0" lang="en-GB" sz="4400" u="none" cap="none" strike="noStrike">
                <a:solidFill>
                  <a:schemeClr val="dk1"/>
                </a:solidFill>
                <a:latin typeface="Calibri"/>
                <a:ea typeface="Calibri"/>
                <a:cs typeface="Calibri"/>
                <a:sym typeface="Calibri"/>
              </a:rPr>
              <a:t>Partenaire : IHF - Institut de Haute Formation aux Politiques Communautaires</a:t>
            </a:r>
            <a:endParaRPr b="0" i="0" sz="1400" u="none" cap="none" strike="noStrike">
              <a:solidFill>
                <a:srgbClr val="000000"/>
              </a:solidFill>
              <a:latin typeface="Arial"/>
              <a:ea typeface="Arial"/>
              <a:cs typeface="Arial"/>
              <a:sym typeface="Arial"/>
            </a:endParaRPr>
          </a:p>
          <a:p>
            <a:pPr indent="0" lvl="0" marL="12700" marR="0" rtl="0" algn="l">
              <a:lnSpc>
                <a:spcPct val="100000"/>
              </a:lnSpc>
              <a:spcBef>
                <a:spcPts val="100"/>
              </a:spcBef>
              <a:spcAft>
                <a:spcPts val="0"/>
              </a:spcAft>
              <a:buClr>
                <a:srgbClr val="000000"/>
              </a:buClr>
              <a:buSzPts val="4400"/>
              <a:buFont typeface="Arial"/>
              <a:buNone/>
            </a:pPr>
            <a:r>
              <a:t/>
            </a:r>
            <a:endParaRPr b="1" i="0" sz="4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5"/>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2. financement par l'emprunt ou par les fonds propres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3 : Financement par apport de fonds propres - meilleures pratiques</a:t>
            </a:r>
            <a:endParaRPr b="0" i="0" sz="1400" u="none" cap="none" strike="noStrike">
              <a:solidFill>
                <a:srgbClr val="000000"/>
              </a:solidFill>
              <a:latin typeface="Arial"/>
              <a:ea typeface="Arial"/>
              <a:cs typeface="Arial"/>
              <a:sym typeface="Arial"/>
            </a:endParaRPr>
          </a:p>
        </p:txBody>
      </p:sp>
      <p:sp>
        <p:nvSpPr>
          <p:cNvPr id="172" name="Google Shape;172;p15"/>
          <p:cNvSpPr txBox="1"/>
          <p:nvPr/>
        </p:nvSpPr>
        <p:spPr>
          <a:xfrm>
            <a:off x="1447800" y="3009900"/>
            <a:ext cx="153924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L'échelle et la portée du </a:t>
            </a:r>
            <a:r>
              <a:rPr b="1" i="0" lang="en-GB" sz="2400" u="none" cap="none" strike="noStrike">
                <a:solidFill>
                  <a:schemeClr val="dk1"/>
                </a:solidFill>
                <a:latin typeface="Calibri"/>
                <a:ea typeface="Calibri"/>
                <a:cs typeface="Calibri"/>
                <a:sym typeface="Calibri"/>
              </a:rPr>
              <a:t>financement par apport de fonds propres </a:t>
            </a:r>
            <a:r>
              <a:rPr b="0" i="0" lang="en-GB" sz="2400" u="none" cap="none" strike="noStrike">
                <a:solidFill>
                  <a:schemeClr val="dk1"/>
                </a:solidFill>
                <a:latin typeface="Calibri"/>
                <a:ea typeface="Calibri"/>
                <a:cs typeface="Calibri"/>
                <a:sym typeface="Calibri"/>
              </a:rPr>
              <a:t>englobent un large éventail d'activités, allant de la collecte de quelques centaines de dollars auprès d'amis et de membres de la famille à la collecte de milliards de dollars auprès de grandes organisations et d'un grand nombre d'investisseurs dans le cadre d'offres publiques initiales.</a:t>
            </a:r>
            <a:endParaRPr b="0" i="0" sz="1400" u="none" cap="none" strike="noStrike">
              <a:solidFill>
                <a:srgbClr val="000000"/>
              </a:solidFill>
              <a:latin typeface="Arial"/>
              <a:ea typeface="Arial"/>
              <a:cs typeface="Arial"/>
              <a:sym typeface="Arial"/>
            </a:endParaRPr>
          </a:p>
        </p:txBody>
      </p:sp>
      <p:sp>
        <p:nvSpPr>
          <p:cNvPr id="173" name="Google Shape;173;p15"/>
          <p:cNvSpPr txBox="1"/>
          <p:nvPr/>
        </p:nvSpPr>
        <p:spPr>
          <a:xfrm>
            <a:off x="1239883" y="3984506"/>
            <a:ext cx="15808234" cy="532449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2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dk1"/>
                </a:solidFill>
                <a:latin typeface="Calibri"/>
                <a:ea typeface="Calibri"/>
                <a:cs typeface="Calibri"/>
                <a:sym typeface="Calibri"/>
              </a:rPr>
              <a:t>Parmi les formes les plus courantes et les plus connues de financement externe par apport de fonds propres, on peut citer</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	Les investisseurs providentiels :</a:t>
            </a:r>
            <a:r>
              <a:rPr b="0" i="0" lang="en-GB" sz="2000" u="none" cap="none" strike="noStrike">
                <a:solidFill>
                  <a:schemeClr val="dk1"/>
                </a:solidFill>
                <a:latin typeface="Calibri"/>
                <a:ea typeface="Calibri"/>
                <a:cs typeface="Calibri"/>
                <a:sym typeface="Calibri"/>
              </a:rPr>
              <a:t> Il s'agit d'une personne ou d'un groupe de personnes - généralement des amis, des membres de la famille ou des investisseurs professionnels - qui investissent leur propre argent dans une entreprise. Ils n'ont aucun droit sur la gestion quotidienne de l'entreprise.</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	Capital-risqueurs (VC) : </a:t>
            </a:r>
            <a:r>
              <a:rPr b="0" i="0" lang="en-GB" sz="2000" u="none" cap="none" strike="noStrike">
                <a:solidFill>
                  <a:schemeClr val="dk1"/>
                </a:solidFill>
                <a:latin typeface="Calibri"/>
                <a:ea typeface="Calibri"/>
                <a:cs typeface="Calibri"/>
                <a:sym typeface="Calibri"/>
              </a:rPr>
              <a:t>Il s'agit d'investisseurs professionnels et compétents qui fournissent des capitaux à des entreprises sélectionnées. 	Ils peuvent investir l'argent d'autres personnes. </a:t>
            </a:r>
            <a:endParaRPr b="0" i="0" sz="12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chemeClr val="dk1"/>
              </a:buClr>
              <a:buSzPts val="24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	L'introduction en bourse (IPO) : </a:t>
            </a:r>
            <a:r>
              <a:rPr b="0" i="0" lang="en-GB" sz="2000" u="none" cap="none" strike="noStrike">
                <a:solidFill>
                  <a:schemeClr val="dk1"/>
                </a:solidFill>
                <a:latin typeface="Calibri"/>
                <a:ea typeface="Calibri"/>
                <a:cs typeface="Calibri"/>
                <a:sym typeface="Calibri"/>
              </a:rPr>
              <a:t>Une entreprise peut trouver des fonds en offrant et en vendant ses actions au public dans le cadre d'une nouvelle émission d'actions. De la propriété privée à la propriété publique.</a:t>
            </a:r>
            <a:endParaRPr b="0" i="0" sz="1200" u="none" cap="none" strike="noStrike">
              <a:solidFill>
                <a:srgbClr val="000000"/>
              </a:solidFill>
              <a:latin typeface="Arial"/>
              <a:ea typeface="Arial"/>
              <a:cs typeface="Arial"/>
              <a:sym typeface="Arial"/>
            </a:endParaRPr>
          </a:p>
          <a:p>
            <a:pPr indent="-190500" lvl="0" marL="342900" marR="0" rtl="0" algn="just">
              <a:lnSpc>
                <a:spcPct val="100000"/>
              </a:lnSpc>
              <a:spcBef>
                <a:spcPts val="0"/>
              </a:spcBef>
              <a:spcAft>
                <a:spcPts val="0"/>
              </a:spcAft>
              <a:buClr>
                <a:schemeClr val="dk1"/>
              </a:buClr>
              <a:buSzPts val="2400"/>
              <a:buFont typeface="Calibri"/>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	Crowdfunding : </a:t>
            </a:r>
            <a:r>
              <a:rPr b="0" i="0" lang="en-GB" sz="2000" u="none" cap="none" strike="noStrike">
                <a:solidFill>
                  <a:schemeClr val="dk1"/>
                </a:solidFill>
                <a:latin typeface="Calibri"/>
                <a:ea typeface="Calibri"/>
                <a:cs typeface="Calibri"/>
                <a:sym typeface="Calibri"/>
              </a:rPr>
              <a:t>Méthode de financement d'un projet ou d'une entreprise par la collecte d'argent auprès d'un grand nombre de personnes/investisseurs qui fournissent un petit compte - jusqu'à 1 000 euros pour chaque investisseur. Cette méthode commence généralement par une "campagne" en ligne sur l'un des sites de crowdfunding.</a:t>
            </a:r>
            <a:endParaRPr b="0" i="0" sz="1200" u="none" cap="none" strike="noStrike">
              <a:solidFill>
                <a:srgbClr val="000000"/>
              </a:solidFill>
              <a:latin typeface="Arial"/>
              <a:ea typeface="Arial"/>
              <a:cs typeface="Arial"/>
              <a:sym typeface="Arial"/>
            </a:endParaRPr>
          </a:p>
          <a:p>
            <a:pPr indent="-203200" lvl="0" marL="342900" marR="0" rtl="0" algn="just">
              <a:lnSpc>
                <a:spcPct val="100000"/>
              </a:lnSpc>
              <a:spcBef>
                <a:spcPts val="0"/>
              </a:spcBef>
              <a:spcAft>
                <a:spcPts val="0"/>
              </a:spcAft>
              <a:buClr>
                <a:schemeClr val="dk1"/>
              </a:buClr>
              <a:buSzPts val="2200"/>
              <a:buFont typeface="Calibri"/>
              <a:buNone/>
            </a:pPr>
            <a:r>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6"/>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2. financement par l'emprunt ou par les fonds propres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3 : Financement par apport de fonds propres - meilleures pratiques</a:t>
            </a:r>
            <a:endParaRPr b="0" i="0" sz="1400" u="none" cap="none" strike="noStrike">
              <a:solidFill>
                <a:srgbClr val="000000"/>
              </a:solidFill>
              <a:latin typeface="Arial"/>
              <a:ea typeface="Arial"/>
              <a:cs typeface="Arial"/>
              <a:sym typeface="Arial"/>
            </a:endParaRPr>
          </a:p>
        </p:txBody>
      </p:sp>
      <p:sp>
        <p:nvSpPr>
          <p:cNvPr id="179" name="Google Shape;179;p16"/>
          <p:cNvSpPr txBox="1"/>
          <p:nvPr/>
        </p:nvSpPr>
        <p:spPr>
          <a:xfrm>
            <a:off x="3315788" y="2943880"/>
            <a:ext cx="1177181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Meilleure pratique : </a:t>
            </a:r>
            <a:r>
              <a:rPr b="1" i="0" lang="en-GB" sz="2800" u="sng" cap="none" strike="noStrike">
                <a:solidFill>
                  <a:schemeClr val="dk1"/>
                </a:solidFill>
                <a:latin typeface="Calibri"/>
                <a:ea typeface="Calibri"/>
                <a:cs typeface="Calibri"/>
                <a:sym typeface="Calibri"/>
                <a:hlinkClick r:id="rId3">
                  <a:extLst>
                    <a:ext uri="{A12FA001-AC4F-418D-AE19-62706E023703}">
                      <ahyp:hlinkClr val="tx"/>
                    </a:ext>
                  </a:extLst>
                </a:hlinkClick>
              </a:rPr>
              <a:t>Women TechEU </a:t>
            </a:r>
            <a:r>
              <a:rPr b="1" i="0" lang="en-GB" sz="2800" u="none" cap="none" strike="noStrike">
                <a:solidFill>
                  <a:schemeClr val="dk1"/>
                </a:solidFill>
                <a:latin typeface="Calibri"/>
                <a:ea typeface="Calibri"/>
                <a:cs typeface="Calibri"/>
                <a:sym typeface="Calibri"/>
              </a:rPr>
              <a:t>- Soutenir les jeunes entreprises de haute technologie dirigées par des femmes</a:t>
            </a:r>
            <a:endParaRPr b="1" i="0" sz="2800" u="none" cap="none" strike="noStrike">
              <a:solidFill>
                <a:srgbClr val="FF0000"/>
              </a:solidFill>
              <a:latin typeface="Calibri"/>
              <a:ea typeface="Calibri"/>
              <a:cs typeface="Calibri"/>
              <a:sym typeface="Calibri"/>
            </a:endParaRPr>
          </a:p>
        </p:txBody>
      </p:sp>
      <p:sp>
        <p:nvSpPr>
          <p:cNvPr id="180" name="Google Shape;180;p16"/>
          <p:cNvSpPr txBox="1"/>
          <p:nvPr/>
        </p:nvSpPr>
        <p:spPr>
          <a:xfrm>
            <a:off x="1447800" y="6251496"/>
            <a:ext cx="15392400"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Financée dans le cadre du programme Horizon Europe, </a:t>
            </a:r>
            <a:r>
              <a:rPr b="1" i="0" lang="en-GB" sz="2400" u="sng" cap="none" strike="noStrike">
                <a:solidFill>
                  <a:schemeClr val="dk1"/>
                </a:solidFill>
                <a:latin typeface="Calibri"/>
                <a:ea typeface="Calibri"/>
                <a:cs typeface="Calibri"/>
                <a:sym typeface="Calibri"/>
                <a:hlinkClick r:id="rId4">
                  <a:extLst>
                    <a:ext uri="{A12FA001-AC4F-418D-AE19-62706E023703}">
                      <ahyp:hlinkClr val="tx"/>
                    </a:ext>
                  </a:extLst>
                </a:hlinkClick>
              </a:rPr>
              <a:t>Women TechEU </a:t>
            </a:r>
            <a:r>
              <a:rPr b="0" i="0" lang="en-GB" sz="2400" u="none" cap="none" strike="noStrike">
                <a:solidFill>
                  <a:schemeClr val="dk1"/>
                </a:solidFill>
                <a:latin typeface="Calibri"/>
                <a:ea typeface="Calibri"/>
                <a:cs typeface="Calibri"/>
                <a:sym typeface="Calibri"/>
              </a:rPr>
              <a:t>est une nouvelle initiative de l'Union européenne. Ce programme offre un accompagnement et un mentorat de premier ordre aux fondatrices, ainsi qu'un </a:t>
            </a:r>
            <a:r>
              <a:rPr b="1" i="0" lang="en-GB" sz="2400" u="none" cap="none" strike="noStrike">
                <a:solidFill>
                  <a:schemeClr val="dk1"/>
                </a:solidFill>
                <a:latin typeface="Calibri"/>
                <a:ea typeface="Calibri"/>
                <a:cs typeface="Calibri"/>
                <a:sym typeface="Calibri"/>
              </a:rPr>
              <a:t>financement ciblé pour les </a:t>
            </a:r>
            <a:r>
              <a:rPr b="0" i="0" lang="en-GB" sz="2400" u="none" cap="none" strike="noStrike">
                <a:solidFill>
                  <a:schemeClr val="dk1"/>
                </a:solidFill>
                <a:latin typeface="Calibri"/>
                <a:ea typeface="Calibri"/>
                <a:cs typeface="Calibri"/>
                <a:sym typeface="Calibri"/>
              </a:rPr>
              <a:t>aider à faire passer leur entreprise à la vitesse supérieure. Cette initiative offre notamment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just">
              <a:lnSpc>
                <a:spcPct val="100000"/>
              </a:lnSpc>
              <a:spcBef>
                <a:spcPts val="0"/>
              </a:spcBef>
              <a:spcAft>
                <a:spcPts val="0"/>
              </a:spcAft>
              <a:buClr>
                <a:schemeClr val="dk1"/>
              </a:buClr>
              <a:buSzPts val="2400"/>
              <a:buFont typeface="Calibri"/>
              <a:buChar char="-"/>
            </a:pPr>
            <a:r>
              <a:rPr b="1" i="0" lang="en-GB" sz="2400" u="none" cap="none" strike="noStrike">
                <a:solidFill>
                  <a:schemeClr val="dk1"/>
                </a:solidFill>
                <a:latin typeface="Calibri"/>
                <a:ea typeface="Calibri"/>
                <a:cs typeface="Calibri"/>
                <a:sym typeface="Calibri"/>
              </a:rPr>
              <a:t>Soutien financier </a:t>
            </a:r>
            <a:r>
              <a:rPr b="0" i="0" lang="en-GB" sz="2400" u="none" cap="none" strike="noStrike">
                <a:solidFill>
                  <a:schemeClr val="dk1"/>
                </a:solidFill>
                <a:latin typeface="Calibri"/>
                <a:ea typeface="Calibri"/>
                <a:cs typeface="Calibri"/>
                <a:sym typeface="Calibri"/>
              </a:rPr>
              <a:t>à l'entreprise sous la forme d'une subvention individuelle de 75 000 euros pour soutenir les étapes initiales du processus d'innovation et la croissance de l'entreprise,</a:t>
            </a:r>
            <a:endParaRPr b="0" i="0" sz="14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chemeClr val="dk1"/>
              </a:buClr>
              <a:buSzPts val="2400"/>
              <a:buFont typeface="Calibri"/>
              <a:buChar char="-"/>
            </a:pPr>
            <a:r>
              <a:rPr b="0" i="0" lang="en-GB" sz="2400" u="none" cap="none" strike="noStrike">
                <a:solidFill>
                  <a:schemeClr val="dk1"/>
                </a:solidFill>
                <a:latin typeface="Calibri"/>
                <a:ea typeface="Calibri"/>
                <a:cs typeface="Calibri"/>
                <a:sym typeface="Calibri"/>
              </a:rPr>
              <a:t>La possibilité de participer à des activités spécifiques organisées par InvestEU et Enterprise Europe Network</a:t>
            </a:r>
            <a:endParaRPr b="0" i="0" sz="1400" u="none" cap="none" strike="noStrike">
              <a:solidFill>
                <a:srgbClr val="000000"/>
              </a:solidFill>
              <a:latin typeface="Arial"/>
              <a:ea typeface="Arial"/>
              <a:cs typeface="Arial"/>
              <a:sym typeface="Arial"/>
            </a:endParaRPr>
          </a:p>
        </p:txBody>
      </p:sp>
      <p:pic>
        <p:nvPicPr>
          <p:cNvPr descr="Immagine che contiene testo, parete, interni, persona&#10;&#10;Descrizione generata automaticamente" id="181" name="Google Shape;181;p16"/>
          <p:cNvPicPr preferRelativeResize="0"/>
          <p:nvPr/>
        </p:nvPicPr>
        <p:blipFill rotWithShape="1">
          <a:blip r:embed="rId5">
            <a:alphaModFix/>
          </a:blip>
          <a:srcRect b="0" l="0" r="0" t="0"/>
          <a:stretch/>
        </p:blipFill>
        <p:spPr>
          <a:xfrm>
            <a:off x="4858319" y="4023360"/>
            <a:ext cx="7695087" cy="209555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17"/>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3. l'inflation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1 : Vue d'ensemble</a:t>
            </a:r>
            <a:endParaRPr b="0" i="0" sz="1400" u="none" cap="none" strike="noStrike">
              <a:solidFill>
                <a:srgbClr val="000000"/>
              </a:solidFill>
              <a:latin typeface="Arial"/>
              <a:ea typeface="Arial"/>
              <a:cs typeface="Arial"/>
              <a:sym typeface="Arial"/>
            </a:endParaRPr>
          </a:p>
        </p:txBody>
      </p:sp>
      <p:sp>
        <p:nvSpPr>
          <p:cNvPr id="187" name="Google Shape;187;p17"/>
          <p:cNvSpPr txBox="1"/>
          <p:nvPr/>
        </p:nvSpPr>
        <p:spPr>
          <a:xfrm>
            <a:off x="1447800" y="2869625"/>
            <a:ext cx="7696200" cy="634015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Qu'est-ce que l'inflation ?                 Augmentation importante des prix</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200"/>
              <a:buFont typeface="Arial"/>
              <a:buNone/>
            </a:pPr>
            <a:r>
              <a:rPr b="0" i="1" lang="en-GB" sz="2200" u="none" cap="none" strike="noStrike">
                <a:solidFill>
                  <a:srgbClr val="555555"/>
                </a:solidFill>
                <a:latin typeface="Open Sans"/>
                <a:ea typeface="Open Sans"/>
                <a:cs typeface="Open Sans"/>
                <a:sym typeface="Open Sans"/>
              </a:rPr>
              <a:t> </a:t>
            </a:r>
            <a:r>
              <a:rPr b="0" i="1" lang="en-GB" sz="2000" u="none" cap="none" strike="noStrike">
                <a:solidFill>
                  <a:srgbClr val="555555"/>
                </a:solidFill>
                <a:latin typeface="Open Sans"/>
                <a:ea typeface="Open Sans"/>
                <a:cs typeface="Open Sans"/>
                <a:sym typeface="Open Sans"/>
              </a:rPr>
              <a:t>"Dans une économie de marché, les prix des biens et des services peuvent toujours changer. Certains prix augmentent, d'autres baissent. L'inflation se produit lorsqu'il y a une </a:t>
            </a:r>
            <a:r>
              <a:rPr b="1" i="1" lang="en-GB" sz="2000" u="none" cap="none" strike="noStrike">
                <a:solidFill>
                  <a:srgbClr val="555555"/>
                </a:solidFill>
                <a:latin typeface="Open Sans"/>
                <a:ea typeface="Open Sans"/>
                <a:cs typeface="Open Sans"/>
                <a:sym typeface="Open Sans"/>
              </a:rPr>
              <a:t>augmentation générale des prix des biens et des services</a:t>
            </a:r>
            <a:r>
              <a:rPr b="0" i="1" lang="en-GB" sz="2000" u="none" cap="none" strike="noStrike">
                <a:solidFill>
                  <a:srgbClr val="555555"/>
                </a:solidFill>
                <a:latin typeface="Open Sans"/>
                <a:ea typeface="Open Sans"/>
                <a:cs typeface="Open Sans"/>
                <a:sym typeface="Open Sans"/>
              </a:rPr>
              <a:t>, et pas seulement des articles individuels ; cela signifie que vous pouvez acheter moins pour 1 € aujourd'hui qu'hier. En d'autres termes, l'</a:t>
            </a:r>
            <a:r>
              <a:rPr b="1" i="1" lang="en-GB" sz="2000" u="none" cap="none" strike="noStrike">
                <a:solidFill>
                  <a:srgbClr val="555555"/>
                </a:solidFill>
                <a:latin typeface="Open Sans"/>
                <a:ea typeface="Open Sans"/>
                <a:cs typeface="Open Sans"/>
                <a:sym typeface="Open Sans"/>
              </a:rPr>
              <a:t>inflation réduit la valeur de la monnaie au fil du temps</a:t>
            </a:r>
            <a:r>
              <a:rPr b="0" i="1" lang="en-GB" sz="2000" u="none" cap="none" strike="noStrike">
                <a:solidFill>
                  <a:srgbClr val="555555"/>
                </a:solidFill>
                <a:latin typeface="Open Sans"/>
                <a:ea typeface="Open Sans"/>
                <a:cs typeface="Open Sans"/>
                <a:sym typeface="Open Sans"/>
              </a:rPr>
              <a:t>.</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rPr b="0" i="1" lang="en-GB" sz="2000" u="none" cap="none" strike="noStrike">
                <a:solidFill>
                  <a:srgbClr val="555555"/>
                </a:solidFill>
                <a:latin typeface="Open Sans"/>
                <a:ea typeface="Open Sans"/>
                <a:cs typeface="Open Sans"/>
                <a:sym typeface="Open Sans"/>
              </a:rPr>
              <a:t>(...)</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200"/>
              <a:buFont typeface="Arial"/>
              <a:buNone/>
            </a:pPr>
            <a:r>
              <a:rPr b="0" i="1" lang="en-GB" sz="2000" u="none" cap="none" strike="noStrike">
                <a:solidFill>
                  <a:srgbClr val="555555"/>
                </a:solidFill>
                <a:latin typeface="Open Sans"/>
                <a:ea typeface="Open Sans"/>
                <a:cs typeface="Open Sans"/>
                <a:sym typeface="Open Sans"/>
              </a:rPr>
              <a:t>L'ensemble des biens et services consommés par les ménages au cours de l'année est représenté par un </a:t>
            </a:r>
            <a:r>
              <a:rPr b="1" i="1" lang="en-GB" sz="2000" u="none" cap="none" strike="noStrike">
                <a:solidFill>
                  <a:srgbClr val="555555"/>
                </a:solidFill>
                <a:latin typeface="Open Sans"/>
                <a:ea typeface="Open Sans"/>
                <a:cs typeface="Open Sans"/>
                <a:sym typeface="Open Sans"/>
              </a:rPr>
              <a:t>"panier" d'articles.</a:t>
            </a:r>
            <a:r>
              <a:rPr b="0" i="1" lang="en-GB" sz="2000" u="none" cap="none" strike="noStrike">
                <a:solidFill>
                  <a:srgbClr val="555555"/>
                </a:solidFill>
                <a:latin typeface="Open Sans"/>
                <a:ea typeface="Open Sans"/>
                <a:cs typeface="Open Sans"/>
                <a:sym typeface="Open Sans"/>
              </a:rPr>
              <a:t> Chaque produit de ce panier a un prix, qui peut évoluer dans le temps. Le taux d'inflation annuel est le prix du panier total au cours d'un mois donné par rapport à son prix au cours du même mois un an auparavant".</a:t>
            </a:r>
            <a:endParaRPr b="0" i="1" sz="2000" u="none" cap="none" strike="noStrike">
              <a:solidFill>
                <a:schemeClr val="dk1"/>
              </a:solidFill>
              <a:latin typeface="Calibri"/>
              <a:ea typeface="Calibri"/>
              <a:cs typeface="Calibri"/>
              <a:sym typeface="Calibri"/>
            </a:endParaRPr>
          </a:p>
          <a:p>
            <a:pPr indent="0" lvl="0" marL="0" marR="0" rtl="0" algn="r">
              <a:lnSpc>
                <a:spcPct val="100000"/>
              </a:lnSpc>
              <a:spcBef>
                <a:spcPts val="0"/>
              </a:spcBef>
              <a:spcAft>
                <a:spcPts val="0"/>
              </a:spcAft>
              <a:buClr>
                <a:srgbClr val="000000"/>
              </a:buClr>
              <a:buSzPts val="2200"/>
              <a:buFont typeface="Arial"/>
              <a:buNone/>
            </a:pPr>
            <a:r>
              <a:rPr b="0" i="0" lang="en-GB" sz="2000" u="none" cap="none" strike="noStrike">
                <a:solidFill>
                  <a:schemeClr val="dk1"/>
                </a:solidFill>
                <a:latin typeface="Calibri"/>
                <a:ea typeface="Calibri"/>
                <a:cs typeface="Calibri"/>
                <a:sym typeface="Calibri"/>
              </a:rPr>
              <a:t>Source : Banque centrale européenne </a:t>
            </a:r>
            <a:r>
              <a:rPr b="0" i="0" lang="en-GB" sz="2200" u="sng" cap="none" strike="noStrike">
                <a:solidFill>
                  <a:schemeClr val="dk1"/>
                </a:solidFill>
                <a:latin typeface="Calibri"/>
                <a:ea typeface="Calibri"/>
                <a:cs typeface="Calibri"/>
                <a:sym typeface="Calibri"/>
                <a:hlinkClick r:id="rId3">
                  <a:extLst>
                    <a:ext uri="{A12FA001-AC4F-418D-AE19-62706E023703}">
                      <ahyp:hlinkClr val="tx"/>
                    </a:ext>
                  </a:extLst>
                </a:hlinkClick>
              </a:rPr>
              <a:t>Banque centrale européenne</a:t>
            </a:r>
            <a:endParaRPr b="0" i="0" sz="2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aphicFrame>
        <p:nvGraphicFramePr>
          <p:cNvPr id="188" name="Google Shape;188;p17"/>
          <p:cNvGraphicFramePr/>
          <p:nvPr/>
        </p:nvGraphicFramePr>
        <p:xfrm>
          <a:off x="9423230" y="2247900"/>
          <a:ext cx="3000000" cy="3000000"/>
        </p:xfrm>
        <a:graphic>
          <a:graphicData uri="http://schemas.openxmlformats.org/drawingml/2006/table">
            <a:tbl>
              <a:tblPr>
                <a:noFill/>
                <a:tableStyleId>{224F8379-D0D1-41C6-81D1-4F9D6182BD73}</a:tableStyleId>
              </a:tblPr>
              <a:tblGrid>
                <a:gridCol w="1099450"/>
                <a:gridCol w="1099450"/>
                <a:gridCol w="1099450"/>
                <a:gridCol w="1099450"/>
                <a:gridCol w="1099450"/>
                <a:gridCol w="1099450"/>
                <a:gridCol w="1099450"/>
              </a:tblGrid>
              <a:tr h="577575">
                <a:tc rowSpan="2">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Quantités achetées au cours de l'année de base</a:t>
                      </a:r>
                      <a:endParaRPr sz="14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4E4E4"/>
                      </a:solidFill>
                      <a:prstDash val="solid"/>
                      <a:round/>
                      <a:headEnd len="sm" w="sm" type="none"/>
                      <a:tailEnd len="sm" w="sm" type="none"/>
                    </a:lnB>
                    <a:solidFill>
                      <a:srgbClr val="F7F7F7"/>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Prix (année de base)</a:t>
                      </a:r>
                      <a:endParaRPr sz="14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4E4E4"/>
                      </a:solidFill>
                      <a:prstDash val="solid"/>
                      <a:round/>
                      <a:headEnd len="sm" w="sm" type="none"/>
                      <a:tailEnd len="sm" w="sm" type="none"/>
                    </a:lnB>
                    <a:solidFill>
                      <a:srgbClr val="F7F7F7"/>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Prix (1 an plus tard)</a:t>
                      </a:r>
                      <a:endParaRPr sz="14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4E4E4"/>
                      </a:solidFill>
                      <a:prstDash val="solid"/>
                      <a:round/>
                      <a:headEnd len="sm" w="sm" type="none"/>
                      <a:tailEnd len="sm" w="sm" type="none"/>
                    </a:lnB>
                    <a:solidFill>
                      <a:srgbClr val="F7F7F7"/>
                    </a:solidFill>
                  </a:tcPr>
                </a:tc>
                <a:tc hMerge="1"/>
                <a:tc gridSpan="2">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Prix (2 ans plus tard)</a:t>
                      </a:r>
                      <a:endParaRPr sz="14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E4E4E4"/>
                      </a:solidFill>
                      <a:prstDash val="solid"/>
                      <a:round/>
                      <a:headEnd len="sm" w="sm" type="none"/>
                      <a:tailEnd len="sm" w="sm" type="none"/>
                    </a:lnB>
                    <a:solidFill>
                      <a:srgbClr val="F7F7F7"/>
                    </a:solidFill>
                  </a:tcPr>
                </a:tc>
                <a:tc hMerge="1"/>
              </a:tr>
              <a:tr h="984250">
                <a:tc vMerge="1"/>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par unité</a:t>
                      </a:r>
                      <a:endParaRPr b="0" sz="15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total</a:t>
                      </a:r>
                      <a:endParaRPr sz="14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par unité</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total</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par unité</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total</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1069700">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150 pains</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€1.50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€225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€1.30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€195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€1.60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82362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100 tasses de café</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€2.15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€215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57757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12 coupes de cheveux</a:t>
                      </a:r>
                      <a:endParaRPr sz="14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€20.00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€240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€22.00</a:t>
                      </a:r>
                      <a:endParaRPr sz="14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€264</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€23.00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€276</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82362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1 veste d'hiver</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€145.00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€145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€176.00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€176</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€160.00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€160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82362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Coût total du panier</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€850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€875</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€891</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57757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t>Indice des prix</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100.0</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102.9</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t>104.8</a:t>
                      </a:r>
                      <a:endParaRPr b="0" sz="15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E4E4E4"/>
                      </a:solidFill>
                      <a:prstDash val="solid"/>
                      <a:round/>
                      <a:headEnd len="sm" w="sm" type="none"/>
                      <a:tailEnd len="sm" w="sm" type="none"/>
                    </a:lnB>
                    <a:solidFill>
                      <a:srgbClr val="FBFBFB"/>
                    </a:solidFill>
                  </a:tcPr>
                </a:tc>
              </a:tr>
              <a:tr h="577575">
                <a:tc>
                  <a:txBody>
                    <a:bodyPr/>
                    <a:lstStyle/>
                    <a:p>
                      <a:pPr indent="0" lvl="0" marL="0" marR="0" rtl="0" algn="l">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Taux d'inflation</a:t>
                      </a:r>
                      <a:endParaRPr b="0" sz="1500" u="none" cap="none" strike="noStrike">
                        <a:solidFill>
                          <a:srgbClr val="003299"/>
                        </a:solidFill>
                        <a:latin typeface="Arial"/>
                        <a:ea typeface="Arial"/>
                        <a:cs typeface="Arial"/>
                        <a:sym typeface="Arial"/>
                      </a:endParaRPr>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solidFill>
                          <a:srgbClr val="003299"/>
                        </a:solidFill>
                        <a:latin typeface="Arial"/>
                        <a:ea typeface="Arial"/>
                        <a:cs typeface="Arial"/>
                        <a:sym typeface="Arial"/>
                      </a:endParaRPr>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2.9%</a:t>
                      </a:r>
                      <a:endParaRPr b="0" sz="1500" u="none" cap="none" strike="noStrike">
                        <a:solidFill>
                          <a:srgbClr val="003299"/>
                        </a:solidFill>
                        <a:latin typeface="Arial"/>
                        <a:ea typeface="Arial"/>
                        <a:cs typeface="Arial"/>
                        <a:sym typeface="Arial"/>
                      </a:endParaRPr>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c>
                  <a:txBody>
                    <a:bodyPr/>
                    <a:lstStyle/>
                    <a:p>
                      <a:pPr indent="0" lvl="0" marL="0" marR="0" rtl="0" algn="ctr">
                        <a:lnSpc>
                          <a:spcPct val="100000"/>
                        </a:lnSpc>
                        <a:spcBef>
                          <a:spcPts val="0"/>
                        </a:spcBef>
                        <a:spcAft>
                          <a:spcPts val="0"/>
                        </a:spcAft>
                        <a:buClr>
                          <a:srgbClr val="000000"/>
                        </a:buClr>
                        <a:buSzPts val="1500"/>
                        <a:buFont typeface="Arial"/>
                        <a:buNone/>
                      </a:pPr>
                      <a:r>
                        <a:t/>
                      </a:r>
                      <a:endParaRPr b="0" sz="1500" u="none" cap="none" strike="noStrike"/>
                    </a:p>
                  </a:txBody>
                  <a:tcPr marT="40800" marB="40800" marR="40800" marL="40800" anchor="ctr">
                    <a:lnL cap="flat" cmpd="sng" w="9525">
                      <a:solidFill>
                        <a:srgbClr val="E4E4E4"/>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BFBFB"/>
                    </a:solidFill>
                  </a:tcPr>
                </a:tc>
                <a:tc>
                  <a:txBody>
                    <a:bodyPr/>
                    <a:lstStyle/>
                    <a:p>
                      <a:pPr indent="0" lvl="0" marL="0" marR="0" rtl="0" algn="ctr">
                        <a:lnSpc>
                          <a:spcPct val="100000"/>
                        </a:lnSpc>
                        <a:spcBef>
                          <a:spcPts val="0"/>
                        </a:spcBef>
                        <a:spcAft>
                          <a:spcPts val="0"/>
                        </a:spcAft>
                        <a:buClr>
                          <a:srgbClr val="000000"/>
                        </a:buClr>
                        <a:buSzPts val="1500"/>
                        <a:buFont typeface="Arial"/>
                        <a:buNone/>
                      </a:pPr>
                      <a:r>
                        <a:rPr b="0" lang="en-GB" sz="1500" u="none" cap="none" strike="noStrike">
                          <a:solidFill>
                            <a:srgbClr val="003299"/>
                          </a:solidFill>
                          <a:latin typeface="Arial"/>
                          <a:ea typeface="Arial"/>
                          <a:cs typeface="Arial"/>
                          <a:sym typeface="Arial"/>
                        </a:rPr>
                        <a:t>1.8%</a:t>
                      </a:r>
                      <a:endParaRPr sz="1400" u="none" cap="none" strike="noStrike"/>
                    </a:p>
                  </a:txBody>
                  <a:tcPr marT="40800" marB="40800" marR="40800" marL="40800" anchor="ctr">
                    <a:lnL cap="flat" cmpd="sng" w="9525">
                      <a:solidFill>
                        <a:srgbClr val="000000">
                          <a:alpha val="0"/>
                        </a:srgbClr>
                      </a:solidFill>
                      <a:prstDash val="solid"/>
                      <a:round/>
                      <a:headEnd len="sm" w="sm" type="none"/>
                      <a:tailEnd len="sm" w="sm" type="none"/>
                    </a:lnL>
                    <a:lnR cap="flat" cmpd="sng" w="9525">
                      <a:solidFill>
                        <a:srgbClr val="E4E4E4"/>
                      </a:solidFill>
                      <a:prstDash val="solid"/>
                      <a:round/>
                      <a:headEnd len="sm" w="sm" type="none"/>
                      <a:tailEnd len="sm" w="sm" type="none"/>
                    </a:lnR>
                    <a:lnT cap="flat" cmpd="sng" w="9525">
                      <a:solidFill>
                        <a:srgbClr val="E4E4E4"/>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7F7F7"/>
                    </a:solidFill>
                  </a:tcPr>
                </a:tc>
              </a:tr>
            </a:tbl>
          </a:graphicData>
        </a:graphic>
      </p:graphicFrame>
      <p:sp>
        <p:nvSpPr>
          <p:cNvPr id="189" name="Google Shape;189;p17"/>
          <p:cNvSpPr/>
          <p:nvPr/>
        </p:nvSpPr>
        <p:spPr>
          <a:xfrm>
            <a:off x="5479868" y="3227614"/>
            <a:ext cx="987717" cy="154634"/>
          </a:xfrm>
          <a:prstGeom prst="rightArrow">
            <a:avLst>
              <a:gd fmla="val 50000" name="adj1"/>
              <a:gd fmla="val 50000" name="adj2"/>
            </a:avLst>
          </a:prstGeom>
          <a:solidFill>
            <a:srgbClr val="94358F"/>
          </a:solidFill>
          <a:ln cap="flat" cmpd="sng" w="25400">
            <a:solidFill>
              <a:srgbClr val="94358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8"/>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3. l'inflation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2 : Tableau de bord de l'inflation</a:t>
            </a:r>
            <a:endParaRPr b="1" i="0" sz="2400" u="none" cap="none" strike="noStrike">
              <a:solidFill>
                <a:schemeClr val="dk1"/>
              </a:solidFill>
              <a:latin typeface="Calibri"/>
              <a:ea typeface="Calibri"/>
              <a:cs typeface="Calibri"/>
              <a:sym typeface="Calibri"/>
            </a:endParaRPr>
          </a:p>
        </p:txBody>
      </p:sp>
      <p:sp>
        <p:nvSpPr>
          <p:cNvPr id="195" name="Google Shape;195;p18"/>
          <p:cNvSpPr txBox="1"/>
          <p:nvPr/>
        </p:nvSpPr>
        <p:spPr>
          <a:xfrm>
            <a:off x="1437532" y="3010912"/>
            <a:ext cx="3972668" cy="30469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L'inflation des prix à la consommation dans la zone euro est mesurée par l'</a:t>
            </a:r>
            <a:r>
              <a:rPr b="1" i="0" lang="en-GB" sz="2400" u="none" cap="none" strike="noStrike">
                <a:solidFill>
                  <a:schemeClr val="dk1"/>
                </a:solidFill>
                <a:latin typeface="Calibri"/>
                <a:ea typeface="Calibri"/>
                <a:cs typeface="Calibri"/>
                <a:sym typeface="Calibri"/>
              </a:rPr>
              <a:t>indice des prix à la consommation harmonisé (IPCH)</a:t>
            </a:r>
            <a:r>
              <a:rPr b="0" i="0" lang="en-GB"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Qui calcule l'IPCH ?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Eurostat</a:t>
            </a:r>
            <a:r>
              <a:rPr b="0" i="0" lang="en-GB" sz="2400" u="none" cap="none" strike="noStrike">
                <a:solidFill>
                  <a:schemeClr val="dk1"/>
                </a:solidFill>
                <a:latin typeface="Calibri"/>
                <a:ea typeface="Calibri"/>
                <a:cs typeface="Calibri"/>
                <a:sym typeface="Calibri"/>
              </a:rPr>
              <a:t>, l'Office statistique des Communautés européennes</a:t>
            </a:r>
            <a:endParaRPr b="0" i="0" sz="1400" u="none" cap="none" strike="noStrike">
              <a:solidFill>
                <a:srgbClr val="000000"/>
              </a:solidFill>
              <a:latin typeface="Arial"/>
              <a:ea typeface="Arial"/>
              <a:cs typeface="Arial"/>
              <a:sym typeface="Arial"/>
            </a:endParaRPr>
          </a:p>
        </p:txBody>
      </p:sp>
      <p:pic>
        <p:nvPicPr>
          <p:cNvPr id="196" name="Google Shape;196;p18"/>
          <p:cNvPicPr preferRelativeResize="0"/>
          <p:nvPr/>
        </p:nvPicPr>
        <p:blipFill rotWithShape="1">
          <a:blip r:embed="rId3">
            <a:alphaModFix/>
          </a:blip>
          <a:srcRect b="0" l="0" r="0" t="13534"/>
          <a:stretch/>
        </p:blipFill>
        <p:spPr>
          <a:xfrm>
            <a:off x="5410200" y="2927508"/>
            <a:ext cx="11712411" cy="6234600"/>
          </a:xfrm>
          <a:prstGeom prst="rect">
            <a:avLst/>
          </a:prstGeom>
          <a:noFill/>
          <a:ln>
            <a:noFill/>
          </a:ln>
        </p:spPr>
      </p:pic>
      <p:sp>
        <p:nvSpPr>
          <p:cNvPr id="197" name="Google Shape;197;p18"/>
          <p:cNvSpPr txBox="1"/>
          <p:nvPr/>
        </p:nvSpPr>
        <p:spPr>
          <a:xfrm>
            <a:off x="1447800" y="6853784"/>
            <a:ext cx="3972668" cy="230828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Dernière mise à jour : 19 octobre 2022</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La prochaine mise à jour aura lieu dans l'après-midi du 17 novembre 2022.</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Les dernières données de l'IPCH et les mises à jour futures sont accessibles via le lien suivant</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Source : </a:t>
            </a:r>
            <a:r>
              <a:rPr b="0" i="0" lang="en-GB"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www.ecb.europa.eu/inflation/stats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9"/>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3. l'inflation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3 : Pourquoi c'est important</a:t>
            </a:r>
            <a:endParaRPr b="0" i="0" sz="1400" u="none" cap="none" strike="noStrike">
              <a:solidFill>
                <a:srgbClr val="000000"/>
              </a:solidFill>
              <a:latin typeface="Arial"/>
              <a:ea typeface="Arial"/>
              <a:cs typeface="Arial"/>
              <a:sym typeface="Arial"/>
            </a:endParaRPr>
          </a:p>
        </p:txBody>
      </p:sp>
      <p:sp>
        <p:nvSpPr>
          <p:cNvPr id="203" name="Google Shape;203;p19"/>
          <p:cNvSpPr txBox="1"/>
          <p:nvPr/>
        </p:nvSpPr>
        <p:spPr>
          <a:xfrm>
            <a:off x="1447800" y="3009900"/>
            <a:ext cx="1188720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L'inflation a un impact considérable sur l'économie. Elle affecte le pouvoir d'achat des particuliers, les investissements des entreprises, les taux d'intérêt, les politiques fiscales, les programmes gouvernementaux, la dette nationale et d'autres aspects encore.</a:t>
            </a:r>
            <a:endParaRPr b="0" i="0" sz="1400" u="none" cap="none" strike="noStrike">
              <a:solidFill>
                <a:srgbClr val="000000"/>
              </a:solidFill>
              <a:latin typeface="Arial"/>
              <a:ea typeface="Arial"/>
              <a:cs typeface="Arial"/>
              <a:sym typeface="Arial"/>
            </a:endParaRPr>
          </a:p>
        </p:txBody>
      </p:sp>
      <p:sp>
        <p:nvSpPr>
          <p:cNvPr id="204" name="Google Shape;204;p19"/>
          <p:cNvSpPr txBox="1"/>
          <p:nvPr/>
        </p:nvSpPr>
        <p:spPr>
          <a:xfrm>
            <a:off x="1447800" y="4527946"/>
            <a:ext cx="868680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Pourquoi l'augmentation de l'inflation est-elle importante pour une femme entrepreneur numérique ?</a:t>
            </a:r>
            <a:endParaRPr b="0" i="0" sz="1400" u="none" cap="none" strike="noStrike">
              <a:solidFill>
                <a:srgbClr val="000000"/>
              </a:solidFill>
              <a:latin typeface="Arial"/>
              <a:ea typeface="Arial"/>
              <a:cs typeface="Arial"/>
              <a:sym typeface="Arial"/>
            </a:endParaRPr>
          </a:p>
        </p:txBody>
      </p:sp>
      <p:sp>
        <p:nvSpPr>
          <p:cNvPr id="205" name="Google Shape;205;p19"/>
          <p:cNvSpPr txBox="1"/>
          <p:nvPr/>
        </p:nvSpPr>
        <p:spPr>
          <a:xfrm>
            <a:off x="1428749" y="5297389"/>
            <a:ext cx="15748907" cy="378561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		Augmentation des coûts </a:t>
            </a:r>
            <a:r>
              <a:rPr b="0" i="0" lang="en-GB" sz="2400" u="none" cap="none" strike="noStrike">
                <a:solidFill>
                  <a:schemeClr val="dk1"/>
                </a:solidFill>
                <a:latin typeface="Calibri"/>
                <a:ea typeface="Calibri"/>
                <a:cs typeface="Calibri"/>
                <a:sym typeface="Calibri"/>
              </a:rPr>
              <a:t>en général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		Baisse du pouvoir d'achat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Augmentation des taux d'intérêt 🡪 </a:t>
            </a:r>
            <a:r>
              <a:rPr b="1" i="0" lang="en-GB" sz="2400" u="none" cap="none" strike="noStrike">
                <a:solidFill>
                  <a:schemeClr val="dk1"/>
                </a:solidFill>
                <a:latin typeface="Calibri"/>
                <a:ea typeface="Calibri"/>
                <a:cs typeface="Calibri"/>
                <a:sym typeface="Calibri"/>
              </a:rPr>
              <a:t>difficultés de financement accrues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		Difficultés de fixation des prix </a:t>
            </a:r>
            <a:r>
              <a:rPr b="0" i="0" lang="en-GB" sz="2400" u="none" cap="none" strike="noStrike">
                <a:solidFill>
                  <a:schemeClr val="dk1"/>
                </a:solidFill>
                <a:latin typeface="Calibri"/>
                <a:ea typeface="Calibri"/>
                <a:cs typeface="Calibri"/>
                <a:sym typeface="Calibri"/>
              </a:rPr>
              <a:t>qui entraînent des augmentations - parce que </a:t>
            </a:r>
            <a:r>
              <a:rPr b="1" i="0" lang="en-GB" sz="2400" u="none" cap="none" strike="noStrike">
                <a:solidFill>
                  <a:schemeClr val="dk1"/>
                </a:solidFill>
                <a:latin typeface="Calibri"/>
                <a:ea typeface="Calibri"/>
                <a:cs typeface="Calibri"/>
                <a:sym typeface="Calibri"/>
              </a:rPr>
              <a:t>l'inflation est un levier de prix</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Incertitude macroéconomique globale 🡪 réduction de l'activité économique 🡪 </a:t>
            </a:r>
            <a:r>
              <a:rPr b="1" i="0" lang="en-GB" sz="2400" u="none" cap="none" strike="noStrike">
                <a:solidFill>
                  <a:schemeClr val="dk1"/>
                </a:solidFill>
                <a:latin typeface="Calibri"/>
                <a:ea typeface="Calibri"/>
                <a:cs typeface="Calibri"/>
                <a:sym typeface="Calibri"/>
              </a:rPr>
              <a:t>ralentissement de la croissance économique </a:t>
            </a:r>
            <a:endParaRPr b="0" i="0" sz="1400" u="none" cap="none" strike="noStrike">
              <a:solidFill>
                <a:srgbClr val="000000"/>
              </a:solidFill>
              <a:latin typeface="Arial"/>
              <a:ea typeface="Arial"/>
              <a:cs typeface="Arial"/>
              <a:sym typeface="Arial"/>
            </a:endParaRPr>
          </a:p>
        </p:txBody>
      </p:sp>
      <p:sp>
        <p:nvSpPr>
          <p:cNvPr id="206" name="Google Shape;206;p19"/>
          <p:cNvSpPr/>
          <p:nvPr/>
        </p:nvSpPr>
        <p:spPr>
          <a:xfrm>
            <a:off x="1655484" y="6104213"/>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7" name="Google Shape;207;p19"/>
          <p:cNvSpPr/>
          <p:nvPr/>
        </p:nvSpPr>
        <p:spPr>
          <a:xfrm>
            <a:off x="1655484" y="5370660"/>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8" name="Google Shape;208;p19"/>
          <p:cNvSpPr/>
          <p:nvPr/>
        </p:nvSpPr>
        <p:spPr>
          <a:xfrm>
            <a:off x="1655484" y="6833044"/>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9" name="Google Shape;209;p19"/>
          <p:cNvSpPr/>
          <p:nvPr/>
        </p:nvSpPr>
        <p:spPr>
          <a:xfrm>
            <a:off x="1655484" y="7560705"/>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19"/>
          <p:cNvSpPr/>
          <p:nvPr/>
        </p:nvSpPr>
        <p:spPr>
          <a:xfrm>
            <a:off x="1674534" y="8293409"/>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magine che contiene contenitore, cestino, interni, plastica&#10;&#10;Descrizione generata automaticamente" id="211" name="Google Shape;211;p19"/>
          <p:cNvPicPr preferRelativeResize="0"/>
          <p:nvPr/>
        </p:nvPicPr>
        <p:blipFill rotWithShape="1">
          <a:blip r:embed="rId3">
            <a:alphaModFix/>
          </a:blip>
          <a:srcRect b="0" l="0" r="0" t="0"/>
          <a:stretch/>
        </p:blipFill>
        <p:spPr>
          <a:xfrm>
            <a:off x="13078409" y="3863421"/>
            <a:ext cx="3278466" cy="286793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0"/>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3. l'inflation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4 : Comment la gérer - bonnes pratiques</a:t>
            </a:r>
            <a:endParaRPr b="0" i="0" sz="1400" u="none" cap="none" strike="noStrike">
              <a:solidFill>
                <a:srgbClr val="000000"/>
              </a:solidFill>
              <a:latin typeface="Arial"/>
              <a:ea typeface="Arial"/>
              <a:cs typeface="Arial"/>
              <a:sym typeface="Arial"/>
            </a:endParaRPr>
          </a:p>
        </p:txBody>
      </p:sp>
      <p:sp>
        <p:nvSpPr>
          <p:cNvPr id="217" name="Google Shape;217;p20"/>
          <p:cNvSpPr txBox="1"/>
          <p:nvPr/>
        </p:nvSpPr>
        <p:spPr>
          <a:xfrm>
            <a:off x="1447798" y="3009900"/>
            <a:ext cx="15392400" cy="23083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Les principaux acteurs de la lutte contre l'inflation sont les banques centrales - la Banque centrale européenne (BCE) dans le cas de l'Europe - et les gouvernements centraux, qui disposent d'un certain nombre d'outils de politique monétaire.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Cependant, </a:t>
            </a:r>
            <a:r>
              <a:rPr b="1" i="0" lang="en-GB" sz="2400" u="none" cap="none" strike="noStrike">
                <a:solidFill>
                  <a:schemeClr val="dk1"/>
                </a:solidFill>
                <a:latin typeface="Calibri"/>
                <a:ea typeface="Calibri"/>
                <a:cs typeface="Calibri"/>
                <a:sym typeface="Calibri"/>
              </a:rPr>
              <a:t>que peut faire un chef d'entreprise à </a:t>
            </a:r>
            <a:r>
              <a:rPr b="0" i="0" lang="en-GB" sz="2400" u="none" cap="none" strike="noStrike">
                <a:solidFill>
                  <a:schemeClr val="dk1"/>
                </a:solidFill>
                <a:latin typeface="Calibri"/>
                <a:ea typeface="Calibri"/>
                <a:cs typeface="Calibri"/>
                <a:sym typeface="Calibri"/>
              </a:rPr>
              <a:t>sa petite échelle pour lutter contre l'inflation à court terme, pour assurer la croissance continue de l'entreprise et pour éviter que la hausse des coûts ne pèse sur les prix - en les augmentant - et donc sur le consommateur final ? </a:t>
            </a:r>
            <a:r>
              <a:rPr b="1" i="0" lang="en-GB" sz="2400" u="none" cap="none" strike="noStrike">
                <a:solidFill>
                  <a:schemeClr val="dk1"/>
                </a:solidFill>
                <a:latin typeface="Calibri"/>
                <a:ea typeface="Calibri"/>
                <a:cs typeface="Calibri"/>
                <a:sym typeface="Calibri"/>
              </a:rPr>
              <a:t>Que peut-il </a:t>
            </a:r>
            <a:r>
              <a:rPr b="0" i="0" lang="en-GB" sz="2400" u="none" cap="none" strike="noStrike">
                <a:solidFill>
                  <a:schemeClr val="dk1"/>
                </a:solidFill>
                <a:latin typeface="Calibri"/>
                <a:ea typeface="Calibri"/>
                <a:cs typeface="Calibri"/>
                <a:sym typeface="Calibri"/>
              </a:rPr>
              <a:t>donc </a:t>
            </a:r>
            <a:r>
              <a:rPr b="1" i="0" lang="en-GB" sz="2400" u="none" cap="none" strike="noStrike">
                <a:solidFill>
                  <a:schemeClr val="dk1"/>
                </a:solidFill>
                <a:latin typeface="Calibri"/>
                <a:ea typeface="Calibri"/>
                <a:cs typeface="Calibri"/>
                <a:sym typeface="Calibri"/>
              </a:rPr>
              <a:t>faire pour gérer l'inflation ?</a:t>
            </a:r>
            <a:endParaRPr b="0" i="0" sz="1400" u="none" cap="none" strike="noStrike">
              <a:solidFill>
                <a:srgbClr val="000000"/>
              </a:solidFill>
              <a:latin typeface="Arial"/>
              <a:ea typeface="Arial"/>
              <a:cs typeface="Arial"/>
              <a:sym typeface="Arial"/>
            </a:endParaRPr>
          </a:p>
        </p:txBody>
      </p:sp>
      <p:sp>
        <p:nvSpPr>
          <p:cNvPr id="218" name="Google Shape;218;p20"/>
          <p:cNvSpPr txBox="1"/>
          <p:nvPr/>
        </p:nvSpPr>
        <p:spPr>
          <a:xfrm>
            <a:off x="6809031" y="5318224"/>
            <a:ext cx="4669933" cy="95406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Meilleure pratique : SHRINKFLATION</a:t>
            </a:r>
            <a:endParaRPr b="0" i="0" sz="1400" u="none" cap="none" strike="noStrike">
              <a:solidFill>
                <a:srgbClr val="000000"/>
              </a:solidFill>
              <a:latin typeface="Arial"/>
              <a:ea typeface="Arial"/>
              <a:cs typeface="Arial"/>
              <a:sym typeface="Arial"/>
            </a:endParaRPr>
          </a:p>
        </p:txBody>
      </p:sp>
      <p:sp>
        <p:nvSpPr>
          <p:cNvPr id="219" name="Google Shape;219;p20"/>
          <p:cNvSpPr txBox="1"/>
          <p:nvPr/>
        </p:nvSpPr>
        <p:spPr>
          <a:xfrm>
            <a:off x="1447800" y="6207138"/>
            <a:ext cx="153924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Shrinkflation : même prix, même emballage, mais moins de produit à l'intérieur. Il s'agit d'une stratégie choisie par certaines entreprises afin de ne pas faire percevoir aux consommateurs l'augmentation des prix due à l'inflation et d'éviter une baisse des dépenses et de la consommation.</a:t>
            </a:r>
            <a:endParaRPr b="0" i="0" sz="1400" u="none" cap="none" strike="noStrike">
              <a:solidFill>
                <a:srgbClr val="000000"/>
              </a:solidFill>
              <a:latin typeface="Arial"/>
              <a:ea typeface="Arial"/>
              <a:cs typeface="Arial"/>
              <a:sym typeface="Arial"/>
            </a:endParaRPr>
          </a:p>
        </p:txBody>
      </p:sp>
      <p:pic>
        <p:nvPicPr>
          <p:cNvPr id="220" name="Google Shape;220;p20"/>
          <p:cNvPicPr preferRelativeResize="0"/>
          <p:nvPr/>
        </p:nvPicPr>
        <p:blipFill rotWithShape="1">
          <a:blip r:embed="rId3">
            <a:alphaModFix/>
          </a:blip>
          <a:srcRect b="15469" l="24183" r="18954" t="25272"/>
          <a:stretch/>
        </p:blipFill>
        <p:spPr>
          <a:xfrm>
            <a:off x="7505698" y="7124700"/>
            <a:ext cx="3276601" cy="1920766"/>
          </a:xfrm>
          <a:prstGeom prst="rect">
            <a:avLst/>
          </a:prstGeom>
          <a:noFill/>
          <a:ln>
            <a:noFill/>
          </a:ln>
        </p:spPr>
      </p:pic>
      <p:sp>
        <p:nvSpPr>
          <p:cNvPr id="221" name="Google Shape;221;p20"/>
          <p:cNvSpPr txBox="1"/>
          <p:nvPr/>
        </p:nvSpPr>
        <p:spPr>
          <a:xfrm>
            <a:off x="4915309" y="8482876"/>
            <a:ext cx="259038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Avant : </a:t>
            </a:r>
            <a:r>
              <a:rPr b="1" i="0" lang="en-GB" sz="2400" u="none" cap="none" strike="noStrike">
                <a:solidFill>
                  <a:schemeClr val="dk1"/>
                </a:solidFill>
                <a:latin typeface="Calibri"/>
                <a:ea typeface="Calibri"/>
                <a:cs typeface="Calibri"/>
                <a:sym typeface="Calibri"/>
              </a:rPr>
              <a:t>500g 🡪 €2</a:t>
            </a:r>
            <a:endParaRPr b="1" i="0" sz="2400" u="none" cap="none" strike="noStrike">
              <a:solidFill>
                <a:schemeClr val="dk1"/>
              </a:solidFill>
              <a:latin typeface="Calibri"/>
              <a:ea typeface="Calibri"/>
              <a:cs typeface="Calibri"/>
              <a:sym typeface="Calibri"/>
            </a:endParaRPr>
          </a:p>
        </p:txBody>
      </p:sp>
      <p:sp>
        <p:nvSpPr>
          <p:cNvPr id="222" name="Google Shape;222;p20"/>
          <p:cNvSpPr txBox="1"/>
          <p:nvPr/>
        </p:nvSpPr>
        <p:spPr>
          <a:xfrm>
            <a:off x="10782299" y="8482876"/>
            <a:ext cx="2894512" cy="4616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Après : </a:t>
            </a:r>
            <a:r>
              <a:rPr b="1" i="0" lang="en-GB" sz="2400" u="none" cap="none" strike="noStrike">
                <a:solidFill>
                  <a:schemeClr val="dk1"/>
                </a:solidFill>
                <a:latin typeface="Calibri"/>
                <a:ea typeface="Calibri"/>
                <a:cs typeface="Calibri"/>
                <a:sym typeface="Calibri"/>
              </a:rPr>
              <a:t>440g 🡪 €2</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1"/>
          <p:cNvSpPr txBox="1"/>
          <p:nvPr/>
        </p:nvSpPr>
        <p:spPr>
          <a:xfrm>
            <a:off x="1447800" y="1573291"/>
            <a:ext cx="3581400"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En résumé</a:t>
            </a:r>
            <a:endParaRPr b="0" i="0" sz="1400" u="none" cap="none" strike="noStrike">
              <a:solidFill>
                <a:srgbClr val="000000"/>
              </a:solidFill>
              <a:latin typeface="Arial"/>
              <a:ea typeface="Arial"/>
              <a:cs typeface="Arial"/>
              <a:sym typeface="Arial"/>
            </a:endParaRPr>
          </a:p>
        </p:txBody>
      </p:sp>
      <p:sp>
        <p:nvSpPr>
          <p:cNvPr id="228" name="Google Shape;228;p21"/>
          <p:cNvSpPr txBox="1"/>
          <p:nvPr/>
        </p:nvSpPr>
        <p:spPr>
          <a:xfrm>
            <a:off x="13539956" y="2968955"/>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L'inflation</a:t>
            </a:r>
            <a:endParaRPr b="1" i="0" sz="2800" u="none" cap="none" strike="noStrike">
              <a:solidFill>
                <a:schemeClr val="dk1"/>
              </a:solidFill>
              <a:latin typeface="Calibri"/>
              <a:ea typeface="Calibri"/>
              <a:cs typeface="Calibri"/>
              <a:sym typeface="Calibri"/>
            </a:endParaRPr>
          </a:p>
        </p:txBody>
      </p:sp>
      <p:sp>
        <p:nvSpPr>
          <p:cNvPr id="229" name="Google Shape;229;p21"/>
          <p:cNvSpPr txBox="1"/>
          <p:nvPr/>
        </p:nvSpPr>
        <p:spPr>
          <a:xfrm>
            <a:off x="12710423" y="3804686"/>
            <a:ext cx="4441108" cy="2677616"/>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Augmentation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Prix</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Pouvoir d'achat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Banque centrale européenne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Eurostat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IPCH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Shrinkflation</a:t>
            </a:r>
            <a:endParaRPr b="0" i="0" sz="1400" u="none" cap="none" strike="noStrike">
              <a:solidFill>
                <a:srgbClr val="000000"/>
              </a:solidFill>
              <a:latin typeface="Arial"/>
              <a:ea typeface="Arial"/>
              <a:cs typeface="Arial"/>
              <a:sym typeface="Arial"/>
            </a:endParaRPr>
          </a:p>
        </p:txBody>
      </p:sp>
      <p:sp>
        <p:nvSpPr>
          <p:cNvPr id="230" name="Google Shape;230;p21"/>
          <p:cNvSpPr txBox="1"/>
          <p:nvPr/>
        </p:nvSpPr>
        <p:spPr>
          <a:xfrm>
            <a:off x="2631349" y="2968938"/>
            <a:ext cx="27432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Financement</a:t>
            </a:r>
            <a:endParaRPr b="1" i="0" sz="2800" u="none" cap="none" strike="noStrike">
              <a:solidFill>
                <a:schemeClr val="dk1"/>
              </a:solidFill>
              <a:latin typeface="Calibri"/>
              <a:ea typeface="Calibri"/>
              <a:cs typeface="Calibri"/>
              <a:sym typeface="Calibri"/>
            </a:endParaRPr>
          </a:p>
        </p:txBody>
      </p:sp>
      <p:sp>
        <p:nvSpPr>
          <p:cNvPr id="231" name="Google Shape;231;p21"/>
          <p:cNvSpPr txBox="1"/>
          <p:nvPr/>
        </p:nvSpPr>
        <p:spPr>
          <a:xfrm>
            <a:off x="1736997" y="3732216"/>
            <a:ext cx="3775250" cy="452427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Accès au financement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Coût du financement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Financement par l'emprunt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Financement par fonds propres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Women Tech EU</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32" name="Google Shape;232;p21"/>
          <p:cNvSpPr/>
          <p:nvPr/>
        </p:nvSpPr>
        <p:spPr>
          <a:xfrm rot="5400000">
            <a:off x="12626122" y="3053244"/>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21"/>
          <p:cNvSpPr/>
          <p:nvPr/>
        </p:nvSpPr>
        <p:spPr>
          <a:xfrm rot="5400000">
            <a:off x="1652697" y="296385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34" name="Google Shape;234;p21"/>
          <p:cNvPicPr preferRelativeResize="0"/>
          <p:nvPr/>
        </p:nvPicPr>
        <p:blipFill rotWithShape="1">
          <a:blip r:embed="rId3">
            <a:alphaModFix/>
          </a:blip>
          <a:srcRect b="0" l="0" r="0" t="0"/>
          <a:stretch/>
        </p:blipFill>
        <p:spPr>
          <a:xfrm>
            <a:off x="5940350" y="4006350"/>
            <a:ext cx="6233851" cy="41558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pic>
        <p:nvPicPr>
          <p:cNvPr id="239" name="Google Shape;239;p22"/>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240" name="Google Shape;240;p22"/>
          <p:cNvSpPr txBox="1"/>
          <p:nvPr/>
        </p:nvSpPr>
        <p:spPr>
          <a:xfrm>
            <a:off x="4343400" y="3869872"/>
            <a:ext cx="9144000" cy="13234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660066"/>
              </a:buClr>
              <a:buSzPts val="8000"/>
              <a:buFont typeface="Calibri"/>
              <a:buNone/>
            </a:pPr>
            <a:r>
              <a:rPr b="1" i="0" lang="en-GB" sz="8000" u="none" cap="none" strike="noStrike">
                <a:solidFill>
                  <a:srgbClr val="660066"/>
                </a:solidFill>
                <a:latin typeface="Calibri"/>
                <a:ea typeface="Calibri"/>
                <a:cs typeface="Calibri"/>
                <a:sym typeface="Calibri"/>
              </a:rPr>
              <a:t>Merci de votre attention !</a:t>
            </a:r>
            <a:endParaRPr b="1" i="0" sz="8000" u="none" cap="none" strike="noStrike">
              <a:solidFill>
                <a:srgbClr val="660066"/>
              </a:solidFill>
              <a:latin typeface="Calibri"/>
              <a:ea typeface="Calibri"/>
              <a:cs typeface="Calibri"/>
              <a:sym typeface="Calibri"/>
            </a:endParaRPr>
          </a:p>
        </p:txBody>
      </p:sp>
      <p:sp>
        <p:nvSpPr>
          <p:cNvPr id="241" name="Google Shape;241;p22"/>
          <p:cNvSpPr txBox="1"/>
          <p:nvPr/>
        </p:nvSpPr>
        <p:spPr>
          <a:xfrm>
            <a:off x="7924800" y="7013666"/>
            <a:ext cx="1981200" cy="38151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0000"/>
              </a:buClr>
              <a:buSzPts val="2400"/>
              <a:buFont typeface="Arial"/>
              <a:buNone/>
            </a:pPr>
            <a:r>
              <a:rPr b="0" i="0" lang="en-GB" sz="2400" u="sng" cap="none" strike="noStrike">
                <a:solidFill>
                  <a:schemeClr val="dk1"/>
                </a:solidFill>
                <a:latin typeface="Calibri"/>
                <a:ea typeface="Calibri"/>
                <a:cs typeface="Calibri"/>
                <a:sym typeface="Calibri"/>
                <a:hlinkClick r:id="rId4">
                  <a:extLst>
                    <a:ext uri="{A12FA001-AC4F-418D-AE19-62706E023703}">
                      <ahyp:hlinkClr val="tx"/>
                    </a:ext>
                  </a:extLst>
                </a:hlinkClick>
              </a:rPr>
              <a:t>dewproject.</a:t>
            </a:r>
            <a:r>
              <a:rPr b="0" i="0" lang="en-GB" sz="2400" u="none" cap="none" strike="noStrike">
                <a:solidFill>
                  <a:schemeClr val="dk1"/>
                </a:solidFill>
                <a:latin typeface="Calibri"/>
                <a:ea typeface="Calibri"/>
                <a:cs typeface="Calibri"/>
                <a:sym typeface="Calibri"/>
              </a:rPr>
              <a:t>eu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id="34" name="Google Shape;34;p2"/>
          <p:cNvPicPr preferRelativeResize="0"/>
          <p:nvPr/>
        </p:nvPicPr>
        <p:blipFill rotWithShape="1">
          <a:blip r:embed="rId3">
            <a:alphaModFix/>
          </a:blip>
          <a:srcRect b="0" l="0" r="0" t="0"/>
          <a:stretch/>
        </p:blipFill>
        <p:spPr>
          <a:xfrm>
            <a:off x="1028700" y="9258300"/>
            <a:ext cx="3198719" cy="702057"/>
          </a:xfrm>
          <a:prstGeom prst="rect">
            <a:avLst/>
          </a:prstGeom>
          <a:noFill/>
          <a:ln>
            <a:noFill/>
          </a:ln>
        </p:spPr>
      </p:pic>
      <p:sp>
        <p:nvSpPr>
          <p:cNvPr id="35" name="Google Shape;35;p2"/>
          <p:cNvSpPr/>
          <p:nvPr/>
        </p:nvSpPr>
        <p:spPr>
          <a:xfrm rot="5400000">
            <a:off x="1439700" y="3353511"/>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6" name="Google Shape;36;p2"/>
          <p:cNvSpPr/>
          <p:nvPr/>
        </p:nvSpPr>
        <p:spPr>
          <a:xfrm rot="5400000">
            <a:off x="1439700" y="492996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7" name="Google Shape;37;p2"/>
          <p:cNvSpPr txBox="1"/>
          <p:nvPr/>
        </p:nvSpPr>
        <p:spPr>
          <a:xfrm>
            <a:off x="1524000" y="1503549"/>
            <a:ext cx="9462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Objectifs et buts </a:t>
            </a:r>
            <a:endParaRPr b="0" i="0" sz="1400" u="none" cap="none" strike="noStrike">
              <a:solidFill>
                <a:srgbClr val="000000"/>
              </a:solidFill>
              <a:latin typeface="Arial"/>
              <a:ea typeface="Arial"/>
              <a:cs typeface="Arial"/>
              <a:sym typeface="Arial"/>
            </a:endParaRPr>
          </a:p>
        </p:txBody>
      </p:sp>
      <p:sp>
        <p:nvSpPr>
          <p:cNvPr id="38" name="Google Shape;38;p2"/>
          <p:cNvSpPr txBox="1"/>
          <p:nvPr/>
        </p:nvSpPr>
        <p:spPr>
          <a:xfrm>
            <a:off x="1524000" y="2262365"/>
            <a:ext cx="10040100" cy="523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100"/>
              <a:buFont typeface="Arial"/>
              <a:buNone/>
            </a:pPr>
            <a:r>
              <a:rPr b="0" i="0" lang="en-GB" sz="2800" u="none" cap="none" strike="noStrike">
                <a:solidFill>
                  <a:schemeClr val="dk1"/>
                </a:solidFill>
                <a:latin typeface="Calibri"/>
                <a:ea typeface="Calibri"/>
                <a:cs typeface="Calibri"/>
                <a:sym typeface="Calibri"/>
              </a:rPr>
              <a:t>À la fin de ce module, vous serez en mesure de :</a:t>
            </a:r>
            <a:endParaRPr b="0" i="0" sz="2800" u="none" cap="none" strike="noStrike">
              <a:solidFill>
                <a:schemeClr val="dk1"/>
              </a:solidFill>
              <a:latin typeface="Calibri"/>
              <a:ea typeface="Calibri"/>
              <a:cs typeface="Calibri"/>
              <a:sym typeface="Calibri"/>
            </a:endParaRPr>
          </a:p>
        </p:txBody>
      </p:sp>
      <p:sp>
        <p:nvSpPr>
          <p:cNvPr id="39" name="Google Shape;39;p2"/>
          <p:cNvSpPr/>
          <p:nvPr/>
        </p:nvSpPr>
        <p:spPr>
          <a:xfrm rot="5400000">
            <a:off x="1439710" y="6470883"/>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0" name="Google Shape;40;p2"/>
          <p:cNvSpPr txBox="1"/>
          <p:nvPr/>
        </p:nvSpPr>
        <p:spPr>
          <a:xfrm>
            <a:off x="2586499" y="3143150"/>
            <a:ext cx="88218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Poser les premières bases financières pour la création d'une nouvelle entreprise ou le développement d'une entreprise existante</a:t>
            </a:r>
            <a:endParaRPr b="0" i="0" sz="1400" u="none" cap="none" strike="noStrike">
              <a:solidFill>
                <a:srgbClr val="000000"/>
              </a:solidFill>
              <a:latin typeface="Arial"/>
              <a:ea typeface="Arial"/>
              <a:cs typeface="Arial"/>
              <a:sym typeface="Arial"/>
            </a:endParaRPr>
          </a:p>
        </p:txBody>
      </p:sp>
      <p:sp>
        <p:nvSpPr>
          <p:cNvPr id="41" name="Google Shape;41;p2"/>
          <p:cNvSpPr txBox="1"/>
          <p:nvPr/>
        </p:nvSpPr>
        <p:spPr>
          <a:xfrm>
            <a:off x="2605967" y="4719509"/>
            <a:ext cx="76962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Faire preuve de discrétion dans le choix des outils, des méthodes et du calendrier de financement</a:t>
            </a:r>
            <a:endParaRPr b="0" i="0" sz="1400" u="none" cap="none" strike="noStrike">
              <a:solidFill>
                <a:srgbClr val="000000"/>
              </a:solidFill>
              <a:latin typeface="Arial"/>
              <a:ea typeface="Arial"/>
              <a:cs typeface="Arial"/>
              <a:sym typeface="Arial"/>
            </a:endParaRPr>
          </a:p>
        </p:txBody>
      </p:sp>
      <p:sp>
        <p:nvSpPr>
          <p:cNvPr id="42" name="Google Shape;42;p2"/>
          <p:cNvSpPr txBox="1"/>
          <p:nvPr/>
        </p:nvSpPr>
        <p:spPr>
          <a:xfrm>
            <a:off x="2605917" y="6260520"/>
            <a:ext cx="76962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n-GB" sz="2800" u="none" cap="none" strike="noStrike">
                <a:solidFill>
                  <a:schemeClr val="dk1"/>
                </a:solidFill>
                <a:latin typeface="Calibri"/>
                <a:ea typeface="Calibri"/>
                <a:cs typeface="Calibri"/>
                <a:sym typeface="Calibri"/>
              </a:rPr>
              <a:t>Reconnaître les facteurs de risque externes et avoir un exemple de la façon de les traiter</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rot="5400000">
            <a:off x="1439710" y="8021046"/>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2"/>
          <p:cNvSpPr txBox="1"/>
          <p:nvPr/>
        </p:nvSpPr>
        <p:spPr>
          <a:xfrm>
            <a:off x="2499500" y="7759425"/>
            <a:ext cx="8487000" cy="954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800"/>
              <a:buFont typeface="Arial"/>
              <a:buNone/>
            </a:pPr>
            <a:r>
              <a:rPr b="0" i="0" lang="en-GB" sz="2800" u="none" cap="none" strike="noStrike">
                <a:solidFill>
                  <a:schemeClr val="dk1"/>
                </a:solidFill>
                <a:latin typeface="Calibri"/>
                <a:ea typeface="Calibri"/>
                <a:cs typeface="Calibri"/>
                <a:sym typeface="Calibri"/>
              </a:rPr>
              <a:t>Les apprenants peuvent élaborer un plan pour la viabilité financière d'une activité créatrice de valeur.</a:t>
            </a:r>
            <a:endParaRPr b="0" i="0" sz="2600" u="none" cap="none" strike="noStrike">
              <a:solidFill>
                <a:srgbClr val="000000"/>
              </a:solidFill>
              <a:latin typeface="Arial"/>
              <a:ea typeface="Arial"/>
              <a:cs typeface="Arial"/>
              <a:sym typeface="Arial"/>
            </a:endParaRPr>
          </a:p>
        </p:txBody>
      </p:sp>
      <p:sp>
        <p:nvSpPr>
          <p:cNvPr id="45" name="Google Shape;45;p2"/>
          <p:cNvSpPr/>
          <p:nvPr/>
        </p:nvSpPr>
        <p:spPr>
          <a:xfrm>
            <a:off x="11668200" y="6581525"/>
            <a:ext cx="5496600" cy="1253400"/>
          </a:xfrm>
          <a:prstGeom prst="rect">
            <a:avLst/>
          </a:prstGeom>
          <a:no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Calibri"/>
                <a:ea typeface="Calibri"/>
                <a:cs typeface="Calibri"/>
                <a:sym typeface="Calibri"/>
              </a:rPr>
              <a:t>Niveau avancé de la compétence EntreComp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9900CC"/>
                </a:solidFill>
                <a:latin typeface="Calibri"/>
                <a:ea typeface="Calibri"/>
                <a:cs typeface="Calibri"/>
                <a:sym typeface="Calibri"/>
              </a:rPr>
              <a:t>ÉDUCATION FINANCIÈRE ET ÉCONOMIQUE</a:t>
            </a:r>
            <a:endParaRPr b="1" i="0" sz="2400" u="none" cap="none" strike="noStrike">
              <a:solidFill>
                <a:srgbClr val="9900CC"/>
              </a:solidFill>
              <a:latin typeface="Calibri"/>
              <a:ea typeface="Calibri"/>
              <a:cs typeface="Calibri"/>
              <a:sym typeface="Calibri"/>
            </a:endParaRPr>
          </a:p>
        </p:txBody>
      </p:sp>
      <p:cxnSp>
        <p:nvCxnSpPr>
          <p:cNvPr id="46" name="Google Shape;46;p2"/>
          <p:cNvCxnSpPr/>
          <p:nvPr/>
        </p:nvCxnSpPr>
        <p:spPr>
          <a:xfrm flipH="1" rot="10800000">
            <a:off x="8709125" y="6737625"/>
            <a:ext cx="2552400" cy="1021800"/>
          </a:xfrm>
          <a:prstGeom prst="straightConnector1">
            <a:avLst/>
          </a:prstGeom>
          <a:noFill/>
          <a:ln cap="flat" cmpd="sng" w="38100">
            <a:solidFill>
              <a:srgbClr val="000000"/>
            </a:solidFill>
            <a:prstDash val="solid"/>
            <a:round/>
            <a:headEnd len="sm" w="sm" type="none"/>
            <a:tailEnd len="med" w="med" type="triangle"/>
          </a:ln>
          <a:effectLst>
            <a:outerShdw blurRad="40000" rotWithShape="0" dir="5400000" dist="23000">
              <a:srgbClr val="000000">
                <a:alpha val="34117"/>
              </a:srgbClr>
            </a:outerShdw>
          </a:effectLst>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3"/>
          <p:cNvSpPr txBox="1"/>
          <p:nvPr/>
        </p:nvSpPr>
        <p:spPr>
          <a:xfrm>
            <a:off x="1524000" y="1503549"/>
            <a:ext cx="9462656"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Index</a:t>
            </a:r>
            <a:endParaRPr b="0" i="0" sz="1400" u="none" cap="none" strike="noStrike">
              <a:solidFill>
                <a:srgbClr val="000000"/>
              </a:solidFill>
              <a:latin typeface="Arial"/>
              <a:ea typeface="Arial"/>
              <a:cs typeface="Arial"/>
              <a:sym typeface="Arial"/>
            </a:endParaRPr>
          </a:p>
        </p:txBody>
      </p:sp>
      <p:grpSp>
        <p:nvGrpSpPr>
          <p:cNvPr id="52" name="Google Shape;52;p3"/>
          <p:cNvGrpSpPr/>
          <p:nvPr/>
        </p:nvGrpSpPr>
        <p:grpSpPr>
          <a:xfrm>
            <a:off x="2662982" y="4838700"/>
            <a:ext cx="12463807" cy="1724468"/>
            <a:chOff x="6420993" y="693212"/>
            <a:chExt cx="6023701" cy="1724468"/>
          </a:xfrm>
        </p:grpSpPr>
        <p:sp>
          <p:nvSpPr>
            <p:cNvPr id="53" name="Google Shape;53;p3"/>
            <p:cNvSpPr txBox="1"/>
            <p:nvPr/>
          </p:nvSpPr>
          <p:spPr>
            <a:xfrm>
              <a:off x="6420994" y="1217080"/>
              <a:ext cx="60237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1 : Vue d'ensemble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2 : Financement par l'emprunt : prêts et emprunts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3 : Financement par apport de fonds propres - meilleures pratiques</a:t>
              </a:r>
              <a:endParaRPr b="0" i="0" sz="1400" u="none" cap="none" strike="noStrike">
                <a:solidFill>
                  <a:srgbClr val="000000"/>
                </a:solidFill>
                <a:latin typeface="Arial"/>
                <a:ea typeface="Arial"/>
                <a:cs typeface="Arial"/>
                <a:sym typeface="Arial"/>
              </a:endParaRPr>
            </a:p>
          </p:txBody>
        </p:sp>
        <p:sp>
          <p:nvSpPr>
            <p:cNvPr id="54" name="Google Shape;54;p3"/>
            <p:cNvSpPr txBox="1"/>
            <p:nvPr/>
          </p:nvSpPr>
          <p:spPr>
            <a:xfrm>
              <a:off x="6420993" y="693212"/>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Unité 2 : Financement par l'emprunt et par les fonds propres</a:t>
              </a:r>
              <a:endParaRPr b="1" i="0" sz="2800" u="none" cap="none" strike="noStrike">
                <a:solidFill>
                  <a:schemeClr val="dk1"/>
                </a:solidFill>
                <a:latin typeface="Calibri"/>
                <a:ea typeface="Calibri"/>
                <a:cs typeface="Calibri"/>
                <a:sym typeface="Calibri"/>
              </a:endParaRPr>
            </a:p>
          </p:txBody>
        </p:sp>
      </p:grpSp>
      <p:grpSp>
        <p:nvGrpSpPr>
          <p:cNvPr id="55" name="Google Shape;55;p3"/>
          <p:cNvGrpSpPr/>
          <p:nvPr/>
        </p:nvGrpSpPr>
        <p:grpSpPr>
          <a:xfrm>
            <a:off x="2662982" y="2595158"/>
            <a:ext cx="8989123" cy="2654174"/>
            <a:chOff x="6420990" y="373316"/>
            <a:chExt cx="5124900" cy="1564514"/>
          </a:xfrm>
        </p:grpSpPr>
        <p:sp>
          <p:nvSpPr>
            <p:cNvPr id="56" name="Google Shape;56;p3"/>
            <p:cNvSpPr txBox="1"/>
            <p:nvPr/>
          </p:nvSpPr>
          <p:spPr>
            <a:xfrm>
              <a:off x="6420990" y="737230"/>
              <a:ext cx="5124900" cy="120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1 : Coût de financement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2 : Intérêts et 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3 : Différents types de taux</a:t>
              </a:r>
              <a:endParaRPr b="0" i="0" sz="1400" u="none" cap="none" strike="noStrike">
                <a:solidFill>
                  <a:srgbClr val="000000"/>
                </a:solidFill>
                <a:latin typeface="Arial"/>
                <a:ea typeface="Arial"/>
                <a:cs typeface="Arial"/>
                <a:sym typeface="Arial"/>
              </a:endParaRPr>
            </a:p>
          </p:txBody>
        </p:sp>
        <p:sp>
          <p:nvSpPr>
            <p:cNvPr id="57" name="Google Shape;57;p3"/>
            <p:cNvSpPr txBox="1"/>
            <p:nvPr/>
          </p:nvSpPr>
          <p:spPr>
            <a:xfrm>
              <a:off x="6420990" y="373316"/>
              <a:ext cx="5124900" cy="308391"/>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Unité 1 : Coût du financement et taux d'intérêt</a:t>
              </a:r>
              <a:endParaRPr b="1" i="0" sz="2800" u="none" cap="none" strike="noStrike">
                <a:solidFill>
                  <a:schemeClr val="dk1"/>
                </a:solidFill>
                <a:latin typeface="Calibri"/>
                <a:ea typeface="Calibri"/>
                <a:cs typeface="Calibri"/>
                <a:sym typeface="Calibri"/>
              </a:endParaRPr>
            </a:p>
          </p:txBody>
        </p:sp>
      </p:grpSp>
      <p:sp>
        <p:nvSpPr>
          <p:cNvPr id="58" name="Google Shape;58;p3"/>
          <p:cNvSpPr/>
          <p:nvPr/>
        </p:nvSpPr>
        <p:spPr>
          <a:xfrm rot="5400000">
            <a:off x="1592100" y="317040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3"/>
          <p:cNvSpPr/>
          <p:nvPr/>
        </p:nvSpPr>
        <p:spPr>
          <a:xfrm rot="5400000">
            <a:off x="1592100" y="5151600"/>
            <a:ext cx="702000"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0" name="Google Shape;60;p3"/>
          <p:cNvSpPr/>
          <p:nvPr/>
        </p:nvSpPr>
        <p:spPr>
          <a:xfrm rot="5400000">
            <a:off x="1592072" y="7285228"/>
            <a:ext cx="702056" cy="533400"/>
          </a:xfrm>
          <a:prstGeom prst="triangle">
            <a:avLst>
              <a:gd fmla="val 50000" name="adj"/>
            </a:avLst>
          </a:prstGeom>
          <a:solidFill>
            <a:srgbClr val="CC66FF"/>
          </a:solidFill>
          <a:ln cap="flat" cmpd="sng" w="25400">
            <a:solidFill>
              <a:srgbClr val="CC66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nvGrpSpPr>
          <p:cNvPr id="61" name="Google Shape;61;p3"/>
          <p:cNvGrpSpPr/>
          <p:nvPr/>
        </p:nvGrpSpPr>
        <p:grpSpPr>
          <a:xfrm>
            <a:off x="2663006" y="6743700"/>
            <a:ext cx="10604049" cy="2017568"/>
            <a:chOff x="6420993" y="1607612"/>
            <a:chExt cx="5124901" cy="2017568"/>
          </a:xfrm>
        </p:grpSpPr>
        <p:sp>
          <p:nvSpPr>
            <p:cNvPr id="62" name="Google Shape;62;p3"/>
            <p:cNvSpPr txBox="1"/>
            <p:nvPr/>
          </p:nvSpPr>
          <p:spPr>
            <a:xfrm>
              <a:off x="6420994" y="2055280"/>
              <a:ext cx="51249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1 : Vue d'ensemble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2 : Tableau de bord de l'inflation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3 : Pourquoi c'est important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Section 4 : Comment la gérer - bonnes pratiques</a:t>
              </a:r>
              <a:endParaRPr b="0" i="0" sz="1400" u="none" cap="none" strike="noStrike">
                <a:solidFill>
                  <a:srgbClr val="000000"/>
                </a:solidFill>
                <a:latin typeface="Arial"/>
                <a:ea typeface="Arial"/>
                <a:cs typeface="Arial"/>
                <a:sym typeface="Arial"/>
              </a:endParaRPr>
            </a:p>
          </p:txBody>
        </p:sp>
        <p:sp>
          <p:nvSpPr>
            <p:cNvPr id="63" name="Google Shape;63;p3"/>
            <p:cNvSpPr txBox="1"/>
            <p:nvPr/>
          </p:nvSpPr>
          <p:spPr>
            <a:xfrm>
              <a:off x="6420993" y="1607612"/>
              <a:ext cx="5124900" cy="523200"/>
            </a:xfrm>
            <a:prstGeom prst="rect">
              <a:avLst/>
            </a:prstGeom>
            <a:noFill/>
            <a:ln>
              <a:noFill/>
            </a:ln>
          </p:spPr>
          <p:txBody>
            <a:bodyPr anchorCtr="0" anchor="t" bIns="45700" lIns="108000" spcFirstLastPara="1" rIns="108000"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Unité 3 : Inflation</a:t>
              </a:r>
              <a:endParaRPr b="1" i="0" sz="28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9"/>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1) Coût du financement et 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1 : Coût de financement</a:t>
            </a:r>
            <a:endParaRPr b="0" i="0" sz="1400" u="none" cap="none" strike="noStrike">
              <a:solidFill>
                <a:srgbClr val="000000"/>
              </a:solidFill>
              <a:latin typeface="Arial"/>
              <a:ea typeface="Arial"/>
              <a:cs typeface="Arial"/>
              <a:sym typeface="Arial"/>
            </a:endParaRPr>
          </a:p>
        </p:txBody>
      </p:sp>
      <p:sp>
        <p:nvSpPr>
          <p:cNvPr id="69" name="Google Shape;69;p9"/>
          <p:cNvSpPr txBox="1"/>
          <p:nvPr/>
        </p:nvSpPr>
        <p:spPr>
          <a:xfrm>
            <a:off x="1447800" y="6036053"/>
            <a:ext cx="15392400" cy="267765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Les gains en capital et les dividendes sont demandés par les investisseurs en actions, tandis que les fournisseurs de dette recherchent des paiements d'intérêts.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Le coût de financement (CF), quant à lui, </a:t>
            </a:r>
            <a:r>
              <a:rPr b="0" i="0" lang="en-GB" sz="2400" u="none" cap="none" strike="noStrike">
                <a:solidFill>
                  <a:schemeClr val="dk1"/>
                </a:solidFill>
                <a:latin typeface="Calibri"/>
                <a:ea typeface="Calibri"/>
                <a:cs typeface="Calibri"/>
                <a:sym typeface="Calibri"/>
              </a:rPr>
              <a:t>se réfère aux intérêts et autres frais facturés aux financeurs de la dette. Les </a:t>
            </a:r>
            <a:r>
              <a:rPr b="1" i="0" lang="en-GB" sz="2400" u="none" cap="none" strike="noStrike">
                <a:solidFill>
                  <a:schemeClr val="dk1"/>
                </a:solidFill>
                <a:latin typeface="Calibri"/>
                <a:ea typeface="Calibri"/>
                <a:cs typeface="Calibri"/>
                <a:sym typeface="Calibri"/>
              </a:rPr>
              <a:t>charges d'intérêt </a:t>
            </a:r>
            <a:r>
              <a:rPr b="0" i="0" lang="en-GB" sz="2400" u="none" cap="none" strike="noStrike">
                <a:solidFill>
                  <a:schemeClr val="dk1"/>
                </a:solidFill>
                <a:latin typeface="Calibri"/>
                <a:ea typeface="Calibri"/>
                <a:cs typeface="Calibri"/>
                <a:sym typeface="Calibri"/>
              </a:rPr>
              <a:t>peuvent être encourues à la fois sur des financements à court terme (moins d'un an) et à long terme.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 coût, les intérêts et les autres charges associés à l'argent dont une entreprise a besoin pour créer, acheter des actifs ou réaliser des opérations - création ou développement d'une entreprise - sont appelés </a:t>
            </a:r>
            <a:r>
              <a:rPr b="1" i="0" lang="en-GB" sz="2400" u="none" cap="none" strike="noStrike">
                <a:solidFill>
                  <a:schemeClr val="dk1"/>
                </a:solidFill>
                <a:latin typeface="Calibri"/>
                <a:ea typeface="Calibri"/>
                <a:cs typeface="Calibri"/>
                <a:sym typeface="Calibri"/>
              </a:rPr>
              <a:t>coût de financement</a:t>
            </a:r>
            <a:r>
              <a:rPr b="0" i="0" lang="en-GB"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p:txBody>
      </p:sp>
      <p:sp>
        <p:nvSpPr>
          <p:cNvPr id="70" name="Google Shape;70;p9"/>
          <p:cNvSpPr txBox="1"/>
          <p:nvPr/>
        </p:nvSpPr>
        <p:spPr>
          <a:xfrm>
            <a:off x="1447800" y="4033653"/>
            <a:ext cx="1539240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Une entreprise finance ses opérations à l'aide de deux sources différentes :</a:t>
            </a:r>
            <a:endParaRPr b="0" i="0" sz="1400" u="none" cap="none" strike="noStrike">
              <a:solidFill>
                <a:srgbClr val="000000"/>
              </a:solidFill>
              <a:latin typeface="Arial"/>
              <a:ea typeface="Arial"/>
              <a:cs typeface="Arial"/>
              <a:sym typeface="Arial"/>
            </a:endParaRPr>
          </a:p>
        </p:txBody>
      </p:sp>
      <p:pic>
        <p:nvPicPr>
          <p:cNvPr descr="Bilancia della giustizia contorno" id="71" name="Google Shape;71;p9"/>
          <p:cNvPicPr preferRelativeResize="0"/>
          <p:nvPr/>
        </p:nvPicPr>
        <p:blipFill rotWithShape="1">
          <a:blip r:embed="rId3">
            <a:alphaModFix/>
          </a:blip>
          <a:srcRect b="0" l="0" r="0" t="0"/>
          <a:stretch/>
        </p:blipFill>
        <p:spPr>
          <a:xfrm>
            <a:off x="11220995" y="2219791"/>
            <a:ext cx="3960162" cy="3960162"/>
          </a:xfrm>
          <a:prstGeom prst="rect">
            <a:avLst/>
          </a:prstGeom>
          <a:noFill/>
          <a:ln>
            <a:noFill/>
          </a:ln>
        </p:spPr>
      </p:pic>
      <p:sp>
        <p:nvSpPr>
          <p:cNvPr id="72" name="Google Shape;72;p9"/>
          <p:cNvSpPr txBox="1"/>
          <p:nvPr/>
        </p:nvSpPr>
        <p:spPr>
          <a:xfrm>
            <a:off x="3730052" y="4742465"/>
            <a:ext cx="636753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52161"/>
                </a:solidFill>
                <a:latin typeface="Calibri"/>
                <a:ea typeface="Calibri"/>
                <a:cs typeface="Calibri"/>
                <a:sym typeface="Calibri"/>
              </a:rPr>
              <a:t>FINANCEMENT PAR FONDS PROPRES FINANCEMENT PAR LA DETTE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1) Coût du financement et 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2 : Intérêts et taux d'intérêt</a:t>
            </a:r>
            <a:endParaRPr b="0" i="0" sz="1400" u="none" cap="none" strike="noStrike">
              <a:solidFill>
                <a:srgbClr val="000000"/>
              </a:solidFill>
              <a:latin typeface="Arial"/>
              <a:ea typeface="Arial"/>
              <a:cs typeface="Arial"/>
              <a:sym typeface="Arial"/>
            </a:endParaRPr>
          </a:p>
        </p:txBody>
      </p:sp>
      <p:sp>
        <p:nvSpPr>
          <p:cNvPr id="78" name="Google Shape;78;p10"/>
          <p:cNvSpPr txBox="1"/>
          <p:nvPr/>
        </p:nvSpPr>
        <p:spPr>
          <a:xfrm>
            <a:off x="1447800" y="5057976"/>
            <a:ext cx="153924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Afin de mieux comprendre la notion d'intérêt et donc de coût de financement, il convient de se référer au taux d'intérêt en introduisant la notion de temps, c'est-à-dire le temps nécessaire pour rembourser le financement.</a:t>
            </a:r>
            <a:endParaRPr b="0" i="0" sz="1400" u="none" cap="none" strike="noStrike">
              <a:solidFill>
                <a:srgbClr val="000000"/>
              </a:solidFill>
              <a:latin typeface="Arial"/>
              <a:ea typeface="Arial"/>
              <a:cs typeface="Arial"/>
              <a:sym typeface="Arial"/>
            </a:endParaRPr>
          </a:p>
        </p:txBody>
      </p:sp>
      <p:sp>
        <p:nvSpPr>
          <p:cNvPr id="79" name="Google Shape;79;p10"/>
          <p:cNvSpPr txBox="1"/>
          <p:nvPr/>
        </p:nvSpPr>
        <p:spPr>
          <a:xfrm>
            <a:off x="1447800" y="2992342"/>
            <a:ext cx="15392400" cy="461665"/>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Les entreprises et les investisseurs en général utilisent la formule suivante pour calculer le coût de financement :</a:t>
            </a:r>
            <a:endParaRPr b="0" i="0" sz="1400" u="none" cap="none" strike="noStrike">
              <a:solidFill>
                <a:srgbClr val="000000"/>
              </a:solidFill>
              <a:latin typeface="Arial"/>
              <a:ea typeface="Arial"/>
              <a:cs typeface="Arial"/>
              <a:sym typeface="Arial"/>
            </a:endParaRPr>
          </a:p>
        </p:txBody>
      </p:sp>
      <p:sp>
        <p:nvSpPr>
          <p:cNvPr id="80" name="Google Shape;80;p10"/>
          <p:cNvSpPr txBox="1"/>
          <p:nvPr/>
        </p:nvSpPr>
        <p:spPr>
          <a:xfrm>
            <a:off x="5172532" y="6105731"/>
            <a:ext cx="9078301" cy="46162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Coût des intérêts 🡪 annualisés et composés 🡪 Taux d'intérêt </a:t>
            </a:r>
            <a:endParaRPr b="0" i="0" sz="1400" u="none" cap="none" strike="noStrike">
              <a:solidFill>
                <a:srgbClr val="000000"/>
              </a:solidFill>
              <a:latin typeface="Arial"/>
              <a:ea typeface="Arial"/>
              <a:cs typeface="Arial"/>
              <a:sym typeface="Arial"/>
            </a:endParaRPr>
          </a:p>
        </p:txBody>
      </p:sp>
      <p:sp>
        <p:nvSpPr>
          <p:cNvPr id="81" name="Google Shape;81;p10"/>
          <p:cNvSpPr txBox="1"/>
          <p:nvPr/>
        </p:nvSpPr>
        <p:spPr>
          <a:xfrm>
            <a:off x="6006523" y="4457852"/>
            <a:ext cx="11355604" cy="36929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1800" u="none" cap="none" strike="noStrike">
                <a:solidFill>
                  <a:schemeClr val="dk1"/>
                </a:solidFill>
                <a:latin typeface="Helvetica Neue"/>
                <a:ea typeface="Helvetica Neue"/>
                <a:cs typeface="Helvetica Neue"/>
                <a:sym typeface="Helvetica Neue"/>
              </a:rPr>
              <a:t>Montant total emprunté                                                     Montant du principe</a:t>
            </a:r>
            <a:endParaRPr b="0" i="0" sz="1100" u="none" cap="none" strike="noStrike">
              <a:solidFill>
                <a:srgbClr val="000000"/>
              </a:solidFill>
              <a:latin typeface="Arial"/>
              <a:ea typeface="Arial"/>
              <a:cs typeface="Arial"/>
              <a:sym typeface="Arial"/>
            </a:endParaRPr>
          </a:p>
        </p:txBody>
      </p:sp>
      <p:cxnSp>
        <p:nvCxnSpPr>
          <p:cNvPr id="82" name="Google Shape;82;p10"/>
          <p:cNvCxnSpPr/>
          <p:nvPr/>
        </p:nvCxnSpPr>
        <p:spPr>
          <a:xfrm>
            <a:off x="3799305" y="4254765"/>
            <a:ext cx="7391400" cy="0"/>
          </a:xfrm>
          <a:prstGeom prst="straightConnector1">
            <a:avLst/>
          </a:prstGeom>
          <a:noFill/>
          <a:ln cap="flat" cmpd="sng" w="9525">
            <a:solidFill>
              <a:schemeClr val="dk1"/>
            </a:solidFill>
            <a:prstDash val="solid"/>
            <a:round/>
            <a:headEnd len="sm" w="sm" type="none"/>
            <a:tailEnd len="sm" w="sm" type="none"/>
          </a:ln>
        </p:spPr>
      </p:cxnSp>
      <p:sp>
        <p:nvSpPr>
          <p:cNvPr id="83" name="Google Shape;83;p10"/>
          <p:cNvSpPr txBox="1"/>
          <p:nvPr/>
        </p:nvSpPr>
        <p:spPr>
          <a:xfrm>
            <a:off x="4759969" y="3778282"/>
            <a:ext cx="11078745" cy="36929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1800" u="none" cap="none" strike="noStrike">
                <a:solidFill>
                  <a:schemeClr val="dk1"/>
                </a:solidFill>
                <a:latin typeface="Helvetica Neue"/>
                <a:ea typeface="Helvetica Neue"/>
                <a:cs typeface="Helvetica Neue"/>
                <a:sym typeface="Helvetica Neue"/>
              </a:rPr>
              <a:t>(Montant total remboursé - Montant total emprunté)                            Intérêt simple</a:t>
            </a:r>
            <a:endParaRPr b="0" i="0" sz="1100" u="none" cap="none" strike="noStrike">
              <a:solidFill>
                <a:srgbClr val="000000"/>
              </a:solidFill>
              <a:latin typeface="Arial"/>
              <a:ea typeface="Arial"/>
              <a:cs typeface="Arial"/>
              <a:sym typeface="Arial"/>
            </a:endParaRPr>
          </a:p>
        </p:txBody>
      </p:sp>
      <p:sp>
        <p:nvSpPr>
          <p:cNvPr id="84" name="Google Shape;84;p10"/>
          <p:cNvSpPr txBox="1"/>
          <p:nvPr/>
        </p:nvSpPr>
        <p:spPr>
          <a:xfrm>
            <a:off x="1238510" y="4029107"/>
            <a:ext cx="13605755" cy="40006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2000" u="none" cap="none" strike="noStrike">
                <a:solidFill>
                  <a:schemeClr val="dk1"/>
                </a:solidFill>
                <a:latin typeface="Helvetica Neue"/>
                <a:ea typeface="Helvetica Neue"/>
                <a:cs typeface="Helvetica Neue"/>
                <a:sym typeface="Helvetica Neue"/>
              </a:rPr>
              <a:t>Coût des intérêts =                                                           =                                    </a:t>
            </a:r>
            <a:endParaRPr b="0" i="0" sz="1200" u="none" cap="none" strike="noStrike">
              <a:solidFill>
                <a:srgbClr val="000000"/>
              </a:solidFill>
              <a:latin typeface="Arial"/>
              <a:ea typeface="Arial"/>
              <a:cs typeface="Arial"/>
              <a:sym typeface="Arial"/>
            </a:endParaRPr>
          </a:p>
        </p:txBody>
      </p:sp>
      <p:sp>
        <p:nvSpPr>
          <p:cNvPr id="85" name="Google Shape;85;p10"/>
          <p:cNvSpPr txBox="1"/>
          <p:nvPr/>
        </p:nvSpPr>
        <p:spPr>
          <a:xfrm>
            <a:off x="1447800" y="6708112"/>
            <a:ext cx="6184508" cy="156966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 = Montant du capital = Montant total emprunté</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SI = Intérêt simple = Montant total remboursé - P</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 = nombre de périodes pour une année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r = taux d'intérêt</a:t>
            </a:r>
            <a:endParaRPr b="0" i="0" sz="1400" u="none" cap="none" strike="noStrike">
              <a:solidFill>
                <a:srgbClr val="000000"/>
              </a:solidFill>
              <a:latin typeface="Arial"/>
              <a:ea typeface="Arial"/>
              <a:cs typeface="Arial"/>
              <a:sym typeface="Arial"/>
            </a:endParaRPr>
          </a:p>
        </p:txBody>
      </p:sp>
      <p:sp>
        <p:nvSpPr>
          <p:cNvPr id="86" name="Google Shape;86;p10"/>
          <p:cNvSpPr txBox="1"/>
          <p:nvPr/>
        </p:nvSpPr>
        <p:spPr>
          <a:xfrm>
            <a:off x="13980944" y="6667500"/>
            <a:ext cx="185777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Exemple 1 :</a:t>
            </a:r>
            <a:endParaRPr b="0" i="0" sz="1400" u="none" cap="none" strike="noStrike">
              <a:solidFill>
                <a:srgbClr val="000000"/>
              </a:solidFill>
              <a:latin typeface="Arial"/>
              <a:ea typeface="Arial"/>
              <a:cs typeface="Arial"/>
              <a:sym typeface="Arial"/>
            </a:endParaRPr>
          </a:p>
        </p:txBody>
      </p:sp>
      <p:cxnSp>
        <p:nvCxnSpPr>
          <p:cNvPr id="87" name="Google Shape;87;p10"/>
          <p:cNvCxnSpPr/>
          <p:nvPr/>
        </p:nvCxnSpPr>
        <p:spPr>
          <a:xfrm>
            <a:off x="12937999" y="7492942"/>
            <a:ext cx="3187933" cy="0"/>
          </a:xfrm>
          <a:prstGeom prst="straightConnector1">
            <a:avLst/>
          </a:prstGeom>
          <a:noFill/>
          <a:ln cap="flat" cmpd="sng" w="9525">
            <a:solidFill>
              <a:schemeClr val="dk1"/>
            </a:solidFill>
            <a:prstDash val="solid"/>
            <a:round/>
            <a:headEnd len="sm" w="sm" type="none"/>
            <a:tailEnd len="sm" w="sm" type="none"/>
          </a:ln>
        </p:spPr>
      </p:cxnSp>
      <p:sp>
        <p:nvSpPr>
          <p:cNvPr id="88" name="Google Shape;88;p10"/>
          <p:cNvSpPr txBox="1"/>
          <p:nvPr/>
        </p:nvSpPr>
        <p:spPr>
          <a:xfrm>
            <a:off x="12929697" y="7481349"/>
            <a:ext cx="34015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a:t>
            </a:r>
            <a:r>
              <a:rPr b="0" baseline="-25000" i="0" lang="en-GB" sz="1800" u="none" cap="none" strike="noStrike">
                <a:solidFill>
                  <a:schemeClr val="dk1"/>
                </a:solidFill>
                <a:latin typeface="Calibri"/>
                <a:ea typeface="Calibri"/>
                <a:cs typeface="Calibri"/>
                <a:sym typeface="Calibri"/>
              </a:rPr>
              <a:t>0</a:t>
            </a:r>
            <a:endParaRPr b="0" i="0" sz="1800" u="none" cap="none" strike="noStrike">
              <a:solidFill>
                <a:schemeClr val="dk1"/>
              </a:solidFill>
              <a:latin typeface="Calibri"/>
              <a:ea typeface="Calibri"/>
              <a:cs typeface="Calibri"/>
              <a:sym typeface="Calibri"/>
            </a:endParaRPr>
          </a:p>
        </p:txBody>
      </p:sp>
      <p:sp>
        <p:nvSpPr>
          <p:cNvPr id="89" name="Google Shape;89;p10"/>
          <p:cNvSpPr txBox="1"/>
          <p:nvPr/>
        </p:nvSpPr>
        <p:spPr>
          <a:xfrm>
            <a:off x="15353379" y="7504536"/>
            <a:ext cx="154510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a:t>
            </a:r>
            <a:r>
              <a:rPr b="0" baseline="-25000" i="0" lang="en-GB" sz="1800" u="none" cap="none" strike="noStrike">
                <a:solidFill>
                  <a:schemeClr val="dk1"/>
                </a:solidFill>
                <a:latin typeface="Calibri"/>
                <a:ea typeface="Calibri"/>
                <a:cs typeface="Calibri"/>
                <a:sym typeface="Calibri"/>
              </a:rPr>
              <a:t>1 </a:t>
            </a:r>
            <a:r>
              <a:rPr b="0" i="0" lang="en-GB" sz="1800" u="none" cap="none" strike="noStrike">
                <a:solidFill>
                  <a:schemeClr val="dk1"/>
                </a:solidFill>
                <a:latin typeface="Calibri"/>
                <a:ea typeface="Calibri"/>
                <a:cs typeface="Calibri"/>
                <a:sym typeface="Calibri"/>
              </a:rPr>
              <a:t> = 24 mois</a:t>
            </a:r>
            <a:endParaRPr b="0" i="0" sz="1400" u="none" cap="none" strike="noStrike">
              <a:solidFill>
                <a:srgbClr val="000000"/>
              </a:solidFill>
              <a:latin typeface="Arial"/>
              <a:ea typeface="Arial"/>
              <a:cs typeface="Arial"/>
              <a:sym typeface="Arial"/>
            </a:endParaRPr>
          </a:p>
        </p:txBody>
      </p:sp>
      <p:sp>
        <p:nvSpPr>
          <p:cNvPr id="90" name="Google Shape;90;p10"/>
          <p:cNvSpPr txBox="1"/>
          <p:nvPr/>
        </p:nvSpPr>
        <p:spPr>
          <a:xfrm>
            <a:off x="12544816" y="7112017"/>
            <a:ext cx="7697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€1000</a:t>
            </a:r>
            <a:endParaRPr b="0" i="0" sz="1400" u="none" cap="none" strike="noStrike">
              <a:solidFill>
                <a:srgbClr val="000000"/>
              </a:solidFill>
              <a:latin typeface="Arial"/>
              <a:ea typeface="Arial"/>
              <a:cs typeface="Arial"/>
              <a:sym typeface="Arial"/>
            </a:endParaRPr>
          </a:p>
        </p:txBody>
      </p:sp>
      <p:sp>
        <p:nvSpPr>
          <p:cNvPr id="91" name="Google Shape;91;p10"/>
          <p:cNvSpPr txBox="1"/>
          <p:nvPr/>
        </p:nvSpPr>
        <p:spPr>
          <a:xfrm>
            <a:off x="15741050" y="7135204"/>
            <a:ext cx="769763"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€1400</a:t>
            </a:r>
            <a:endParaRPr b="0" i="0" sz="1400" u="none" cap="none" strike="noStrike">
              <a:solidFill>
                <a:srgbClr val="000000"/>
              </a:solidFill>
              <a:latin typeface="Arial"/>
              <a:ea typeface="Arial"/>
              <a:cs typeface="Arial"/>
              <a:sym typeface="Arial"/>
            </a:endParaRPr>
          </a:p>
        </p:txBody>
      </p:sp>
      <p:sp>
        <p:nvSpPr>
          <p:cNvPr id="92" name="Google Shape;92;p10"/>
          <p:cNvSpPr txBox="1"/>
          <p:nvPr/>
        </p:nvSpPr>
        <p:spPr>
          <a:xfrm>
            <a:off x="14250834" y="7123610"/>
            <a:ext cx="593432"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 = ?</a:t>
            </a:r>
            <a:endParaRPr b="0" i="0" sz="1400" u="none" cap="none" strike="noStrike">
              <a:solidFill>
                <a:srgbClr val="000000"/>
              </a:solidFill>
              <a:latin typeface="Arial"/>
              <a:ea typeface="Arial"/>
              <a:cs typeface="Arial"/>
              <a:sym typeface="Arial"/>
            </a:endParaRPr>
          </a:p>
        </p:txBody>
      </p:sp>
      <p:sp>
        <p:nvSpPr>
          <p:cNvPr id="93" name="Google Shape;93;p10"/>
          <p:cNvSpPr txBox="1"/>
          <p:nvPr/>
        </p:nvSpPr>
        <p:spPr>
          <a:xfrm>
            <a:off x="8980568" y="7089037"/>
            <a:ext cx="3561459"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P = 1000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Montant total remboursé = 1400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SI = 1400 - 1000 = 400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 = t</a:t>
            </a:r>
            <a:r>
              <a:rPr b="0" baseline="-25000" i="0" lang="en-GB" sz="1800" u="none" cap="none" strike="noStrike">
                <a:solidFill>
                  <a:schemeClr val="dk1"/>
                </a:solidFill>
                <a:latin typeface="Calibri"/>
                <a:ea typeface="Calibri"/>
                <a:cs typeface="Calibri"/>
                <a:sym typeface="Calibri"/>
              </a:rPr>
              <a:t>0</a:t>
            </a:r>
            <a:r>
              <a:rPr b="0" i="0" lang="en-GB" sz="1800" u="none" cap="none" strike="noStrike">
                <a:solidFill>
                  <a:schemeClr val="dk1"/>
                </a:solidFill>
                <a:latin typeface="Calibri"/>
                <a:ea typeface="Calibri"/>
                <a:cs typeface="Calibri"/>
                <a:sym typeface="Calibri"/>
              </a:rPr>
              <a:t> - t</a:t>
            </a:r>
            <a:r>
              <a:rPr b="0" baseline="-25000" i="0" lang="en-GB" sz="1800" u="none" cap="none" strike="noStrike">
                <a:solidFill>
                  <a:schemeClr val="dk1"/>
                </a:solidFill>
                <a:latin typeface="Calibri"/>
                <a:ea typeface="Calibri"/>
                <a:cs typeface="Calibri"/>
                <a:sym typeface="Calibri"/>
              </a:rPr>
              <a:t>1 </a:t>
            </a:r>
            <a:r>
              <a:rPr b="0" i="0" lang="en-GB" sz="1800" u="none" cap="none" strike="noStrike">
                <a:solidFill>
                  <a:schemeClr val="dk1"/>
                </a:solidFill>
                <a:latin typeface="Calibri"/>
                <a:ea typeface="Calibri"/>
                <a:cs typeface="Calibri"/>
                <a:sym typeface="Calibri"/>
              </a:rPr>
              <a:t> = 24/12 = 2</a:t>
            </a:r>
            <a:endParaRPr b="0" i="0" sz="1400" u="none" cap="none" strike="noStrike">
              <a:solidFill>
                <a:srgbClr val="000000"/>
              </a:solidFill>
              <a:latin typeface="Arial"/>
              <a:ea typeface="Arial"/>
              <a:cs typeface="Arial"/>
              <a:sym typeface="Arial"/>
            </a:endParaRPr>
          </a:p>
        </p:txBody>
      </p:sp>
      <p:sp>
        <p:nvSpPr>
          <p:cNvPr id="94" name="Google Shape;94;p10"/>
          <p:cNvSpPr txBox="1"/>
          <p:nvPr/>
        </p:nvSpPr>
        <p:spPr>
          <a:xfrm>
            <a:off x="12929697" y="8041070"/>
            <a:ext cx="443243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r = (400 x 100) / (1000 x 2) = 20%.</a:t>
            </a:r>
            <a:endParaRPr b="0" i="0" sz="1400" u="none" cap="none" strike="noStrike">
              <a:solidFill>
                <a:srgbClr val="000000"/>
              </a:solidFill>
              <a:latin typeface="Arial"/>
              <a:ea typeface="Arial"/>
              <a:cs typeface="Arial"/>
              <a:sym typeface="Arial"/>
            </a:endParaRPr>
          </a:p>
        </p:txBody>
      </p:sp>
      <p:sp>
        <p:nvSpPr>
          <p:cNvPr id="95" name="Google Shape;95;p10"/>
          <p:cNvSpPr txBox="1"/>
          <p:nvPr/>
        </p:nvSpPr>
        <p:spPr>
          <a:xfrm>
            <a:off x="8966532" y="8487841"/>
            <a:ext cx="7942934"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20 % est le taux d'intérêt - c'est-à-dire la part du financement qui est facturée en tant qu'intérêt à une entreprise, exprimée en pourcentage annuel de l'encours du financement.</a:t>
            </a:r>
            <a:endParaRPr b="0" i="0" sz="1400" u="none" cap="none" strike="noStrike">
              <a:solidFill>
                <a:srgbClr val="000000"/>
              </a:solidFill>
              <a:latin typeface="Arial"/>
              <a:ea typeface="Arial"/>
              <a:cs typeface="Arial"/>
              <a:sym typeface="Arial"/>
            </a:endParaRPr>
          </a:p>
        </p:txBody>
      </p:sp>
      <p:cxnSp>
        <p:nvCxnSpPr>
          <p:cNvPr id="96" name="Google Shape;96;p10"/>
          <p:cNvCxnSpPr/>
          <p:nvPr/>
        </p:nvCxnSpPr>
        <p:spPr>
          <a:xfrm>
            <a:off x="11734800" y="4254765"/>
            <a:ext cx="2778125" cy="0"/>
          </a:xfrm>
          <a:prstGeom prst="straightConnector1">
            <a:avLst/>
          </a:prstGeom>
          <a:noFill/>
          <a:ln cap="flat" cmpd="sng" w="9525">
            <a:solidFill>
              <a:schemeClr val="dk1"/>
            </a:solidFill>
            <a:prstDash val="solid"/>
            <a:round/>
            <a:headEnd len="sm" w="sm" type="none"/>
            <a:tailEnd len="sm" w="sm" type="none"/>
          </a:ln>
        </p:spPr>
      </p:cxnSp>
      <p:sp>
        <p:nvSpPr>
          <p:cNvPr id="97" name="Google Shape;97;p10"/>
          <p:cNvSpPr txBox="1"/>
          <p:nvPr/>
        </p:nvSpPr>
        <p:spPr>
          <a:xfrm>
            <a:off x="3837973" y="8756026"/>
            <a:ext cx="56938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r =</a:t>
            </a:r>
            <a:endParaRPr b="0" i="0" sz="1400" u="none" cap="none" strike="noStrike">
              <a:solidFill>
                <a:srgbClr val="000000"/>
              </a:solidFill>
              <a:latin typeface="Arial"/>
              <a:ea typeface="Arial"/>
              <a:cs typeface="Arial"/>
              <a:sym typeface="Arial"/>
            </a:endParaRPr>
          </a:p>
        </p:txBody>
      </p:sp>
      <p:cxnSp>
        <p:nvCxnSpPr>
          <p:cNvPr id="98" name="Google Shape;98;p10"/>
          <p:cNvCxnSpPr/>
          <p:nvPr/>
        </p:nvCxnSpPr>
        <p:spPr>
          <a:xfrm>
            <a:off x="4420423" y="9039111"/>
            <a:ext cx="2082425" cy="0"/>
          </a:xfrm>
          <a:prstGeom prst="straightConnector1">
            <a:avLst/>
          </a:prstGeom>
          <a:noFill/>
          <a:ln cap="flat" cmpd="sng" w="9525">
            <a:solidFill>
              <a:schemeClr val="dk1"/>
            </a:solidFill>
            <a:prstDash val="solid"/>
            <a:round/>
            <a:headEnd len="sm" w="sm" type="none"/>
            <a:tailEnd len="sm" w="sm" type="none"/>
          </a:ln>
        </p:spPr>
      </p:cxnSp>
      <p:sp>
        <p:nvSpPr>
          <p:cNvPr id="99" name="Google Shape;99;p10"/>
          <p:cNvSpPr txBox="1"/>
          <p:nvPr/>
        </p:nvSpPr>
        <p:spPr>
          <a:xfrm>
            <a:off x="4759969" y="8577446"/>
            <a:ext cx="153599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(SI x 100)</a:t>
            </a:r>
            <a:endParaRPr b="0" i="0" sz="1400" u="none" cap="none" strike="noStrike">
              <a:solidFill>
                <a:srgbClr val="000000"/>
              </a:solidFill>
              <a:latin typeface="Arial"/>
              <a:ea typeface="Arial"/>
              <a:cs typeface="Arial"/>
              <a:sym typeface="Arial"/>
            </a:endParaRPr>
          </a:p>
        </p:txBody>
      </p:sp>
      <p:sp>
        <p:nvSpPr>
          <p:cNvPr id="100" name="Google Shape;100;p10"/>
          <p:cNvSpPr txBox="1"/>
          <p:nvPr/>
        </p:nvSpPr>
        <p:spPr>
          <a:xfrm>
            <a:off x="4975019" y="9039111"/>
            <a:ext cx="10336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(P x 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1"/>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1) Coût du financement et 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2 : Intérêts et taux d'intérêt</a:t>
            </a:r>
            <a:endParaRPr b="0" i="0" sz="1400" u="none" cap="none" strike="noStrike">
              <a:solidFill>
                <a:srgbClr val="000000"/>
              </a:solidFill>
              <a:latin typeface="Arial"/>
              <a:ea typeface="Arial"/>
              <a:cs typeface="Arial"/>
              <a:sym typeface="Arial"/>
            </a:endParaRPr>
          </a:p>
        </p:txBody>
      </p:sp>
      <p:sp>
        <p:nvSpPr>
          <p:cNvPr id="106" name="Google Shape;106;p11"/>
          <p:cNvSpPr txBox="1"/>
          <p:nvPr/>
        </p:nvSpPr>
        <p:spPr>
          <a:xfrm>
            <a:off x="1447800" y="3009900"/>
            <a:ext cx="15392400"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L'intérêt composé (IC)</a:t>
            </a:r>
            <a:r>
              <a:rPr b="0" i="0" lang="en-GB" sz="2400" u="none" cap="none" strike="noStrike">
                <a:solidFill>
                  <a:schemeClr val="dk1"/>
                </a:solidFill>
                <a:latin typeface="Calibri"/>
                <a:ea typeface="Calibri"/>
                <a:cs typeface="Calibri"/>
                <a:sym typeface="Calibri"/>
              </a:rPr>
              <a:t>, également appelé intérêt sur l'intérêt, est une autre méthode de calcul du coût de financement. Il s'applique à la fois au capital - principe - et aux intérêts cumulés gagnés au cours des périodes précédentes.</a:t>
            </a:r>
            <a:endParaRPr b="0" i="0" sz="1400" u="none" cap="none" strike="noStrike">
              <a:solidFill>
                <a:srgbClr val="000000"/>
              </a:solidFill>
              <a:latin typeface="Arial"/>
              <a:ea typeface="Arial"/>
              <a:cs typeface="Arial"/>
              <a:sym typeface="Arial"/>
            </a:endParaRPr>
          </a:p>
        </p:txBody>
      </p:sp>
      <p:sp>
        <p:nvSpPr>
          <p:cNvPr id="107" name="Google Shape;107;p11"/>
          <p:cNvSpPr txBox="1"/>
          <p:nvPr/>
        </p:nvSpPr>
        <p:spPr>
          <a:xfrm>
            <a:off x="1447800" y="5164487"/>
            <a:ext cx="15392400" cy="12002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Ainsi, </a:t>
            </a:r>
            <a:r>
              <a:rPr b="1" i="0" lang="en-GB" sz="2400" u="none" cap="none" strike="noStrike">
                <a:solidFill>
                  <a:schemeClr val="dk1"/>
                </a:solidFill>
                <a:latin typeface="Calibri"/>
                <a:ea typeface="Calibri"/>
                <a:cs typeface="Calibri"/>
                <a:sym typeface="Calibri"/>
              </a:rPr>
              <a:t>lorsque les intérêts sont composés</a:t>
            </a:r>
            <a:r>
              <a:rPr b="0" i="0" lang="en-GB" sz="2400" u="none" cap="none" strike="noStrike">
                <a:solidFill>
                  <a:schemeClr val="dk1"/>
                </a:solidFill>
                <a:latin typeface="Calibri"/>
                <a:ea typeface="Calibri"/>
                <a:cs typeface="Calibri"/>
                <a:sym typeface="Calibri"/>
              </a:rPr>
              <a:t>, les intérêts dus sont plus élevés que les intérêts dus lorsque l'on utilise l'approche des intérêts simples.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	🡪 IC &gt; SI </a:t>
            </a:r>
            <a:endParaRPr b="0" i="0" sz="1400" u="none" cap="none" strike="noStrike">
              <a:solidFill>
                <a:srgbClr val="000000"/>
              </a:solidFill>
              <a:latin typeface="Arial"/>
              <a:ea typeface="Arial"/>
              <a:cs typeface="Arial"/>
              <a:sym typeface="Arial"/>
            </a:endParaRPr>
          </a:p>
        </p:txBody>
      </p:sp>
      <p:sp>
        <p:nvSpPr>
          <p:cNvPr id="108" name="Google Shape;108;p11"/>
          <p:cNvSpPr txBox="1"/>
          <p:nvPr/>
        </p:nvSpPr>
        <p:spPr>
          <a:xfrm>
            <a:off x="1447800" y="3917916"/>
            <a:ext cx="1539240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À la fin de la première année, l'entreprise doit la part du capital plus les intérêts de cette année. À la fin de la deuxième année, l'entreprise doit la part du capital plus les intérêts de cette année-là plus les intérêts sur les intérêts de l'année précédente. Et ainsi de suite.</a:t>
            </a:r>
            <a:endParaRPr b="0" i="0" sz="1400" u="none" cap="none" strike="noStrike">
              <a:solidFill>
                <a:srgbClr val="000000"/>
              </a:solidFill>
              <a:latin typeface="Arial"/>
              <a:ea typeface="Arial"/>
              <a:cs typeface="Arial"/>
              <a:sym typeface="Arial"/>
            </a:endParaRPr>
          </a:p>
        </p:txBody>
      </p:sp>
      <p:sp>
        <p:nvSpPr>
          <p:cNvPr id="109" name="Google Shape;109;p11"/>
          <p:cNvSpPr txBox="1"/>
          <p:nvPr/>
        </p:nvSpPr>
        <p:spPr>
          <a:xfrm>
            <a:off x="7505700" y="5994289"/>
            <a:ext cx="3276600"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Helvetica Neue"/>
                <a:ea typeface="Helvetica Neue"/>
                <a:cs typeface="Helvetica Neue"/>
                <a:sym typeface="Helvetica Neue"/>
              </a:rPr>
              <a:t>IC = P x (1 + r)</a:t>
            </a:r>
            <a:r>
              <a:rPr b="1" baseline="30000" i="0" lang="en-GB" sz="2800" u="none" cap="none" strike="noStrike">
                <a:solidFill>
                  <a:schemeClr val="dk1"/>
                </a:solidFill>
                <a:latin typeface="Helvetica Neue"/>
                <a:ea typeface="Helvetica Neue"/>
                <a:cs typeface="Helvetica Neue"/>
                <a:sym typeface="Helvetica Neue"/>
              </a:rPr>
              <a:t>t </a:t>
            </a:r>
            <a:r>
              <a:rPr b="1" i="0" lang="en-GB" sz="2800" u="none" cap="none" strike="noStrike">
                <a:solidFill>
                  <a:schemeClr val="dk1"/>
                </a:solidFill>
                <a:latin typeface="Helvetica Neue"/>
                <a:ea typeface="Helvetica Neue"/>
                <a:cs typeface="Helvetica Neue"/>
                <a:sym typeface="Helvetica Neue"/>
              </a:rPr>
              <a:t> - P</a:t>
            </a:r>
            <a:endParaRPr b="0" i="0" sz="1400" u="none" cap="none" strike="noStrike">
              <a:solidFill>
                <a:srgbClr val="000000"/>
              </a:solidFill>
              <a:latin typeface="Arial"/>
              <a:ea typeface="Arial"/>
              <a:cs typeface="Arial"/>
              <a:sym typeface="Arial"/>
            </a:endParaRPr>
          </a:p>
        </p:txBody>
      </p:sp>
      <p:sp>
        <p:nvSpPr>
          <p:cNvPr id="110" name="Google Shape;110;p11"/>
          <p:cNvSpPr txBox="1"/>
          <p:nvPr/>
        </p:nvSpPr>
        <p:spPr>
          <a:xfrm>
            <a:off x="1149530" y="7118943"/>
            <a:ext cx="184632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Exemple 1 :</a:t>
            </a:r>
            <a:endParaRPr b="0" i="0" sz="1400" u="none" cap="none" strike="noStrike">
              <a:solidFill>
                <a:srgbClr val="000000"/>
              </a:solidFill>
              <a:latin typeface="Arial"/>
              <a:ea typeface="Arial"/>
              <a:cs typeface="Arial"/>
              <a:sym typeface="Arial"/>
            </a:endParaRPr>
          </a:p>
        </p:txBody>
      </p:sp>
      <p:sp>
        <p:nvSpPr>
          <p:cNvPr id="111" name="Google Shape;111;p11"/>
          <p:cNvSpPr txBox="1"/>
          <p:nvPr/>
        </p:nvSpPr>
        <p:spPr>
          <a:xfrm>
            <a:off x="3021978" y="6564946"/>
            <a:ext cx="125707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 = 1000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SI = 400</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t =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r = 20%</a:t>
            </a:r>
            <a:endParaRPr b="0" i="0" sz="1400" u="none" cap="none" strike="noStrike">
              <a:solidFill>
                <a:srgbClr val="000000"/>
              </a:solidFill>
              <a:latin typeface="Arial"/>
              <a:ea typeface="Arial"/>
              <a:cs typeface="Arial"/>
              <a:sym typeface="Arial"/>
            </a:endParaRPr>
          </a:p>
        </p:txBody>
      </p:sp>
      <p:sp>
        <p:nvSpPr>
          <p:cNvPr id="112" name="Google Shape;112;p11"/>
          <p:cNvSpPr txBox="1"/>
          <p:nvPr/>
        </p:nvSpPr>
        <p:spPr>
          <a:xfrm>
            <a:off x="4887862" y="6888110"/>
            <a:ext cx="463139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IC = 1000 x (1 + 0,20)</a:t>
            </a:r>
            <a:r>
              <a:rPr b="0" baseline="30000" i="0" lang="en-GB" sz="2400" u="none" cap="none" strike="noStrike">
                <a:solidFill>
                  <a:schemeClr val="dk1"/>
                </a:solidFill>
                <a:latin typeface="Calibri"/>
                <a:ea typeface="Calibri"/>
                <a:cs typeface="Calibri"/>
                <a:sym typeface="Calibri"/>
              </a:rPr>
              <a:t>2</a:t>
            </a:r>
            <a:r>
              <a:rPr b="0" i="0" lang="en-GB" sz="2400" u="none" cap="none" strike="noStrike">
                <a:solidFill>
                  <a:schemeClr val="dk1"/>
                </a:solidFill>
                <a:latin typeface="Calibri"/>
                <a:ea typeface="Calibri"/>
                <a:cs typeface="Calibri"/>
                <a:sym typeface="Calibri"/>
              </a:rPr>
              <a:t> - 1000 = 440 </a:t>
            </a:r>
            <a:endParaRPr b="0" i="0" sz="1400" u="none" cap="none" strike="noStrike">
              <a:solidFill>
                <a:srgbClr val="000000"/>
              </a:solidFill>
              <a:latin typeface="Arial"/>
              <a:ea typeface="Arial"/>
              <a:cs typeface="Arial"/>
              <a:sym typeface="Arial"/>
            </a:endParaRPr>
          </a:p>
        </p:txBody>
      </p:sp>
      <p:sp>
        <p:nvSpPr>
          <p:cNvPr id="113" name="Google Shape;113;p11"/>
          <p:cNvSpPr txBox="1"/>
          <p:nvPr/>
        </p:nvSpPr>
        <p:spPr>
          <a:xfrm>
            <a:off x="4887862" y="7349775"/>
            <a:ext cx="2598788"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440 &gt; 400 🡪 IC &gt; SI</a:t>
            </a:r>
            <a:endParaRPr b="1" i="0" sz="2400" u="none" cap="none" strike="noStrike">
              <a:solidFill>
                <a:schemeClr val="dk1"/>
              </a:solidFill>
              <a:latin typeface="Calibri"/>
              <a:ea typeface="Calibri"/>
              <a:cs typeface="Calibri"/>
              <a:sym typeface="Calibri"/>
            </a:endParaRPr>
          </a:p>
        </p:txBody>
      </p:sp>
      <p:sp>
        <p:nvSpPr>
          <p:cNvPr id="114" name="Google Shape;114;p11"/>
          <p:cNvSpPr txBox="1"/>
          <p:nvPr/>
        </p:nvSpPr>
        <p:spPr>
          <a:xfrm>
            <a:off x="1447800" y="8175741"/>
            <a:ext cx="15392400" cy="120028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Pour les périodes plus courtes, le calcul des intérêts sera similaire pour les deux méthodes - IS et IC. Toutefois, à mesure que la période de financement s'allonge, l'écart entre les deux formes d'estimation des intérêts s'accroît, en faveur de l'IC par rapport à l'IS.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2"/>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1) Coût du financement et taux d'intérêt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3 : Différents types de taux</a:t>
            </a:r>
            <a:endParaRPr b="0" i="0" sz="1400" u="none" cap="none" strike="noStrike">
              <a:solidFill>
                <a:srgbClr val="000000"/>
              </a:solidFill>
              <a:latin typeface="Arial"/>
              <a:ea typeface="Arial"/>
              <a:cs typeface="Arial"/>
              <a:sym typeface="Arial"/>
            </a:endParaRPr>
          </a:p>
        </p:txBody>
      </p:sp>
      <p:sp>
        <p:nvSpPr>
          <p:cNvPr id="120" name="Google Shape;120;p12"/>
          <p:cNvSpPr txBox="1"/>
          <p:nvPr/>
        </p:nvSpPr>
        <p:spPr>
          <a:xfrm>
            <a:off x="8333329" y="2628900"/>
            <a:ext cx="335792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TAEG vs APY</a:t>
            </a:r>
            <a:endParaRPr b="0" i="0" sz="1400" u="none" cap="none" strike="noStrike">
              <a:solidFill>
                <a:srgbClr val="000000"/>
              </a:solidFill>
              <a:latin typeface="Arial"/>
              <a:ea typeface="Arial"/>
              <a:cs typeface="Arial"/>
              <a:sym typeface="Arial"/>
            </a:endParaRPr>
          </a:p>
        </p:txBody>
      </p:sp>
      <p:sp>
        <p:nvSpPr>
          <p:cNvPr id="121" name="Google Shape;121;p12"/>
          <p:cNvSpPr txBox="1"/>
          <p:nvPr/>
        </p:nvSpPr>
        <p:spPr>
          <a:xfrm>
            <a:off x="1447800" y="3005971"/>
            <a:ext cx="15316200" cy="67095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Taux annuel effectif global (TAEG)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Le TAEG est le taux d'intérêt annuel sans tenir compte de la composition des intérêts au cours de l'année.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		TAEG = taux périodique x nombre de périodes dans l'année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Rendement annuel en pourcentage (APY)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L'APY prend en compte les effets de la capitalisation intra-annuelle.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		APY = (1 + Taux périodique)</a:t>
            </a:r>
            <a:r>
              <a:rPr b="1" baseline="30000" i="0" lang="en-GB" sz="2400" u="none" cap="none" strike="noStrike">
                <a:solidFill>
                  <a:schemeClr val="dk1"/>
                </a:solidFill>
                <a:latin typeface="Helvetica Neue"/>
                <a:ea typeface="Helvetica Neue"/>
                <a:cs typeface="Helvetica Neue"/>
                <a:sym typeface="Helvetica Neue"/>
              </a:rPr>
              <a:t>Nombre de périodes </a:t>
            </a:r>
            <a:r>
              <a:rPr b="1" i="0" lang="en-GB" sz="2400" u="none" cap="none" strike="noStrike">
                <a:solidFill>
                  <a:schemeClr val="dk1"/>
                </a:solidFill>
                <a:latin typeface="Helvetica Neue"/>
                <a:ea typeface="Helvetica Neue"/>
                <a:cs typeface="Helvetica Neue"/>
                <a:sym typeface="Helvetica Neue"/>
              </a:rPr>
              <a:t>- 1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Exemple 2 : Une société émettrice de cartes de crédit peut appliquer un taux d'intérêt de 1,5 %.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TAEG = (1,5% x 12 mois) = 18%.</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		APY = (1 + 0,015)</a:t>
            </a:r>
            <a:r>
              <a:rPr b="0" baseline="30000" i="0" lang="en-GB" sz="2400" u="none" cap="none" strike="noStrike">
                <a:solidFill>
                  <a:schemeClr val="dk1"/>
                </a:solidFill>
                <a:latin typeface="Calibri"/>
                <a:ea typeface="Calibri"/>
                <a:cs typeface="Calibri"/>
                <a:sym typeface="Calibri"/>
              </a:rPr>
              <a:t>12</a:t>
            </a:r>
            <a:r>
              <a:rPr b="0" i="0" lang="en-GB" sz="2400" u="none" cap="none" strike="noStrike">
                <a:solidFill>
                  <a:schemeClr val="dk1"/>
                </a:solidFill>
                <a:latin typeface="Calibri"/>
                <a:ea typeface="Calibri"/>
                <a:cs typeface="Calibri"/>
                <a:sym typeface="Calibri"/>
              </a:rPr>
              <a:t> - 1 = 19,56%.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 taux annuel comparable de 18 % vous sera facturé si vous conservez une dette sur votre carte de crédit pendant un mois. Toutefois, si vous conservez cette somme pendant toute l'année, votre taux d'intérêt effectif passe à 19,56 % en raison de la capitalisation mensuelle.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22" name="Google Shape;122;p12"/>
          <p:cNvSpPr/>
          <p:nvPr/>
        </p:nvSpPr>
        <p:spPr>
          <a:xfrm>
            <a:off x="12573000" y="4270891"/>
            <a:ext cx="4191000" cy="1906964"/>
          </a:xfrm>
          <a:prstGeom prst="roundRect">
            <a:avLst>
              <a:gd fmla="val 16667" name="adj"/>
            </a:avLst>
          </a:prstGeom>
          <a:solidFill>
            <a:srgbClr val="CF9ECC"/>
          </a:solidFill>
          <a:ln cap="flat" cmpd="sng" w="25400">
            <a:solidFill>
              <a:srgbClr val="CF9EC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5F1F5A"/>
                </a:solidFill>
                <a:latin typeface="Calibri"/>
                <a:ea typeface="Calibri"/>
                <a:cs typeface="Calibri"/>
                <a:sym typeface="Calibri"/>
              </a:rPr>
              <a:t>Calculateur de TAEG🡪 en ligne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400"/>
              <a:buFont typeface="Arial"/>
              <a:buNone/>
            </a:pPr>
            <a:r>
              <a:rPr b="1" i="0" lang="en-GB" sz="2400" u="sng" cap="none" strike="noStrike">
                <a:solidFill>
                  <a:srgbClr val="5F1F5A"/>
                </a:solidFill>
                <a:latin typeface="Calibri"/>
                <a:ea typeface="Calibri"/>
                <a:cs typeface="Calibri"/>
                <a:sym typeface="Calibri"/>
                <a:hlinkClick r:id="rId3">
                  <a:extLst>
                    <a:ext uri="{A12FA001-AC4F-418D-AE19-62706E023703}">
                      <ahyp:hlinkClr val="tx"/>
                    </a:ext>
                  </a:extLst>
                </a:hlinkClick>
              </a:rPr>
              <a:t>https://www.aprtoapy.com/</a:t>
            </a:r>
            <a:endParaRPr b="1" i="0" sz="2400" u="none" cap="none" strike="noStrike">
              <a:solidFill>
                <a:srgbClr val="5F1F5A"/>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3"/>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2. Financement par l'emprunt ou par les fonds propres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1 : Vue d'ensemble</a:t>
            </a:r>
            <a:endParaRPr b="0" i="0" sz="1400" u="none" cap="none" strike="noStrike">
              <a:solidFill>
                <a:srgbClr val="000000"/>
              </a:solidFill>
              <a:latin typeface="Arial"/>
              <a:ea typeface="Arial"/>
              <a:cs typeface="Arial"/>
              <a:sym typeface="Arial"/>
            </a:endParaRPr>
          </a:p>
        </p:txBody>
      </p:sp>
      <p:sp>
        <p:nvSpPr>
          <p:cNvPr id="128" name="Google Shape;128;p13"/>
          <p:cNvSpPr txBox="1"/>
          <p:nvPr/>
        </p:nvSpPr>
        <p:spPr>
          <a:xfrm>
            <a:off x="1447796" y="7248234"/>
            <a:ext cx="15392399"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Le </a:t>
            </a:r>
            <a:r>
              <a:rPr b="1" i="0" lang="en-GB" sz="2400" u="none" cap="none" strike="noStrike">
                <a:solidFill>
                  <a:schemeClr val="dk1"/>
                </a:solidFill>
                <a:latin typeface="Calibri"/>
                <a:ea typeface="Calibri"/>
                <a:cs typeface="Calibri"/>
                <a:sym typeface="Calibri"/>
              </a:rPr>
              <a:t>ratio dettes/fonds propres (D/FP) </a:t>
            </a:r>
            <a:r>
              <a:rPr b="0" i="0" lang="en-GB" sz="2400" u="none" cap="none" strike="noStrike">
                <a:solidFill>
                  <a:schemeClr val="dk1"/>
                </a:solidFill>
                <a:latin typeface="Calibri"/>
                <a:ea typeface="Calibri"/>
                <a:cs typeface="Calibri"/>
                <a:sym typeface="Calibri"/>
              </a:rPr>
              <a:t>indique la proportion de dettes et de fonds propres dans le financement d'une entreprise. </a:t>
            </a:r>
            <a:endParaRPr b="0" i="0" sz="1400" u="none" cap="none" strike="noStrike">
              <a:solidFill>
                <a:srgbClr val="000000"/>
              </a:solidFill>
              <a:latin typeface="Arial"/>
              <a:ea typeface="Arial"/>
              <a:cs typeface="Arial"/>
              <a:sym typeface="Arial"/>
            </a:endParaRPr>
          </a:p>
        </p:txBody>
      </p:sp>
      <p:sp>
        <p:nvSpPr>
          <p:cNvPr id="129" name="Google Shape;129;p13"/>
          <p:cNvSpPr txBox="1"/>
          <p:nvPr/>
        </p:nvSpPr>
        <p:spPr>
          <a:xfrm>
            <a:off x="1278216" y="8366175"/>
            <a:ext cx="1600199"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D/FP =</a:t>
            </a:r>
            <a:endParaRPr b="0" i="0" sz="1800" u="none" cap="none" strike="noStrike">
              <a:solidFill>
                <a:schemeClr val="dk1"/>
              </a:solidFill>
              <a:latin typeface="Helvetica Neue"/>
              <a:ea typeface="Helvetica Neue"/>
              <a:cs typeface="Helvetica Neue"/>
              <a:sym typeface="Helvetica Neue"/>
            </a:endParaRPr>
          </a:p>
        </p:txBody>
      </p:sp>
      <p:sp>
        <p:nvSpPr>
          <p:cNvPr id="130" name="Google Shape;130;p13"/>
          <p:cNvSpPr txBox="1"/>
          <p:nvPr/>
        </p:nvSpPr>
        <p:spPr>
          <a:xfrm>
            <a:off x="6781922" y="8394595"/>
            <a:ext cx="10539427"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En général, </a:t>
            </a:r>
            <a:r>
              <a:rPr b="1" i="0" lang="en-GB" sz="2400" u="none" cap="none" strike="noStrike">
                <a:solidFill>
                  <a:schemeClr val="dk1"/>
                </a:solidFill>
                <a:latin typeface="Calibri"/>
                <a:ea typeface="Calibri"/>
                <a:cs typeface="Calibri"/>
                <a:sym typeface="Calibri"/>
              </a:rPr>
              <a:t>0,5 &lt; D/FP &lt; 1,5 </a:t>
            </a:r>
            <a:r>
              <a:rPr b="0" i="0" lang="en-GB" sz="2400" u="none" cap="none" strike="noStrike">
                <a:solidFill>
                  <a:schemeClr val="dk1"/>
                </a:solidFill>
                <a:latin typeface="Calibri"/>
                <a:ea typeface="Calibri"/>
                <a:cs typeface="Calibri"/>
                <a:sym typeface="Calibri"/>
              </a:rPr>
              <a:t>est considéré comme bon en termes de risque pour l'entreprise.</a:t>
            </a:r>
            <a:endParaRPr b="0" i="0" sz="1400" u="none" cap="none" strike="noStrike">
              <a:solidFill>
                <a:srgbClr val="000000"/>
              </a:solidFill>
              <a:latin typeface="Arial"/>
              <a:ea typeface="Arial"/>
              <a:cs typeface="Arial"/>
              <a:sym typeface="Arial"/>
            </a:endParaRPr>
          </a:p>
        </p:txBody>
      </p:sp>
      <p:graphicFrame>
        <p:nvGraphicFramePr>
          <p:cNvPr id="131" name="Google Shape;131;p13"/>
          <p:cNvGraphicFramePr/>
          <p:nvPr/>
        </p:nvGraphicFramePr>
        <p:xfrm>
          <a:off x="3047995" y="3395040"/>
          <a:ext cx="3000000" cy="3000000"/>
        </p:xfrm>
        <a:graphic>
          <a:graphicData uri="http://schemas.openxmlformats.org/drawingml/2006/table">
            <a:tbl>
              <a:tblPr bandRow="1" firstRow="1">
                <a:noFill/>
                <a:tableStyleId>{6A8DDCD8-8566-4CBC-B2F2-580901D36A7B}</a:tableStyleId>
              </a:tblPr>
              <a:tblGrid>
                <a:gridCol w="7315200"/>
                <a:gridCol w="2438400"/>
                <a:gridCol w="2438400"/>
              </a:tblGrid>
              <a:tr h="254000">
                <a:tc>
                  <a:txBody>
                    <a:bodyPr/>
                    <a:lstStyle/>
                    <a:p>
                      <a:pPr indent="0" lvl="0" marL="0" marR="0" rtl="0" algn="l">
                        <a:lnSpc>
                          <a:spcPct val="100000"/>
                        </a:lnSpc>
                        <a:spcBef>
                          <a:spcPts val="0"/>
                        </a:spcBef>
                        <a:spcAft>
                          <a:spcPts val="0"/>
                        </a:spcAft>
                        <a:buClr>
                          <a:srgbClr val="000000"/>
                        </a:buClr>
                        <a:buSzPts val="2000"/>
                        <a:buFont typeface="Arial"/>
                        <a:buNone/>
                      </a:pPr>
                      <a:r>
                        <a:rPr lang="en-GB" sz="2000" u="none" cap="none" strike="noStrike"/>
                        <a:t>Emprunt de l'argent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Charge financière supplémentaire pour l'entreprise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Obligation de rembourser l'argent obtenu avec des intérêts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Prévision aisée des coûts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Calendrier de remboursement</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Vente d'une partie des capitaux propres de l'entreprise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Partage de l'activité de gestion</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Participation aux bénéfices</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r h="370850">
                <a:tc>
                  <a:txBody>
                    <a:bodyPr/>
                    <a:lstStyle/>
                    <a:p>
                      <a:pPr indent="0" lvl="0" marL="0" marR="0" rtl="0" algn="l">
                        <a:lnSpc>
                          <a:spcPct val="100000"/>
                        </a:lnSpc>
                        <a:spcBef>
                          <a:spcPts val="0"/>
                        </a:spcBef>
                        <a:spcAft>
                          <a:spcPts val="0"/>
                        </a:spcAft>
                        <a:buClr>
                          <a:srgbClr val="000000"/>
                        </a:buClr>
                        <a:buSzPts val="2000"/>
                        <a:buFont typeface="Arial"/>
                        <a:buNone/>
                      </a:pPr>
                      <a:r>
                        <a:rPr b="1" lang="en-GB" sz="2000" u="none" cap="none" strike="noStrike"/>
                        <a:t>Un accès plus facile à la phase naissante</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tc>
              </a:tr>
            </a:tbl>
          </a:graphicData>
        </a:graphic>
      </p:graphicFrame>
      <p:sp>
        <p:nvSpPr>
          <p:cNvPr id="132" name="Google Shape;132;p13"/>
          <p:cNvSpPr txBox="1"/>
          <p:nvPr/>
        </p:nvSpPr>
        <p:spPr>
          <a:xfrm>
            <a:off x="12914016" y="2668679"/>
            <a:ext cx="224978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FINANCEMENT EN FONDS PROPRES</a:t>
            </a:r>
            <a:endParaRPr b="0" i="0" sz="2000" u="none" cap="none" strike="noStrike">
              <a:solidFill>
                <a:schemeClr val="dk1"/>
              </a:solidFill>
              <a:latin typeface="Calibri"/>
              <a:ea typeface="Calibri"/>
              <a:cs typeface="Calibri"/>
              <a:sym typeface="Calibri"/>
            </a:endParaRPr>
          </a:p>
        </p:txBody>
      </p:sp>
      <p:sp>
        <p:nvSpPr>
          <p:cNvPr id="133" name="Google Shape;133;p13"/>
          <p:cNvSpPr txBox="1"/>
          <p:nvPr/>
        </p:nvSpPr>
        <p:spPr>
          <a:xfrm>
            <a:off x="10587248" y="2668756"/>
            <a:ext cx="2009653"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FINANCEMENT DE LA DETTE</a:t>
            </a:r>
            <a:endParaRPr b="0" i="0" sz="2000" u="none" cap="none" strike="noStrike">
              <a:solidFill>
                <a:schemeClr val="dk1"/>
              </a:solidFill>
              <a:latin typeface="Calibri"/>
              <a:ea typeface="Calibri"/>
              <a:cs typeface="Calibri"/>
              <a:sym typeface="Calibri"/>
            </a:endParaRPr>
          </a:p>
        </p:txBody>
      </p:sp>
      <p:pic>
        <p:nvPicPr>
          <p:cNvPr descr="Segno di spunta con riempimento a tinta unita" id="134" name="Google Shape;134;p13"/>
          <p:cNvPicPr preferRelativeResize="0"/>
          <p:nvPr/>
        </p:nvPicPr>
        <p:blipFill rotWithShape="1">
          <a:blip r:embed="rId3">
            <a:alphaModFix/>
          </a:blip>
          <a:srcRect b="0" l="0" r="0" t="0"/>
          <a:stretch/>
        </p:blipFill>
        <p:spPr>
          <a:xfrm>
            <a:off x="11392020" y="3387032"/>
            <a:ext cx="400110" cy="400110"/>
          </a:xfrm>
          <a:prstGeom prst="rect">
            <a:avLst/>
          </a:prstGeom>
          <a:noFill/>
          <a:ln>
            <a:noFill/>
          </a:ln>
        </p:spPr>
      </p:pic>
      <p:pic>
        <p:nvPicPr>
          <p:cNvPr descr="Segno di spunta con riempimento a tinta unita" id="135" name="Google Shape;135;p13"/>
          <p:cNvPicPr preferRelativeResize="0"/>
          <p:nvPr/>
        </p:nvPicPr>
        <p:blipFill rotWithShape="1">
          <a:blip r:embed="rId3">
            <a:alphaModFix/>
          </a:blip>
          <a:srcRect b="0" l="0" r="0" t="0"/>
          <a:stretch/>
        </p:blipFill>
        <p:spPr>
          <a:xfrm>
            <a:off x="11392020" y="3795150"/>
            <a:ext cx="400110" cy="400110"/>
          </a:xfrm>
          <a:prstGeom prst="rect">
            <a:avLst/>
          </a:prstGeom>
          <a:noFill/>
          <a:ln>
            <a:noFill/>
          </a:ln>
        </p:spPr>
      </p:pic>
      <p:pic>
        <p:nvPicPr>
          <p:cNvPr descr="Segno di spunta con riempimento a tinta unita" id="136" name="Google Shape;136;p13"/>
          <p:cNvPicPr preferRelativeResize="0"/>
          <p:nvPr/>
        </p:nvPicPr>
        <p:blipFill rotWithShape="1">
          <a:blip r:embed="rId3">
            <a:alphaModFix/>
          </a:blip>
          <a:srcRect b="0" l="0" r="0" t="0"/>
          <a:stretch/>
        </p:blipFill>
        <p:spPr>
          <a:xfrm>
            <a:off x="11392020" y="4195260"/>
            <a:ext cx="400110" cy="400110"/>
          </a:xfrm>
          <a:prstGeom prst="rect">
            <a:avLst/>
          </a:prstGeom>
          <a:noFill/>
          <a:ln>
            <a:noFill/>
          </a:ln>
        </p:spPr>
      </p:pic>
      <p:pic>
        <p:nvPicPr>
          <p:cNvPr descr="Segno di spunta con riempimento a tinta unita" id="137" name="Google Shape;137;p13"/>
          <p:cNvPicPr preferRelativeResize="0"/>
          <p:nvPr/>
        </p:nvPicPr>
        <p:blipFill rotWithShape="1">
          <a:blip r:embed="rId3">
            <a:alphaModFix/>
          </a:blip>
          <a:srcRect b="0" l="0" r="0" t="0"/>
          <a:stretch/>
        </p:blipFill>
        <p:spPr>
          <a:xfrm>
            <a:off x="11392020" y="4595370"/>
            <a:ext cx="400110" cy="400110"/>
          </a:xfrm>
          <a:prstGeom prst="rect">
            <a:avLst/>
          </a:prstGeom>
          <a:noFill/>
          <a:ln>
            <a:noFill/>
          </a:ln>
        </p:spPr>
      </p:pic>
      <p:pic>
        <p:nvPicPr>
          <p:cNvPr descr="Segno di spunta con riempimento a tinta unita" id="138" name="Google Shape;138;p13"/>
          <p:cNvPicPr preferRelativeResize="0"/>
          <p:nvPr/>
        </p:nvPicPr>
        <p:blipFill rotWithShape="1">
          <a:blip r:embed="rId3">
            <a:alphaModFix/>
          </a:blip>
          <a:srcRect b="0" l="0" r="0" t="0"/>
          <a:stretch/>
        </p:blipFill>
        <p:spPr>
          <a:xfrm>
            <a:off x="11392020" y="4968458"/>
            <a:ext cx="400110" cy="400110"/>
          </a:xfrm>
          <a:prstGeom prst="rect">
            <a:avLst/>
          </a:prstGeom>
          <a:noFill/>
          <a:ln>
            <a:noFill/>
          </a:ln>
        </p:spPr>
      </p:pic>
      <p:pic>
        <p:nvPicPr>
          <p:cNvPr descr="Segno di spunta con riempimento a tinta unita" id="139" name="Google Shape;139;p13"/>
          <p:cNvPicPr preferRelativeResize="0"/>
          <p:nvPr/>
        </p:nvPicPr>
        <p:blipFill rotWithShape="1">
          <a:blip r:embed="rId3">
            <a:alphaModFix/>
          </a:blip>
          <a:srcRect b="0" l="0" r="0" t="0"/>
          <a:stretch/>
        </p:blipFill>
        <p:spPr>
          <a:xfrm>
            <a:off x="13838853" y="5368568"/>
            <a:ext cx="400110" cy="400110"/>
          </a:xfrm>
          <a:prstGeom prst="rect">
            <a:avLst/>
          </a:prstGeom>
          <a:noFill/>
          <a:ln>
            <a:noFill/>
          </a:ln>
        </p:spPr>
      </p:pic>
      <p:pic>
        <p:nvPicPr>
          <p:cNvPr descr="Segno di spunta con riempimento a tinta unita" id="140" name="Google Shape;140;p13"/>
          <p:cNvPicPr preferRelativeResize="0"/>
          <p:nvPr/>
        </p:nvPicPr>
        <p:blipFill rotWithShape="1">
          <a:blip r:embed="rId3">
            <a:alphaModFix/>
          </a:blip>
          <a:srcRect b="0" l="0" r="0" t="0"/>
          <a:stretch/>
        </p:blipFill>
        <p:spPr>
          <a:xfrm>
            <a:off x="13838853" y="5776686"/>
            <a:ext cx="400110" cy="400110"/>
          </a:xfrm>
          <a:prstGeom prst="rect">
            <a:avLst/>
          </a:prstGeom>
          <a:noFill/>
          <a:ln>
            <a:noFill/>
          </a:ln>
        </p:spPr>
      </p:pic>
      <p:pic>
        <p:nvPicPr>
          <p:cNvPr descr="Segno di spunta con riempimento a tinta unita" id="141" name="Google Shape;141;p13"/>
          <p:cNvPicPr preferRelativeResize="0"/>
          <p:nvPr/>
        </p:nvPicPr>
        <p:blipFill rotWithShape="1">
          <a:blip r:embed="rId3">
            <a:alphaModFix/>
          </a:blip>
          <a:srcRect b="0" l="0" r="0" t="0"/>
          <a:stretch/>
        </p:blipFill>
        <p:spPr>
          <a:xfrm>
            <a:off x="13838853" y="6196009"/>
            <a:ext cx="400110" cy="400110"/>
          </a:xfrm>
          <a:prstGeom prst="rect">
            <a:avLst/>
          </a:prstGeom>
          <a:noFill/>
          <a:ln>
            <a:noFill/>
          </a:ln>
        </p:spPr>
      </p:pic>
      <p:pic>
        <p:nvPicPr>
          <p:cNvPr descr="Segno di spunta con riempimento a tinta unita" id="142" name="Google Shape;142;p13"/>
          <p:cNvPicPr preferRelativeResize="0"/>
          <p:nvPr/>
        </p:nvPicPr>
        <p:blipFill rotWithShape="1">
          <a:blip r:embed="rId3">
            <a:alphaModFix/>
          </a:blip>
          <a:srcRect b="0" l="0" r="0" t="0"/>
          <a:stretch/>
        </p:blipFill>
        <p:spPr>
          <a:xfrm>
            <a:off x="13838853" y="6595886"/>
            <a:ext cx="400110" cy="400110"/>
          </a:xfrm>
          <a:prstGeom prst="rect">
            <a:avLst/>
          </a:prstGeom>
          <a:noFill/>
          <a:ln>
            <a:noFill/>
          </a:ln>
        </p:spPr>
      </p:pic>
      <p:pic>
        <p:nvPicPr>
          <p:cNvPr descr="Chiudi con riempimento a tinta unita" id="143" name="Google Shape;143;p13"/>
          <p:cNvPicPr preferRelativeResize="0"/>
          <p:nvPr/>
        </p:nvPicPr>
        <p:blipFill rotWithShape="1">
          <a:blip r:embed="rId4">
            <a:alphaModFix/>
          </a:blip>
          <a:srcRect b="0" l="0" r="0" t="0"/>
          <a:stretch/>
        </p:blipFill>
        <p:spPr>
          <a:xfrm>
            <a:off x="13838853" y="4995480"/>
            <a:ext cx="400110" cy="400110"/>
          </a:xfrm>
          <a:prstGeom prst="rect">
            <a:avLst/>
          </a:prstGeom>
          <a:noFill/>
          <a:ln>
            <a:noFill/>
          </a:ln>
        </p:spPr>
      </p:pic>
      <p:pic>
        <p:nvPicPr>
          <p:cNvPr descr="Chiudi con riempimento a tinta unita" id="144" name="Google Shape;144;p13"/>
          <p:cNvPicPr preferRelativeResize="0"/>
          <p:nvPr/>
        </p:nvPicPr>
        <p:blipFill rotWithShape="1">
          <a:blip r:embed="rId4">
            <a:alphaModFix/>
          </a:blip>
          <a:srcRect b="0" l="0" r="0" t="0"/>
          <a:stretch/>
        </p:blipFill>
        <p:spPr>
          <a:xfrm>
            <a:off x="13838853" y="4595370"/>
            <a:ext cx="400110" cy="400110"/>
          </a:xfrm>
          <a:prstGeom prst="rect">
            <a:avLst/>
          </a:prstGeom>
          <a:noFill/>
          <a:ln>
            <a:noFill/>
          </a:ln>
        </p:spPr>
      </p:pic>
      <p:pic>
        <p:nvPicPr>
          <p:cNvPr descr="Chiudi con riempimento a tinta unita" id="145" name="Google Shape;145;p13"/>
          <p:cNvPicPr preferRelativeResize="0"/>
          <p:nvPr/>
        </p:nvPicPr>
        <p:blipFill rotWithShape="1">
          <a:blip r:embed="rId4">
            <a:alphaModFix/>
          </a:blip>
          <a:srcRect b="0" l="0" r="0" t="0"/>
          <a:stretch/>
        </p:blipFill>
        <p:spPr>
          <a:xfrm>
            <a:off x="13828416" y="4195260"/>
            <a:ext cx="400110" cy="400110"/>
          </a:xfrm>
          <a:prstGeom prst="rect">
            <a:avLst/>
          </a:prstGeom>
          <a:noFill/>
          <a:ln>
            <a:noFill/>
          </a:ln>
        </p:spPr>
      </p:pic>
      <p:pic>
        <p:nvPicPr>
          <p:cNvPr descr="Chiudi con riempimento a tinta unita" id="146" name="Google Shape;146;p13"/>
          <p:cNvPicPr preferRelativeResize="0"/>
          <p:nvPr/>
        </p:nvPicPr>
        <p:blipFill rotWithShape="1">
          <a:blip r:embed="rId4">
            <a:alphaModFix/>
          </a:blip>
          <a:srcRect b="0" l="0" r="0" t="0"/>
          <a:stretch/>
        </p:blipFill>
        <p:spPr>
          <a:xfrm>
            <a:off x="13817979" y="3795150"/>
            <a:ext cx="400110" cy="400110"/>
          </a:xfrm>
          <a:prstGeom prst="rect">
            <a:avLst/>
          </a:prstGeom>
          <a:noFill/>
          <a:ln>
            <a:noFill/>
          </a:ln>
        </p:spPr>
      </p:pic>
      <p:pic>
        <p:nvPicPr>
          <p:cNvPr descr="Chiudi con riempimento a tinta unita" id="147" name="Google Shape;147;p13"/>
          <p:cNvPicPr preferRelativeResize="0"/>
          <p:nvPr/>
        </p:nvPicPr>
        <p:blipFill rotWithShape="1">
          <a:blip r:embed="rId4">
            <a:alphaModFix/>
          </a:blip>
          <a:srcRect b="0" l="0" r="0" t="0"/>
          <a:stretch/>
        </p:blipFill>
        <p:spPr>
          <a:xfrm>
            <a:off x="13817979" y="3414253"/>
            <a:ext cx="400110" cy="400110"/>
          </a:xfrm>
          <a:prstGeom prst="rect">
            <a:avLst/>
          </a:prstGeom>
          <a:noFill/>
          <a:ln>
            <a:noFill/>
          </a:ln>
        </p:spPr>
      </p:pic>
      <p:pic>
        <p:nvPicPr>
          <p:cNvPr descr="Chiudi con riempimento a tinta unita" id="148" name="Google Shape;148;p13"/>
          <p:cNvPicPr preferRelativeResize="0"/>
          <p:nvPr/>
        </p:nvPicPr>
        <p:blipFill rotWithShape="1">
          <a:blip r:embed="rId4">
            <a:alphaModFix/>
          </a:blip>
          <a:srcRect b="0" l="0" r="0" t="0"/>
          <a:stretch/>
        </p:blipFill>
        <p:spPr>
          <a:xfrm>
            <a:off x="11392020" y="5395590"/>
            <a:ext cx="400110" cy="400110"/>
          </a:xfrm>
          <a:prstGeom prst="rect">
            <a:avLst/>
          </a:prstGeom>
          <a:noFill/>
          <a:ln>
            <a:noFill/>
          </a:ln>
        </p:spPr>
      </p:pic>
      <p:pic>
        <p:nvPicPr>
          <p:cNvPr descr="Chiudi con riempimento a tinta unita" id="149" name="Google Shape;149;p13"/>
          <p:cNvPicPr preferRelativeResize="0"/>
          <p:nvPr/>
        </p:nvPicPr>
        <p:blipFill rotWithShape="1">
          <a:blip r:embed="rId4">
            <a:alphaModFix/>
          </a:blip>
          <a:srcRect b="0" l="0" r="0" t="0"/>
          <a:stretch/>
        </p:blipFill>
        <p:spPr>
          <a:xfrm>
            <a:off x="11392020" y="5795700"/>
            <a:ext cx="400110" cy="400110"/>
          </a:xfrm>
          <a:prstGeom prst="rect">
            <a:avLst/>
          </a:prstGeom>
          <a:noFill/>
          <a:ln>
            <a:noFill/>
          </a:ln>
        </p:spPr>
      </p:pic>
      <p:pic>
        <p:nvPicPr>
          <p:cNvPr descr="Chiudi con riempimento a tinta unita" id="150" name="Google Shape;150;p13"/>
          <p:cNvPicPr preferRelativeResize="0"/>
          <p:nvPr/>
        </p:nvPicPr>
        <p:blipFill rotWithShape="1">
          <a:blip r:embed="rId4">
            <a:alphaModFix/>
          </a:blip>
          <a:srcRect b="0" l="0" r="0" t="0"/>
          <a:stretch/>
        </p:blipFill>
        <p:spPr>
          <a:xfrm>
            <a:off x="11392020" y="6176796"/>
            <a:ext cx="400110" cy="400110"/>
          </a:xfrm>
          <a:prstGeom prst="rect">
            <a:avLst/>
          </a:prstGeom>
          <a:noFill/>
          <a:ln>
            <a:noFill/>
          </a:ln>
        </p:spPr>
      </p:pic>
      <p:pic>
        <p:nvPicPr>
          <p:cNvPr descr="Chiudi con riempimento a tinta unita" id="151" name="Google Shape;151;p13"/>
          <p:cNvPicPr preferRelativeResize="0"/>
          <p:nvPr/>
        </p:nvPicPr>
        <p:blipFill rotWithShape="1">
          <a:blip r:embed="rId4">
            <a:alphaModFix/>
          </a:blip>
          <a:srcRect b="0" l="0" r="0" t="0"/>
          <a:stretch/>
        </p:blipFill>
        <p:spPr>
          <a:xfrm>
            <a:off x="11392020" y="6595886"/>
            <a:ext cx="400110" cy="400110"/>
          </a:xfrm>
          <a:prstGeom prst="rect">
            <a:avLst/>
          </a:prstGeom>
          <a:noFill/>
          <a:ln>
            <a:noFill/>
          </a:ln>
        </p:spPr>
      </p:pic>
      <p:sp>
        <p:nvSpPr>
          <p:cNvPr id="152" name="Google Shape;152;p13"/>
          <p:cNvSpPr txBox="1"/>
          <p:nvPr/>
        </p:nvSpPr>
        <p:spPr>
          <a:xfrm>
            <a:off x="3047995" y="8163762"/>
            <a:ext cx="32703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Total des dettes</a:t>
            </a:r>
            <a:endParaRPr b="0" i="0" sz="1400" u="none" cap="none" strike="noStrike">
              <a:solidFill>
                <a:srgbClr val="000000"/>
              </a:solidFill>
              <a:latin typeface="Arial"/>
              <a:ea typeface="Arial"/>
              <a:cs typeface="Arial"/>
              <a:sym typeface="Arial"/>
            </a:endParaRPr>
          </a:p>
        </p:txBody>
      </p:sp>
      <p:sp>
        <p:nvSpPr>
          <p:cNvPr id="153" name="Google Shape;153;p13"/>
          <p:cNvSpPr txBox="1"/>
          <p:nvPr/>
        </p:nvSpPr>
        <p:spPr>
          <a:xfrm>
            <a:off x="2409918" y="8648700"/>
            <a:ext cx="437200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dk1"/>
                </a:solidFill>
                <a:latin typeface="Helvetica Neue"/>
                <a:ea typeface="Helvetica Neue"/>
                <a:cs typeface="Helvetica Neue"/>
                <a:sym typeface="Helvetica Neue"/>
              </a:rPr>
              <a:t>Total des capitaux propres</a:t>
            </a:r>
            <a:endParaRPr b="0" i="0" sz="1400" u="none" cap="none" strike="noStrike">
              <a:solidFill>
                <a:srgbClr val="000000"/>
              </a:solidFill>
              <a:latin typeface="Arial"/>
              <a:ea typeface="Arial"/>
              <a:cs typeface="Arial"/>
              <a:sym typeface="Arial"/>
            </a:endParaRPr>
          </a:p>
        </p:txBody>
      </p:sp>
      <p:cxnSp>
        <p:nvCxnSpPr>
          <p:cNvPr id="154" name="Google Shape;154;p13"/>
          <p:cNvCxnSpPr/>
          <p:nvPr/>
        </p:nvCxnSpPr>
        <p:spPr>
          <a:xfrm rot="10800000">
            <a:off x="2409919" y="8625427"/>
            <a:ext cx="4040401" cy="0"/>
          </a:xfrm>
          <a:prstGeom prst="straightConnector1">
            <a:avLst/>
          </a:prstGeom>
          <a:noFill/>
          <a:ln cap="flat" cmpd="sng" w="9525">
            <a:solidFill>
              <a:schemeClr val="dk1"/>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4"/>
          <p:cNvSpPr txBox="1"/>
          <p:nvPr/>
        </p:nvSpPr>
        <p:spPr>
          <a:xfrm>
            <a:off x="1447800" y="1573291"/>
            <a:ext cx="11887200" cy="12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GB" sz="4000" u="none" cap="none" strike="noStrike">
                <a:solidFill>
                  <a:srgbClr val="660066"/>
                </a:solidFill>
                <a:latin typeface="Calibri"/>
                <a:ea typeface="Calibri"/>
                <a:cs typeface="Calibri"/>
                <a:sym typeface="Calibri"/>
              </a:rPr>
              <a:t>2. financement par l'emprunt ou par les fonds propres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660066"/>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rgbClr val="660066"/>
                </a:solidFill>
                <a:latin typeface="Calibri"/>
                <a:ea typeface="Calibri"/>
                <a:cs typeface="Calibri"/>
                <a:sym typeface="Calibri"/>
              </a:rPr>
              <a:t>Section 2 : Financement par l'emprunt : prêts et emprunts</a:t>
            </a:r>
            <a:endParaRPr b="0" i="0" sz="1400" u="none" cap="none" strike="noStrike">
              <a:solidFill>
                <a:srgbClr val="000000"/>
              </a:solidFill>
              <a:latin typeface="Arial"/>
              <a:ea typeface="Arial"/>
              <a:cs typeface="Arial"/>
              <a:sym typeface="Arial"/>
            </a:endParaRPr>
          </a:p>
        </p:txBody>
      </p:sp>
      <p:sp>
        <p:nvSpPr>
          <p:cNvPr id="160" name="Google Shape;160;p14"/>
          <p:cNvSpPr txBox="1"/>
          <p:nvPr/>
        </p:nvSpPr>
        <p:spPr>
          <a:xfrm>
            <a:off x="1447800" y="3009900"/>
            <a:ext cx="6705600" cy="163121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PRÊTEUR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Un prêteur est un individu, un groupe ou une institution financière qui prête de l'argent dans l'attente d'un remboursement, généralement sous forme d'intérêts.</a:t>
            </a:r>
            <a:endParaRPr b="0" i="0" sz="1400" u="none" cap="none" strike="noStrike">
              <a:solidFill>
                <a:srgbClr val="000000"/>
              </a:solidFill>
              <a:latin typeface="Arial"/>
              <a:ea typeface="Arial"/>
              <a:cs typeface="Arial"/>
              <a:sym typeface="Arial"/>
            </a:endParaRPr>
          </a:p>
        </p:txBody>
      </p:sp>
      <p:sp>
        <p:nvSpPr>
          <p:cNvPr id="161" name="Google Shape;161;p14"/>
          <p:cNvSpPr txBox="1"/>
          <p:nvPr/>
        </p:nvSpPr>
        <p:spPr>
          <a:xfrm>
            <a:off x="10134600" y="3009900"/>
            <a:ext cx="6705600" cy="20005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EMPRUNTEUR</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400" u="none" cap="none" strike="noStrike">
                <a:solidFill>
                  <a:schemeClr val="dk1"/>
                </a:solidFill>
                <a:latin typeface="Calibri"/>
                <a:ea typeface="Calibri"/>
                <a:cs typeface="Calibri"/>
                <a:sym typeface="Calibri"/>
              </a:rPr>
              <a:t>Un emprunteur est un individu ou une entité - une entreprise - qui obtient de l'argent à crédit, c'est-à-dire avec l'intention de le restituer, généralement avec des intérêts.</a:t>
            </a:r>
            <a:endParaRPr b="0" i="0" sz="1400" u="none" cap="none" strike="noStrike">
              <a:solidFill>
                <a:srgbClr val="000000"/>
              </a:solidFill>
              <a:latin typeface="Arial"/>
              <a:ea typeface="Arial"/>
              <a:cs typeface="Arial"/>
              <a:sym typeface="Arial"/>
            </a:endParaRPr>
          </a:p>
        </p:txBody>
      </p:sp>
      <p:sp>
        <p:nvSpPr>
          <p:cNvPr id="162" name="Google Shape;162;p14"/>
          <p:cNvSpPr txBox="1"/>
          <p:nvPr/>
        </p:nvSpPr>
        <p:spPr>
          <a:xfrm>
            <a:off x="1447800" y="5165947"/>
            <a:ext cx="15392400" cy="421649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Les prêts </a:t>
            </a:r>
            <a:r>
              <a:rPr b="0" i="0" lang="en-GB" sz="2000" u="none" cap="none" strike="noStrike">
                <a:solidFill>
                  <a:schemeClr val="dk1"/>
                </a:solidFill>
                <a:latin typeface="Calibri"/>
                <a:ea typeface="Calibri"/>
                <a:cs typeface="Calibri"/>
                <a:sym typeface="Calibri"/>
              </a:rPr>
              <a:t>sont généralement accordés par des banques ou des prêteurs privés et sont régis par un </a:t>
            </a:r>
            <a:r>
              <a:rPr b="1" i="0" lang="en-GB" sz="2000" u="none" cap="none" strike="noStrike">
                <a:solidFill>
                  <a:schemeClr val="dk1"/>
                </a:solidFill>
                <a:latin typeface="Calibri"/>
                <a:ea typeface="Calibri"/>
                <a:cs typeface="Calibri"/>
                <a:sym typeface="Calibri"/>
              </a:rPr>
              <a:t>contrat de prêt formel.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dk1"/>
                </a:solidFill>
                <a:latin typeface="Calibri"/>
                <a:ea typeface="Calibri"/>
                <a:cs typeface="Calibri"/>
                <a:sym typeface="Calibri"/>
              </a:rPr>
              <a:t>Quel que soit le prêteur, l'emprunteur est tenu de rembourser le prêt, avec des intérêts et dans un délai déterminé. Si l'emprunteur ne rembourse pas, le prêteur peut avoir le droit de s'approprier les biens de l'emprunteur s'ils sont donnés en garantie, c'est-à-dire s'il s'agit d'un bien utilisé comme sûreté, au cas où le prêt ne serait pas remboursé.</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1" i="0" lang="en-GB" sz="2000" u="none" cap="none" strike="noStrike">
                <a:solidFill>
                  <a:schemeClr val="dk1"/>
                </a:solidFill>
                <a:latin typeface="Calibri"/>
                <a:ea typeface="Calibri"/>
                <a:cs typeface="Calibri"/>
                <a:sym typeface="Calibri"/>
              </a:rPr>
              <a:t>Prêt à taux réduit : </a:t>
            </a:r>
            <a:r>
              <a:rPr b="0" i="0" lang="en-GB" sz="2000" u="none" cap="none" strike="noStrike">
                <a:solidFill>
                  <a:schemeClr val="dk1"/>
                </a:solidFill>
                <a:latin typeface="Calibri"/>
                <a:ea typeface="Calibri"/>
                <a:cs typeface="Calibri"/>
                <a:sym typeface="Calibri"/>
              </a:rPr>
              <a:t>il est accordé sans intérêt ou presque, avec des délais de grâce prolongés, c'est-à-dire plus souples que les prêts classiques.</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dk1"/>
                </a:solidFill>
                <a:latin typeface="Calibri"/>
                <a:ea typeface="Calibri"/>
                <a:cs typeface="Calibri"/>
                <a:sym typeface="Calibri"/>
              </a:rPr>
              <a:t>Conseil : les </a:t>
            </a:r>
            <a:r>
              <a:rPr b="1" i="0" lang="en-GB" sz="2000" u="none" cap="none" strike="noStrike">
                <a:solidFill>
                  <a:schemeClr val="dk1"/>
                </a:solidFill>
                <a:latin typeface="Calibri"/>
                <a:ea typeface="Calibri"/>
                <a:cs typeface="Calibri"/>
                <a:sym typeface="Calibri"/>
              </a:rPr>
              <a:t>subventions </a:t>
            </a:r>
            <a:r>
              <a:rPr b="0" i="0" lang="en-GB" sz="2000" u="none" cap="none" strike="noStrike">
                <a:solidFill>
                  <a:schemeClr val="dk1"/>
                </a:solidFill>
                <a:latin typeface="Calibri"/>
                <a:ea typeface="Calibri"/>
                <a:cs typeface="Calibri"/>
                <a:sym typeface="Calibri"/>
              </a:rPr>
              <a:t>sont, par essence, des dons. Elles ne sont pas remboursables. Les subventions peuvent être accordées à des particuliers, à des entreprises, à des établissements d'enseignement ou à des organisations à but non lucratif par des ministères, des fiducies ou des sociétés. Il existe plusieurs paramètres pour y accéder.</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2400"/>
              <a:buFont typeface="Arial"/>
              <a:buNone/>
            </a:pPr>
            <a:r>
              <a:rPr b="0" i="0" lang="en-GB" sz="2000" u="none" cap="none" strike="noStrike">
                <a:solidFill>
                  <a:schemeClr val="dk1"/>
                </a:solidFill>
                <a:latin typeface="Calibri"/>
                <a:ea typeface="Calibri"/>
                <a:cs typeface="Calibri"/>
                <a:sym typeface="Calibri"/>
              </a:rPr>
              <a:t>  </a:t>
            </a:r>
            <a:endParaRPr b="0" i="0" sz="1200" u="none" cap="none" strike="noStrike">
              <a:solidFill>
                <a:srgbClr val="000000"/>
              </a:solidFill>
              <a:latin typeface="Arial"/>
              <a:ea typeface="Arial"/>
              <a:cs typeface="Arial"/>
              <a:sym typeface="Arial"/>
            </a:endParaRPr>
          </a:p>
        </p:txBody>
      </p:sp>
      <p:sp>
        <p:nvSpPr>
          <p:cNvPr id="163" name="Google Shape;163;p14"/>
          <p:cNvSpPr/>
          <p:nvPr/>
        </p:nvSpPr>
        <p:spPr>
          <a:xfrm>
            <a:off x="8458200" y="3517136"/>
            <a:ext cx="1371600" cy="306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14"/>
          <p:cNvSpPr/>
          <p:nvPr/>
        </p:nvSpPr>
        <p:spPr>
          <a:xfrm rot="10800000">
            <a:off x="8458200" y="3841136"/>
            <a:ext cx="1371600" cy="468000"/>
          </a:xfrm>
          <a:prstGeom prst="rightArrow">
            <a:avLst>
              <a:gd fmla="val 50000" name="adj1"/>
              <a:gd fmla="val 50000" name="adj2"/>
            </a:avLst>
          </a:prstGeom>
          <a:solidFill>
            <a:srgbClr val="94358F"/>
          </a:solidFill>
          <a:ln cap="sq" cmpd="sng" w="9525">
            <a:solidFill>
              <a:srgbClr val="9435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Avviso contorno" id="165" name="Google Shape;165;p14"/>
          <p:cNvPicPr preferRelativeResize="0"/>
          <p:nvPr/>
        </p:nvPicPr>
        <p:blipFill rotWithShape="1">
          <a:blip r:embed="rId3">
            <a:alphaModFix/>
          </a:blip>
          <a:srcRect b="0" l="0" r="0" t="0"/>
          <a:stretch/>
        </p:blipFill>
        <p:spPr>
          <a:xfrm>
            <a:off x="16230600" y="8267700"/>
            <a:ext cx="914400" cy="914400"/>
          </a:xfrm>
          <a:prstGeom prst="rect">
            <a:avLst/>
          </a:prstGeom>
          <a:noFill/>
          <a:ln>
            <a:noFill/>
          </a:ln>
        </p:spPr>
      </p:pic>
      <p:sp>
        <p:nvSpPr>
          <p:cNvPr id="166" name="Google Shape;166;p14"/>
          <p:cNvSpPr txBox="1"/>
          <p:nvPr/>
        </p:nvSpPr>
        <p:spPr>
          <a:xfrm>
            <a:off x="9321813" y="8540234"/>
            <a:ext cx="6603987" cy="36933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Une entreprise doit être constituée en société avant qu'un prêt puisse être demandé</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2022-01-04T10:29:56Z</dcterms:created>
  <dc:creator>Monia Coppola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2022-01-04T00:00:00Z</vt:filetime>
  </property>
  <property fmtid="{D5CDD505-2E9C-101B-9397-08002B2CF9AE}" pid="3" name="Creator">
    <vt:lpwstr>Canva</vt:lpwstr>
  </property>
  <property fmtid="{D5CDD505-2E9C-101B-9397-08002B2CF9AE}" pid="4" name="LastSaved">
    <vt:filetime>2022-01-04T00:00:00Z</vt:filetime>
  </property>
</Properties>
</file>