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18288000" cy="10287000"/>
  <p:embeddedFontLst>
    <p:embeddedFont>
      <p:font typeface="Calibri" panose="020F0502020204030204" pitchFamily="34" charset="0"/>
      <p:regular r:id="rId26"/>
      <p:bold r:id="rId27"/>
      <p:italic r:id="rId28"/>
      <p:boldItalic r:id="rId29"/>
    </p:embeddedFont>
    <p:embeddedFont>
      <p:font typeface="Helvetica Neue" panose="020B0604020202020204" charset="0"/>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zmmtzA35H+nQZfzWBJVmYhZDl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594" y="6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 name="Google Shape;23;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befc54f912_0_1: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g1befc54f912_0_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befc54f912_0_8: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1befc54f912_0_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98a7ebc9da_0_29: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g198a7ebc9da_0_2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befc54f912_0_26: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1befc54f912_0_2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98a7ebc9da_0_5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g198a7ebc9da_0_5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98a7ebc9da_0_80: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198a7ebc9da_0_8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b21c3fd82a_0_5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g1b21c3fd82a_0_5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b21c3fd82a_0_6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g1b21c3fd82a_0_6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b21c3fd82a_0_69: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g1b21c3fd82a_0_6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b21c3fd82a_0_75: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g1b21c3fd82a_0_7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befc54f912_0_5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 name="Google Shape;31;g1befc54f912_0_57: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 name="Google Shape;32;g1befc54f912_0_57: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98a7ebc9da_0_10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198a7ebc9da_0_10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 name="Google Shape;49;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b285efeec5_0_5: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 name="Google Shape;66;g1b285efeec5_0_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b285efeec5_0_0: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g1b285efeec5_0_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bef6c5f351_0_4: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g1bef6c5f351_0_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bef6c5f351_0_10: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g1bef6c5f351_0_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bef6c5f351_0_19: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g1bef6c5f351_0_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bef6c5f351_0_26: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g1bef6c5f351_0_2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p:nvPr/>
        </p:nvSpPr>
        <p:spPr>
          <a:xfrm>
            <a:off x="0" y="1"/>
            <a:ext cx="9144635" cy="1812688"/>
          </a:xfrm>
          <a:custGeom>
            <a:avLst/>
            <a:gdLst/>
            <a:ahLst/>
            <a:cxnLst/>
            <a:rect l="l" t="t" r="r" b="b"/>
            <a:pathLst>
              <a:path w="9144635" h="3305175" extrusionOk="0">
                <a:moveTo>
                  <a:pt x="0" y="3304911"/>
                </a:moveTo>
                <a:lnTo>
                  <a:pt x="0" y="0"/>
                </a:lnTo>
                <a:lnTo>
                  <a:pt x="7135660" y="0"/>
                </a:lnTo>
                <a:lnTo>
                  <a:pt x="9144210" y="595197"/>
                </a:lnTo>
                <a:lnTo>
                  <a:pt x="0" y="3304911"/>
                </a:lnTo>
                <a:close/>
              </a:path>
            </a:pathLst>
          </a:custGeom>
          <a:solidFill>
            <a:srgbClr val="9326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 name="Google Shape;11;p18"/>
          <p:cNvSpPr/>
          <p:nvPr/>
        </p:nvSpPr>
        <p:spPr>
          <a:xfrm>
            <a:off x="9144210"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 name="Google Shape;12;p18"/>
          <p:cNvSpPr/>
          <p:nvPr/>
        </p:nvSpPr>
        <p:spPr>
          <a:xfrm>
            <a:off x="7135659"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 name="Google Shape;13;p18"/>
          <p:cNvSpPr/>
          <p:nvPr/>
        </p:nvSpPr>
        <p:spPr>
          <a:xfrm>
            <a:off x="1028700" y="1028712"/>
            <a:ext cx="16230600" cy="8229600"/>
          </a:xfrm>
          <a:custGeom>
            <a:avLst/>
            <a:gdLst/>
            <a:ahLst/>
            <a:cxnLst/>
            <a:rect l="l" t="t" r="r" b="b"/>
            <a:pathLst>
              <a:path w="16230600" h="8229600" extrusionOk="0">
                <a:moveTo>
                  <a:pt x="16230588" y="83553"/>
                </a:moveTo>
                <a:lnTo>
                  <a:pt x="16146564" y="83553"/>
                </a:lnTo>
                <a:lnTo>
                  <a:pt x="16146564" y="0"/>
                </a:lnTo>
                <a:lnTo>
                  <a:pt x="16137128" y="0"/>
                </a:lnTo>
                <a:lnTo>
                  <a:pt x="16137128" y="83553"/>
                </a:lnTo>
                <a:lnTo>
                  <a:pt x="16137128" y="92989"/>
                </a:lnTo>
                <a:lnTo>
                  <a:pt x="16137128" y="8136128"/>
                </a:lnTo>
                <a:lnTo>
                  <a:pt x="93459" y="8136128"/>
                </a:lnTo>
                <a:lnTo>
                  <a:pt x="93459" y="92989"/>
                </a:lnTo>
                <a:lnTo>
                  <a:pt x="16137128" y="92989"/>
                </a:lnTo>
                <a:lnTo>
                  <a:pt x="16137128" y="83553"/>
                </a:lnTo>
                <a:lnTo>
                  <a:pt x="93459" y="83553"/>
                </a:lnTo>
                <a:lnTo>
                  <a:pt x="93459" y="0"/>
                </a:lnTo>
                <a:lnTo>
                  <a:pt x="84023" y="0"/>
                </a:lnTo>
                <a:lnTo>
                  <a:pt x="84023" y="83553"/>
                </a:lnTo>
                <a:lnTo>
                  <a:pt x="0" y="83553"/>
                </a:lnTo>
                <a:lnTo>
                  <a:pt x="0" y="92989"/>
                </a:lnTo>
                <a:lnTo>
                  <a:pt x="84023" y="92989"/>
                </a:lnTo>
                <a:lnTo>
                  <a:pt x="84023" y="8136128"/>
                </a:lnTo>
                <a:lnTo>
                  <a:pt x="0" y="8136128"/>
                </a:lnTo>
                <a:lnTo>
                  <a:pt x="0" y="8145564"/>
                </a:lnTo>
                <a:lnTo>
                  <a:pt x="84023" y="8145564"/>
                </a:lnTo>
                <a:lnTo>
                  <a:pt x="84023" y="8229600"/>
                </a:lnTo>
                <a:lnTo>
                  <a:pt x="93459" y="8229600"/>
                </a:lnTo>
                <a:lnTo>
                  <a:pt x="93459" y="8145564"/>
                </a:lnTo>
                <a:lnTo>
                  <a:pt x="16137128" y="8145564"/>
                </a:lnTo>
                <a:lnTo>
                  <a:pt x="16137128" y="8229600"/>
                </a:lnTo>
                <a:lnTo>
                  <a:pt x="16146564" y="8229600"/>
                </a:lnTo>
                <a:lnTo>
                  <a:pt x="16146564" y="8145564"/>
                </a:lnTo>
                <a:lnTo>
                  <a:pt x="16230588" y="8145564"/>
                </a:lnTo>
                <a:lnTo>
                  <a:pt x="16230588" y="8136128"/>
                </a:lnTo>
                <a:lnTo>
                  <a:pt x="16146564" y="8136128"/>
                </a:lnTo>
                <a:lnTo>
                  <a:pt x="16146564" y="92989"/>
                </a:lnTo>
                <a:lnTo>
                  <a:pt x="16230588" y="92989"/>
                </a:lnTo>
                <a:lnTo>
                  <a:pt x="16230588" y="83553"/>
                </a:lnTo>
                <a:close/>
              </a:path>
            </a:pathLst>
          </a:custGeom>
          <a:solidFill>
            <a:srgbClr val="CF9EC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 name="Google Shape;14;p18"/>
          <p:cNvPicPr preferRelativeResize="0"/>
          <p:nvPr/>
        </p:nvPicPr>
        <p:blipFill rotWithShape="1">
          <a:blip r:embed="rId4">
            <a:alphaModFix/>
          </a:blip>
          <a:srcRect/>
          <a:stretch/>
        </p:blipFill>
        <p:spPr>
          <a:xfrm>
            <a:off x="1028700" y="9258300"/>
            <a:ext cx="3198719" cy="702057"/>
          </a:xfrm>
          <a:prstGeom prst="rect">
            <a:avLst/>
          </a:prstGeom>
          <a:noFill/>
          <a:ln>
            <a:noFill/>
          </a:ln>
        </p:spPr>
      </p:pic>
      <p:sp>
        <p:nvSpPr>
          <p:cNvPr id="15" name="Google Shape;15;p18"/>
          <p:cNvSpPr txBox="1"/>
          <p:nvPr/>
        </p:nvSpPr>
        <p:spPr>
          <a:xfrm>
            <a:off x="4648200" y="9412402"/>
            <a:ext cx="12611100" cy="477054"/>
          </a:xfrm>
          <a:prstGeom prst="rect">
            <a:avLst/>
          </a:prstGeom>
          <a:noFill/>
          <a:ln>
            <a:noFill/>
          </a:ln>
        </p:spPr>
        <p:txBody>
          <a:bodyPr spcFirstLastPara="1" wrap="square" lIns="91425" tIns="45700" rIns="91425" bIns="45700" anchor="t" anchorCtr="0">
            <a:spAutoFit/>
          </a:bodyPr>
          <a:lstStyle/>
          <a:p>
            <a:pPr marL="12700" marR="0" lvl="0" indent="0" algn="just" rtl="0">
              <a:lnSpc>
                <a:spcPct val="106785"/>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16" name="Google Shape;16;p18"/>
          <p:cNvSpPr/>
          <p:nvPr/>
        </p:nvSpPr>
        <p:spPr>
          <a:xfrm>
            <a:off x="9137374"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 name="Google Shape;17;p18"/>
          <p:cNvSpPr/>
          <p:nvPr/>
        </p:nvSpPr>
        <p:spPr>
          <a:xfrm>
            <a:off x="7128823"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 name="Google Shape;18;p18"/>
          <p:cNvPicPr preferRelativeResize="0"/>
          <p:nvPr/>
        </p:nvPicPr>
        <p:blipFill rotWithShape="1">
          <a:blip r:embed="rId5">
            <a:alphaModFix/>
          </a:blip>
          <a:srcRect/>
          <a:stretch/>
        </p:blipFill>
        <p:spPr>
          <a:xfrm>
            <a:off x="14325600" y="1465438"/>
            <a:ext cx="2749826" cy="694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interest.fr/" TargetMode="External"/><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miro.com/fr/"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pic>
        <p:nvPicPr>
          <p:cNvPr id="25" name="Google Shape;25;p1"/>
          <p:cNvPicPr preferRelativeResize="0"/>
          <p:nvPr/>
        </p:nvPicPr>
        <p:blipFill rotWithShape="1">
          <a:blip r:embed="rId3">
            <a:alphaModFix/>
          </a:blip>
          <a:srcRect/>
          <a:stretch/>
        </p:blipFill>
        <p:spPr>
          <a:xfrm>
            <a:off x="5276850" y="3569329"/>
            <a:ext cx="7734299" cy="1943099"/>
          </a:xfrm>
          <a:prstGeom prst="rect">
            <a:avLst/>
          </a:prstGeom>
          <a:noFill/>
          <a:ln>
            <a:noFill/>
          </a:ln>
        </p:spPr>
      </p:pic>
      <p:pic>
        <p:nvPicPr>
          <p:cNvPr id="26" name="Google Shape;26;p1"/>
          <p:cNvPicPr preferRelativeResize="0"/>
          <p:nvPr/>
        </p:nvPicPr>
        <p:blipFill rotWithShape="1">
          <a:blip r:embed="rId4">
            <a:alphaModFix/>
          </a:blip>
          <a:srcRect/>
          <a:stretch/>
        </p:blipFill>
        <p:spPr>
          <a:xfrm>
            <a:off x="1028700" y="9258300"/>
            <a:ext cx="3198719" cy="702057"/>
          </a:xfrm>
          <a:prstGeom prst="rect">
            <a:avLst/>
          </a:prstGeom>
          <a:noFill/>
          <a:ln>
            <a:noFill/>
          </a:ln>
        </p:spPr>
      </p:pic>
      <p:sp>
        <p:nvSpPr>
          <p:cNvPr id="27" name="Google Shape;27;p1"/>
          <p:cNvSpPr txBox="1"/>
          <p:nvPr/>
        </p:nvSpPr>
        <p:spPr>
          <a:xfrm>
            <a:off x="8344700" y="6045525"/>
            <a:ext cx="1995900" cy="3201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Helvetica Neue"/>
                <a:ea typeface="Helvetica Neue"/>
                <a:cs typeface="Helvetica Neue"/>
                <a:sym typeface="Helvetica Neue"/>
              </a:rPr>
              <a:t>dewproject.eu</a:t>
            </a:r>
            <a:endParaRPr sz="2000" b="0" i="0" u="none" strike="noStrike" cap="none">
              <a:solidFill>
                <a:schemeClr val="dk1"/>
              </a:solidFill>
              <a:latin typeface="Helvetica Neue"/>
              <a:ea typeface="Helvetica Neue"/>
              <a:cs typeface="Helvetica Neue"/>
              <a:sym typeface="Helvetica Neue"/>
            </a:endParaRPr>
          </a:p>
        </p:txBody>
      </p:sp>
      <p:sp>
        <p:nvSpPr>
          <p:cNvPr id="28" name="Google Shape;28;p1"/>
          <p:cNvSpPr txBox="1"/>
          <p:nvPr/>
        </p:nvSpPr>
        <p:spPr>
          <a:xfrm>
            <a:off x="3238499" y="6691500"/>
            <a:ext cx="11811000" cy="2839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1" dirty="0" err="1">
                <a:solidFill>
                  <a:srgbClr val="660066"/>
                </a:solidFill>
                <a:latin typeface="Calibri"/>
                <a:ea typeface="Calibri"/>
                <a:cs typeface="Calibri"/>
                <a:sym typeface="Calibri"/>
              </a:rPr>
              <a:t>Emprendimiento</a:t>
            </a:r>
            <a:endParaRPr sz="4400" b="1" i="0" u="none" strike="noStrike" cap="none" dirty="0">
              <a:solidFill>
                <a:srgbClr val="660066"/>
              </a:solidFill>
              <a:latin typeface="Calibri"/>
              <a:ea typeface="Calibri"/>
              <a:cs typeface="Calibri"/>
              <a:sym typeface="Calibri"/>
            </a:endParaRPr>
          </a:p>
          <a:p>
            <a:pPr marL="12700" marR="0" lvl="0" indent="0" algn="ctr" rtl="0">
              <a:lnSpc>
                <a:spcPct val="100000"/>
              </a:lnSpc>
              <a:spcBef>
                <a:spcPts val="100"/>
              </a:spcBef>
              <a:spcAft>
                <a:spcPts val="0"/>
              </a:spcAft>
              <a:buClr>
                <a:srgbClr val="000000"/>
              </a:buClr>
              <a:buSzPts val="4400"/>
              <a:buFont typeface="Arial"/>
              <a:buNone/>
            </a:pPr>
            <a:endParaRPr sz="4400" b="1" i="0" u="none" strike="noStrike" cap="none" dirty="0">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Clr>
                <a:srgbClr val="000000"/>
              </a:buClr>
              <a:buSzPts val="4400"/>
              <a:buFont typeface="Arial"/>
              <a:buNone/>
            </a:pPr>
            <a:r>
              <a:rPr lang="en-GB" sz="4400" dirty="0">
                <a:solidFill>
                  <a:schemeClr val="dk1"/>
                </a:solidFill>
                <a:latin typeface="Calibri"/>
                <a:ea typeface="Calibri"/>
                <a:cs typeface="Calibri"/>
                <a:sym typeface="Calibri"/>
              </a:rPr>
              <a:t>Socio : </a:t>
            </a:r>
            <a:r>
              <a:rPr lang="en-GB" sz="4400" dirty="0" err="1">
                <a:solidFill>
                  <a:schemeClr val="dk1"/>
                </a:solidFill>
                <a:latin typeface="Calibri"/>
                <a:ea typeface="Calibri"/>
                <a:cs typeface="Calibri"/>
                <a:sym typeface="Calibri"/>
              </a:rPr>
              <a:t>Silversap</a:t>
            </a:r>
            <a:endParaRPr sz="4400" b="0" i="0" u="none" strike="noStrike" cap="none" dirty="0">
              <a:solidFill>
                <a:schemeClr val="dk1"/>
              </a:solidFill>
              <a:latin typeface="Calibri"/>
              <a:ea typeface="Calibri"/>
              <a:cs typeface="Calibri"/>
              <a:sym typeface="Calibri"/>
            </a:endParaRPr>
          </a:p>
          <a:p>
            <a:pPr marL="12700" marR="0" lvl="0" indent="0" algn="l" rtl="0">
              <a:lnSpc>
                <a:spcPct val="100000"/>
              </a:lnSpc>
              <a:spcBef>
                <a:spcPts val="100"/>
              </a:spcBef>
              <a:spcAft>
                <a:spcPts val="0"/>
              </a:spcAft>
              <a:buClr>
                <a:srgbClr val="000000"/>
              </a:buClr>
              <a:buSzPts val="4400"/>
              <a:buFont typeface="Arial"/>
              <a:buNone/>
            </a:pPr>
            <a:endParaRPr sz="44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befc54f912_0_1"/>
          <p:cNvSpPr txBox="1"/>
          <p:nvPr/>
        </p:nvSpPr>
        <p:spPr>
          <a:xfrm>
            <a:off x="1447800" y="1455733"/>
            <a:ext cx="126915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400" dirty="0"/>
              <a:t>Unidad 2 : </a:t>
            </a:r>
            <a:r>
              <a:rPr lang="en-GB" sz="3400" dirty="0" err="1"/>
              <a:t>Creatividad</a:t>
            </a:r>
            <a:endParaRPr sz="3400" dirty="0"/>
          </a:p>
          <a:p>
            <a:pPr marL="0" marR="0" lvl="0" indent="0" algn="l" rtl="0">
              <a:lnSpc>
                <a:spcPct val="100000"/>
              </a:lnSpc>
              <a:spcBef>
                <a:spcPts val="0"/>
              </a:spcBef>
              <a:spcAft>
                <a:spcPts val="0"/>
              </a:spcAft>
              <a:buNone/>
            </a:pPr>
            <a:r>
              <a:rPr lang="en-US" sz="2400" dirty="0">
                <a:solidFill>
                  <a:srgbClr val="93268F"/>
                </a:solidFill>
                <a:latin typeface="Calibri"/>
                <a:ea typeface="Calibri"/>
                <a:cs typeface="Calibri"/>
                <a:sym typeface="Calibri"/>
              </a:rPr>
              <a:t>2. </a:t>
            </a:r>
            <a:r>
              <a:rPr lang="en-GB" sz="2400" dirty="0" err="1">
                <a:solidFill>
                  <a:srgbClr val="93268F"/>
                </a:solidFill>
                <a:latin typeface="Calibri"/>
                <a:ea typeface="Calibri"/>
                <a:cs typeface="Calibri"/>
                <a:sym typeface="Calibri"/>
              </a:rPr>
              <a:t>Utilizar</a:t>
            </a:r>
            <a:r>
              <a:rPr lang="en-GB" sz="2400" dirty="0">
                <a:solidFill>
                  <a:srgbClr val="93268F"/>
                </a:solidFill>
                <a:latin typeface="Calibri"/>
                <a:ea typeface="Calibri"/>
                <a:cs typeface="Calibri"/>
                <a:sym typeface="Calibri"/>
              </a:rPr>
              <a:t> </a:t>
            </a:r>
            <a:r>
              <a:rPr lang="en-GB" sz="2400" dirty="0" err="1">
                <a:solidFill>
                  <a:srgbClr val="93268F"/>
                </a:solidFill>
                <a:latin typeface="Calibri"/>
                <a:ea typeface="Calibri"/>
                <a:cs typeface="Calibri"/>
                <a:sym typeface="Calibri"/>
              </a:rPr>
              <a:t>el</a:t>
            </a:r>
            <a:r>
              <a:rPr lang="en-GB" sz="2400" dirty="0">
                <a:solidFill>
                  <a:srgbClr val="93268F"/>
                </a:solidFill>
                <a:latin typeface="Calibri"/>
                <a:ea typeface="Calibri"/>
                <a:cs typeface="Calibri"/>
                <a:sym typeface="Calibri"/>
              </a:rPr>
              <a:t> </a:t>
            </a:r>
            <a:r>
              <a:rPr lang="en-GB" sz="2400" dirty="0" err="1">
                <a:solidFill>
                  <a:srgbClr val="93268F"/>
                </a:solidFill>
                <a:latin typeface="Calibri"/>
                <a:ea typeface="Calibri"/>
                <a:cs typeface="Calibri"/>
                <a:sym typeface="Calibri"/>
              </a:rPr>
              <a:t>pensamiento</a:t>
            </a:r>
            <a:r>
              <a:rPr lang="en-GB" sz="2400" dirty="0">
                <a:solidFill>
                  <a:srgbClr val="93268F"/>
                </a:solidFill>
                <a:latin typeface="Calibri"/>
                <a:ea typeface="Calibri"/>
                <a:cs typeface="Calibri"/>
                <a:sym typeface="Calibri"/>
              </a:rPr>
              <a:t> </a:t>
            </a:r>
            <a:r>
              <a:rPr lang="en-GB" sz="2400" dirty="0" err="1">
                <a:solidFill>
                  <a:srgbClr val="93268F"/>
                </a:solidFill>
                <a:latin typeface="Calibri"/>
                <a:ea typeface="Calibri"/>
                <a:cs typeface="Calibri"/>
                <a:sym typeface="Calibri"/>
              </a:rPr>
              <a:t>divergente</a:t>
            </a:r>
            <a:r>
              <a:rPr lang="en-GB" sz="2400" dirty="0">
                <a:solidFill>
                  <a:srgbClr val="93268F"/>
                </a:solidFill>
                <a:latin typeface="Calibri"/>
                <a:ea typeface="Calibri"/>
                <a:cs typeface="Calibri"/>
                <a:sym typeface="Calibri"/>
              </a:rPr>
              <a:t> y </a:t>
            </a:r>
            <a:r>
              <a:rPr lang="en-GB" sz="2400" dirty="0" err="1">
                <a:solidFill>
                  <a:srgbClr val="93268F"/>
                </a:solidFill>
                <a:latin typeface="Calibri"/>
                <a:ea typeface="Calibri"/>
                <a:cs typeface="Calibri"/>
                <a:sym typeface="Calibri"/>
              </a:rPr>
              <a:t>covergente</a:t>
            </a:r>
            <a:r>
              <a:rPr lang="en-GB" sz="2400" dirty="0">
                <a:solidFill>
                  <a:srgbClr val="93268F"/>
                </a:solidFill>
                <a:latin typeface="Calibri"/>
                <a:ea typeface="Calibri"/>
                <a:cs typeface="Calibri"/>
                <a:sym typeface="Calibri"/>
              </a:rPr>
              <a:t> para </a:t>
            </a:r>
            <a:r>
              <a:rPr lang="en-GB" sz="2400" dirty="0" err="1">
                <a:solidFill>
                  <a:srgbClr val="93268F"/>
                </a:solidFill>
                <a:latin typeface="Calibri"/>
                <a:ea typeface="Calibri"/>
                <a:cs typeface="Calibri"/>
                <a:sym typeface="Calibri"/>
              </a:rPr>
              <a:t>potenciar</a:t>
            </a:r>
            <a:r>
              <a:rPr lang="en-GB" sz="2400" dirty="0">
                <a:solidFill>
                  <a:srgbClr val="93268F"/>
                </a:solidFill>
                <a:latin typeface="Calibri"/>
                <a:ea typeface="Calibri"/>
                <a:cs typeface="Calibri"/>
                <a:sym typeface="Calibri"/>
              </a:rPr>
              <a:t> </a:t>
            </a:r>
            <a:r>
              <a:rPr lang="en-GB" sz="2400" dirty="0" err="1">
                <a:solidFill>
                  <a:srgbClr val="93268F"/>
                </a:solidFill>
                <a:latin typeface="Calibri"/>
                <a:ea typeface="Calibri"/>
                <a:cs typeface="Calibri"/>
                <a:sym typeface="Calibri"/>
              </a:rPr>
              <a:t>tu</a:t>
            </a:r>
            <a:r>
              <a:rPr lang="en-GB" sz="2400" dirty="0">
                <a:solidFill>
                  <a:srgbClr val="93268F"/>
                </a:solidFill>
                <a:latin typeface="Calibri"/>
                <a:ea typeface="Calibri"/>
                <a:cs typeface="Calibri"/>
                <a:sym typeface="Calibri"/>
              </a:rPr>
              <a:t> </a:t>
            </a:r>
            <a:r>
              <a:rPr lang="en-GB" sz="2400" dirty="0" err="1">
                <a:solidFill>
                  <a:srgbClr val="93268F"/>
                </a:solidFill>
                <a:latin typeface="Calibri"/>
                <a:ea typeface="Calibri"/>
                <a:cs typeface="Calibri"/>
                <a:sym typeface="Calibri"/>
              </a:rPr>
              <a:t>Creatividad</a:t>
            </a:r>
            <a:r>
              <a:rPr lang="en-GB" sz="2400" dirty="0">
                <a:solidFill>
                  <a:srgbClr val="93268F"/>
                </a:solidFill>
                <a:latin typeface="Calibri"/>
                <a:ea typeface="Calibri"/>
                <a:cs typeface="Calibri"/>
                <a:sym typeface="Calibri"/>
              </a:rPr>
              <a:t> </a:t>
            </a:r>
            <a:endParaRPr lang="en-US" sz="4600" b="0" i="0" u="none" strike="noStrike" cap="none" dirty="0">
              <a:solidFill>
                <a:srgbClr val="93268F"/>
              </a:solidFill>
              <a:latin typeface="Arial"/>
              <a:ea typeface="Arial"/>
              <a:cs typeface="Arial"/>
              <a:sym typeface="Arial"/>
            </a:endParaRPr>
          </a:p>
        </p:txBody>
      </p:sp>
      <p:sp>
        <p:nvSpPr>
          <p:cNvPr id="112" name="Google Shape;112;g1befc54f912_0_1"/>
          <p:cNvSpPr txBox="1"/>
          <p:nvPr/>
        </p:nvSpPr>
        <p:spPr>
          <a:xfrm>
            <a:off x="1255374" y="2414807"/>
            <a:ext cx="16000659" cy="11085045"/>
          </a:xfrm>
          <a:prstGeom prst="rect">
            <a:avLst/>
          </a:prstGeom>
          <a:noFill/>
          <a:ln>
            <a:noFill/>
          </a:ln>
        </p:spPr>
        <p:txBody>
          <a:bodyPr spcFirstLastPara="1" wrap="square" lIns="91425" tIns="45700" rIns="91425" bIns="45700" anchor="t" anchorCtr="0">
            <a:spAutoFit/>
          </a:bodyPr>
          <a:lstStyle/>
          <a:p>
            <a:r>
              <a:rPr lang="en-GB" sz="2300" b="1" dirty="0">
                <a:solidFill>
                  <a:srgbClr val="2C2F34"/>
                </a:solidFill>
                <a:highlight>
                  <a:srgbClr val="FFFFFF"/>
                </a:highlight>
                <a:latin typeface="Roboto"/>
                <a:ea typeface="Roboto"/>
                <a:cs typeface="Roboto"/>
              </a:rPr>
              <a:t>¿</a:t>
            </a:r>
            <a:r>
              <a:rPr lang="en-GB" sz="2300" b="1" dirty="0" err="1">
                <a:solidFill>
                  <a:srgbClr val="2C2F34"/>
                </a:solidFill>
                <a:highlight>
                  <a:srgbClr val="FFFFFF"/>
                </a:highlight>
                <a:latin typeface="Roboto"/>
                <a:ea typeface="Roboto"/>
                <a:cs typeface="Roboto"/>
              </a:rPr>
              <a:t>Cómo</a:t>
            </a:r>
            <a:r>
              <a:rPr lang="en-GB" sz="2300" b="1" dirty="0">
                <a:solidFill>
                  <a:srgbClr val="2C2F34"/>
                </a:solidFill>
                <a:highlight>
                  <a:srgbClr val="FFFFFF"/>
                </a:highlight>
                <a:latin typeface="Roboto"/>
                <a:ea typeface="Roboto"/>
                <a:cs typeface="Roboto"/>
              </a:rPr>
              <a:t> </a:t>
            </a:r>
            <a:r>
              <a:rPr lang="en-GB" sz="2300" b="1" dirty="0" err="1">
                <a:solidFill>
                  <a:srgbClr val="2C2F34"/>
                </a:solidFill>
                <a:highlight>
                  <a:srgbClr val="FFFFFF"/>
                </a:highlight>
                <a:latin typeface="Roboto"/>
                <a:ea typeface="Roboto"/>
                <a:cs typeface="Roboto"/>
              </a:rPr>
              <a:t>podemos</a:t>
            </a:r>
            <a:r>
              <a:rPr lang="en-GB" sz="2300" b="1" dirty="0">
                <a:solidFill>
                  <a:srgbClr val="2C2F34"/>
                </a:solidFill>
                <a:highlight>
                  <a:srgbClr val="FFFFFF"/>
                </a:highlight>
                <a:latin typeface="Roboto"/>
                <a:ea typeface="Roboto"/>
                <a:cs typeface="Roboto"/>
              </a:rPr>
              <a:t> </a:t>
            </a:r>
            <a:r>
              <a:rPr lang="en-GB" sz="2300" b="1" dirty="0" err="1">
                <a:solidFill>
                  <a:srgbClr val="2C2F34"/>
                </a:solidFill>
                <a:highlight>
                  <a:srgbClr val="FFFFFF"/>
                </a:highlight>
                <a:latin typeface="Roboto"/>
                <a:ea typeface="Roboto"/>
                <a:cs typeface="Roboto"/>
              </a:rPr>
              <a:t>adoptar</a:t>
            </a:r>
            <a:r>
              <a:rPr lang="en-GB" sz="2300" b="1" dirty="0">
                <a:solidFill>
                  <a:srgbClr val="2C2F34"/>
                </a:solidFill>
                <a:highlight>
                  <a:srgbClr val="FFFFFF"/>
                </a:highlight>
                <a:latin typeface="Roboto"/>
                <a:ea typeface="Roboto"/>
                <a:cs typeface="Roboto"/>
              </a:rPr>
              <a:t>  </a:t>
            </a:r>
            <a:r>
              <a:rPr lang="en-GB" sz="2300" b="1" dirty="0" err="1">
                <a:solidFill>
                  <a:srgbClr val="2C2F34"/>
                </a:solidFill>
                <a:highlight>
                  <a:srgbClr val="FFFFFF"/>
                </a:highlight>
                <a:latin typeface="Roboto"/>
                <a:ea typeface="Roboto"/>
                <a:cs typeface="Roboto"/>
              </a:rPr>
              <a:t>más</a:t>
            </a:r>
            <a:r>
              <a:rPr lang="en-GB" sz="2300" b="1" dirty="0">
                <a:solidFill>
                  <a:srgbClr val="2C2F34"/>
                </a:solidFill>
                <a:highlight>
                  <a:srgbClr val="FFFFFF"/>
                </a:highlight>
                <a:latin typeface="Roboto"/>
                <a:ea typeface="Roboto"/>
                <a:cs typeface="Roboto"/>
              </a:rPr>
              <a:t> </a:t>
            </a:r>
            <a:r>
              <a:rPr lang="en-GB" sz="2300" b="1" dirty="0" err="1">
                <a:solidFill>
                  <a:srgbClr val="2C2F34"/>
                </a:solidFill>
                <a:highlight>
                  <a:srgbClr val="FFFFFF"/>
                </a:highlight>
                <a:latin typeface="Roboto"/>
                <a:ea typeface="Roboto"/>
                <a:cs typeface="Roboto"/>
              </a:rPr>
              <a:t>el</a:t>
            </a:r>
            <a:r>
              <a:rPr lang="en-GB" sz="2300" b="1" dirty="0">
                <a:solidFill>
                  <a:srgbClr val="2C2F34"/>
                </a:solidFill>
                <a:highlight>
                  <a:srgbClr val="FFFFFF"/>
                </a:highlight>
                <a:latin typeface="Roboto"/>
                <a:ea typeface="Roboto"/>
                <a:cs typeface="Roboto"/>
              </a:rPr>
              <a:t> </a:t>
            </a:r>
            <a:r>
              <a:rPr lang="en-GB" sz="2300" b="1" dirty="0" err="1">
                <a:solidFill>
                  <a:srgbClr val="2C2F34"/>
                </a:solidFill>
                <a:highlight>
                  <a:srgbClr val="FFFFFF"/>
                </a:highlight>
                <a:latin typeface="Roboto"/>
                <a:ea typeface="Roboto"/>
                <a:cs typeface="Roboto"/>
              </a:rPr>
              <a:t>pensamiento</a:t>
            </a:r>
            <a:r>
              <a:rPr lang="en-GB" sz="2300" b="1" dirty="0">
                <a:solidFill>
                  <a:srgbClr val="2C2F34"/>
                </a:solidFill>
                <a:highlight>
                  <a:srgbClr val="FFFFFF"/>
                </a:highlight>
                <a:latin typeface="Roboto"/>
                <a:ea typeface="Roboto"/>
                <a:cs typeface="Roboto"/>
              </a:rPr>
              <a:t> </a:t>
            </a:r>
            <a:r>
              <a:rPr lang="en-GB" sz="2300" b="1" dirty="0" err="1">
                <a:solidFill>
                  <a:srgbClr val="2C2F34"/>
                </a:solidFill>
                <a:highlight>
                  <a:srgbClr val="FFFFFF"/>
                </a:highlight>
                <a:latin typeface="Roboto"/>
                <a:ea typeface="Roboto"/>
                <a:cs typeface="Roboto"/>
              </a:rPr>
              <a:t>divergente</a:t>
            </a:r>
            <a:r>
              <a:rPr lang="en-GB" sz="2300" b="1" dirty="0">
                <a:solidFill>
                  <a:srgbClr val="2C2F34"/>
                </a:solidFill>
                <a:highlight>
                  <a:srgbClr val="FFFFFF"/>
                </a:highlight>
                <a:latin typeface="Roboto"/>
                <a:ea typeface="Roboto"/>
                <a:cs typeface="Roboto"/>
              </a:rPr>
              <a:t>? </a:t>
            </a:r>
            <a:endParaRPr lang="es-ES" sz="2300" b="1" dirty="0">
              <a:solidFill>
                <a:srgbClr val="2C2F34"/>
              </a:solidFill>
              <a:highlight>
                <a:srgbClr val="FFFFFF"/>
              </a:highlight>
              <a:latin typeface="Roboto"/>
              <a:ea typeface="Roboto"/>
              <a:cs typeface="Roboto"/>
            </a:endParaRPr>
          </a:p>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2300" b="1" dirty="0">
              <a:solidFill>
                <a:srgbClr val="151B26"/>
              </a:solidFill>
              <a:latin typeface="Calibri"/>
              <a:ea typeface="Calibri"/>
              <a:cs typeface="Calibri"/>
              <a:sym typeface="Calibri"/>
            </a:endParaRPr>
          </a:p>
          <a:p>
            <a:pPr marL="457200" indent="-374650">
              <a:buClr>
                <a:srgbClr val="151B26"/>
              </a:buClr>
              <a:buSzPts val="2300"/>
              <a:buFont typeface="Calibri"/>
              <a:buAutoNum type="arabicPeriod"/>
            </a:pPr>
            <a:r>
              <a:rPr lang="en-GB" sz="2300" b="1" u="none" strike="noStrike" dirty="0" err="1">
                <a:solidFill>
                  <a:srgbClr val="151B26"/>
                </a:solidFill>
                <a:effectLst/>
                <a:latin typeface="Calibri" panose="020F0502020204030204" pitchFamily="34" charset="0"/>
                <a:ea typeface="Calibri" panose="020F0502020204030204" pitchFamily="34" charset="0"/>
                <a:cs typeface="Arial MT"/>
              </a:rPr>
              <a:t>Reflexiona</a:t>
            </a:r>
            <a:r>
              <a:rPr lang="en-GB" sz="2300" b="1" u="none" strike="noStrike" dirty="0">
                <a:solidFill>
                  <a:srgbClr val="151B26"/>
                </a:solidFill>
                <a:effectLst/>
                <a:latin typeface="Calibri" panose="020F0502020204030204" pitchFamily="34" charset="0"/>
                <a:ea typeface="Calibri" panose="020F0502020204030204" pitchFamily="34" charset="0"/>
                <a:cs typeface="Arial MT"/>
              </a:rPr>
              <a:t> </a:t>
            </a:r>
            <a:r>
              <a:rPr lang="en-GB" sz="2300" b="1" u="none" strike="noStrike" dirty="0" err="1">
                <a:solidFill>
                  <a:srgbClr val="151B26"/>
                </a:solidFill>
                <a:effectLst/>
                <a:latin typeface="Calibri" panose="020F0502020204030204" pitchFamily="34" charset="0"/>
                <a:ea typeface="Calibri" panose="020F0502020204030204" pitchFamily="34" charset="0"/>
                <a:cs typeface="Arial MT"/>
              </a:rPr>
              <a:t>sobre</a:t>
            </a:r>
            <a:r>
              <a:rPr lang="en-GB" sz="2300" b="1" u="none" strike="noStrike" dirty="0">
                <a:solidFill>
                  <a:srgbClr val="151B26"/>
                </a:solidFill>
                <a:effectLst/>
                <a:latin typeface="Calibri" panose="020F0502020204030204" pitchFamily="34" charset="0"/>
                <a:ea typeface="Calibri" panose="020F0502020204030204" pitchFamily="34" charset="0"/>
                <a:cs typeface="Arial MT"/>
              </a:rPr>
              <a:t> </a:t>
            </a:r>
            <a:r>
              <a:rPr lang="en-GB" sz="2300" b="1" u="none" strike="noStrike" dirty="0" err="1">
                <a:solidFill>
                  <a:srgbClr val="151B26"/>
                </a:solidFill>
                <a:effectLst/>
                <a:latin typeface="Calibri" panose="020F0502020204030204" pitchFamily="34" charset="0"/>
                <a:ea typeface="Calibri" panose="020F0502020204030204" pitchFamily="34" charset="0"/>
                <a:cs typeface="Arial MT"/>
              </a:rPr>
              <a:t>tu</a:t>
            </a:r>
            <a:r>
              <a:rPr lang="en-GB" sz="2300" b="1" u="none" strike="noStrike" dirty="0">
                <a:solidFill>
                  <a:srgbClr val="151B26"/>
                </a:solidFill>
                <a:effectLst/>
                <a:latin typeface="Calibri" panose="020F0502020204030204" pitchFamily="34" charset="0"/>
                <a:ea typeface="Calibri" panose="020F0502020204030204" pitchFamily="34" charset="0"/>
                <a:cs typeface="Arial MT"/>
              </a:rPr>
              <a:t> </a:t>
            </a:r>
            <a:r>
              <a:rPr lang="en-GB" sz="2300" b="1" u="none" strike="noStrike" dirty="0" err="1">
                <a:solidFill>
                  <a:srgbClr val="151B26"/>
                </a:solidFill>
                <a:effectLst/>
                <a:latin typeface="Calibri" panose="020F0502020204030204" pitchFamily="34" charset="0"/>
                <a:ea typeface="Calibri" panose="020F0502020204030204" pitchFamily="34" charset="0"/>
                <a:cs typeface="Arial MT"/>
              </a:rPr>
              <a:t>pensamiento</a:t>
            </a:r>
            <a:r>
              <a:rPr lang="en-GB" sz="2300" b="1" u="none" strike="noStrike" dirty="0">
                <a:solidFill>
                  <a:srgbClr val="151B26"/>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Tómate</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tu</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tiempo</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para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reflexionar</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sobre</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a:t>
            </a:r>
            <a:r>
              <a:rPr lang="en-GB" sz="2300" dirty="0" err="1">
                <a:solidFill>
                  <a:srgbClr val="151B26"/>
                </a:solidFill>
                <a:latin typeface="Calibri" panose="020F0502020204030204" pitchFamily="34" charset="0"/>
                <a:ea typeface="Calibri" panose="020F0502020204030204" pitchFamily="34" charset="0"/>
                <a:cs typeface="Arial MT"/>
              </a:rPr>
              <a:t>t</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u</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pensamiento</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paso a paso. Si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añades</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pasos a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tu</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patrón</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de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pensamiento</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el</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pensamiento</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divergente</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será</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más</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fácil</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de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adquirir</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Por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ejemplo</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puedes</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tomarte</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entre media hora y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una</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hora para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relajarte</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antes de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escribir</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correos</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electrónicos</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que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contengan</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decisiones</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151B26"/>
                </a:solidFill>
                <a:effectLst/>
                <a:latin typeface="Calibri" panose="020F0502020204030204" pitchFamily="34" charset="0"/>
                <a:ea typeface="Calibri" panose="020F0502020204030204" pitchFamily="34" charset="0"/>
                <a:cs typeface="Arial MT"/>
              </a:rPr>
              <a:t>importantes</a:t>
            </a:r>
            <a:r>
              <a:rPr lang="en-GB" sz="2300" u="none" strike="noStrike" dirty="0">
                <a:solidFill>
                  <a:srgbClr val="151B26"/>
                </a:solidFill>
                <a:effectLst/>
                <a:latin typeface="Calibri" panose="020F0502020204030204" pitchFamily="34" charset="0"/>
                <a:ea typeface="Calibri" panose="020F0502020204030204" pitchFamily="34" charset="0"/>
                <a:cs typeface="Arial MT"/>
              </a:rPr>
              <a:t>.</a:t>
            </a:r>
            <a:endParaRPr lang="es-ES" sz="2300" u="none" strike="noStrike" dirty="0">
              <a:solidFill>
                <a:srgbClr val="151B26"/>
              </a:solidFill>
              <a:effectLst/>
              <a:latin typeface="Arial MT"/>
              <a:ea typeface="Arial MT"/>
              <a:cs typeface="Arial MT"/>
            </a:endParaRPr>
          </a:p>
          <a:p>
            <a:pPr marL="457200" lvl="0" indent="-374650" algn="l" rtl="0">
              <a:spcBef>
                <a:spcPts val="0"/>
              </a:spcBef>
              <a:spcAft>
                <a:spcPts val="0"/>
              </a:spcAft>
              <a:buClr>
                <a:srgbClr val="151B26"/>
              </a:buClr>
              <a:buSzPts val="2300"/>
              <a:buFont typeface="Calibri"/>
              <a:buAutoNum type="arabicPeriod"/>
            </a:pPr>
            <a:endParaRPr lang="en-US" sz="2300" dirty="0">
              <a:solidFill>
                <a:srgbClr val="151B26"/>
              </a:solidFill>
              <a:latin typeface="Calibri"/>
              <a:ea typeface="Calibri"/>
              <a:cs typeface="Calibri"/>
              <a:sym typeface="Calibri"/>
            </a:endParaRPr>
          </a:p>
          <a:p>
            <a:pPr marL="342900" lvl="0" indent="-342900">
              <a:buFont typeface="+mj-lt"/>
              <a:buAutoNum type="arabicPeriod"/>
            </a:pPr>
            <a:r>
              <a:rPr lang="es-ES" sz="2300" b="1" u="none" strike="noStrike" dirty="0">
                <a:solidFill>
                  <a:srgbClr val="151B26"/>
                </a:solidFill>
                <a:effectLst/>
                <a:latin typeface="Calibri" panose="020F0502020204030204" pitchFamily="34" charset="0"/>
                <a:ea typeface="Calibri" panose="020F0502020204030204" pitchFamily="34" charset="0"/>
                <a:cs typeface="Arial MT"/>
              </a:rPr>
              <a:t>Utiliza el </a:t>
            </a:r>
            <a:r>
              <a:rPr lang="es-ES" sz="2300" b="1" u="none" strike="noStrike" dirty="0" err="1">
                <a:solidFill>
                  <a:srgbClr val="151B26"/>
                </a:solidFill>
                <a:effectLst/>
                <a:latin typeface="Calibri" panose="020F0502020204030204" pitchFamily="34" charset="0"/>
                <a:ea typeface="Calibri" panose="020F0502020204030204" pitchFamily="34" charset="0"/>
                <a:cs typeface="Arial MT"/>
              </a:rPr>
              <a:t>brainstorming</a:t>
            </a:r>
            <a:r>
              <a:rPr lang="es-ES" sz="2300" b="1" u="none" strike="noStrike" dirty="0">
                <a:solidFill>
                  <a:srgbClr val="151B26"/>
                </a:solidFill>
                <a:effectLst/>
                <a:latin typeface="Calibri" panose="020F0502020204030204" pitchFamily="34" charset="0"/>
                <a:ea typeface="Calibri" panose="020F0502020204030204" pitchFamily="34" charset="0"/>
                <a:cs typeface="Arial MT"/>
              </a:rPr>
              <a:t> y los mapas mentales: </a:t>
            </a:r>
            <a:r>
              <a:rPr lang="es-ES" sz="2300" u="none" strike="noStrike" dirty="0">
                <a:solidFill>
                  <a:srgbClr val="151B26"/>
                </a:solidFill>
                <a:effectLst/>
                <a:latin typeface="Calibri" panose="020F0502020204030204" pitchFamily="34" charset="0"/>
                <a:ea typeface="Calibri" panose="020F0502020204030204" pitchFamily="34" charset="0"/>
                <a:cs typeface="Arial MT"/>
              </a:rPr>
              <a:t>El </a:t>
            </a:r>
            <a:r>
              <a:rPr lang="es-ES" sz="2300" u="none" strike="noStrike" dirty="0" err="1">
                <a:solidFill>
                  <a:srgbClr val="151B26"/>
                </a:solidFill>
                <a:effectLst/>
                <a:latin typeface="Calibri" panose="020F0502020204030204" pitchFamily="34" charset="0"/>
                <a:ea typeface="Calibri" panose="020F0502020204030204" pitchFamily="34" charset="0"/>
                <a:cs typeface="Arial MT"/>
              </a:rPr>
              <a:t>brainstorming</a:t>
            </a:r>
            <a:r>
              <a:rPr lang="es-ES" sz="2300" u="none" strike="noStrike" dirty="0">
                <a:solidFill>
                  <a:srgbClr val="151B26"/>
                </a:solidFill>
                <a:effectLst/>
                <a:latin typeface="Calibri" panose="020F0502020204030204" pitchFamily="34" charset="0"/>
                <a:ea typeface="Calibri" panose="020F0502020204030204" pitchFamily="34" charset="0"/>
                <a:cs typeface="Arial MT"/>
              </a:rPr>
              <a:t> y los mapas mentales son herramientas para potenciar el pensamiento divergente, ya que te permiten ampliar tu percepción y generar nuevas ideas. Los mapas mentales son una forma de lluvia de ideas en la que haces un diagrama de tareas, palabras, conceptos u otros elementos relacionados con el concepto general, lo que te permite visualizar tus pensamientos y generar nuevas ideas sin preocuparte por la estructura.</a:t>
            </a:r>
            <a:endParaRPr lang="es-ES" sz="2300" dirty="0">
              <a:solidFill>
                <a:srgbClr val="2A2B2C"/>
              </a:solidFill>
              <a:latin typeface="Calibri"/>
              <a:ea typeface="Calibri"/>
              <a:cs typeface="Calibri"/>
              <a:sym typeface="Calibri"/>
            </a:endParaRPr>
          </a:p>
          <a:p>
            <a:pPr marL="342900" lvl="0" indent="-342900">
              <a:buFont typeface="+mj-lt"/>
              <a:buAutoNum type="arabicPeriod"/>
            </a:pPr>
            <a:r>
              <a:rPr lang="es-ES" sz="2300" b="1" dirty="0">
                <a:solidFill>
                  <a:srgbClr val="2A2B2C"/>
                </a:solidFill>
                <a:latin typeface="Calibri"/>
                <a:ea typeface="Calibri"/>
                <a:cs typeface="Calibri"/>
                <a:sym typeface="Calibri"/>
              </a:rPr>
              <a:t>Liberarse de las limitaciones de tiempo</a:t>
            </a:r>
            <a:r>
              <a:rPr lang="es-ES" sz="2300" dirty="0">
                <a:solidFill>
                  <a:srgbClr val="2A2B2C"/>
                </a:solidFill>
                <a:latin typeface="Calibri"/>
                <a:ea typeface="Calibri"/>
                <a:cs typeface="Calibri"/>
                <a:sym typeface="Calibri"/>
              </a:rPr>
              <a:t>: antes de tomar una decisión importante o resolver un problema, es importante liberarse de todas las limitaciones de tiempo para no sentirse obligado a limitarse al pensamiento convergente.</a:t>
            </a:r>
          </a:p>
          <a:p>
            <a:pPr lvl="0"/>
            <a:r>
              <a:rPr lang="es-ES" sz="2300" dirty="0">
                <a:solidFill>
                  <a:srgbClr val="2A2B2C"/>
                </a:solidFill>
                <a:latin typeface="Calibri"/>
                <a:ea typeface="Calibri"/>
                <a:cs typeface="Calibri"/>
                <a:sym typeface="Calibri"/>
              </a:rPr>
              <a:t>-   Ejemplos de técnicas para liberarse de las limitaciones de tiempo </a:t>
            </a:r>
          </a:p>
          <a:p>
            <a:pPr marL="342900" lvl="0" indent="-342900">
              <a:buFontTx/>
              <a:buChar char="-"/>
            </a:pPr>
            <a:r>
              <a:rPr lang="es-ES" sz="2300" dirty="0">
                <a:solidFill>
                  <a:srgbClr val="2A2B2C"/>
                </a:solidFill>
                <a:latin typeface="Calibri"/>
                <a:ea typeface="Calibri"/>
                <a:cs typeface="Calibri"/>
                <a:sym typeface="Calibri"/>
              </a:rPr>
              <a:t>Pedir el orden del día antes de una reunión para poder prepararse adecuadamente. Utilizar la técnica del </a:t>
            </a:r>
            <a:r>
              <a:rPr lang="es-ES" sz="2300" dirty="0" err="1">
                <a:solidFill>
                  <a:srgbClr val="2A2B2C"/>
                </a:solidFill>
                <a:latin typeface="Calibri"/>
                <a:ea typeface="Calibri"/>
                <a:cs typeface="Calibri"/>
                <a:sym typeface="Calibri"/>
              </a:rPr>
              <a:t>timeboxing</a:t>
            </a:r>
            <a:r>
              <a:rPr lang="es-ES" sz="2300" dirty="0">
                <a:solidFill>
                  <a:srgbClr val="2A2B2C"/>
                </a:solidFill>
                <a:latin typeface="Calibri"/>
                <a:ea typeface="Calibri"/>
                <a:cs typeface="Calibri"/>
                <a:sym typeface="Calibri"/>
              </a:rPr>
              <a:t> (ver glosario). Fijar sus propios plazos antes que los funcionarios. Esto le da margen de maniobra si lo necesita</a:t>
            </a:r>
            <a:r>
              <a:rPr lang="en-GB" sz="2300" b="1" dirty="0">
                <a:solidFill>
                  <a:srgbClr val="151B26"/>
                </a:solidFill>
                <a:latin typeface="Calibri" panose="020F0502020204030204" pitchFamily="34" charset="0"/>
                <a:ea typeface="Calibri" panose="020F0502020204030204" pitchFamily="34" charset="0"/>
                <a:cs typeface="Calibri"/>
                <a:sym typeface="Calibri"/>
              </a:rPr>
              <a:t>.</a:t>
            </a:r>
          </a:p>
          <a:p>
            <a:pPr lvl="0"/>
            <a:r>
              <a:rPr lang="en-GB" sz="2300" b="1" dirty="0">
                <a:solidFill>
                  <a:srgbClr val="151B26"/>
                </a:solidFill>
                <a:latin typeface="Calibri" panose="020F0502020204030204" pitchFamily="34" charset="0"/>
                <a:ea typeface="Calibri" panose="020F0502020204030204" pitchFamily="34" charset="0"/>
                <a:cs typeface="Calibri"/>
                <a:sym typeface="Calibri"/>
              </a:rPr>
              <a:t>4.  </a:t>
            </a:r>
            <a:r>
              <a:rPr lang="en-GB" sz="2300" b="1" dirty="0">
                <a:solidFill>
                  <a:srgbClr val="151B26"/>
                </a:solidFill>
                <a:latin typeface="Calibri" panose="020F0502020204030204" pitchFamily="34" charset="0"/>
                <a:ea typeface="Calibri" panose="020F0502020204030204" pitchFamily="34" charset="0"/>
              </a:rPr>
              <a:t>Ser curiosa y </a:t>
            </a:r>
            <a:r>
              <a:rPr lang="en-GB" sz="2300" b="1" dirty="0" err="1">
                <a:solidFill>
                  <a:srgbClr val="151B26"/>
                </a:solidFill>
                <a:latin typeface="Calibri" panose="020F0502020204030204" pitchFamily="34" charset="0"/>
                <a:ea typeface="Calibri" panose="020F0502020204030204" pitchFamily="34" charset="0"/>
              </a:rPr>
              <a:t>atrevida</a:t>
            </a:r>
            <a:r>
              <a:rPr lang="en-GB" sz="2300" b="1" dirty="0">
                <a:solidFill>
                  <a:srgbClr val="151B26"/>
                </a:solidFill>
                <a:latin typeface="Calibri" panose="020F0502020204030204" pitchFamily="34" charset="0"/>
                <a:ea typeface="Calibri" panose="020F0502020204030204" pitchFamily="34" charset="0"/>
              </a:rPr>
              <a:t>: </a:t>
            </a:r>
            <a:r>
              <a:rPr lang="en-GB" sz="2300" u="none" strike="noStrike" dirty="0">
                <a:solidFill>
                  <a:srgbClr val="2A2B2C"/>
                </a:solidFill>
                <a:effectLst/>
                <a:latin typeface="Calibri" panose="020F0502020204030204" pitchFamily="34" charset="0"/>
                <a:ea typeface="Calibri" panose="020F0502020204030204" pitchFamily="34" charset="0"/>
                <a:cs typeface="Arial MT"/>
              </a:rPr>
              <a:t>Por </a:t>
            </a:r>
            <a:r>
              <a:rPr lang="en-GB" sz="2300" u="none" strike="noStrike" dirty="0" err="1">
                <a:solidFill>
                  <a:srgbClr val="2A2B2C"/>
                </a:solidFill>
                <a:effectLst/>
                <a:latin typeface="Calibri" panose="020F0502020204030204" pitchFamily="34" charset="0"/>
                <a:ea typeface="Calibri" panose="020F0502020204030204" pitchFamily="34" charset="0"/>
                <a:cs typeface="Arial MT"/>
              </a:rPr>
              <a:t>costumbre</a:t>
            </a:r>
            <a:r>
              <a:rPr lang="en-GB" sz="2300" u="none" strike="noStrike" dirty="0">
                <a:solidFill>
                  <a:srgbClr val="2A2B2C"/>
                </a:solidFill>
                <a:effectLst/>
                <a:latin typeface="Calibri" panose="020F0502020204030204" pitchFamily="34" charset="0"/>
                <a:ea typeface="Calibri" panose="020F0502020204030204" pitchFamily="34" charset="0"/>
                <a:cs typeface="Arial MT"/>
              </a:rPr>
              <a:t>, o </a:t>
            </a:r>
            <a:r>
              <a:rPr lang="en-GB" sz="2300" u="none" strike="noStrike" dirty="0" err="1">
                <a:solidFill>
                  <a:srgbClr val="2A2B2C"/>
                </a:solidFill>
                <a:effectLst/>
                <a:latin typeface="Calibri" panose="020F0502020204030204" pitchFamily="34" charset="0"/>
                <a:ea typeface="Calibri" panose="020F0502020204030204" pitchFamily="34" charset="0"/>
                <a:cs typeface="Arial MT"/>
              </a:rPr>
              <a:t>por</a:t>
            </a:r>
            <a:r>
              <a:rPr lang="en-GB" sz="2300" u="none" strike="noStrike" dirty="0">
                <a:solidFill>
                  <a:srgbClr val="2A2B2C"/>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2A2B2C"/>
                </a:solidFill>
                <a:effectLst/>
                <a:latin typeface="Calibri" panose="020F0502020204030204" pitchFamily="34" charset="0"/>
                <a:ea typeface="Calibri" panose="020F0502020204030204" pitchFamily="34" charset="0"/>
                <a:cs typeface="Arial MT"/>
              </a:rPr>
              <a:t>miedo</a:t>
            </a:r>
            <a:r>
              <a:rPr lang="en-GB" sz="2300" u="none" strike="noStrike" dirty="0">
                <a:solidFill>
                  <a:srgbClr val="2A2B2C"/>
                </a:solidFill>
                <a:effectLst/>
                <a:latin typeface="Calibri" panose="020F0502020204030204" pitchFamily="34" charset="0"/>
                <a:ea typeface="Calibri" panose="020F0502020204030204" pitchFamily="34" charset="0"/>
                <a:cs typeface="Arial MT"/>
              </a:rPr>
              <a:t> a </a:t>
            </a:r>
            <a:r>
              <a:rPr lang="en-GB" sz="2300" u="none" strike="noStrike" dirty="0" err="1">
                <a:solidFill>
                  <a:srgbClr val="2A2B2C"/>
                </a:solidFill>
                <a:effectLst/>
                <a:latin typeface="Calibri" panose="020F0502020204030204" pitchFamily="34" charset="0"/>
                <a:ea typeface="Calibri" panose="020F0502020204030204" pitchFamily="34" charset="0"/>
                <a:cs typeface="Arial MT"/>
              </a:rPr>
              <a:t>asumir</a:t>
            </a:r>
            <a:r>
              <a:rPr lang="en-GB" sz="2300" u="none" strike="noStrike" dirty="0">
                <a:solidFill>
                  <a:srgbClr val="2A2B2C"/>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2A2B2C"/>
                </a:solidFill>
                <a:effectLst/>
                <a:latin typeface="Calibri" panose="020F0502020204030204" pitchFamily="34" charset="0"/>
                <a:ea typeface="Calibri" panose="020F0502020204030204" pitchFamily="34" charset="0"/>
                <a:cs typeface="Arial MT"/>
              </a:rPr>
              <a:t>riesgos</a:t>
            </a:r>
            <a:r>
              <a:rPr lang="en-GB" sz="2300" u="none" strike="noStrike" dirty="0">
                <a:solidFill>
                  <a:srgbClr val="2A2B2C"/>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2A2B2C"/>
                </a:solidFill>
                <a:effectLst/>
                <a:latin typeface="Calibri" panose="020F0502020204030204" pitchFamily="34" charset="0"/>
                <a:ea typeface="Calibri" panose="020F0502020204030204" pitchFamily="34" charset="0"/>
                <a:cs typeface="Arial MT"/>
              </a:rPr>
              <a:t>tendemos</a:t>
            </a:r>
            <a:r>
              <a:rPr lang="en-GB" sz="2300" u="none" strike="noStrike" dirty="0">
                <a:solidFill>
                  <a:srgbClr val="2A2B2C"/>
                </a:solidFill>
                <a:effectLst/>
                <a:latin typeface="Calibri" panose="020F0502020204030204" pitchFamily="34" charset="0"/>
                <a:ea typeface="Calibri" panose="020F0502020204030204" pitchFamily="34" charset="0"/>
                <a:cs typeface="Arial MT"/>
              </a:rPr>
              <a:t> a </a:t>
            </a:r>
            <a:r>
              <a:rPr lang="en-GB" sz="2300" u="none" strike="noStrike" dirty="0" err="1">
                <a:solidFill>
                  <a:srgbClr val="2A2B2C"/>
                </a:solidFill>
                <a:effectLst/>
                <a:latin typeface="Calibri" panose="020F0502020204030204" pitchFamily="34" charset="0"/>
                <a:ea typeface="Calibri" panose="020F0502020204030204" pitchFamily="34" charset="0"/>
                <a:cs typeface="Arial MT"/>
              </a:rPr>
              <a:t>quedarnos</a:t>
            </a:r>
            <a:r>
              <a:rPr lang="en-GB" sz="2300" u="none" strike="noStrike" dirty="0">
                <a:solidFill>
                  <a:srgbClr val="2A2B2C"/>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2A2B2C"/>
                </a:solidFill>
                <a:effectLst/>
                <a:latin typeface="Calibri" panose="020F0502020204030204" pitchFamily="34" charset="0"/>
                <a:ea typeface="Calibri" panose="020F0502020204030204" pitchFamily="34" charset="0"/>
                <a:cs typeface="Arial MT"/>
              </a:rPr>
              <a:t>confinados</a:t>
            </a:r>
            <a:r>
              <a:rPr lang="en-GB" sz="2300" u="none" strike="noStrike" dirty="0">
                <a:solidFill>
                  <a:srgbClr val="2A2B2C"/>
                </a:solidFill>
                <a:effectLst/>
                <a:latin typeface="Calibri" panose="020F0502020204030204" pitchFamily="34" charset="0"/>
                <a:ea typeface="Calibri" panose="020F0502020204030204" pitchFamily="34" charset="0"/>
                <a:cs typeface="Arial MT"/>
              </a:rPr>
              <a:t> en </a:t>
            </a:r>
            <a:r>
              <a:rPr lang="en-GB" sz="2300" u="none" strike="noStrike" dirty="0" err="1">
                <a:solidFill>
                  <a:srgbClr val="2A2B2C"/>
                </a:solidFill>
                <a:effectLst/>
                <a:latin typeface="Calibri" panose="020F0502020204030204" pitchFamily="34" charset="0"/>
                <a:ea typeface="Calibri" panose="020F0502020204030204" pitchFamily="34" charset="0"/>
                <a:cs typeface="Arial MT"/>
              </a:rPr>
              <a:t>el</a:t>
            </a:r>
            <a:r>
              <a:rPr lang="en-GB" sz="2300" u="none" strike="noStrike" dirty="0">
                <a:solidFill>
                  <a:srgbClr val="2A2B2C"/>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2A2B2C"/>
                </a:solidFill>
                <a:effectLst/>
                <a:latin typeface="Calibri" panose="020F0502020204030204" pitchFamily="34" charset="0"/>
                <a:ea typeface="Calibri" panose="020F0502020204030204" pitchFamily="34" charset="0"/>
                <a:cs typeface="Arial MT"/>
              </a:rPr>
              <a:t>pensamiento</a:t>
            </a:r>
            <a:r>
              <a:rPr lang="en-GB" sz="2300" u="none" strike="noStrike" dirty="0">
                <a:solidFill>
                  <a:srgbClr val="2A2B2C"/>
                </a:solidFill>
                <a:effectLst/>
                <a:latin typeface="Calibri" panose="020F0502020204030204" pitchFamily="34" charset="0"/>
                <a:ea typeface="Calibri" panose="020F0502020204030204" pitchFamily="34" charset="0"/>
                <a:cs typeface="Arial MT"/>
              </a:rPr>
              <a:t> </a:t>
            </a:r>
            <a:r>
              <a:rPr lang="en-GB" sz="2300" u="none" strike="noStrike" dirty="0" err="1">
                <a:solidFill>
                  <a:srgbClr val="2A2B2C"/>
                </a:solidFill>
                <a:effectLst/>
                <a:latin typeface="Calibri" panose="020F0502020204030204" pitchFamily="34" charset="0"/>
                <a:ea typeface="Calibri" panose="020F0502020204030204" pitchFamily="34" charset="0"/>
                <a:cs typeface="Arial MT"/>
              </a:rPr>
              <a:t>convergente</a:t>
            </a:r>
            <a:r>
              <a:rPr lang="en-GB" sz="2300" u="none" strike="noStrike" dirty="0">
                <a:solidFill>
                  <a:srgbClr val="2A2B2C"/>
                </a:solidFill>
                <a:effectLst/>
                <a:latin typeface="Calibri" panose="020F0502020204030204" pitchFamily="34" charset="0"/>
                <a:ea typeface="Calibri" panose="020F0502020204030204" pitchFamily="34" charset="0"/>
                <a:cs typeface="Arial MT"/>
              </a:rPr>
              <a:t>.</a:t>
            </a:r>
            <a:r>
              <a:rPr lang="es-ES" sz="2300" dirty="0">
                <a:solidFill>
                  <a:srgbClr val="2A2B2C"/>
                </a:solidFill>
                <a:latin typeface="Arial MT"/>
                <a:ea typeface="Calibri" panose="020F0502020204030204" pitchFamily="34" charset="0"/>
                <a:cs typeface="Arial MT"/>
              </a:rPr>
              <a:t> </a:t>
            </a:r>
            <a:r>
              <a:rPr lang="en-GB" sz="2300" dirty="0">
                <a:solidFill>
                  <a:srgbClr val="2A2B2C"/>
                </a:solidFill>
                <a:effectLst/>
                <a:latin typeface="Calibri" panose="020F0502020204030204" pitchFamily="34" charset="0"/>
                <a:ea typeface="Calibri" panose="020F0502020204030204" pitchFamily="34" charset="0"/>
                <a:cs typeface="Arial MT"/>
              </a:rPr>
              <a:t>Sin embargo, un </a:t>
            </a:r>
            <a:r>
              <a:rPr lang="en-GB" sz="2300" dirty="0" err="1">
                <a:solidFill>
                  <a:srgbClr val="2A2B2C"/>
                </a:solidFill>
                <a:effectLst/>
                <a:latin typeface="Calibri" panose="020F0502020204030204" pitchFamily="34" charset="0"/>
                <a:ea typeface="Calibri" panose="020F0502020204030204" pitchFamily="34" charset="0"/>
                <a:cs typeface="Arial MT"/>
              </a:rPr>
              <a:t>buen</a:t>
            </a:r>
            <a:r>
              <a:rPr lang="en-GB" sz="2300" dirty="0">
                <a:solidFill>
                  <a:srgbClr val="2A2B2C"/>
                </a:solidFill>
                <a:effectLst/>
                <a:latin typeface="Calibri" panose="020F0502020204030204" pitchFamily="34" charset="0"/>
                <a:ea typeface="Calibri" panose="020F0502020204030204" pitchFamily="34" charset="0"/>
                <a:cs typeface="Arial MT"/>
              </a:rPr>
              <a:t> gestor de </a:t>
            </a:r>
            <a:r>
              <a:rPr lang="en-GB" sz="2300" dirty="0" err="1">
                <a:solidFill>
                  <a:srgbClr val="2A2B2C"/>
                </a:solidFill>
                <a:effectLst/>
                <a:latin typeface="Calibri" panose="020F0502020204030204" pitchFamily="34" charset="0"/>
                <a:ea typeface="Calibri" panose="020F0502020204030204" pitchFamily="34" charset="0"/>
                <a:cs typeface="Arial MT"/>
              </a:rPr>
              <a:t>proyectos</a:t>
            </a:r>
            <a:r>
              <a:rPr lang="en-GB" sz="2300" dirty="0">
                <a:solidFill>
                  <a:srgbClr val="2A2B2C"/>
                </a:solidFill>
                <a:effectLst/>
                <a:latin typeface="Calibri" panose="020F0502020204030204" pitchFamily="34" charset="0"/>
                <a:ea typeface="Calibri" panose="020F0502020204030204" pitchFamily="34" charset="0"/>
                <a:cs typeface="Arial MT"/>
              </a:rPr>
              <a:t> </a:t>
            </a:r>
            <a:r>
              <a:rPr lang="en-GB" sz="2300" dirty="0" err="1">
                <a:solidFill>
                  <a:srgbClr val="2A2B2C"/>
                </a:solidFill>
                <a:effectLst/>
                <a:latin typeface="Calibri" panose="020F0502020204030204" pitchFamily="34" charset="0"/>
                <a:ea typeface="Calibri" panose="020F0502020204030204" pitchFamily="34" charset="0"/>
                <a:cs typeface="Arial MT"/>
              </a:rPr>
              <a:t>debe</a:t>
            </a:r>
            <a:r>
              <a:rPr lang="en-GB" sz="2300" dirty="0">
                <a:solidFill>
                  <a:srgbClr val="2A2B2C"/>
                </a:solidFill>
                <a:effectLst/>
                <a:latin typeface="Calibri" panose="020F0502020204030204" pitchFamily="34" charset="0"/>
                <a:ea typeface="Calibri" panose="020F0502020204030204" pitchFamily="34" charset="0"/>
                <a:cs typeface="Arial MT"/>
              </a:rPr>
              <a:t> </a:t>
            </a:r>
            <a:r>
              <a:rPr lang="en-GB" sz="2300" dirty="0" err="1">
                <a:solidFill>
                  <a:srgbClr val="2A2B2C"/>
                </a:solidFill>
                <a:effectLst/>
                <a:latin typeface="Calibri" panose="020F0502020204030204" pitchFamily="34" charset="0"/>
                <a:ea typeface="Calibri" panose="020F0502020204030204" pitchFamily="34" charset="0"/>
                <a:cs typeface="Arial MT"/>
              </a:rPr>
              <a:t>saber</a:t>
            </a:r>
            <a:r>
              <a:rPr lang="en-GB" sz="2300" dirty="0">
                <a:solidFill>
                  <a:srgbClr val="2A2B2C"/>
                </a:solidFill>
                <a:effectLst/>
                <a:latin typeface="Calibri" panose="020F0502020204030204" pitchFamily="34" charset="0"/>
                <a:ea typeface="Calibri" panose="020F0502020204030204" pitchFamily="34" charset="0"/>
                <a:cs typeface="Arial MT"/>
              </a:rPr>
              <a:t> pasar del </a:t>
            </a:r>
            <a:r>
              <a:rPr lang="en-GB" sz="2300" dirty="0" err="1">
                <a:solidFill>
                  <a:srgbClr val="2A2B2C"/>
                </a:solidFill>
                <a:effectLst/>
                <a:latin typeface="Calibri" panose="020F0502020204030204" pitchFamily="34" charset="0"/>
                <a:ea typeface="Calibri" panose="020F0502020204030204" pitchFamily="34" charset="0"/>
                <a:cs typeface="Arial MT"/>
              </a:rPr>
              <a:t>pensamiento</a:t>
            </a:r>
            <a:r>
              <a:rPr lang="en-GB" sz="2300" dirty="0">
                <a:solidFill>
                  <a:srgbClr val="2A2B2C"/>
                </a:solidFill>
                <a:effectLst/>
                <a:latin typeface="Calibri" panose="020F0502020204030204" pitchFamily="34" charset="0"/>
                <a:ea typeface="Calibri" panose="020F0502020204030204" pitchFamily="34" charset="0"/>
                <a:cs typeface="Arial MT"/>
              </a:rPr>
              <a:t> </a:t>
            </a:r>
            <a:r>
              <a:rPr lang="en-GB" sz="2300" dirty="0" err="1">
                <a:solidFill>
                  <a:srgbClr val="2A2B2C"/>
                </a:solidFill>
                <a:effectLst/>
                <a:latin typeface="Calibri" panose="020F0502020204030204" pitchFamily="34" charset="0"/>
                <a:ea typeface="Calibri" panose="020F0502020204030204" pitchFamily="34" charset="0"/>
                <a:cs typeface="Arial MT"/>
              </a:rPr>
              <a:t>convergente</a:t>
            </a:r>
            <a:r>
              <a:rPr lang="en-GB" sz="2300" dirty="0">
                <a:solidFill>
                  <a:srgbClr val="2A2B2C"/>
                </a:solidFill>
                <a:effectLst/>
                <a:latin typeface="Calibri" panose="020F0502020204030204" pitchFamily="34" charset="0"/>
                <a:ea typeface="Calibri" panose="020F0502020204030204" pitchFamily="34" charset="0"/>
                <a:cs typeface="Arial MT"/>
              </a:rPr>
              <a:t> al </a:t>
            </a:r>
            <a:r>
              <a:rPr lang="en-GB" sz="2300" dirty="0" err="1">
                <a:solidFill>
                  <a:srgbClr val="2A2B2C"/>
                </a:solidFill>
                <a:effectLst/>
                <a:latin typeface="Calibri" panose="020F0502020204030204" pitchFamily="34" charset="0"/>
                <a:ea typeface="Calibri" panose="020F0502020204030204" pitchFamily="34" charset="0"/>
                <a:cs typeface="Arial MT"/>
              </a:rPr>
              <a:t>divergente</a:t>
            </a:r>
            <a:r>
              <a:rPr lang="en-GB" sz="2300" dirty="0">
                <a:solidFill>
                  <a:srgbClr val="2A2B2C"/>
                </a:solidFill>
                <a:effectLst/>
                <a:latin typeface="Calibri" panose="020F0502020204030204" pitchFamily="34" charset="0"/>
                <a:ea typeface="Calibri" panose="020F0502020204030204" pitchFamily="34" charset="0"/>
                <a:cs typeface="Arial MT"/>
              </a:rPr>
              <a:t> en </a:t>
            </a:r>
            <a:r>
              <a:rPr lang="en-GB" sz="2300" dirty="0" err="1">
                <a:solidFill>
                  <a:srgbClr val="2A2B2C"/>
                </a:solidFill>
                <a:effectLst/>
                <a:latin typeface="Calibri" panose="020F0502020204030204" pitchFamily="34" charset="0"/>
                <a:ea typeface="Calibri" panose="020F0502020204030204" pitchFamily="34" charset="0"/>
                <a:cs typeface="Arial MT"/>
              </a:rPr>
              <a:t>función</a:t>
            </a:r>
            <a:r>
              <a:rPr lang="en-GB" sz="2300" dirty="0">
                <a:solidFill>
                  <a:srgbClr val="2A2B2C"/>
                </a:solidFill>
                <a:effectLst/>
                <a:latin typeface="Calibri" panose="020F0502020204030204" pitchFamily="34" charset="0"/>
                <a:ea typeface="Calibri" panose="020F0502020204030204" pitchFamily="34" charset="0"/>
                <a:cs typeface="Arial MT"/>
              </a:rPr>
              <a:t> de </a:t>
            </a:r>
            <a:r>
              <a:rPr lang="en-GB" sz="2300" dirty="0" err="1">
                <a:solidFill>
                  <a:srgbClr val="2A2B2C"/>
                </a:solidFill>
                <a:effectLst/>
                <a:latin typeface="Calibri" panose="020F0502020204030204" pitchFamily="34" charset="0"/>
                <a:ea typeface="Calibri" panose="020F0502020204030204" pitchFamily="34" charset="0"/>
                <a:cs typeface="Arial MT"/>
              </a:rPr>
              <a:t>si</a:t>
            </a:r>
            <a:r>
              <a:rPr lang="en-GB" sz="2300" dirty="0">
                <a:solidFill>
                  <a:srgbClr val="2A2B2C"/>
                </a:solidFill>
                <a:effectLst/>
                <a:latin typeface="Calibri" panose="020F0502020204030204" pitchFamily="34" charset="0"/>
                <a:ea typeface="Calibri" panose="020F0502020204030204" pitchFamily="34" charset="0"/>
                <a:cs typeface="Arial MT"/>
              </a:rPr>
              <a:t> la </a:t>
            </a:r>
            <a:r>
              <a:rPr lang="en-GB" sz="2300" dirty="0" err="1">
                <a:solidFill>
                  <a:srgbClr val="2A2B2C"/>
                </a:solidFill>
                <a:effectLst/>
                <a:latin typeface="Calibri" panose="020F0502020204030204" pitchFamily="34" charset="0"/>
                <a:ea typeface="Calibri" panose="020F0502020204030204" pitchFamily="34" charset="0"/>
                <a:cs typeface="Arial MT"/>
              </a:rPr>
              <a:t>situación</a:t>
            </a:r>
            <a:r>
              <a:rPr lang="en-GB" sz="2300" dirty="0">
                <a:solidFill>
                  <a:srgbClr val="2A2B2C"/>
                </a:solidFill>
                <a:effectLst/>
                <a:latin typeface="Calibri" panose="020F0502020204030204" pitchFamily="34" charset="0"/>
                <a:ea typeface="Calibri" panose="020F0502020204030204" pitchFamily="34" charset="0"/>
                <a:cs typeface="Arial MT"/>
              </a:rPr>
              <a:t> </a:t>
            </a:r>
            <a:r>
              <a:rPr lang="en-GB" sz="2300" dirty="0" err="1">
                <a:solidFill>
                  <a:srgbClr val="2A2B2C"/>
                </a:solidFill>
                <a:effectLst/>
                <a:latin typeface="Calibri" panose="020F0502020204030204" pitchFamily="34" charset="0"/>
                <a:ea typeface="Calibri" panose="020F0502020204030204" pitchFamily="34" charset="0"/>
                <a:cs typeface="Arial MT"/>
              </a:rPr>
              <a:t>requiere</a:t>
            </a:r>
            <a:r>
              <a:rPr lang="en-GB" sz="2300" dirty="0">
                <a:solidFill>
                  <a:srgbClr val="2A2B2C"/>
                </a:solidFill>
                <a:effectLst/>
                <a:latin typeface="Calibri" panose="020F0502020204030204" pitchFamily="34" charset="0"/>
                <a:ea typeface="Calibri" panose="020F0502020204030204" pitchFamily="34" charset="0"/>
                <a:cs typeface="Arial MT"/>
              </a:rPr>
              <a:t> </a:t>
            </a:r>
            <a:r>
              <a:rPr lang="en-GB" sz="2300" dirty="0" err="1">
                <a:solidFill>
                  <a:srgbClr val="2A2B2C"/>
                </a:solidFill>
                <a:effectLst/>
                <a:latin typeface="Calibri" panose="020F0502020204030204" pitchFamily="34" charset="0"/>
                <a:ea typeface="Calibri" panose="020F0502020204030204" pitchFamily="34" charset="0"/>
                <a:cs typeface="Arial MT"/>
              </a:rPr>
              <a:t>una</a:t>
            </a:r>
            <a:r>
              <a:rPr lang="en-GB" sz="2300" dirty="0">
                <a:solidFill>
                  <a:srgbClr val="2A2B2C"/>
                </a:solidFill>
                <a:effectLst/>
                <a:latin typeface="Calibri" panose="020F0502020204030204" pitchFamily="34" charset="0"/>
                <a:ea typeface="Calibri" panose="020F0502020204030204" pitchFamily="34" charset="0"/>
                <a:cs typeface="Arial MT"/>
              </a:rPr>
              <a:t> </a:t>
            </a:r>
            <a:r>
              <a:rPr lang="en-GB" sz="2300" dirty="0" err="1">
                <a:solidFill>
                  <a:srgbClr val="2A2B2C"/>
                </a:solidFill>
                <a:effectLst/>
                <a:latin typeface="Calibri" panose="020F0502020204030204" pitchFamily="34" charset="0"/>
                <a:ea typeface="Calibri" panose="020F0502020204030204" pitchFamily="34" charset="0"/>
                <a:cs typeface="Arial MT"/>
              </a:rPr>
              <a:t>solución</a:t>
            </a:r>
            <a:r>
              <a:rPr lang="en-GB" sz="2300" dirty="0">
                <a:solidFill>
                  <a:srgbClr val="2A2B2C"/>
                </a:solidFill>
                <a:effectLst/>
                <a:latin typeface="Calibri" panose="020F0502020204030204" pitchFamily="34" charset="0"/>
                <a:ea typeface="Calibri" panose="020F0502020204030204" pitchFamily="34" charset="0"/>
                <a:cs typeface="Arial MT"/>
              </a:rPr>
              <a:t> </a:t>
            </a:r>
            <a:r>
              <a:rPr lang="en-GB" sz="2300" dirty="0" err="1">
                <a:solidFill>
                  <a:srgbClr val="2A2B2C"/>
                </a:solidFill>
                <a:effectLst/>
                <a:latin typeface="Calibri" panose="020F0502020204030204" pitchFamily="34" charset="0"/>
                <a:ea typeface="Calibri" panose="020F0502020204030204" pitchFamily="34" charset="0"/>
                <a:cs typeface="Arial MT"/>
              </a:rPr>
              <a:t>rápida</a:t>
            </a:r>
            <a:r>
              <a:rPr lang="en-GB" sz="2300" dirty="0">
                <a:solidFill>
                  <a:srgbClr val="2A2B2C"/>
                </a:solidFill>
                <a:effectLst/>
                <a:latin typeface="Calibri" panose="020F0502020204030204" pitchFamily="34" charset="0"/>
                <a:ea typeface="Calibri" panose="020F0502020204030204" pitchFamily="34" charset="0"/>
                <a:cs typeface="Arial MT"/>
              </a:rPr>
              <a:t> y </a:t>
            </a:r>
            <a:r>
              <a:rPr lang="en-GB" sz="2300" dirty="0" err="1">
                <a:solidFill>
                  <a:srgbClr val="2A2B2C"/>
                </a:solidFill>
                <a:effectLst/>
                <a:latin typeface="Calibri" panose="020F0502020204030204" pitchFamily="34" charset="0"/>
                <a:ea typeface="Calibri" panose="020F0502020204030204" pitchFamily="34" charset="0"/>
                <a:cs typeface="Arial MT"/>
              </a:rPr>
              <a:t>estructurada</a:t>
            </a:r>
            <a:r>
              <a:rPr lang="en-GB" sz="2300" dirty="0">
                <a:solidFill>
                  <a:srgbClr val="2A2B2C"/>
                </a:solidFill>
                <a:effectLst/>
                <a:latin typeface="Calibri" panose="020F0502020204030204" pitchFamily="34" charset="0"/>
                <a:ea typeface="Calibri" panose="020F0502020204030204" pitchFamily="34" charset="0"/>
                <a:cs typeface="Arial MT"/>
              </a:rPr>
              <a:t> o </a:t>
            </a:r>
            <a:r>
              <a:rPr lang="en-GB" sz="2300" dirty="0" err="1">
                <a:solidFill>
                  <a:srgbClr val="2A2B2C"/>
                </a:solidFill>
                <a:effectLst/>
                <a:latin typeface="Calibri" panose="020F0502020204030204" pitchFamily="34" charset="0"/>
                <a:ea typeface="Calibri" panose="020F0502020204030204" pitchFamily="34" charset="0"/>
                <a:cs typeface="Arial MT"/>
              </a:rPr>
              <a:t>una</a:t>
            </a:r>
            <a:r>
              <a:rPr lang="en-GB" sz="2300" dirty="0">
                <a:solidFill>
                  <a:srgbClr val="2A2B2C"/>
                </a:solidFill>
                <a:effectLst/>
                <a:latin typeface="Calibri" panose="020F0502020204030204" pitchFamily="34" charset="0"/>
                <a:ea typeface="Calibri" panose="020F0502020204030204" pitchFamily="34" charset="0"/>
                <a:cs typeface="Arial MT"/>
              </a:rPr>
              <a:t> </a:t>
            </a:r>
            <a:r>
              <a:rPr lang="en-GB" sz="2300" dirty="0" err="1">
                <a:solidFill>
                  <a:srgbClr val="2A2B2C"/>
                </a:solidFill>
                <a:effectLst/>
                <a:latin typeface="Calibri" panose="020F0502020204030204" pitchFamily="34" charset="0"/>
                <a:ea typeface="Calibri" panose="020F0502020204030204" pitchFamily="34" charset="0"/>
                <a:cs typeface="Arial MT"/>
              </a:rPr>
              <a:t>mente</a:t>
            </a:r>
            <a:r>
              <a:rPr lang="en-GB" sz="2300" dirty="0">
                <a:solidFill>
                  <a:srgbClr val="2A2B2C"/>
                </a:solidFill>
                <a:effectLst/>
                <a:latin typeface="Calibri" panose="020F0502020204030204" pitchFamily="34" charset="0"/>
                <a:ea typeface="Calibri" panose="020F0502020204030204" pitchFamily="34" charset="0"/>
                <a:cs typeface="Arial MT"/>
              </a:rPr>
              <a:t> </a:t>
            </a:r>
            <a:r>
              <a:rPr lang="en-GB" sz="2300" dirty="0" err="1">
                <a:solidFill>
                  <a:srgbClr val="2A2B2C"/>
                </a:solidFill>
                <a:effectLst/>
                <a:latin typeface="Calibri" panose="020F0502020204030204" pitchFamily="34" charset="0"/>
                <a:ea typeface="Calibri" panose="020F0502020204030204" pitchFamily="34" charset="0"/>
                <a:cs typeface="Arial MT"/>
              </a:rPr>
              <a:t>abierta</a:t>
            </a:r>
            <a:r>
              <a:rPr lang="en-GB" sz="2300" dirty="0">
                <a:solidFill>
                  <a:srgbClr val="2A2B2C"/>
                </a:solidFill>
                <a:effectLst/>
                <a:latin typeface="Calibri" panose="020F0502020204030204" pitchFamily="34" charset="0"/>
                <a:ea typeface="Calibri" panose="020F0502020204030204" pitchFamily="34" charset="0"/>
                <a:cs typeface="Arial MT"/>
              </a:rPr>
              <a:t>. La </a:t>
            </a:r>
            <a:r>
              <a:rPr lang="en-GB" sz="2300" dirty="0" err="1">
                <a:solidFill>
                  <a:srgbClr val="2A2B2C"/>
                </a:solidFill>
                <a:effectLst/>
                <a:latin typeface="Calibri" panose="020F0502020204030204" pitchFamily="34" charset="0"/>
                <a:ea typeface="Calibri" panose="020F0502020204030204" pitchFamily="34" charset="0"/>
                <a:cs typeface="Arial MT"/>
              </a:rPr>
              <a:t>subjetividad</a:t>
            </a:r>
            <a:r>
              <a:rPr lang="en-GB" sz="2300" dirty="0">
                <a:solidFill>
                  <a:srgbClr val="2A2B2C"/>
                </a:solidFill>
                <a:effectLst/>
                <a:latin typeface="Calibri" panose="020F0502020204030204" pitchFamily="34" charset="0"/>
                <a:ea typeface="Calibri" panose="020F0502020204030204" pitchFamily="34" charset="0"/>
                <a:cs typeface="Arial MT"/>
              </a:rPr>
              <a:t> no </a:t>
            </a:r>
            <a:r>
              <a:rPr lang="en-GB" sz="2300" dirty="0" err="1">
                <a:solidFill>
                  <a:srgbClr val="2A2B2C"/>
                </a:solidFill>
                <a:effectLst/>
                <a:latin typeface="Calibri" panose="020F0502020204030204" pitchFamily="34" charset="0"/>
                <a:ea typeface="Calibri" panose="020F0502020204030204" pitchFamily="34" charset="0"/>
                <a:cs typeface="Arial MT"/>
              </a:rPr>
              <a:t>siempre</a:t>
            </a:r>
            <a:r>
              <a:rPr lang="en-GB" sz="2300" dirty="0">
                <a:solidFill>
                  <a:srgbClr val="2A2B2C"/>
                </a:solidFill>
                <a:effectLst/>
                <a:latin typeface="Calibri" panose="020F0502020204030204" pitchFamily="34" charset="0"/>
                <a:ea typeface="Calibri" panose="020F0502020204030204" pitchFamily="34" charset="0"/>
                <a:cs typeface="Arial MT"/>
              </a:rPr>
              <a:t> es </a:t>
            </a:r>
            <a:r>
              <a:rPr lang="en-GB" sz="2300" dirty="0" err="1">
                <a:solidFill>
                  <a:srgbClr val="2A2B2C"/>
                </a:solidFill>
                <a:effectLst/>
                <a:latin typeface="Calibri" panose="020F0502020204030204" pitchFamily="34" charset="0"/>
                <a:ea typeface="Calibri" panose="020F0502020204030204" pitchFamily="34" charset="0"/>
                <a:cs typeface="Arial MT"/>
              </a:rPr>
              <a:t>necesaria</a:t>
            </a:r>
            <a:r>
              <a:rPr lang="en-GB" sz="2300" dirty="0">
                <a:solidFill>
                  <a:srgbClr val="2A2B2C"/>
                </a:solidFill>
                <a:effectLst/>
                <a:latin typeface="Calibri" panose="020F0502020204030204" pitchFamily="34" charset="0"/>
                <a:ea typeface="Calibri" panose="020F0502020204030204" pitchFamily="34" charset="0"/>
                <a:cs typeface="Arial MT"/>
              </a:rPr>
              <a:t>, </a:t>
            </a:r>
            <a:r>
              <a:rPr lang="en-GB" sz="2300" dirty="0" err="1">
                <a:solidFill>
                  <a:srgbClr val="2A2B2C"/>
                </a:solidFill>
                <a:effectLst/>
                <a:latin typeface="Calibri" panose="020F0502020204030204" pitchFamily="34" charset="0"/>
                <a:ea typeface="Calibri" panose="020F0502020204030204" pitchFamily="34" charset="0"/>
                <a:cs typeface="Arial MT"/>
              </a:rPr>
              <a:t>pero</a:t>
            </a:r>
            <a:r>
              <a:rPr lang="en-GB" sz="2300" dirty="0">
                <a:solidFill>
                  <a:srgbClr val="2A2B2C"/>
                </a:solidFill>
                <a:effectLst/>
                <a:latin typeface="Calibri" panose="020F0502020204030204" pitchFamily="34" charset="0"/>
                <a:ea typeface="Calibri" panose="020F0502020204030204" pitchFamily="34" charset="0"/>
                <a:cs typeface="Arial MT"/>
              </a:rPr>
              <a:t> a menudo </a:t>
            </a:r>
            <a:r>
              <a:rPr lang="en-GB" sz="2300" dirty="0" err="1">
                <a:solidFill>
                  <a:srgbClr val="2A2B2C"/>
                </a:solidFill>
                <a:effectLst/>
                <a:latin typeface="Calibri" panose="020F0502020204030204" pitchFamily="34" charset="0"/>
                <a:ea typeface="Calibri" panose="020F0502020204030204" pitchFamily="34" charset="0"/>
                <a:cs typeface="Arial MT"/>
              </a:rPr>
              <a:t>necesitarás</a:t>
            </a:r>
            <a:r>
              <a:rPr lang="en-GB" sz="2300" dirty="0">
                <a:solidFill>
                  <a:srgbClr val="2A2B2C"/>
                </a:solidFill>
                <a:effectLst/>
                <a:latin typeface="Calibri" panose="020F0502020204030204" pitchFamily="34" charset="0"/>
                <a:ea typeface="Calibri" panose="020F0502020204030204" pitchFamily="34" charset="0"/>
                <a:cs typeface="Arial MT"/>
              </a:rPr>
              <a:t> </a:t>
            </a:r>
            <a:r>
              <a:rPr lang="en-GB" sz="2300" dirty="0" err="1">
                <a:solidFill>
                  <a:srgbClr val="2A2B2C"/>
                </a:solidFill>
                <a:effectLst/>
                <a:latin typeface="Calibri" panose="020F0502020204030204" pitchFamily="34" charset="0"/>
                <a:ea typeface="Calibri" panose="020F0502020204030204" pitchFamily="34" charset="0"/>
                <a:cs typeface="Arial MT"/>
              </a:rPr>
              <a:t>combinar</a:t>
            </a:r>
            <a:r>
              <a:rPr lang="en-GB" sz="2300" dirty="0">
                <a:solidFill>
                  <a:srgbClr val="2A2B2C"/>
                </a:solidFill>
                <a:effectLst/>
                <a:latin typeface="Calibri" panose="020F0502020204030204" pitchFamily="34" charset="0"/>
                <a:ea typeface="Calibri" panose="020F0502020204030204" pitchFamily="34" charset="0"/>
                <a:cs typeface="Arial MT"/>
              </a:rPr>
              <a:t> ambos </a:t>
            </a:r>
            <a:r>
              <a:rPr lang="en-GB" sz="2300" dirty="0" err="1">
                <a:solidFill>
                  <a:srgbClr val="2A2B2C"/>
                </a:solidFill>
                <a:effectLst/>
                <a:latin typeface="Calibri" panose="020F0502020204030204" pitchFamily="34" charset="0"/>
                <a:ea typeface="Calibri" panose="020F0502020204030204" pitchFamily="34" charset="0"/>
                <a:cs typeface="Arial MT"/>
              </a:rPr>
              <a:t>tipos</a:t>
            </a:r>
            <a:r>
              <a:rPr lang="en-GB" sz="2300" dirty="0">
                <a:solidFill>
                  <a:srgbClr val="2A2B2C"/>
                </a:solidFill>
                <a:effectLst/>
                <a:latin typeface="Calibri" panose="020F0502020204030204" pitchFamily="34" charset="0"/>
                <a:ea typeface="Calibri" panose="020F0502020204030204" pitchFamily="34" charset="0"/>
                <a:cs typeface="Arial MT"/>
              </a:rPr>
              <a:t> de </a:t>
            </a:r>
            <a:r>
              <a:rPr lang="en-GB" sz="2300" dirty="0" err="1">
                <a:solidFill>
                  <a:srgbClr val="2A2B2C"/>
                </a:solidFill>
                <a:effectLst/>
                <a:latin typeface="Calibri" panose="020F0502020204030204" pitchFamily="34" charset="0"/>
                <a:ea typeface="Calibri" panose="020F0502020204030204" pitchFamily="34" charset="0"/>
                <a:cs typeface="Arial MT"/>
              </a:rPr>
              <a:t>pensamiento</a:t>
            </a:r>
            <a:r>
              <a:rPr lang="en-GB" sz="2300" dirty="0">
                <a:solidFill>
                  <a:srgbClr val="2A2B2C"/>
                </a:solidFill>
                <a:effectLst/>
                <a:latin typeface="Calibri" panose="020F0502020204030204" pitchFamily="34" charset="0"/>
                <a:ea typeface="Calibri" panose="020F0502020204030204" pitchFamily="34" charset="0"/>
                <a:cs typeface="Arial MT"/>
              </a:rPr>
              <a:t> para </a:t>
            </a:r>
            <a:r>
              <a:rPr lang="en-GB" sz="2300" dirty="0" err="1">
                <a:solidFill>
                  <a:srgbClr val="2A2B2C"/>
                </a:solidFill>
                <a:effectLst/>
                <a:latin typeface="Calibri" panose="020F0502020204030204" pitchFamily="34" charset="0"/>
                <a:ea typeface="Calibri" panose="020F0502020204030204" pitchFamily="34" charset="0"/>
                <a:cs typeface="Arial MT"/>
              </a:rPr>
              <a:t>tener</a:t>
            </a:r>
            <a:r>
              <a:rPr lang="en-GB" sz="2300" dirty="0">
                <a:solidFill>
                  <a:srgbClr val="2A2B2C"/>
                </a:solidFill>
                <a:effectLst/>
                <a:latin typeface="Calibri" panose="020F0502020204030204" pitchFamily="34" charset="0"/>
                <a:ea typeface="Calibri" panose="020F0502020204030204" pitchFamily="34" charset="0"/>
                <a:cs typeface="Arial MT"/>
              </a:rPr>
              <a:t> </a:t>
            </a:r>
            <a:r>
              <a:rPr lang="en-GB" sz="2300" dirty="0" err="1">
                <a:solidFill>
                  <a:srgbClr val="2A2B2C"/>
                </a:solidFill>
                <a:effectLst/>
                <a:latin typeface="Calibri" panose="020F0502020204030204" pitchFamily="34" charset="0"/>
                <a:ea typeface="Calibri" panose="020F0502020204030204" pitchFamily="34" charset="0"/>
                <a:cs typeface="Arial MT"/>
              </a:rPr>
              <a:t>éxito</a:t>
            </a:r>
            <a:r>
              <a:rPr lang="en-GB" sz="2300" dirty="0">
                <a:solidFill>
                  <a:srgbClr val="2A2B2C"/>
                </a:solidFill>
                <a:effectLst/>
                <a:latin typeface="Calibri" panose="020F0502020204030204" pitchFamily="34" charset="0"/>
                <a:ea typeface="Calibri" panose="020F0502020204030204" pitchFamily="34" charset="0"/>
                <a:cs typeface="Arial MT"/>
              </a:rPr>
              <a:t> en </a:t>
            </a:r>
            <a:r>
              <a:rPr lang="en-GB" sz="2300" dirty="0" err="1">
                <a:solidFill>
                  <a:srgbClr val="2A2B2C"/>
                </a:solidFill>
                <a:effectLst/>
                <a:latin typeface="Calibri" panose="020F0502020204030204" pitchFamily="34" charset="0"/>
                <a:ea typeface="Calibri" panose="020F0502020204030204" pitchFamily="34" charset="0"/>
                <a:cs typeface="Arial MT"/>
              </a:rPr>
              <a:t>tu</a:t>
            </a:r>
            <a:r>
              <a:rPr lang="en-GB" sz="2300" dirty="0">
                <a:solidFill>
                  <a:srgbClr val="2A2B2C"/>
                </a:solidFill>
                <a:effectLst/>
                <a:latin typeface="Calibri" panose="020F0502020204030204" pitchFamily="34" charset="0"/>
                <a:ea typeface="Calibri" panose="020F0502020204030204" pitchFamily="34" charset="0"/>
                <a:cs typeface="Arial MT"/>
              </a:rPr>
              <a:t> proyecto</a:t>
            </a:r>
            <a:r>
              <a:rPr lang="en-GB" sz="1800" dirty="0">
                <a:solidFill>
                  <a:srgbClr val="2A2B2C"/>
                </a:solidFill>
                <a:effectLst/>
                <a:latin typeface="Calibri" panose="020F0502020204030204" pitchFamily="34" charset="0"/>
                <a:ea typeface="Calibri" panose="020F0502020204030204" pitchFamily="34" charset="0"/>
                <a:cs typeface="Arial MT"/>
              </a:rPr>
              <a:t>.</a:t>
            </a:r>
            <a:endParaRPr lang="es-ES" sz="1800" dirty="0">
              <a:effectLst/>
              <a:latin typeface="Arial MT"/>
              <a:ea typeface="Arial MT"/>
              <a:cs typeface="Arial MT"/>
            </a:endParaRPr>
          </a:p>
          <a:p>
            <a:pPr marL="457200" lvl="0" indent="-374650" algn="l" rtl="0">
              <a:spcBef>
                <a:spcPts val="0"/>
              </a:spcBef>
              <a:spcAft>
                <a:spcPts val="0"/>
              </a:spcAft>
              <a:buClr>
                <a:srgbClr val="2A2B2C"/>
              </a:buClr>
              <a:buSzPts val="2300"/>
              <a:buFont typeface="Calibri"/>
              <a:buAutoNum type="arabicPeriod"/>
            </a:pPr>
            <a:endParaRPr lang="en-US" sz="2300" dirty="0">
              <a:solidFill>
                <a:srgbClr val="2A2B2C"/>
              </a:solidFill>
              <a:latin typeface="Calibri"/>
              <a:ea typeface="Calibri"/>
              <a:cs typeface="Calibri"/>
              <a:sym typeface="Calibri"/>
            </a:endParaRPr>
          </a:p>
          <a:p>
            <a:pPr marL="0" lvl="0" indent="0" algn="l" rtl="0">
              <a:spcBef>
                <a:spcPts val="1000"/>
              </a:spcBef>
              <a:spcAft>
                <a:spcPts val="0"/>
              </a:spcAft>
              <a:buNone/>
            </a:pPr>
            <a:endParaRPr sz="2300" dirty="0">
              <a:solidFill>
                <a:schemeClr val="dk1"/>
              </a:solidFill>
              <a:latin typeface="Calibri"/>
              <a:ea typeface="Calibri"/>
              <a:cs typeface="Calibri"/>
              <a:sym typeface="Calibri"/>
            </a:endParaRPr>
          </a:p>
          <a:p>
            <a:pPr marL="457200" lvl="0" indent="0" algn="l" rtl="0">
              <a:spcBef>
                <a:spcPts val="3000"/>
              </a:spcBef>
              <a:spcAft>
                <a:spcPts val="0"/>
              </a:spcAft>
              <a:buNone/>
            </a:pPr>
            <a:endParaRPr sz="2300" dirty="0">
              <a:solidFill>
                <a:schemeClr val="dk1"/>
              </a:solidFill>
              <a:latin typeface="Calibri"/>
              <a:ea typeface="Calibri"/>
              <a:cs typeface="Calibri"/>
              <a:sym typeface="Calibri"/>
            </a:endParaRPr>
          </a:p>
          <a:p>
            <a:pPr marL="0" lvl="0" indent="0" algn="l" rtl="0">
              <a:spcBef>
                <a:spcPts val="3000"/>
              </a:spcBef>
              <a:spcAft>
                <a:spcPts val="0"/>
              </a:spcAft>
              <a:buNone/>
            </a:pPr>
            <a:endParaRPr sz="2300" b="1" dirty="0">
              <a:solidFill>
                <a:schemeClr val="dk1"/>
              </a:solidFill>
              <a:latin typeface="Calibri"/>
              <a:ea typeface="Calibri"/>
              <a:cs typeface="Calibri"/>
              <a:sym typeface="Calibri"/>
            </a:endParaRPr>
          </a:p>
          <a:p>
            <a:pPr marL="0" lvl="0" indent="0" algn="l" rtl="0">
              <a:spcBef>
                <a:spcPts val="0"/>
              </a:spcBef>
              <a:spcAft>
                <a:spcPts val="0"/>
              </a:spcAft>
              <a:buNone/>
            </a:pPr>
            <a:endParaRPr sz="2300" dirty="0">
              <a:solidFill>
                <a:schemeClr val="dk1"/>
              </a:solidFill>
              <a:latin typeface="Calibri"/>
              <a:ea typeface="Calibri"/>
              <a:cs typeface="Calibri"/>
              <a:sym typeface="Calibri"/>
            </a:endParaRPr>
          </a:p>
          <a:p>
            <a:pPr marL="89999" lvl="0" indent="0" algn="l" rtl="0">
              <a:spcBef>
                <a:spcPts val="0"/>
              </a:spcBef>
              <a:spcAft>
                <a:spcPts val="0"/>
              </a:spcAft>
              <a:buNone/>
            </a:pPr>
            <a:endParaRPr sz="23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3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3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30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befc54f912_0_8"/>
          <p:cNvSpPr txBox="1"/>
          <p:nvPr/>
        </p:nvSpPr>
        <p:spPr>
          <a:xfrm>
            <a:off x="1447800" y="1573300"/>
            <a:ext cx="126915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400"/>
              <a:t>Unidad 2 : Creatividad</a:t>
            </a:r>
            <a:endParaRPr sz="3400"/>
          </a:p>
          <a:p>
            <a:pPr marL="0" marR="0" lvl="0" indent="0" algn="l" rtl="0">
              <a:lnSpc>
                <a:spcPct val="100000"/>
              </a:lnSpc>
              <a:spcBef>
                <a:spcPts val="0"/>
              </a:spcBef>
              <a:spcAft>
                <a:spcPts val="0"/>
              </a:spcAft>
              <a:buNone/>
            </a:pPr>
            <a:r>
              <a:rPr lang="en-GB" sz="2400">
                <a:solidFill>
                  <a:srgbClr val="93268F"/>
                </a:solidFill>
                <a:latin typeface="Calibri"/>
                <a:ea typeface="Calibri"/>
                <a:cs typeface="Calibri"/>
                <a:sym typeface="Calibri"/>
              </a:rPr>
              <a:t>3. </a:t>
            </a:r>
            <a:r>
              <a:rPr lang="es-ES" sz="2400">
                <a:solidFill>
                  <a:srgbClr val="93268F"/>
                </a:solidFill>
                <a:latin typeface="Calibri"/>
                <a:ea typeface="Calibri"/>
                <a:cs typeface="Calibri"/>
                <a:sym typeface="Calibri"/>
              </a:rPr>
              <a:t>Herramientas de pensamiento creativo para adaptarse al trabajo diario</a:t>
            </a:r>
            <a:endParaRPr sz="4600" b="0" i="0" u="none" strike="noStrike" cap="none">
              <a:solidFill>
                <a:srgbClr val="93268F"/>
              </a:solidFill>
              <a:latin typeface="Arial"/>
              <a:ea typeface="Arial"/>
              <a:cs typeface="Arial"/>
              <a:sym typeface="Arial"/>
            </a:endParaRPr>
          </a:p>
        </p:txBody>
      </p:sp>
      <p:sp>
        <p:nvSpPr>
          <p:cNvPr id="118" name="Google Shape;118;g1befc54f912_0_8"/>
          <p:cNvSpPr/>
          <p:nvPr/>
        </p:nvSpPr>
        <p:spPr>
          <a:xfrm>
            <a:off x="1773925" y="3582000"/>
            <a:ext cx="3818700" cy="3818700"/>
          </a:xfrm>
          <a:prstGeom prst="ellipse">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g1befc54f912_0_8"/>
          <p:cNvSpPr/>
          <p:nvPr/>
        </p:nvSpPr>
        <p:spPr>
          <a:xfrm>
            <a:off x="7158450" y="3582000"/>
            <a:ext cx="3818700" cy="3818700"/>
          </a:xfrm>
          <a:prstGeom prst="ellipse">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g1befc54f912_0_8"/>
          <p:cNvSpPr/>
          <p:nvPr/>
        </p:nvSpPr>
        <p:spPr>
          <a:xfrm>
            <a:off x="12542975" y="3582000"/>
            <a:ext cx="3818700" cy="3818700"/>
          </a:xfrm>
          <a:prstGeom prst="ellipse">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g1befc54f912_0_8">
            <a:hlinkClick r:id="rId3"/>
          </p:cNvPr>
          <p:cNvPicPr preferRelativeResize="0"/>
          <p:nvPr/>
        </p:nvPicPr>
        <p:blipFill>
          <a:blip r:embed="rId4">
            <a:alphaModFix/>
          </a:blip>
          <a:stretch>
            <a:fillRect/>
          </a:stretch>
        </p:blipFill>
        <p:spPr>
          <a:xfrm>
            <a:off x="8265622" y="7474725"/>
            <a:ext cx="1604375" cy="1604375"/>
          </a:xfrm>
          <a:prstGeom prst="rect">
            <a:avLst/>
          </a:prstGeom>
          <a:noFill/>
          <a:ln>
            <a:noFill/>
          </a:ln>
        </p:spPr>
      </p:pic>
      <p:sp>
        <p:nvSpPr>
          <p:cNvPr id="122" name="Google Shape;122;g1befc54f912_0_8"/>
          <p:cNvSpPr txBox="1"/>
          <p:nvPr/>
        </p:nvSpPr>
        <p:spPr>
          <a:xfrm>
            <a:off x="-769675" y="3537550"/>
            <a:ext cx="852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23" name="Google Shape;123;g1befc54f912_0_8">
            <a:hlinkClick r:id="rId5"/>
          </p:cNvPr>
          <p:cNvPicPr preferRelativeResize="0"/>
          <p:nvPr/>
        </p:nvPicPr>
        <p:blipFill>
          <a:blip r:embed="rId6">
            <a:alphaModFix/>
          </a:blip>
          <a:stretch>
            <a:fillRect/>
          </a:stretch>
        </p:blipFill>
        <p:spPr>
          <a:xfrm>
            <a:off x="2612325" y="7537275"/>
            <a:ext cx="2141908" cy="1604375"/>
          </a:xfrm>
          <a:prstGeom prst="rect">
            <a:avLst/>
          </a:prstGeom>
          <a:noFill/>
          <a:ln>
            <a:noFill/>
          </a:ln>
        </p:spPr>
      </p:pic>
      <p:pic>
        <p:nvPicPr>
          <p:cNvPr id="124" name="Google Shape;124;g1befc54f912_0_8"/>
          <p:cNvPicPr preferRelativeResize="0"/>
          <p:nvPr/>
        </p:nvPicPr>
        <p:blipFill>
          <a:blip r:embed="rId7">
            <a:alphaModFix/>
          </a:blip>
          <a:stretch>
            <a:fillRect/>
          </a:stretch>
        </p:blipFill>
        <p:spPr>
          <a:xfrm>
            <a:off x="13520750" y="7410995"/>
            <a:ext cx="2141900" cy="1730655"/>
          </a:xfrm>
          <a:prstGeom prst="rect">
            <a:avLst/>
          </a:prstGeom>
          <a:noFill/>
          <a:ln>
            <a:noFill/>
          </a:ln>
        </p:spPr>
      </p:pic>
      <p:sp>
        <p:nvSpPr>
          <p:cNvPr id="125" name="Google Shape;125;g1befc54f912_0_8"/>
          <p:cNvSpPr txBox="1"/>
          <p:nvPr/>
        </p:nvSpPr>
        <p:spPr>
          <a:xfrm>
            <a:off x="2010775" y="4916788"/>
            <a:ext cx="3345000" cy="166196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3200"/>
              <a:t>Hacer mapas mentales en la plataforma Miro</a:t>
            </a:r>
            <a:endParaRPr sz="3200"/>
          </a:p>
        </p:txBody>
      </p:sp>
      <p:sp>
        <p:nvSpPr>
          <p:cNvPr id="126" name="Google Shape;126;g1befc54f912_0_8"/>
          <p:cNvSpPr txBox="1"/>
          <p:nvPr/>
        </p:nvSpPr>
        <p:spPr>
          <a:xfrm>
            <a:off x="7395300" y="4916788"/>
            <a:ext cx="3345000" cy="116952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200"/>
              <a:t>Inspírate en Pinterest</a:t>
            </a:r>
            <a:endParaRPr sz="3200"/>
          </a:p>
        </p:txBody>
      </p:sp>
      <p:sp>
        <p:nvSpPr>
          <p:cNvPr id="127" name="Google Shape;127;g1befc54f912_0_8"/>
          <p:cNvSpPr txBox="1"/>
          <p:nvPr/>
        </p:nvSpPr>
        <p:spPr>
          <a:xfrm>
            <a:off x="12779825" y="4027863"/>
            <a:ext cx="3345000" cy="301618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300">
                <a:solidFill>
                  <a:schemeClr val="dk1"/>
                </a:solidFill>
                <a:latin typeface="Calibri"/>
                <a:ea typeface="Calibri"/>
                <a:cs typeface="Calibri"/>
                <a:sym typeface="Calibri"/>
              </a:rPr>
              <a:t>Utiliza un </a:t>
            </a:r>
            <a:r>
              <a:rPr lang="es-ES" sz="2300" b="1">
                <a:solidFill>
                  <a:schemeClr val="dk1"/>
                </a:solidFill>
                <a:latin typeface="Calibri"/>
                <a:ea typeface="Calibri"/>
                <a:cs typeface="Calibri"/>
                <a:sym typeface="Calibri"/>
              </a:rPr>
              <a:t>cuaderno</a:t>
            </a:r>
            <a:r>
              <a:rPr lang="es-ES" sz="2300">
                <a:solidFill>
                  <a:schemeClr val="dk1"/>
                </a:solidFill>
                <a:latin typeface="Calibri"/>
                <a:ea typeface="Calibri"/>
                <a:cs typeface="Calibri"/>
                <a:sym typeface="Calibri"/>
              </a:rPr>
              <a:t> de ideas. Un cuaderno en el que tengas que escribir una palabra, dibujar algo y poner un dibujo cada día. Saca el desorden del cuaderno y utilízalo como válvula de escape.</a:t>
            </a:r>
            <a:endParaRPr sz="3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98a7ebc9da_0_29"/>
          <p:cNvSpPr txBox="1"/>
          <p:nvPr/>
        </p:nvSpPr>
        <p:spPr>
          <a:xfrm>
            <a:off x="1447800" y="1573300"/>
            <a:ext cx="12691500" cy="6155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400" b="1"/>
              <a:t>Unidad 3 : Confianza en una misma</a:t>
            </a:r>
            <a:endParaRPr sz="3400" b="1"/>
          </a:p>
        </p:txBody>
      </p:sp>
      <p:sp>
        <p:nvSpPr>
          <p:cNvPr id="133" name="Google Shape;133;g198a7ebc9da_0_29"/>
          <p:cNvSpPr txBox="1"/>
          <p:nvPr/>
        </p:nvSpPr>
        <p:spPr>
          <a:xfrm>
            <a:off x="1447800" y="2097372"/>
            <a:ext cx="11745686" cy="7263497"/>
          </a:xfrm>
          <a:prstGeom prst="rect">
            <a:avLst/>
          </a:prstGeom>
          <a:noFill/>
          <a:ln>
            <a:noFill/>
          </a:ln>
        </p:spPr>
        <p:txBody>
          <a:bodyPr spcFirstLastPara="1" wrap="square" lIns="91425" tIns="91425" rIns="91425" bIns="91425" anchor="t" anchorCtr="0">
            <a:spAutoFit/>
          </a:bodyPr>
          <a:lstStyle/>
          <a:p>
            <a:r>
              <a:rPr lang="es-ES" sz="2300" dirty="0">
                <a:effectLst/>
                <a:latin typeface="Calibri" panose="020F0502020204030204" pitchFamily="34" charset="0"/>
                <a:ea typeface="Calibri" panose="020F0502020204030204" pitchFamily="34" charset="0"/>
              </a:rPr>
              <a:t>La confianza en uno mismo es una cualidad esencial para sentirse bien en la vida. Se define como la conciencia (o creencia) de que uno tiene la capacidad de triunfar. Las personas seguras de sí mismas creen que tienen buenas capacidades independientemente de los acontecimientos externos. </a:t>
            </a:r>
            <a:r>
              <a:rPr lang="es-ES" sz="2300" dirty="0">
                <a:effectLst/>
                <a:latin typeface="Calibri" panose="020F0502020204030204" pitchFamily="34" charset="0"/>
                <a:ea typeface="Calibri" panose="020F0502020204030204" pitchFamily="34" charset="0"/>
                <a:cs typeface="Arial MT"/>
              </a:rPr>
              <a:t>Sin embargo, las personas seguras de sí mismas no están libres de miedos o dudas. Precisamente esta capacidad de creer en las propias habilidades a pesar de las emociones negativas es un signo de confianza en uno mismo. Incluso cuando las cosas van mal, siguen creyendo en su capacidad para tener éxito.</a:t>
            </a:r>
            <a:endParaRPr lang="es-ES" sz="2300" dirty="0">
              <a:effectLst/>
              <a:latin typeface="Arial MT"/>
              <a:ea typeface="Arial MT"/>
              <a:cs typeface="Arial MT"/>
            </a:endParaRPr>
          </a:p>
          <a:p>
            <a:pPr marL="0" lvl="0" indent="0" algn="just" rtl="0">
              <a:spcBef>
                <a:spcPts val="0"/>
              </a:spcBef>
              <a:spcAft>
                <a:spcPts val="0"/>
              </a:spcAft>
              <a:buClr>
                <a:schemeClr val="dk1"/>
              </a:buClr>
              <a:buSzPts val="1100"/>
              <a:buFont typeface="Arial"/>
              <a:buNone/>
            </a:pPr>
            <a:endParaRPr lang="es-ES" sz="2300" dirty="0">
              <a:solidFill>
                <a:schemeClr val="dk1"/>
              </a:solidFill>
              <a:latin typeface="Calibri"/>
              <a:ea typeface="Calibri"/>
              <a:cs typeface="Calibri"/>
              <a:sym typeface="Calibri"/>
            </a:endParaRPr>
          </a:p>
          <a:p>
            <a:r>
              <a:rPr lang="es-ES" sz="2300" dirty="0">
                <a:effectLst/>
                <a:latin typeface="Calibri" panose="020F0502020204030204" pitchFamily="34" charset="0"/>
                <a:ea typeface="Calibri" panose="020F0502020204030204" pitchFamily="34" charset="0"/>
                <a:cs typeface="Arial MT"/>
              </a:rPr>
              <a:t>En la vida cotidiana, esta cualidad puede traducirse en la capacidad de superar los miedos, de seguir adelante a pesar de las dificultades, de hablar en público, de ser carismático, de no dejarse estresar en situaciones difíciles, de tener la voluntad de defender las propias opiniones independientemente de lo que piensen o hagan los demás, de tener el valor de probar algo nuevo o de emprender un proyecto.</a:t>
            </a:r>
            <a:endParaRPr lang="es-ES" sz="2300" dirty="0">
              <a:effectLst/>
              <a:latin typeface="Arial MT"/>
              <a:ea typeface="Arial MT"/>
              <a:cs typeface="Arial MT"/>
            </a:endParaRPr>
          </a:p>
          <a:p>
            <a:pPr marL="0" lvl="0" indent="0" algn="just" rtl="0">
              <a:spcBef>
                <a:spcPts val="0"/>
              </a:spcBef>
              <a:spcAft>
                <a:spcPts val="0"/>
              </a:spcAft>
              <a:buClr>
                <a:schemeClr val="dk1"/>
              </a:buClr>
              <a:buSzPts val="1100"/>
              <a:buFont typeface="Arial"/>
              <a:buNone/>
            </a:pPr>
            <a:endParaRPr lang="es-ES" sz="23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s-ES" sz="2300" dirty="0">
                <a:effectLst/>
                <a:latin typeface="Calibri" panose="020F0502020204030204" pitchFamily="34" charset="0"/>
                <a:ea typeface="Calibri" panose="020F0502020204030204" pitchFamily="34" charset="0"/>
              </a:rPr>
              <a:t>La buena noticia es que tener o no tener confianza en uno mismo no es inevitable. No se nace así. La razón es sencilla: la confianza en uno mismo no es una realidad, sino una creencia que construimos sobre nosotros mismos a lo largo de la vida. Es un concepto puro, una interpretación, un pensamiento que no existe en el mundo real. Por lo tanto, la confianza en uno mismo es una cualidad que hay que trabajar, que se desarrolla con el tiempo y que se puede mejorar considerablemente mediante un trabajo personal adecuado</a:t>
            </a:r>
            <a:endParaRPr lang="es-ES" sz="2300" dirty="0"/>
          </a:p>
        </p:txBody>
      </p:sp>
      <p:pic>
        <p:nvPicPr>
          <p:cNvPr id="134" name="Google Shape;134;g198a7ebc9da_0_29"/>
          <p:cNvPicPr preferRelativeResize="0"/>
          <p:nvPr/>
        </p:nvPicPr>
        <p:blipFill>
          <a:blip r:embed="rId3">
            <a:alphaModFix/>
          </a:blip>
          <a:stretch>
            <a:fillRect/>
          </a:stretch>
        </p:blipFill>
        <p:spPr>
          <a:xfrm rot="5400000">
            <a:off x="11792549" y="4207274"/>
            <a:ext cx="6056825" cy="2852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g1befc54f912_0_26"/>
          <p:cNvPicPr preferRelativeResize="0"/>
          <p:nvPr/>
        </p:nvPicPr>
        <p:blipFill rotWithShape="1">
          <a:blip r:embed="rId3">
            <a:alphaModFix/>
          </a:blip>
          <a:srcRect/>
          <a:stretch/>
        </p:blipFill>
        <p:spPr>
          <a:xfrm>
            <a:off x="12246480" y="-1234327"/>
            <a:ext cx="3930690" cy="2807636"/>
          </a:xfrm>
          <a:prstGeom prst="rect">
            <a:avLst/>
          </a:prstGeom>
          <a:noFill/>
          <a:ln>
            <a:noFill/>
          </a:ln>
        </p:spPr>
      </p:pic>
      <p:sp>
        <p:nvSpPr>
          <p:cNvPr id="140" name="Google Shape;140;g1befc54f912_0_26"/>
          <p:cNvSpPr/>
          <p:nvPr/>
        </p:nvSpPr>
        <p:spPr>
          <a:xfrm>
            <a:off x="8353200" y="1573309"/>
            <a:ext cx="786600" cy="615600"/>
          </a:xfrm>
          <a:prstGeom prst="rect">
            <a:avLst/>
          </a:prstGeom>
          <a:solidFill>
            <a:srgbClr val="CC66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g1befc54f912_0_26"/>
          <p:cNvSpPr txBox="1"/>
          <p:nvPr/>
        </p:nvSpPr>
        <p:spPr>
          <a:xfrm>
            <a:off x="5439104" y="1601579"/>
            <a:ext cx="8245366" cy="123107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400"/>
              <a:t>AUTOESTIMA VS CONFIZANZA EN UNA MISMA</a:t>
            </a:r>
            <a:endParaRPr sz="3400"/>
          </a:p>
        </p:txBody>
      </p:sp>
      <p:sp>
        <p:nvSpPr>
          <p:cNvPr id="142" name="Google Shape;142;g1befc54f912_0_26"/>
          <p:cNvSpPr txBox="1"/>
          <p:nvPr/>
        </p:nvSpPr>
        <p:spPr>
          <a:xfrm>
            <a:off x="1447800" y="3421225"/>
            <a:ext cx="15384000" cy="48936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2400" b="1" dirty="0">
                <a:solidFill>
                  <a:schemeClr val="dk1"/>
                </a:solidFill>
                <a:latin typeface="Calibri"/>
                <a:ea typeface="Calibri"/>
                <a:cs typeface="Calibri"/>
                <a:sym typeface="Calibri"/>
              </a:rPr>
              <a:t>¿Cuál es la diferencia entre autoestima y confianza en uno mismo?  La confianza en uno mismo y la autoestima son dos conceptos que a menudo se confunden.</a:t>
            </a:r>
          </a:p>
          <a:p>
            <a:pPr marL="0" marR="0" lvl="0" indent="0" algn="just" rtl="0">
              <a:lnSpc>
                <a:spcPct val="100000"/>
              </a:lnSpc>
              <a:spcBef>
                <a:spcPts val="0"/>
              </a:spcBef>
              <a:spcAft>
                <a:spcPts val="0"/>
              </a:spcAft>
              <a:buNone/>
            </a:pPr>
            <a:endParaRPr sz="2400" b="1" dirty="0">
              <a:solidFill>
                <a:schemeClr val="dk1"/>
              </a:solidFill>
              <a:latin typeface="Calibri"/>
              <a:ea typeface="Calibri"/>
              <a:cs typeface="Calibri"/>
              <a:sym typeface="Calibri"/>
            </a:endParaRPr>
          </a:p>
          <a:p>
            <a:pPr marL="457200" marR="0" lvl="0" indent="-381000" algn="just" rtl="0">
              <a:lnSpc>
                <a:spcPct val="100000"/>
              </a:lnSpc>
              <a:spcBef>
                <a:spcPts val="0"/>
              </a:spcBef>
              <a:spcAft>
                <a:spcPts val="0"/>
              </a:spcAft>
              <a:buClr>
                <a:schemeClr val="dk1"/>
              </a:buClr>
              <a:buSzPts val="2400"/>
              <a:buFont typeface="Calibri"/>
              <a:buChar char="●"/>
            </a:pPr>
            <a:r>
              <a:rPr lang="es-ES" sz="2400" dirty="0">
                <a:solidFill>
                  <a:schemeClr val="dk1"/>
                </a:solidFill>
                <a:latin typeface="Calibri"/>
                <a:ea typeface="Calibri"/>
                <a:cs typeface="Calibri"/>
                <a:sym typeface="Calibri"/>
              </a:rPr>
              <a:t>Son de naturaleza diferente pero están fuertemente vinculadas. </a:t>
            </a:r>
          </a:p>
          <a:p>
            <a:pPr marL="457200" marR="0" lvl="0" indent="-381000" algn="just" rtl="0">
              <a:lnSpc>
                <a:spcPct val="100000"/>
              </a:lnSpc>
              <a:spcBef>
                <a:spcPts val="0"/>
              </a:spcBef>
              <a:spcAft>
                <a:spcPts val="0"/>
              </a:spcAft>
              <a:buClr>
                <a:schemeClr val="dk1"/>
              </a:buClr>
              <a:buSzPts val="2400"/>
              <a:buFont typeface="Calibri"/>
              <a:buChar char="●"/>
            </a:pPr>
            <a:r>
              <a:rPr lang="es-ES" sz="2400" dirty="0">
                <a:solidFill>
                  <a:schemeClr val="dk1"/>
                </a:solidFill>
                <a:latin typeface="Calibri"/>
                <a:ea typeface="Calibri"/>
                <a:cs typeface="Calibri"/>
                <a:sym typeface="Calibri"/>
              </a:rPr>
              <a:t>La autoestima es la evaluación continua de mi valor, la importancia que me doy como persona. Representa lo valioso que me considero. Se desarrolla siendo fiel a uno mismo, respetando las propias necesidades, emociones, límites, valores, etc.</a:t>
            </a:r>
          </a:p>
          <a:p>
            <a:pPr marL="457200" marR="0" lvl="0" indent="-381000" algn="just" rtl="0">
              <a:lnSpc>
                <a:spcPct val="100000"/>
              </a:lnSpc>
              <a:spcBef>
                <a:spcPts val="0"/>
              </a:spcBef>
              <a:spcAft>
                <a:spcPts val="0"/>
              </a:spcAft>
              <a:buClr>
                <a:schemeClr val="dk1"/>
              </a:buClr>
              <a:buSzPts val="2400"/>
              <a:buFont typeface="Calibri"/>
              <a:buChar char="●"/>
            </a:pPr>
            <a:r>
              <a:rPr lang="es-ES" sz="2400" dirty="0">
                <a:solidFill>
                  <a:schemeClr val="dk1"/>
                </a:solidFill>
                <a:latin typeface="Calibri"/>
                <a:ea typeface="Calibri"/>
                <a:cs typeface="Calibri"/>
                <a:sym typeface="Calibri"/>
              </a:rPr>
              <a:t>La confianza en uno mismo se adquiere una vez que tenemos suficiente autoestima. Es la evaluación realista y puntual que hago de mis capacidades para afrontar una situación determinada. Representa lo capaz que me considero. Se desarrolla a través de la acumulación de experiencia en áreas específicas. Es bastante normal que me sienta inseguro cuando hago algo nuevo. Sólo practicando para desarrollar mis capacidades aumentaré mi confianza en este ámbito.</a:t>
            </a:r>
            <a:endParaRPr lang="en-US" sz="2400" dirty="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endParaRPr lang="en-US" sz="24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400" dirty="0">
              <a:solidFill>
                <a:schemeClr val="dk1"/>
              </a:solidFill>
              <a:latin typeface="Calibri"/>
              <a:ea typeface="Calibri"/>
              <a:cs typeface="Calibri"/>
              <a:sym typeface="Calibri"/>
            </a:endParaRPr>
          </a:p>
        </p:txBody>
      </p:sp>
      <p:sp>
        <p:nvSpPr>
          <p:cNvPr id="143" name="Google Shape;143;g1befc54f912_0_26"/>
          <p:cNvSpPr txBox="1"/>
          <p:nvPr/>
        </p:nvSpPr>
        <p:spPr>
          <a:xfrm>
            <a:off x="1734208" y="1696309"/>
            <a:ext cx="15655158"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400"/>
              <a:t>Unidad 3 :   </a:t>
            </a:r>
            <a:endParaRPr sz="3400"/>
          </a:p>
          <a:p>
            <a:pPr marL="0" marR="0" lvl="0" indent="0" algn="l" rtl="0">
              <a:lnSpc>
                <a:spcPct val="100000"/>
              </a:lnSpc>
              <a:spcBef>
                <a:spcPts val="0"/>
              </a:spcBef>
              <a:spcAft>
                <a:spcPts val="0"/>
              </a:spcAft>
              <a:buNone/>
            </a:pPr>
            <a:r>
              <a:rPr lang="en-GB" sz="2400">
                <a:solidFill>
                  <a:srgbClr val="93268F"/>
                </a:solidFill>
                <a:latin typeface="Calibri"/>
                <a:ea typeface="Calibri"/>
                <a:cs typeface="Calibri"/>
                <a:sym typeface="Calibri"/>
              </a:rPr>
              <a:t>1.Comprender </a:t>
            </a:r>
            <a:endParaRPr sz="4600" b="0" i="0" u="none" strike="noStrike" cap="none">
              <a:solidFill>
                <a:srgbClr val="93268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98a7ebc9da_0_53"/>
          <p:cNvSpPr txBox="1"/>
          <p:nvPr/>
        </p:nvSpPr>
        <p:spPr>
          <a:xfrm>
            <a:off x="1447800" y="3213366"/>
            <a:ext cx="15392400" cy="61862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3600" dirty="0">
                <a:solidFill>
                  <a:schemeClr val="dk1"/>
                </a:solidFill>
                <a:latin typeface="Calibri"/>
                <a:ea typeface="Calibri"/>
                <a:cs typeface="Calibri"/>
                <a:sym typeface="Calibri"/>
              </a:rPr>
              <a:t>La confianza en uno mismo puede adquirirse, pero muchas personas carecen de ella.</a:t>
            </a:r>
            <a:endParaRPr lang="en-US" sz="36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s-ES" sz="3600" dirty="0">
                <a:solidFill>
                  <a:schemeClr val="dk1"/>
                </a:solidFill>
                <a:latin typeface="Calibri"/>
                <a:ea typeface="Calibri"/>
                <a:cs typeface="Calibri"/>
                <a:sym typeface="Calibri"/>
              </a:rPr>
              <a:t>Estas son las 4 causas principales de la falta de confianza en uno mismo e intenta analizarlas:</a:t>
            </a:r>
          </a:p>
          <a:p>
            <a:pPr marL="0" marR="0" lvl="0" indent="0" algn="just" rtl="0">
              <a:lnSpc>
                <a:spcPct val="100000"/>
              </a:lnSpc>
              <a:spcBef>
                <a:spcPts val="0"/>
              </a:spcBef>
              <a:spcAft>
                <a:spcPts val="0"/>
              </a:spcAft>
              <a:buNone/>
            </a:pPr>
            <a:endParaRPr lang="es-ES" sz="3600" dirty="0">
              <a:solidFill>
                <a:schemeClr val="dk1"/>
              </a:solidFill>
              <a:latin typeface="Calibri"/>
              <a:ea typeface="Calibri"/>
              <a:cs typeface="Calibri"/>
              <a:sym typeface="Calibri"/>
            </a:endParaRPr>
          </a:p>
          <a:p>
            <a:pPr marL="457200" marR="0" lvl="0" indent="-457200" algn="just" rtl="0">
              <a:lnSpc>
                <a:spcPct val="100000"/>
              </a:lnSpc>
              <a:spcBef>
                <a:spcPts val="0"/>
              </a:spcBef>
              <a:spcAft>
                <a:spcPts val="0"/>
              </a:spcAft>
              <a:buClr>
                <a:schemeClr val="dk1"/>
              </a:buClr>
              <a:buSzPts val="3600"/>
              <a:buFont typeface="Calibri"/>
              <a:buChar char="●"/>
            </a:pPr>
            <a:r>
              <a:rPr lang="es-ES" sz="3600" dirty="0">
                <a:solidFill>
                  <a:schemeClr val="dk1"/>
                </a:solidFill>
                <a:latin typeface="Calibri"/>
                <a:ea typeface="Calibri"/>
                <a:cs typeface="Calibri"/>
                <a:sym typeface="Calibri"/>
              </a:rPr>
              <a:t>Miedo a la crítica</a:t>
            </a:r>
          </a:p>
          <a:p>
            <a:pPr marL="457200" marR="0" lvl="0" indent="-457200" algn="just" rtl="0">
              <a:lnSpc>
                <a:spcPct val="100000"/>
              </a:lnSpc>
              <a:spcBef>
                <a:spcPts val="0"/>
              </a:spcBef>
              <a:spcAft>
                <a:spcPts val="0"/>
              </a:spcAft>
              <a:buClr>
                <a:schemeClr val="dk1"/>
              </a:buClr>
              <a:buSzPts val="3600"/>
              <a:buFont typeface="Calibri"/>
              <a:buChar char="●"/>
            </a:pPr>
            <a:r>
              <a:rPr lang="es-ES" sz="3600" dirty="0">
                <a:solidFill>
                  <a:schemeClr val="dk1"/>
                </a:solidFill>
                <a:latin typeface="Calibri"/>
                <a:ea typeface="Calibri"/>
                <a:cs typeface="Calibri"/>
                <a:sym typeface="Calibri"/>
              </a:rPr>
              <a:t>Sentimiento de inferioridad </a:t>
            </a:r>
          </a:p>
          <a:p>
            <a:pPr marL="457200" marR="0" lvl="0" indent="-457200" algn="just" rtl="0">
              <a:lnSpc>
                <a:spcPct val="100000"/>
              </a:lnSpc>
              <a:spcBef>
                <a:spcPts val="0"/>
              </a:spcBef>
              <a:spcAft>
                <a:spcPts val="0"/>
              </a:spcAft>
              <a:buClr>
                <a:schemeClr val="dk1"/>
              </a:buClr>
              <a:buSzPts val="3600"/>
              <a:buFont typeface="Calibri"/>
              <a:buChar char="●"/>
            </a:pPr>
            <a:r>
              <a:rPr lang="es-ES" sz="3600" dirty="0">
                <a:solidFill>
                  <a:schemeClr val="dk1"/>
                </a:solidFill>
                <a:latin typeface="Calibri"/>
                <a:ea typeface="Calibri"/>
                <a:cs typeface="Calibri"/>
                <a:sym typeface="Calibri"/>
              </a:rPr>
              <a:t>Un entorno poco propicio</a:t>
            </a:r>
          </a:p>
          <a:p>
            <a:pPr marL="457200" marR="0" lvl="0" indent="-457200" algn="just" rtl="0">
              <a:lnSpc>
                <a:spcPct val="100000"/>
              </a:lnSpc>
              <a:spcBef>
                <a:spcPts val="0"/>
              </a:spcBef>
              <a:spcAft>
                <a:spcPts val="0"/>
              </a:spcAft>
              <a:buClr>
                <a:schemeClr val="dk1"/>
              </a:buClr>
              <a:buSzPts val="3600"/>
              <a:buFont typeface="Calibri"/>
              <a:buChar char="●"/>
            </a:pPr>
            <a:r>
              <a:rPr lang="es-ES" sz="3600" dirty="0">
                <a:solidFill>
                  <a:schemeClr val="dk1"/>
                </a:solidFill>
                <a:latin typeface="Calibri"/>
                <a:ea typeface="Calibri"/>
                <a:cs typeface="Calibri"/>
                <a:sym typeface="Calibri"/>
              </a:rPr>
              <a:t>Obsesión por la perfección </a:t>
            </a:r>
          </a:p>
          <a:p>
            <a:pPr marL="0" marR="0" lvl="0" indent="0" algn="just" rtl="0">
              <a:lnSpc>
                <a:spcPct val="100000"/>
              </a:lnSpc>
              <a:spcBef>
                <a:spcPts val="0"/>
              </a:spcBef>
              <a:spcAft>
                <a:spcPts val="0"/>
              </a:spcAft>
              <a:buNone/>
            </a:pPr>
            <a:endParaRPr lang="en-US" sz="24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4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400" dirty="0">
              <a:solidFill>
                <a:schemeClr val="dk1"/>
              </a:solidFill>
              <a:latin typeface="Calibri"/>
              <a:ea typeface="Calibri"/>
              <a:cs typeface="Calibri"/>
              <a:sym typeface="Calibri"/>
            </a:endParaRPr>
          </a:p>
        </p:txBody>
      </p:sp>
      <p:sp>
        <p:nvSpPr>
          <p:cNvPr id="149" name="Google Shape;149;g198a7ebc9da_0_53"/>
          <p:cNvSpPr txBox="1"/>
          <p:nvPr/>
        </p:nvSpPr>
        <p:spPr>
          <a:xfrm>
            <a:off x="1447800" y="1573300"/>
            <a:ext cx="126915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400"/>
              <a:t>Unidad 3 : Confianza en una misma </a:t>
            </a:r>
            <a:endParaRPr sz="3400"/>
          </a:p>
          <a:p>
            <a:pPr marL="0" marR="0" lvl="0" indent="0" algn="l" rtl="0">
              <a:lnSpc>
                <a:spcPct val="100000"/>
              </a:lnSpc>
              <a:spcBef>
                <a:spcPts val="0"/>
              </a:spcBef>
              <a:spcAft>
                <a:spcPts val="0"/>
              </a:spcAft>
              <a:buNone/>
            </a:pPr>
            <a:r>
              <a:rPr lang="en-GB" sz="2400">
                <a:solidFill>
                  <a:srgbClr val="93268F"/>
                </a:solidFill>
                <a:latin typeface="Calibri"/>
                <a:ea typeface="Calibri"/>
                <a:cs typeface="Calibri"/>
                <a:sym typeface="Calibri"/>
              </a:rPr>
              <a:t>1.Comprender </a:t>
            </a:r>
            <a:endParaRPr sz="4600" b="0" i="0" u="none" strike="noStrike" cap="none">
              <a:solidFill>
                <a:srgbClr val="93268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98a7ebc9da_0_80"/>
          <p:cNvSpPr txBox="1"/>
          <p:nvPr/>
        </p:nvSpPr>
        <p:spPr>
          <a:xfrm>
            <a:off x="1447800" y="3412277"/>
            <a:ext cx="15392400" cy="1800453"/>
          </a:xfrm>
          <a:prstGeom prst="rect">
            <a:avLst/>
          </a:prstGeom>
          <a:noFill/>
          <a:ln>
            <a:noFill/>
          </a:ln>
        </p:spPr>
        <p:txBody>
          <a:bodyPr spcFirstLastPara="1" wrap="square" lIns="91425" tIns="45700" rIns="91425" bIns="45700" anchor="t" anchorCtr="0">
            <a:spAutoFit/>
          </a:bodyPr>
          <a:lstStyle/>
          <a:p>
            <a:pPr marL="457200" marR="0" lvl="0" indent="-539750" algn="just" rtl="0">
              <a:lnSpc>
                <a:spcPct val="100000"/>
              </a:lnSpc>
              <a:spcBef>
                <a:spcPts val="0"/>
              </a:spcBef>
              <a:spcAft>
                <a:spcPts val="0"/>
              </a:spcAft>
              <a:buClr>
                <a:schemeClr val="dk1"/>
              </a:buClr>
              <a:buSzPts val="4900"/>
              <a:buFont typeface="Calibri"/>
              <a:buChar char="●"/>
            </a:pPr>
            <a:r>
              <a:rPr lang="es-ES" sz="3700" dirty="0">
                <a:solidFill>
                  <a:schemeClr val="dk1"/>
                </a:solidFill>
                <a:latin typeface="Calibri"/>
                <a:ea typeface="Calibri"/>
                <a:cs typeface="Calibri"/>
                <a:sym typeface="Calibri"/>
              </a:rPr>
              <a:t>Cuando se trabaja la confianza en uno mismo y se analiza su desarrollo, destacan cuatro claves principales:</a:t>
            </a:r>
            <a:endParaRPr sz="37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3700" dirty="0">
              <a:solidFill>
                <a:schemeClr val="dk1"/>
              </a:solidFill>
              <a:latin typeface="Calibri"/>
              <a:ea typeface="Calibri"/>
              <a:cs typeface="Calibri"/>
              <a:sym typeface="Calibri"/>
            </a:endParaRPr>
          </a:p>
        </p:txBody>
      </p:sp>
      <p:sp>
        <p:nvSpPr>
          <p:cNvPr id="155" name="Google Shape;155;g198a7ebc9da_0_80"/>
          <p:cNvSpPr/>
          <p:nvPr/>
        </p:nvSpPr>
        <p:spPr>
          <a:xfrm>
            <a:off x="1677450" y="6114800"/>
            <a:ext cx="3350700" cy="1910100"/>
          </a:xfrm>
          <a:prstGeom prst="round2Diag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800" b="1"/>
              <a:t>La voluntad</a:t>
            </a:r>
            <a:endParaRPr sz="3800" b="1"/>
          </a:p>
        </p:txBody>
      </p:sp>
      <p:sp>
        <p:nvSpPr>
          <p:cNvPr id="156" name="Google Shape;156;g198a7ebc9da_0_80"/>
          <p:cNvSpPr/>
          <p:nvPr/>
        </p:nvSpPr>
        <p:spPr>
          <a:xfrm>
            <a:off x="5288212" y="6114800"/>
            <a:ext cx="3350700" cy="1910100"/>
          </a:xfrm>
          <a:prstGeom prst="round2Diag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800" b="1"/>
              <a:t>El realismo</a:t>
            </a:r>
            <a:endParaRPr sz="3800" b="1"/>
          </a:p>
        </p:txBody>
      </p:sp>
      <p:sp>
        <p:nvSpPr>
          <p:cNvPr id="157" name="Google Shape;157;g198a7ebc9da_0_80"/>
          <p:cNvSpPr/>
          <p:nvPr/>
        </p:nvSpPr>
        <p:spPr>
          <a:xfrm>
            <a:off x="8946283" y="6114800"/>
            <a:ext cx="3350700" cy="1910100"/>
          </a:xfrm>
          <a:prstGeom prst="round2Diag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GB" sz="3800" b="1">
                <a:solidFill>
                  <a:schemeClr val="dk1"/>
                </a:solidFill>
                <a:latin typeface="Calibri"/>
                <a:ea typeface="Calibri"/>
                <a:cs typeface="Calibri"/>
                <a:sym typeface="Calibri"/>
              </a:rPr>
              <a:t>Conocimento de tus recursos</a:t>
            </a:r>
            <a:endParaRPr sz="5200" b="1"/>
          </a:p>
        </p:txBody>
      </p:sp>
      <p:sp>
        <p:nvSpPr>
          <p:cNvPr id="158" name="Google Shape;158;g198a7ebc9da_0_80"/>
          <p:cNvSpPr/>
          <p:nvPr/>
        </p:nvSpPr>
        <p:spPr>
          <a:xfrm>
            <a:off x="12612407" y="6114800"/>
            <a:ext cx="4351289" cy="1910100"/>
          </a:xfrm>
          <a:prstGeom prst="round2Diag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800" b="1"/>
              <a:t>El cuestionamiento</a:t>
            </a:r>
            <a:endParaRPr sz="3800" b="1"/>
          </a:p>
        </p:txBody>
      </p:sp>
      <p:pic>
        <p:nvPicPr>
          <p:cNvPr id="159" name="Google Shape;159;g198a7ebc9da_0_80"/>
          <p:cNvPicPr preferRelativeResize="0"/>
          <p:nvPr/>
        </p:nvPicPr>
        <p:blipFill rotWithShape="1">
          <a:blip r:embed="rId3">
            <a:alphaModFix/>
          </a:blip>
          <a:srcRect/>
          <a:stretch/>
        </p:blipFill>
        <p:spPr>
          <a:xfrm>
            <a:off x="8212025" y="544125"/>
            <a:ext cx="3043550" cy="3043550"/>
          </a:xfrm>
          <a:prstGeom prst="rect">
            <a:avLst/>
          </a:prstGeom>
          <a:noFill/>
          <a:ln>
            <a:noFill/>
          </a:ln>
        </p:spPr>
      </p:pic>
      <p:sp>
        <p:nvSpPr>
          <p:cNvPr id="160" name="Google Shape;160;g198a7ebc9da_0_80"/>
          <p:cNvSpPr txBox="1"/>
          <p:nvPr/>
        </p:nvSpPr>
        <p:spPr>
          <a:xfrm>
            <a:off x="1447800" y="1573300"/>
            <a:ext cx="126915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400"/>
              <a:t>Unidad 3 : Confianza en una misma </a:t>
            </a:r>
            <a:endParaRPr sz="3400"/>
          </a:p>
          <a:p>
            <a:pPr marL="0" marR="0" lvl="0" indent="0" algn="l" rtl="0">
              <a:lnSpc>
                <a:spcPct val="100000"/>
              </a:lnSpc>
              <a:spcBef>
                <a:spcPts val="0"/>
              </a:spcBef>
              <a:spcAft>
                <a:spcPts val="0"/>
              </a:spcAft>
              <a:buNone/>
            </a:pPr>
            <a:r>
              <a:rPr lang="en-GB" sz="2400">
                <a:solidFill>
                  <a:srgbClr val="93268F"/>
                </a:solidFill>
                <a:latin typeface="Calibri"/>
                <a:ea typeface="Calibri"/>
                <a:cs typeface="Calibri"/>
                <a:sym typeface="Calibri"/>
              </a:rPr>
              <a:t>2. Claves de la confianza en una misma</a:t>
            </a:r>
            <a:endParaRPr sz="4600" b="0" i="0" u="none" strike="noStrike" cap="none">
              <a:solidFill>
                <a:srgbClr val="93268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b21c3fd82a_0_53"/>
          <p:cNvSpPr txBox="1"/>
          <p:nvPr/>
        </p:nvSpPr>
        <p:spPr>
          <a:xfrm>
            <a:off x="1447800" y="3412277"/>
            <a:ext cx="15392400" cy="3462446"/>
          </a:xfrm>
          <a:prstGeom prst="rect">
            <a:avLst/>
          </a:prstGeom>
          <a:noFill/>
          <a:ln>
            <a:noFill/>
          </a:ln>
        </p:spPr>
        <p:txBody>
          <a:bodyPr spcFirstLastPara="1" wrap="square" lIns="91425" tIns="45700" rIns="91425" bIns="45700" anchor="t" anchorCtr="0">
            <a:spAutoFit/>
          </a:bodyPr>
          <a:lstStyle/>
          <a:p>
            <a:pPr marL="457200" marR="0" lvl="0" indent="-495300" algn="just" rtl="0">
              <a:lnSpc>
                <a:spcPct val="100000"/>
              </a:lnSpc>
              <a:spcBef>
                <a:spcPts val="0"/>
              </a:spcBef>
              <a:spcAft>
                <a:spcPts val="0"/>
              </a:spcAft>
              <a:buClr>
                <a:srgbClr val="93268F"/>
              </a:buClr>
              <a:buSzPts val="4200"/>
              <a:buFont typeface="Calibri"/>
              <a:buChar char="●"/>
            </a:pPr>
            <a:r>
              <a:rPr lang="en-GB" sz="3000" dirty="0">
                <a:solidFill>
                  <a:srgbClr val="93268F"/>
                </a:solidFill>
                <a:latin typeface="Calibri"/>
                <a:ea typeface="Calibri"/>
                <a:cs typeface="Calibri"/>
                <a:sym typeface="Calibri"/>
              </a:rPr>
              <a:t>La </a:t>
            </a:r>
            <a:r>
              <a:rPr lang="en-GB" sz="3000" dirty="0" err="1">
                <a:solidFill>
                  <a:srgbClr val="93268F"/>
                </a:solidFill>
                <a:latin typeface="Calibri"/>
                <a:ea typeface="Calibri"/>
                <a:cs typeface="Calibri"/>
                <a:sym typeface="Calibri"/>
              </a:rPr>
              <a:t>voluntad</a:t>
            </a:r>
            <a:r>
              <a:rPr lang="en-GB" sz="3000" dirty="0">
                <a:solidFill>
                  <a:srgbClr val="93268F"/>
                </a:solidFill>
                <a:latin typeface="Calibri"/>
                <a:ea typeface="Calibri"/>
                <a:cs typeface="Calibri"/>
                <a:sym typeface="Calibri"/>
              </a:rPr>
              <a:t> : </a:t>
            </a:r>
            <a:endParaRPr sz="3000" dirty="0">
              <a:solidFill>
                <a:srgbClr val="93268F"/>
              </a:solidFill>
              <a:latin typeface="Calibri"/>
              <a:ea typeface="Calibri"/>
              <a:cs typeface="Calibri"/>
              <a:sym typeface="Calibri"/>
            </a:endParaRPr>
          </a:p>
          <a:p>
            <a:pPr marL="0" marR="0" lvl="0" indent="0" algn="just" rtl="0">
              <a:lnSpc>
                <a:spcPct val="100000"/>
              </a:lnSpc>
              <a:spcBef>
                <a:spcPts val="0"/>
              </a:spcBef>
              <a:spcAft>
                <a:spcPts val="0"/>
              </a:spcAft>
              <a:buNone/>
            </a:pPr>
            <a:r>
              <a:rPr lang="en-GB" sz="2300" dirty="0">
                <a:effectLst/>
                <a:latin typeface="Calibri" panose="020F0502020204030204" pitchFamily="34" charset="0"/>
                <a:ea typeface="Calibri" panose="020F0502020204030204" pitchFamily="34" charset="0"/>
              </a:rPr>
              <a:t>La </a:t>
            </a:r>
            <a:r>
              <a:rPr lang="en-GB" sz="2300" dirty="0" err="1">
                <a:effectLst/>
                <a:latin typeface="Calibri" panose="020F0502020204030204" pitchFamily="34" charset="0"/>
                <a:ea typeface="Calibri" panose="020F0502020204030204" pitchFamily="34" charset="0"/>
              </a:rPr>
              <a:t>confianza</a:t>
            </a:r>
            <a:r>
              <a:rPr lang="en-GB" sz="2300" dirty="0">
                <a:effectLst/>
                <a:latin typeface="Calibri" panose="020F0502020204030204" pitchFamily="34" charset="0"/>
                <a:ea typeface="Calibri" panose="020F0502020204030204" pitchFamily="34" charset="0"/>
              </a:rPr>
              <a:t> en uno </a:t>
            </a:r>
            <a:r>
              <a:rPr lang="en-GB" sz="2300" dirty="0" err="1">
                <a:effectLst/>
                <a:latin typeface="Calibri" panose="020F0502020204030204" pitchFamily="34" charset="0"/>
                <a:ea typeface="Calibri" panose="020F0502020204030204" pitchFamily="34" charset="0"/>
              </a:rPr>
              <a:t>mismo</a:t>
            </a:r>
            <a:r>
              <a:rPr lang="en-GB" sz="2300" dirty="0">
                <a:effectLst/>
                <a:latin typeface="Calibri" panose="020F0502020204030204" pitchFamily="34" charset="0"/>
                <a:ea typeface="Calibri" panose="020F0502020204030204" pitchFamily="34" charset="0"/>
              </a:rPr>
              <a:t> </a:t>
            </a:r>
            <a:r>
              <a:rPr lang="en-GB" sz="2300" b="1" dirty="0">
                <a:effectLst/>
                <a:latin typeface="Calibri" panose="020F0502020204030204" pitchFamily="34" charset="0"/>
                <a:ea typeface="Calibri" panose="020F0502020204030204" pitchFamily="34" charset="0"/>
              </a:rPr>
              <a:t>no</a:t>
            </a:r>
            <a:r>
              <a:rPr lang="en-GB" sz="2300" dirty="0">
                <a:effectLst/>
                <a:latin typeface="Calibri" panose="020F0502020204030204" pitchFamily="34" charset="0"/>
                <a:ea typeface="Calibri" panose="020F0502020204030204" pitchFamily="34" charset="0"/>
              </a:rPr>
              <a:t> </a:t>
            </a:r>
            <a:r>
              <a:rPr lang="en-GB" sz="2300" b="1" dirty="0" err="1">
                <a:effectLst/>
                <a:latin typeface="Calibri" panose="020F0502020204030204" pitchFamily="34" charset="0"/>
                <a:ea typeface="Calibri" panose="020F0502020204030204" pitchFamily="34" charset="0"/>
              </a:rPr>
              <a:t>puede</a:t>
            </a:r>
            <a:r>
              <a:rPr lang="en-GB" sz="2300" dirty="0">
                <a:effectLst/>
                <a:latin typeface="Calibri" panose="020F0502020204030204" pitchFamily="34" charset="0"/>
                <a:ea typeface="Calibri" panose="020F0502020204030204" pitchFamily="34" charset="0"/>
              </a:rPr>
              <a:t> ser </a:t>
            </a:r>
            <a:r>
              <a:rPr lang="en-GB" sz="2300" dirty="0" err="1">
                <a:effectLst/>
                <a:latin typeface="Calibri" panose="020F0502020204030204" pitchFamily="34" charset="0"/>
                <a:ea typeface="Calibri" panose="020F0502020204030204" pitchFamily="34" charset="0"/>
              </a:rPr>
              <a:t>el</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resultado</a:t>
            </a:r>
            <a:r>
              <a:rPr lang="en-GB" sz="2300" dirty="0">
                <a:effectLst/>
                <a:latin typeface="Calibri" panose="020F0502020204030204" pitchFamily="34" charset="0"/>
                <a:ea typeface="Calibri" panose="020F0502020204030204" pitchFamily="34" charset="0"/>
              </a:rPr>
              <a:t> de un </a:t>
            </a:r>
            <a:r>
              <a:rPr lang="en-GB" sz="2300" dirty="0" err="1">
                <a:effectLst/>
                <a:latin typeface="Calibri" panose="020F0502020204030204" pitchFamily="34" charset="0"/>
                <a:ea typeface="Calibri" panose="020F0502020204030204" pitchFamily="34" charset="0"/>
              </a:rPr>
              <a:t>sentimiento</a:t>
            </a:r>
            <a:r>
              <a:rPr lang="en-GB" sz="2300" dirty="0">
                <a:effectLst/>
                <a:latin typeface="Calibri" panose="020F0502020204030204" pitchFamily="34" charset="0"/>
                <a:ea typeface="Calibri" panose="020F0502020204030204" pitchFamily="34" charset="0"/>
              </a:rPr>
              <a:t> o </a:t>
            </a:r>
            <a:r>
              <a:rPr lang="en-GB" sz="2300" dirty="0" err="1">
                <a:effectLst/>
                <a:latin typeface="Calibri" panose="020F0502020204030204" pitchFamily="34" charset="0"/>
                <a:ea typeface="Calibri" panose="020F0502020204030204" pitchFamily="34" charset="0"/>
              </a:rPr>
              <a:t>una</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sensación</a:t>
            </a:r>
            <a:r>
              <a:rPr lang="en-GB" sz="2300" dirty="0">
                <a:effectLst/>
                <a:latin typeface="Calibri" panose="020F0502020204030204" pitchFamily="34" charset="0"/>
                <a:ea typeface="Calibri" panose="020F0502020204030204" pitchFamily="34" charset="0"/>
              </a:rPr>
              <a:t>. El punto de </a:t>
            </a:r>
            <a:r>
              <a:rPr lang="en-GB" sz="2300" dirty="0" err="1">
                <a:effectLst/>
                <a:latin typeface="Calibri" panose="020F0502020204030204" pitchFamily="34" charset="0"/>
                <a:ea typeface="Calibri" panose="020F0502020204030204" pitchFamily="34" charset="0"/>
              </a:rPr>
              <a:t>partida</a:t>
            </a:r>
            <a:r>
              <a:rPr lang="en-GB" sz="2300" dirty="0">
                <a:effectLst/>
                <a:latin typeface="Calibri" panose="020F0502020204030204" pitchFamily="34" charset="0"/>
                <a:ea typeface="Calibri" panose="020F0502020204030204" pitchFamily="34" charset="0"/>
              </a:rPr>
              <a:t> de la </a:t>
            </a:r>
            <a:r>
              <a:rPr lang="en-GB" sz="2300" dirty="0" err="1">
                <a:effectLst/>
                <a:latin typeface="Calibri" panose="020F0502020204030204" pitchFamily="34" charset="0"/>
                <a:ea typeface="Calibri" panose="020F0502020204030204" pitchFamily="34" charset="0"/>
              </a:rPr>
              <a:t>confianza</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absoluta</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está</a:t>
            </a:r>
            <a:r>
              <a:rPr lang="en-GB" sz="2300" dirty="0">
                <a:effectLst/>
                <a:latin typeface="Calibri" panose="020F0502020204030204" pitchFamily="34" charset="0"/>
                <a:ea typeface="Calibri" panose="020F0502020204030204" pitchFamily="34" charset="0"/>
              </a:rPr>
              <a:t> en la </a:t>
            </a:r>
            <a:r>
              <a:rPr lang="en-GB" sz="2300" dirty="0" err="1">
                <a:effectLst/>
                <a:latin typeface="Calibri" panose="020F0502020204030204" pitchFamily="34" charset="0"/>
                <a:ea typeface="Calibri" panose="020F0502020204030204" pitchFamily="34" charset="0"/>
              </a:rPr>
              <a:t>mente</a:t>
            </a:r>
            <a:r>
              <a:rPr lang="en-GB" sz="2300" dirty="0">
                <a:effectLst/>
                <a:latin typeface="Calibri" panose="020F0502020204030204" pitchFamily="34" charset="0"/>
                <a:ea typeface="Calibri" panose="020F0502020204030204" pitchFamily="34" charset="0"/>
              </a:rPr>
              <a:t>, a </a:t>
            </a:r>
            <a:r>
              <a:rPr lang="en-GB" sz="2300" dirty="0" err="1">
                <a:effectLst/>
                <a:latin typeface="Calibri" panose="020F0502020204030204" pitchFamily="34" charset="0"/>
                <a:ea typeface="Calibri" panose="020F0502020204030204" pitchFamily="34" charset="0"/>
              </a:rPr>
              <a:t>través</a:t>
            </a:r>
            <a:r>
              <a:rPr lang="en-GB" sz="2300" dirty="0">
                <a:effectLst/>
                <a:latin typeface="Calibri" panose="020F0502020204030204" pitchFamily="34" charset="0"/>
                <a:ea typeface="Calibri" panose="020F0502020204030204" pitchFamily="34" charset="0"/>
              </a:rPr>
              <a:t> de la </a:t>
            </a:r>
            <a:r>
              <a:rPr lang="en-GB" sz="2300" dirty="0" err="1">
                <a:effectLst/>
                <a:latin typeface="Calibri" panose="020F0502020204030204" pitchFamily="34" charset="0"/>
                <a:ea typeface="Calibri" panose="020F0502020204030204" pitchFamily="34" charset="0"/>
              </a:rPr>
              <a:t>fuerza</a:t>
            </a:r>
            <a:r>
              <a:rPr lang="en-GB" sz="2300" dirty="0">
                <a:effectLst/>
                <a:latin typeface="Calibri" panose="020F0502020204030204" pitchFamily="34" charset="0"/>
                <a:ea typeface="Calibri" panose="020F0502020204030204" pitchFamily="34" charset="0"/>
              </a:rPr>
              <a:t> de </a:t>
            </a:r>
            <a:r>
              <a:rPr lang="en-GB" sz="2300" dirty="0" err="1">
                <a:effectLst/>
                <a:latin typeface="Calibri" panose="020F0502020204030204" pitchFamily="34" charset="0"/>
                <a:ea typeface="Calibri" panose="020F0502020204030204" pitchFamily="34" charset="0"/>
              </a:rPr>
              <a:t>voluntad</a:t>
            </a:r>
            <a:r>
              <a:rPr lang="en-GB" sz="2300" dirty="0">
                <a:effectLst/>
                <a:latin typeface="Calibri" panose="020F0502020204030204" pitchFamily="34" charset="0"/>
                <a:ea typeface="Calibri" panose="020F0502020204030204" pitchFamily="34" charset="0"/>
              </a:rPr>
              <a:t> que </a:t>
            </a:r>
            <a:r>
              <a:rPr lang="en-GB" sz="2300" dirty="0" err="1">
                <a:effectLst/>
                <a:latin typeface="Calibri" panose="020F0502020204030204" pitchFamily="34" charset="0"/>
                <a:ea typeface="Calibri" panose="020F0502020204030204" pitchFamily="34" charset="0"/>
              </a:rPr>
              <a:t>eres</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capaz</a:t>
            </a:r>
            <a:r>
              <a:rPr lang="en-GB" sz="2300" dirty="0">
                <a:effectLst/>
                <a:latin typeface="Calibri" panose="020F0502020204030204" pitchFamily="34" charset="0"/>
                <a:ea typeface="Calibri" panose="020F0502020204030204" pitchFamily="34" charset="0"/>
              </a:rPr>
              <a:t> de </a:t>
            </a:r>
            <a:r>
              <a:rPr lang="en-GB" sz="2300" dirty="0" err="1">
                <a:effectLst/>
                <a:latin typeface="Calibri" panose="020F0502020204030204" pitchFamily="34" charset="0"/>
                <a:ea typeface="Calibri" panose="020F0502020204030204" pitchFamily="34" charset="0"/>
              </a:rPr>
              <a:t>desplegar</a:t>
            </a:r>
            <a:r>
              <a:rPr lang="en-GB" sz="2300" dirty="0">
                <a:effectLst/>
                <a:latin typeface="Calibri" panose="020F0502020204030204" pitchFamily="34" charset="0"/>
                <a:ea typeface="Calibri" panose="020F0502020204030204" pitchFamily="34" charset="0"/>
              </a:rPr>
              <a:t>. A menudo </a:t>
            </a:r>
            <a:r>
              <a:rPr lang="en-GB" sz="2300" dirty="0" err="1">
                <a:effectLst/>
                <a:latin typeface="Calibri" panose="020F0502020204030204" pitchFamily="34" charset="0"/>
                <a:ea typeface="Calibri" panose="020F0502020204030204" pitchFamily="34" charset="0"/>
              </a:rPr>
              <a:t>te</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encuentras</a:t>
            </a:r>
            <a:r>
              <a:rPr lang="en-GB" sz="2300" dirty="0">
                <a:effectLst/>
                <a:latin typeface="Calibri" panose="020F0502020204030204" pitchFamily="34" charset="0"/>
                <a:ea typeface="Calibri" panose="020F0502020204030204" pitchFamily="34" charset="0"/>
              </a:rPr>
              <a:t> con personas que </a:t>
            </a:r>
            <a:r>
              <a:rPr lang="en-GB" sz="2300" dirty="0" err="1">
                <a:effectLst/>
                <a:latin typeface="Calibri" panose="020F0502020204030204" pitchFamily="34" charset="0"/>
                <a:ea typeface="Calibri" panose="020F0502020204030204" pitchFamily="34" charset="0"/>
              </a:rPr>
              <a:t>parecen</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estar</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tremendamente</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seguras</a:t>
            </a:r>
            <a:r>
              <a:rPr lang="en-GB" sz="2300" dirty="0">
                <a:effectLst/>
                <a:latin typeface="Calibri" panose="020F0502020204030204" pitchFamily="34" charset="0"/>
                <a:ea typeface="Calibri" panose="020F0502020204030204" pitchFamily="34" charset="0"/>
              </a:rPr>
              <a:t> de </a:t>
            </a:r>
            <a:r>
              <a:rPr lang="en-GB" sz="2300" dirty="0" err="1">
                <a:effectLst/>
                <a:latin typeface="Calibri" panose="020F0502020204030204" pitchFamily="34" charset="0"/>
                <a:ea typeface="Calibri" panose="020F0502020204030204" pitchFamily="34" charset="0"/>
              </a:rPr>
              <a:t>sí</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mismas</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Contrariamente</a:t>
            </a:r>
            <a:r>
              <a:rPr lang="en-GB" sz="2300" dirty="0">
                <a:effectLst/>
                <a:latin typeface="Calibri" panose="020F0502020204030204" pitchFamily="34" charset="0"/>
                <a:ea typeface="Calibri" panose="020F0502020204030204" pitchFamily="34" charset="0"/>
              </a:rPr>
              <a:t> a lo que </a:t>
            </a:r>
            <a:r>
              <a:rPr lang="en-GB" sz="2300" dirty="0" err="1">
                <a:effectLst/>
                <a:latin typeface="Calibri" panose="020F0502020204030204" pitchFamily="34" charset="0"/>
                <a:ea typeface="Calibri" panose="020F0502020204030204" pitchFamily="34" charset="0"/>
              </a:rPr>
              <a:t>podrías</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imaginar</a:t>
            </a:r>
            <a:r>
              <a:rPr lang="en-GB" sz="2300" dirty="0">
                <a:effectLst/>
                <a:latin typeface="Calibri" panose="020F0502020204030204" pitchFamily="34" charset="0"/>
                <a:ea typeface="Calibri" panose="020F0502020204030204" pitchFamily="34" charset="0"/>
              </a:rPr>
              <a:t>, la </a:t>
            </a:r>
            <a:r>
              <a:rPr lang="en-GB" sz="2300" dirty="0" err="1">
                <a:effectLst/>
                <a:latin typeface="Calibri" panose="020F0502020204030204" pitchFamily="34" charset="0"/>
                <a:ea typeface="Calibri" panose="020F0502020204030204" pitchFamily="34" charset="0"/>
              </a:rPr>
              <a:t>fuerza</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motriz</a:t>
            </a:r>
            <a:r>
              <a:rPr lang="en-GB" sz="2300" dirty="0">
                <a:effectLst/>
                <a:latin typeface="Calibri" panose="020F0502020204030204" pitchFamily="34" charset="0"/>
                <a:ea typeface="Calibri" panose="020F0502020204030204" pitchFamily="34" charset="0"/>
              </a:rPr>
              <a:t> de </a:t>
            </a:r>
            <a:r>
              <a:rPr lang="en-GB" sz="2300" dirty="0" err="1">
                <a:effectLst/>
                <a:latin typeface="Calibri" panose="020F0502020204030204" pitchFamily="34" charset="0"/>
                <a:ea typeface="Calibri" panose="020F0502020204030204" pitchFamily="34" charset="0"/>
              </a:rPr>
              <a:t>su</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comportamiento</a:t>
            </a:r>
            <a:r>
              <a:rPr lang="en-GB" sz="2300" dirty="0">
                <a:effectLst/>
                <a:latin typeface="Calibri" panose="020F0502020204030204" pitchFamily="34" charset="0"/>
                <a:ea typeface="Calibri" panose="020F0502020204030204" pitchFamily="34" charset="0"/>
              </a:rPr>
              <a:t> no es la </a:t>
            </a:r>
            <a:r>
              <a:rPr lang="en-GB" sz="2300" dirty="0" err="1">
                <a:effectLst/>
                <a:latin typeface="Calibri" panose="020F0502020204030204" pitchFamily="34" charset="0"/>
                <a:ea typeface="Calibri" panose="020F0502020204030204" pitchFamily="34" charset="0"/>
              </a:rPr>
              <a:t>certeza</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sino</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una</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verdadera</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voluntad</a:t>
            </a:r>
            <a:r>
              <a:rPr lang="en-GB" sz="2300" dirty="0">
                <a:effectLst/>
                <a:latin typeface="Calibri" panose="020F0502020204030204" pitchFamily="34" charset="0"/>
                <a:ea typeface="Calibri" panose="020F0502020204030204" pitchFamily="34" charset="0"/>
              </a:rPr>
              <a:t> de </a:t>
            </a:r>
            <a:r>
              <a:rPr lang="en-GB" sz="2300" dirty="0" err="1">
                <a:effectLst/>
                <a:latin typeface="Calibri" panose="020F0502020204030204" pitchFamily="34" charset="0"/>
                <a:ea typeface="Calibri" panose="020F0502020204030204" pitchFamily="34" charset="0"/>
              </a:rPr>
              <a:t>actuar</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Así</a:t>
            </a:r>
            <a:r>
              <a:rPr lang="en-GB" sz="2300" dirty="0">
                <a:effectLst/>
                <a:latin typeface="Calibri" panose="020F0502020204030204" pitchFamily="34" charset="0"/>
                <a:ea typeface="Calibri" panose="020F0502020204030204" pitchFamily="34" charset="0"/>
              </a:rPr>
              <a:t> que </a:t>
            </a:r>
            <a:r>
              <a:rPr lang="en-GB" sz="2300" dirty="0" err="1">
                <a:effectLst/>
                <a:latin typeface="Calibri" panose="020F0502020204030204" pitchFamily="34" charset="0"/>
                <a:ea typeface="Calibri" panose="020F0502020204030204" pitchFamily="34" charset="0"/>
              </a:rPr>
              <a:t>están</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llenos</a:t>
            </a:r>
            <a:r>
              <a:rPr lang="en-GB" sz="2300" dirty="0">
                <a:effectLst/>
                <a:latin typeface="Calibri" panose="020F0502020204030204" pitchFamily="34" charset="0"/>
                <a:ea typeface="Calibri" panose="020F0502020204030204" pitchFamily="34" charset="0"/>
              </a:rPr>
              <a:t> de </a:t>
            </a:r>
            <a:r>
              <a:rPr lang="en-GB" sz="2300" dirty="0" err="1">
                <a:effectLst/>
                <a:latin typeface="Calibri" panose="020F0502020204030204" pitchFamily="34" charset="0"/>
                <a:ea typeface="Calibri" panose="020F0502020204030204" pitchFamily="34" charset="0"/>
              </a:rPr>
              <a:t>incertidumbres</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como</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cualquiera</a:t>
            </a:r>
            <a:r>
              <a:rPr lang="en-GB" sz="2300" dirty="0">
                <a:effectLst/>
                <a:latin typeface="Calibri" panose="020F0502020204030204" pitchFamily="34" charset="0"/>
                <a:ea typeface="Calibri" panose="020F0502020204030204" pitchFamily="34" charset="0"/>
              </a:rPr>
              <a:t> de </a:t>
            </a:r>
            <a:r>
              <a:rPr lang="en-GB" sz="2300" dirty="0" err="1">
                <a:effectLst/>
                <a:latin typeface="Calibri" panose="020F0502020204030204" pitchFamily="34" charset="0"/>
                <a:ea typeface="Calibri" panose="020F0502020204030204" pitchFamily="34" charset="0"/>
              </a:rPr>
              <a:t>nosotros</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pero</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eso</a:t>
            </a:r>
            <a:r>
              <a:rPr lang="en-GB" sz="2300" dirty="0">
                <a:effectLst/>
                <a:latin typeface="Calibri" panose="020F0502020204030204" pitchFamily="34" charset="0"/>
                <a:ea typeface="Calibri" panose="020F0502020204030204" pitchFamily="34" charset="0"/>
              </a:rPr>
              <a:t> no es un </a:t>
            </a:r>
            <a:r>
              <a:rPr lang="en-GB" sz="2300" dirty="0" err="1">
                <a:effectLst/>
                <a:latin typeface="Calibri" panose="020F0502020204030204" pitchFamily="34" charset="0"/>
                <a:ea typeface="Calibri" panose="020F0502020204030204" pitchFamily="34" charset="0"/>
              </a:rPr>
              <a:t>problema</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sólo</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el</a:t>
            </a:r>
            <a:r>
              <a:rPr lang="en-GB" sz="2300" dirty="0">
                <a:effectLst/>
                <a:latin typeface="Calibri" panose="020F0502020204030204" pitchFamily="34" charset="0"/>
                <a:ea typeface="Calibri" panose="020F0502020204030204" pitchFamily="34" charset="0"/>
              </a:rPr>
              <a:t> </a:t>
            </a:r>
            <a:r>
              <a:rPr lang="en-GB" sz="2300" dirty="0" err="1">
                <a:effectLst/>
                <a:latin typeface="Calibri" panose="020F0502020204030204" pitchFamily="34" charset="0"/>
                <a:ea typeface="Calibri" panose="020F0502020204030204" pitchFamily="34" charset="0"/>
              </a:rPr>
              <a:t>deseo</a:t>
            </a:r>
            <a:r>
              <a:rPr lang="en-GB" sz="2300" dirty="0">
                <a:effectLst/>
                <a:latin typeface="Calibri" panose="020F0502020204030204" pitchFamily="34" charset="0"/>
                <a:ea typeface="Calibri" panose="020F0502020204030204" pitchFamily="34" charset="0"/>
              </a:rPr>
              <a:t>.</a:t>
            </a:r>
            <a:endParaRPr sz="23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37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3700" dirty="0">
              <a:solidFill>
                <a:schemeClr val="dk1"/>
              </a:solidFill>
              <a:latin typeface="Calibri"/>
              <a:ea typeface="Calibri"/>
              <a:cs typeface="Calibri"/>
              <a:sym typeface="Calibri"/>
            </a:endParaRPr>
          </a:p>
        </p:txBody>
      </p:sp>
      <p:sp>
        <p:nvSpPr>
          <p:cNvPr id="166" name="Google Shape;166;g1b21c3fd82a_0_53"/>
          <p:cNvSpPr txBox="1"/>
          <p:nvPr/>
        </p:nvSpPr>
        <p:spPr>
          <a:xfrm>
            <a:off x="1447800" y="1573300"/>
            <a:ext cx="126915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400"/>
              <a:t>Unidad 3 : Confianza en una misma </a:t>
            </a:r>
            <a:endParaRPr lang="en-US" sz="3400"/>
          </a:p>
          <a:p>
            <a:pPr marL="0" marR="0" lvl="0" indent="0" algn="l" rtl="0">
              <a:lnSpc>
                <a:spcPct val="100000"/>
              </a:lnSpc>
              <a:spcBef>
                <a:spcPts val="0"/>
              </a:spcBef>
              <a:spcAft>
                <a:spcPts val="0"/>
              </a:spcAft>
              <a:buNone/>
            </a:pPr>
            <a:r>
              <a:rPr lang="en-US" sz="2400">
                <a:solidFill>
                  <a:srgbClr val="93268F"/>
                </a:solidFill>
                <a:latin typeface="Calibri"/>
                <a:ea typeface="Calibri"/>
                <a:cs typeface="Calibri"/>
                <a:sym typeface="Calibri"/>
              </a:rPr>
              <a:t>2. </a:t>
            </a:r>
            <a:r>
              <a:rPr lang="en-GB" sz="2400">
                <a:solidFill>
                  <a:srgbClr val="93268F"/>
                </a:solidFill>
                <a:latin typeface="Calibri"/>
                <a:ea typeface="Calibri"/>
                <a:cs typeface="Calibri"/>
                <a:sym typeface="Calibri"/>
              </a:rPr>
              <a:t>Claves de la confianza en una misma</a:t>
            </a:r>
            <a:endParaRPr lang="en-US" sz="4600" b="0" i="0" u="none" strike="noStrike" cap="none">
              <a:solidFill>
                <a:srgbClr val="93268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b21c3fd82a_0_63"/>
          <p:cNvSpPr txBox="1"/>
          <p:nvPr/>
        </p:nvSpPr>
        <p:spPr>
          <a:xfrm>
            <a:off x="1447800" y="3412277"/>
            <a:ext cx="15392400" cy="3462446"/>
          </a:xfrm>
          <a:prstGeom prst="rect">
            <a:avLst/>
          </a:prstGeom>
          <a:noFill/>
          <a:ln>
            <a:noFill/>
          </a:ln>
        </p:spPr>
        <p:txBody>
          <a:bodyPr spcFirstLastPara="1" wrap="square" lIns="91425" tIns="45700" rIns="91425" bIns="45700" anchor="t" anchorCtr="0">
            <a:spAutoFit/>
          </a:bodyPr>
          <a:lstStyle/>
          <a:p>
            <a:pPr marL="457200" marR="0" lvl="0" indent="-419100" algn="just" rtl="0">
              <a:lnSpc>
                <a:spcPct val="100000"/>
              </a:lnSpc>
              <a:spcBef>
                <a:spcPts val="0"/>
              </a:spcBef>
              <a:spcAft>
                <a:spcPts val="0"/>
              </a:spcAft>
              <a:buClr>
                <a:srgbClr val="93268F"/>
              </a:buClr>
              <a:buSzPts val="3000"/>
              <a:buFont typeface="Calibri"/>
              <a:buChar char="●"/>
            </a:pPr>
            <a:r>
              <a:rPr lang="en-GB" sz="3000" dirty="0">
                <a:solidFill>
                  <a:srgbClr val="93268F"/>
                </a:solidFill>
                <a:latin typeface="Calibri"/>
                <a:ea typeface="Calibri"/>
                <a:cs typeface="Calibri"/>
                <a:sym typeface="Calibri"/>
              </a:rPr>
              <a:t>El </a:t>
            </a:r>
            <a:r>
              <a:rPr lang="en-GB" sz="3000" dirty="0" err="1">
                <a:solidFill>
                  <a:srgbClr val="93268F"/>
                </a:solidFill>
                <a:latin typeface="Calibri"/>
                <a:ea typeface="Calibri"/>
                <a:cs typeface="Calibri"/>
                <a:sym typeface="Calibri"/>
              </a:rPr>
              <a:t>realismo</a:t>
            </a:r>
            <a:r>
              <a:rPr lang="en-GB" sz="3000" dirty="0">
                <a:solidFill>
                  <a:srgbClr val="93268F"/>
                </a:solidFill>
                <a:latin typeface="Calibri"/>
                <a:ea typeface="Calibri"/>
                <a:cs typeface="Calibri"/>
                <a:sym typeface="Calibri"/>
              </a:rPr>
              <a:t> : </a:t>
            </a:r>
            <a:endParaRPr sz="3000" dirty="0">
              <a:solidFill>
                <a:srgbClr val="93268F"/>
              </a:solidFill>
              <a:latin typeface="Calibri"/>
              <a:ea typeface="Calibri"/>
              <a:cs typeface="Calibri"/>
              <a:sym typeface="Calibri"/>
            </a:endParaRPr>
          </a:p>
          <a:p>
            <a:pPr marL="0" marR="0" lvl="0" indent="0" algn="just" rtl="0">
              <a:lnSpc>
                <a:spcPct val="100000"/>
              </a:lnSpc>
              <a:spcBef>
                <a:spcPts val="0"/>
              </a:spcBef>
              <a:spcAft>
                <a:spcPts val="0"/>
              </a:spcAft>
              <a:buNone/>
            </a:pPr>
            <a:r>
              <a:rPr lang="es-ES" sz="2300" dirty="0">
                <a:solidFill>
                  <a:schemeClr val="dk1"/>
                </a:solidFill>
                <a:latin typeface="Calibri"/>
                <a:ea typeface="Calibri"/>
                <a:cs typeface="Calibri"/>
                <a:sym typeface="Calibri"/>
              </a:rPr>
              <a:t>La confianza en uno mismo no debe adolecer de ceguera, sino basarse en la riqueza y variedad de tus experiencias personales. La confianza ciega es la mejor manera de fracasar inexorablemente sin entender siquiera por qué. A menos que seas un megalómano, debes utilizar tus reflejos vitales para protegerte del exceso de confianza. En definitiva, es una actitud natural centrarse en lo que se ha conseguido en el pasado para anticipar mejor lo que nos espera. Sea cual sea el ámbito de que se trate: profesional, familiar, social, afectivo...</a:t>
            </a:r>
            <a:endParaRPr sz="37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37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3700" dirty="0">
              <a:solidFill>
                <a:schemeClr val="dk1"/>
              </a:solidFill>
              <a:latin typeface="Calibri"/>
              <a:ea typeface="Calibri"/>
              <a:cs typeface="Calibri"/>
              <a:sym typeface="Calibri"/>
            </a:endParaRPr>
          </a:p>
        </p:txBody>
      </p:sp>
      <p:sp>
        <p:nvSpPr>
          <p:cNvPr id="172" name="Google Shape;172;g1b21c3fd82a_0_63"/>
          <p:cNvSpPr txBox="1"/>
          <p:nvPr/>
        </p:nvSpPr>
        <p:spPr>
          <a:xfrm>
            <a:off x="1447800" y="1573300"/>
            <a:ext cx="12691500" cy="9848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400"/>
              <a:t>Unidad 3 : Confianza en una misma </a:t>
            </a:r>
          </a:p>
          <a:p>
            <a:pPr marL="0" marR="0" lvl="0" indent="0" algn="l" rtl="0">
              <a:lnSpc>
                <a:spcPct val="100000"/>
              </a:lnSpc>
              <a:spcBef>
                <a:spcPts val="0"/>
              </a:spcBef>
              <a:spcAft>
                <a:spcPts val="0"/>
              </a:spcAft>
              <a:buNone/>
            </a:pPr>
            <a:r>
              <a:rPr lang="en-GB" sz="2400">
                <a:solidFill>
                  <a:srgbClr val="93268F"/>
                </a:solidFill>
                <a:latin typeface="Calibri"/>
                <a:ea typeface="Calibri"/>
                <a:cs typeface="Calibri"/>
                <a:sym typeface="Calibri"/>
              </a:rPr>
              <a:t>2. Claves de la confianza en una misma</a:t>
            </a:r>
            <a:endParaRPr sz="4600" b="0" i="0" u="none" strike="noStrike" cap="none">
              <a:solidFill>
                <a:srgbClr val="93268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b21c3fd82a_0_69"/>
          <p:cNvSpPr txBox="1"/>
          <p:nvPr/>
        </p:nvSpPr>
        <p:spPr>
          <a:xfrm>
            <a:off x="1447800" y="3412277"/>
            <a:ext cx="15392400" cy="4770496"/>
          </a:xfrm>
          <a:prstGeom prst="rect">
            <a:avLst/>
          </a:prstGeom>
          <a:noFill/>
          <a:ln>
            <a:noFill/>
          </a:ln>
        </p:spPr>
        <p:txBody>
          <a:bodyPr spcFirstLastPara="1" wrap="square" lIns="91425" tIns="45700" rIns="91425" bIns="45700" anchor="t" anchorCtr="0">
            <a:spAutoFit/>
          </a:bodyPr>
          <a:lstStyle/>
          <a:p>
            <a:pPr marL="457200" marR="0" lvl="0" indent="-495300" algn="just" rtl="0">
              <a:lnSpc>
                <a:spcPct val="100000"/>
              </a:lnSpc>
              <a:spcBef>
                <a:spcPts val="0"/>
              </a:spcBef>
              <a:spcAft>
                <a:spcPts val="0"/>
              </a:spcAft>
              <a:buClr>
                <a:srgbClr val="93268F"/>
              </a:buClr>
              <a:buSzPts val="4200"/>
              <a:buFont typeface="Calibri"/>
              <a:buChar char="●"/>
            </a:pPr>
            <a:r>
              <a:rPr lang="es-ES" sz="3000" dirty="0">
                <a:solidFill>
                  <a:srgbClr val="93268F"/>
                </a:solidFill>
                <a:latin typeface="Calibri"/>
                <a:ea typeface="Calibri"/>
                <a:cs typeface="Calibri"/>
                <a:sym typeface="Calibri"/>
              </a:rPr>
              <a:t>Conocimiento de tus recursos : </a:t>
            </a:r>
          </a:p>
          <a:p>
            <a:pPr lvl="0"/>
            <a:r>
              <a:rPr lang="es-ES" sz="2300" dirty="0">
                <a:effectLst/>
                <a:latin typeface="Calibri" panose="020F0502020204030204" pitchFamily="34" charset="0"/>
                <a:ea typeface="Calibri" panose="020F0502020204030204" pitchFamily="34" charset="0"/>
                <a:cs typeface="Noto Sans Symbols"/>
              </a:rPr>
              <a:t>Tener confianza en uno mismo no significa que cuando te enfrentes a una nueva situación vayas a tener el control. Siendo realista, estarás en condiciones de evaluar tus propios recursos, lo que te ayudará a afrontar el problema que se te presente. Nunca puedes saber de antemano si realmente alcanzarás tus objetivos. En los demás, la confianza en uno mismo suele parecer omnipresente. En realidad, sin embargo, siempre es específica. Depende de las experiencias en cada ámbito y para cada persona.</a:t>
            </a:r>
            <a:endParaRPr lang="es-ES" sz="2300" dirty="0">
              <a:effectLst/>
              <a:latin typeface="Noto Sans Symbols"/>
              <a:ea typeface="Noto Sans Symbols"/>
              <a:cs typeface="Noto Sans Symbols"/>
            </a:endParaRPr>
          </a:p>
          <a:p>
            <a:pPr marL="0" marR="0" lvl="0" indent="0" algn="just" rtl="0">
              <a:lnSpc>
                <a:spcPct val="100000"/>
              </a:lnSpc>
              <a:spcBef>
                <a:spcPts val="0"/>
              </a:spcBef>
              <a:spcAft>
                <a:spcPts val="0"/>
              </a:spcAft>
              <a:buNone/>
            </a:pPr>
            <a:endParaRPr sz="24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4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37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37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3700" dirty="0">
              <a:solidFill>
                <a:schemeClr val="dk1"/>
              </a:solidFill>
              <a:latin typeface="Calibri"/>
              <a:ea typeface="Calibri"/>
              <a:cs typeface="Calibri"/>
              <a:sym typeface="Calibri"/>
            </a:endParaRPr>
          </a:p>
        </p:txBody>
      </p:sp>
      <p:sp>
        <p:nvSpPr>
          <p:cNvPr id="178" name="Google Shape;178;g1b21c3fd82a_0_69"/>
          <p:cNvSpPr txBox="1"/>
          <p:nvPr/>
        </p:nvSpPr>
        <p:spPr>
          <a:xfrm>
            <a:off x="1447800" y="1573300"/>
            <a:ext cx="12691500" cy="9848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400"/>
              <a:t>Unidad 3 : Confianza en una misma </a:t>
            </a:r>
          </a:p>
          <a:p>
            <a:pPr marL="0" marR="0" lvl="0" indent="0" algn="l" rtl="0">
              <a:lnSpc>
                <a:spcPct val="100000"/>
              </a:lnSpc>
              <a:spcBef>
                <a:spcPts val="0"/>
              </a:spcBef>
              <a:spcAft>
                <a:spcPts val="0"/>
              </a:spcAft>
              <a:buNone/>
            </a:pPr>
            <a:r>
              <a:rPr lang="en-GB" sz="2400">
                <a:solidFill>
                  <a:srgbClr val="93268F"/>
                </a:solidFill>
                <a:latin typeface="Calibri"/>
                <a:ea typeface="Calibri"/>
                <a:cs typeface="Calibri"/>
                <a:sym typeface="Calibri"/>
              </a:rPr>
              <a:t>2. Claves de la confianza en una misma</a:t>
            </a:r>
            <a:endParaRPr sz="4600" b="0" i="0" u="none" strike="noStrike" cap="none">
              <a:solidFill>
                <a:srgbClr val="93268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b21c3fd82a_0_75"/>
          <p:cNvSpPr txBox="1"/>
          <p:nvPr/>
        </p:nvSpPr>
        <p:spPr>
          <a:xfrm>
            <a:off x="1447800" y="2879427"/>
            <a:ext cx="15392400" cy="8032928"/>
          </a:xfrm>
          <a:prstGeom prst="rect">
            <a:avLst/>
          </a:prstGeom>
          <a:noFill/>
          <a:ln>
            <a:noFill/>
          </a:ln>
        </p:spPr>
        <p:txBody>
          <a:bodyPr spcFirstLastPara="1" wrap="square" lIns="91425" tIns="45700" rIns="91425" bIns="45700" anchor="t" anchorCtr="0">
            <a:spAutoFit/>
          </a:bodyPr>
          <a:lstStyle/>
          <a:p>
            <a:pPr marL="457200" marR="0" lvl="0" indent="-495300" algn="just" rtl="0">
              <a:lnSpc>
                <a:spcPct val="100000"/>
              </a:lnSpc>
              <a:spcBef>
                <a:spcPts val="0"/>
              </a:spcBef>
              <a:spcAft>
                <a:spcPts val="0"/>
              </a:spcAft>
              <a:buClr>
                <a:srgbClr val="93268F"/>
              </a:buClr>
              <a:buSzPts val="4200"/>
              <a:buFont typeface="Calibri"/>
              <a:buChar char="●"/>
            </a:pPr>
            <a:r>
              <a:rPr lang="es-ES" sz="3000" dirty="0">
                <a:solidFill>
                  <a:srgbClr val="93268F"/>
                </a:solidFill>
                <a:latin typeface="Calibri"/>
                <a:ea typeface="Calibri"/>
                <a:cs typeface="Calibri"/>
                <a:sym typeface="Calibri"/>
              </a:rPr>
              <a:t>El cuestionamiento: </a:t>
            </a:r>
          </a:p>
          <a:p>
            <a:pPr marL="0" marR="0" lvl="0" indent="0" algn="just" rtl="0">
              <a:lnSpc>
                <a:spcPct val="100000"/>
              </a:lnSpc>
              <a:spcBef>
                <a:spcPts val="0"/>
              </a:spcBef>
              <a:spcAft>
                <a:spcPts val="0"/>
              </a:spcAft>
              <a:buNone/>
            </a:pPr>
            <a:r>
              <a:rPr lang="es-ES" sz="2300" dirty="0">
                <a:effectLst/>
                <a:latin typeface="Calibri" panose="020F0502020204030204" pitchFamily="34" charset="0"/>
                <a:ea typeface="Calibri" panose="020F0502020204030204" pitchFamily="34" charset="0"/>
                <a:cs typeface="Noto Sans Symbols"/>
              </a:rPr>
              <a:t>En cuanto a la confianza en uno mismo, ten en cuenta que no se puede dar nada por sentado. Por ejemplo, si dejas de jugar al tenis o al piano durante varios años, tu nivel de habilidad y tu confianza en ti mismo disminuirán.</a:t>
            </a:r>
            <a:endParaRPr lang="es-ES" sz="2300" dirty="0">
              <a:latin typeface="Noto Sans Symbols"/>
              <a:ea typeface="Calibri" panose="020F0502020204030204" pitchFamily="34" charset="0"/>
              <a:cs typeface="Noto Sans Symbols"/>
            </a:endParaRPr>
          </a:p>
          <a:p>
            <a:pPr marL="0" marR="0" lvl="0" indent="0" algn="just" rtl="0">
              <a:lnSpc>
                <a:spcPct val="100000"/>
              </a:lnSpc>
              <a:spcBef>
                <a:spcPts val="0"/>
              </a:spcBef>
              <a:spcAft>
                <a:spcPts val="0"/>
              </a:spcAft>
              <a:buNone/>
            </a:pPr>
            <a:r>
              <a:rPr lang="es-ES" sz="2300" dirty="0">
                <a:effectLst/>
                <a:latin typeface="Calibri" panose="020F0502020204030204" pitchFamily="34" charset="0"/>
                <a:ea typeface="Calibri" panose="020F0502020204030204" pitchFamily="34" charset="0"/>
                <a:cs typeface="Arial MT"/>
              </a:rPr>
              <a:t>Siempre te quedará la esperanza de recuperar las habilidades olvidadas. Lo que técnicamente fuiste capaz de hacer una vez, probablemente puedas volver a hacerlo hoy. Al menos si tus capacidades físicas no han disminuido.</a:t>
            </a:r>
            <a:endParaRPr lang="es-ES" sz="2300" dirty="0">
              <a:effectLst/>
              <a:latin typeface="Arial MT"/>
              <a:ea typeface="Arial MT"/>
              <a:cs typeface="Arial MT"/>
            </a:endParaRPr>
          </a:p>
          <a:p>
            <a:r>
              <a:rPr lang="es-ES" sz="2300" dirty="0">
                <a:effectLst/>
                <a:latin typeface="Calibri" panose="020F0502020204030204" pitchFamily="34" charset="0"/>
                <a:ea typeface="Calibri" panose="020F0502020204030204" pitchFamily="34" charset="0"/>
              </a:rPr>
              <a:t>Con la edad, hay que aceptar de buen grado la disminución del rendimiento. Pero cuidado con las experiencias negativas: pueden destruir tu confianza en ti misma si no consigues cuestionarte, cuestionarte de verdad a ti misma.</a:t>
            </a:r>
            <a:endParaRPr lang="es-ES" sz="23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lang="es-ES" sz="23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lang="es-ES" sz="23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300" dirty="0">
              <a:solidFill>
                <a:schemeClr val="dk1"/>
              </a:solidFill>
              <a:latin typeface="Calibri"/>
              <a:ea typeface="Calibri"/>
              <a:cs typeface="Calibri"/>
              <a:sym typeface="Calibri"/>
            </a:endParaRPr>
          </a:p>
          <a:p>
            <a:pPr algn="just"/>
            <a:r>
              <a:rPr lang="es-ES" sz="2400" i="1" dirty="0">
                <a:effectLst/>
                <a:latin typeface="Calibri" panose="020F0502020204030204" pitchFamily="34" charset="0"/>
                <a:ea typeface="Calibri" panose="020F0502020204030204" pitchFamily="34" charset="0"/>
                <a:cs typeface="Arial MT"/>
              </a:rPr>
              <a:t>Un </a:t>
            </a:r>
            <a:r>
              <a:rPr lang="es-ES" sz="2400" b="1" i="1" dirty="0">
                <a:effectLst/>
                <a:latin typeface="Calibri" panose="020F0502020204030204" pitchFamily="34" charset="0"/>
                <a:ea typeface="Calibri" panose="020F0502020204030204" pitchFamily="34" charset="0"/>
                <a:cs typeface="Arial MT"/>
              </a:rPr>
              <a:t>primer paso</a:t>
            </a:r>
            <a:r>
              <a:rPr lang="es-ES" sz="2400" i="1" dirty="0">
                <a:effectLst/>
                <a:latin typeface="Calibri" panose="020F0502020204030204" pitchFamily="34" charset="0"/>
                <a:ea typeface="Calibri" panose="020F0502020204030204" pitchFamily="34" charset="0"/>
                <a:cs typeface="Arial MT"/>
              </a:rPr>
              <a:t> esencial para desarrollar la confianza en uno mismo es determinar qué significa exactamente esta noción para ti. Decir "quiero tener más confianza en mí mismo" es como decir "quiero viajar....</a:t>
            </a:r>
            <a:endParaRPr lang="es-ES" sz="2400" i="1" dirty="0">
              <a:effectLst/>
              <a:latin typeface="Arial MT"/>
              <a:ea typeface="Arial MT"/>
              <a:cs typeface="Arial MT"/>
            </a:endParaRPr>
          </a:p>
          <a:p>
            <a:r>
              <a:rPr lang="es-ES" sz="2400" i="1" dirty="0">
                <a:effectLst/>
                <a:latin typeface="Calibri" panose="020F0502020204030204" pitchFamily="34" charset="0"/>
                <a:ea typeface="Calibri" panose="020F0502020204030204" pitchFamily="34" charset="0"/>
                <a:cs typeface="Arial MT"/>
              </a:rPr>
              <a:t>Sí, pero ¿cuándo, dónde y cómo?</a:t>
            </a:r>
            <a:endParaRPr lang="es-ES" sz="2400" i="1" dirty="0">
              <a:effectLst/>
              <a:latin typeface="Arial MT"/>
              <a:ea typeface="Arial MT"/>
              <a:cs typeface="Arial MT"/>
            </a:endParaRPr>
          </a:p>
          <a:p>
            <a:r>
              <a:rPr lang="es-ES" sz="2400" i="1" dirty="0">
                <a:effectLst/>
                <a:latin typeface="Calibri" panose="020F0502020204030204" pitchFamily="34" charset="0"/>
                <a:ea typeface="Calibri" panose="020F0502020204030204" pitchFamily="34" charset="0"/>
                <a:cs typeface="Arial MT"/>
              </a:rPr>
              <a:t> Concretamente, podría ser: "En presencia de gente que no conozco, quiero poder participar en la conversación de forma relajada y también ser capaz de hacer y responder preguntas..."</a:t>
            </a:r>
            <a:endParaRPr lang="es-ES" sz="2400" i="1" dirty="0">
              <a:effectLst/>
              <a:latin typeface="Arial MT"/>
              <a:ea typeface="Arial MT"/>
              <a:cs typeface="Arial MT"/>
            </a:endParaRPr>
          </a:p>
          <a:p>
            <a:pPr marL="0" marR="0" lvl="0" indent="0" algn="just" rtl="0">
              <a:lnSpc>
                <a:spcPct val="100000"/>
              </a:lnSpc>
              <a:spcBef>
                <a:spcPts val="0"/>
              </a:spcBef>
              <a:spcAft>
                <a:spcPts val="0"/>
              </a:spcAft>
              <a:buNone/>
            </a:pPr>
            <a:endParaRPr lang="es-ES" sz="24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lang="es-ES" sz="24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lang="es-ES" sz="37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lang="es-ES" sz="37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3700" dirty="0">
              <a:solidFill>
                <a:schemeClr val="dk1"/>
              </a:solidFill>
              <a:latin typeface="Calibri"/>
              <a:ea typeface="Calibri"/>
              <a:cs typeface="Calibri"/>
              <a:sym typeface="Calibri"/>
            </a:endParaRPr>
          </a:p>
        </p:txBody>
      </p:sp>
      <p:sp>
        <p:nvSpPr>
          <p:cNvPr id="184" name="Google Shape;184;g1b21c3fd82a_0_75"/>
          <p:cNvSpPr txBox="1"/>
          <p:nvPr/>
        </p:nvSpPr>
        <p:spPr>
          <a:xfrm>
            <a:off x="1447800" y="1573300"/>
            <a:ext cx="12691500" cy="9848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400"/>
              <a:t>Unidad 3 : Confianza en una misma </a:t>
            </a:r>
          </a:p>
          <a:p>
            <a:pPr marL="0" marR="0" lvl="0" indent="0" algn="l" rtl="0">
              <a:lnSpc>
                <a:spcPct val="100000"/>
              </a:lnSpc>
              <a:spcBef>
                <a:spcPts val="0"/>
              </a:spcBef>
              <a:spcAft>
                <a:spcPts val="0"/>
              </a:spcAft>
              <a:buNone/>
            </a:pPr>
            <a:r>
              <a:rPr lang="en-GB" sz="2400">
                <a:solidFill>
                  <a:srgbClr val="93268F"/>
                </a:solidFill>
                <a:latin typeface="Calibri"/>
                <a:ea typeface="Calibri"/>
                <a:cs typeface="Calibri"/>
                <a:sym typeface="Calibri"/>
              </a:rPr>
              <a:t>2. Claves de la confianza en una misma</a:t>
            </a:r>
            <a:endParaRPr sz="4600" b="0" i="0" u="none" strike="noStrike" cap="none">
              <a:solidFill>
                <a:srgbClr val="93268F"/>
              </a:solidFill>
              <a:latin typeface="Arial"/>
              <a:ea typeface="Arial"/>
              <a:cs typeface="Arial"/>
              <a:sym typeface="Arial"/>
            </a:endParaRPr>
          </a:p>
        </p:txBody>
      </p:sp>
      <p:pic>
        <p:nvPicPr>
          <p:cNvPr id="185" name="Google Shape;185;g1b21c3fd82a_0_75" descr="Visualizza immagine di origine"/>
          <p:cNvPicPr preferRelativeResize="0"/>
          <p:nvPr/>
        </p:nvPicPr>
        <p:blipFill>
          <a:blip r:embed="rId3">
            <a:alphaModFix/>
          </a:blip>
          <a:stretch>
            <a:fillRect/>
          </a:stretch>
        </p:blipFill>
        <p:spPr>
          <a:xfrm>
            <a:off x="417050" y="7106350"/>
            <a:ext cx="631125" cy="631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Google Shape;34;g1befc54f912_0_57"/>
          <p:cNvPicPr preferRelativeResize="0"/>
          <p:nvPr/>
        </p:nvPicPr>
        <p:blipFill rotWithShape="1">
          <a:blip r:embed="rId3">
            <a:alphaModFix/>
          </a:blip>
          <a:srcRect/>
          <a:stretch/>
        </p:blipFill>
        <p:spPr>
          <a:xfrm>
            <a:off x="1028700" y="9258300"/>
            <a:ext cx="3198719" cy="702057"/>
          </a:xfrm>
          <a:prstGeom prst="rect">
            <a:avLst/>
          </a:prstGeom>
          <a:noFill/>
          <a:ln>
            <a:noFill/>
          </a:ln>
        </p:spPr>
      </p:pic>
      <p:sp>
        <p:nvSpPr>
          <p:cNvPr id="35" name="Google Shape;35;g1befc54f912_0_57"/>
          <p:cNvSpPr/>
          <p:nvPr/>
        </p:nvSpPr>
        <p:spPr>
          <a:xfrm rot="5400000">
            <a:off x="1757959" y="3610070"/>
            <a:ext cx="430200" cy="3492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g1befc54f912_0_57"/>
          <p:cNvSpPr txBox="1"/>
          <p:nvPr/>
        </p:nvSpPr>
        <p:spPr>
          <a:xfrm>
            <a:off x="1524000" y="1503549"/>
            <a:ext cx="94626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Objetivos y metas </a:t>
            </a:r>
            <a:endParaRPr/>
          </a:p>
        </p:txBody>
      </p:sp>
      <p:sp>
        <p:nvSpPr>
          <p:cNvPr id="37" name="Google Shape;37;g1befc54f912_0_57"/>
          <p:cNvSpPr txBox="1"/>
          <p:nvPr/>
        </p:nvSpPr>
        <p:spPr>
          <a:xfrm>
            <a:off x="1524000" y="2262365"/>
            <a:ext cx="10040100" cy="523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a:solidFill>
                  <a:schemeClr val="dk1"/>
                </a:solidFill>
                <a:latin typeface="Calibri"/>
                <a:ea typeface="Calibri"/>
                <a:cs typeface="Calibri"/>
                <a:sym typeface="Calibri"/>
              </a:rPr>
              <a:t>Al final de este módulo serás capaz de:</a:t>
            </a:r>
            <a:endParaRPr/>
          </a:p>
        </p:txBody>
      </p:sp>
      <p:sp>
        <p:nvSpPr>
          <p:cNvPr id="38" name="Google Shape;38;g1befc54f912_0_57"/>
          <p:cNvSpPr txBox="1"/>
          <p:nvPr/>
        </p:nvSpPr>
        <p:spPr>
          <a:xfrm>
            <a:off x="2274543" y="3455325"/>
            <a:ext cx="11734800" cy="5604571"/>
          </a:xfrm>
          <a:prstGeom prst="rect">
            <a:avLst/>
          </a:prstGeom>
          <a:noFill/>
          <a:ln>
            <a:noFill/>
          </a:ln>
        </p:spPr>
        <p:txBody>
          <a:bodyPr spcFirstLastPara="1" wrap="square" lIns="108000" tIns="45700" rIns="108000" bIns="45700" anchor="t" anchorCtr="0">
            <a:spAutoFit/>
          </a:bodyPr>
          <a:lstStyle/>
          <a:p>
            <a:pPr marL="0" lvl="0" indent="0" algn="just" rtl="0">
              <a:lnSpc>
                <a:spcPct val="115000"/>
              </a:lnSpc>
              <a:spcBef>
                <a:spcPts val="0"/>
              </a:spcBef>
              <a:spcAft>
                <a:spcPts val="0"/>
              </a:spcAft>
              <a:buSzPts val="2800"/>
              <a:buNone/>
            </a:pPr>
            <a:r>
              <a:rPr lang="es-ES" sz="2800">
                <a:solidFill>
                  <a:schemeClr val="dk1"/>
                </a:solidFill>
                <a:latin typeface="Calibri"/>
                <a:ea typeface="Calibri"/>
                <a:cs typeface="Calibri"/>
                <a:sym typeface="Calibri"/>
              </a:rPr>
              <a:t>Saber qué te motiva como empresaria</a:t>
            </a:r>
            <a:endParaRPr/>
          </a:p>
          <a:p>
            <a:pPr marL="0" marR="0" lvl="0" indent="0" algn="l" rtl="0">
              <a:spcBef>
                <a:spcPts val="0"/>
              </a:spcBef>
              <a:spcAft>
                <a:spcPts val="0"/>
              </a:spcAft>
              <a:buNone/>
            </a:pPr>
            <a:endParaRPr sz="3600">
              <a:solidFill>
                <a:srgbClr val="000000"/>
              </a:solidFill>
              <a:latin typeface="Calibri"/>
              <a:ea typeface="Calibri"/>
              <a:cs typeface="Calibri"/>
              <a:sym typeface="Calibri"/>
            </a:endParaRPr>
          </a:p>
          <a:p>
            <a:pPr marL="0" lvl="0" indent="0" algn="l" rtl="0">
              <a:spcBef>
                <a:spcPts val="0"/>
              </a:spcBef>
              <a:spcAft>
                <a:spcPts val="0"/>
              </a:spcAft>
              <a:buClr>
                <a:schemeClr val="dk1"/>
              </a:buClr>
              <a:buSzPts val="2800"/>
              <a:buFont typeface="Arial"/>
              <a:buNone/>
            </a:pPr>
            <a:r>
              <a:rPr lang="en-US" sz="2800" u="sng">
                <a:solidFill>
                  <a:schemeClr val="dk1"/>
                </a:solidFill>
                <a:latin typeface="Calibri"/>
                <a:ea typeface="Calibri"/>
                <a:cs typeface="Calibri"/>
                <a:sym typeface="Calibri"/>
              </a:rPr>
              <a:t>Alinear tu motivación con objetivos alcanzables </a:t>
            </a:r>
            <a:endParaRPr lang="en-US" u="sng"/>
          </a:p>
          <a:p>
            <a:pPr marL="0" marR="0" lvl="0" indent="0" algn="l" rtl="0">
              <a:spcBef>
                <a:spcPts val="0"/>
              </a:spcBef>
              <a:spcAft>
                <a:spcPts val="0"/>
              </a:spcAft>
              <a:buNone/>
            </a:pPr>
            <a:endParaRPr lang="en-US" sz="3600">
              <a:solidFill>
                <a:srgbClr val="000000"/>
              </a:solidFill>
              <a:latin typeface="Calibri"/>
              <a:ea typeface="Calibri"/>
              <a:cs typeface="Calibri"/>
              <a:sym typeface="Calibri"/>
            </a:endParaRPr>
          </a:p>
          <a:p>
            <a:pPr marL="0" marR="0" lvl="0" indent="0" algn="l" rtl="0">
              <a:spcBef>
                <a:spcPts val="0"/>
              </a:spcBef>
              <a:spcAft>
                <a:spcPts val="0"/>
              </a:spcAft>
              <a:buNone/>
            </a:pPr>
            <a:r>
              <a:rPr lang="es-ES" sz="2800">
                <a:solidFill>
                  <a:schemeClr val="dk1"/>
                </a:solidFill>
                <a:latin typeface="Calibri"/>
                <a:ea typeface="Calibri"/>
                <a:cs typeface="Calibri"/>
                <a:sym typeface="Calibri"/>
              </a:rPr>
              <a:t>Utilizar el pensamiento divergente y convergente para potenciar la creatividad</a:t>
            </a:r>
          </a:p>
          <a:p>
            <a:pPr marL="0" marR="0" lvl="0" indent="0" algn="l" rtl="0">
              <a:spcBef>
                <a:spcPts val="0"/>
              </a:spcBef>
              <a:spcAft>
                <a:spcPts val="0"/>
              </a:spcAft>
              <a:buNone/>
            </a:pPr>
            <a:endParaRPr sz="36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GB" sz="2800" u="sng">
                <a:solidFill>
                  <a:schemeClr val="dk1"/>
                </a:solidFill>
                <a:latin typeface="Calibri"/>
                <a:ea typeface="Calibri"/>
                <a:cs typeface="Calibri"/>
                <a:sym typeface="Calibri"/>
              </a:rPr>
              <a:t>Estimular tu creatividad para resolver problemas serios</a:t>
            </a:r>
            <a:r>
              <a:rPr lang="en-GB" sz="2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3600">
              <a:solidFill>
                <a:srgbClr val="000000"/>
              </a:solidFill>
              <a:latin typeface="Calibri"/>
              <a:ea typeface="Calibri"/>
              <a:cs typeface="Calibri"/>
              <a:sym typeface="Calibri"/>
            </a:endParaRPr>
          </a:p>
          <a:p>
            <a:pPr marL="0" marR="0" lvl="0" indent="0" algn="l" rtl="0">
              <a:spcBef>
                <a:spcPts val="0"/>
              </a:spcBef>
              <a:spcAft>
                <a:spcPts val="0"/>
              </a:spcAft>
              <a:buNone/>
            </a:pPr>
            <a:r>
              <a:rPr lang="es-ES" sz="2800">
                <a:solidFill>
                  <a:schemeClr val="dk1"/>
                </a:solidFill>
                <a:latin typeface="Calibri"/>
                <a:ea typeface="Calibri"/>
                <a:cs typeface="Calibri"/>
                <a:sym typeface="Calibri"/>
              </a:rPr>
              <a:t>Saber cómo reforzar tu autoestima y conocer tus puntos débiles</a:t>
            </a:r>
            <a:endParaRPr/>
          </a:p>
          <a:p>
            <a:pPr marL="0" marR="0" lvl="0" indent="0" algn="l" rtl="0">
              <a:spcBef>
                <a:spcPts val="0"/>
              </a:spcBef>
              <a:spcAft>
                <a:spcPts val="0"/>
              </a:spcAft>
              <a:buNone/>
            </a:pPr>
            <a:endParaRPr/>
          </a:p>
          <a:p>
            <a:pPr marL="0" marR="0" lvl="0" indent="0" algn="l" rtl="0">
              <a:spcBef>
                <a:spcPts val="0"/>
              </a:spcBef>
              <a:spcAft>
                <a:spcPts val="0"/>
              </a:spcAft>
              <a:buNone/>
            </a:pPr>
            <a:endParaRPr sz="2800" u="sng">
              <a:solidFill>
                <a:srgbClr val="000000"/>
              </a:solidFill>
              <a:latin typeface="Calibri"/>
              <a:ea typeface="Calibri"/>
              <a:cs typeface="Calibri"/>
              <a:sym typeface="Calibri"/>
            </a:endParaRPr>
          </a:p>
          <a:p>
            <a:pPr marL="0" marR="0" lvl="0" indent="0" algn="l" rtl="0">
              <a:spcBef>
                <a:spcPts val="0"/>
              </a:spcBef>
              <a:spcAft>
                <a:spcPts val="0"/>
              </a:spcAft>
              <a:buNone/>
            </a:pPr>
            <a:endParaRPr sz="2800" u="sng">
              <a:solidFill>
                <a:srgbClr val="000000"/>
              </a:solidFill>
              <a:latin typeface="Calibri"/>
              <a:ea typeface="Calibri"/>
              <a:cs typeface="Calibri"/>
              <a:sym typeface="Calibri"/>
            </a:endParaRPr>
          </a:p>
        </p:txBody>
      </p:sp>
      <p:sp>
        <p:nvSpPr>
          <p:cNvPr id="39" name="Google Shape;39;g1befc54f912_0_57"/>
          <p:cNvSpPr/>
          <p:nvPr/>
        </p:nvSpPr>
        <p:spPr>
          <a:xfrm>
            <a:off x="11662169" y="6108113"/>
            <a:ext cx="5021100" cy="769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a:latin typeface="Calibri"/>
                <a:ea typeface="Calibri"/>
                <a:cs typeface="Calibri"/>
                <a:sym typeface="Calibri"/>
              </a:rPr>
              <a:t>Nivel Avanzado de la competencia </a:t>
            </a:r>
            <a:r>
              <a:rPr lang="en-GB" sz="2000">
                <a:solidFill>
                  <a:srgbClr val="000000"/>
                </a:solidFill>
                <a:latin typeface="Calibri"/>
                <a:ea typeface="Calibri"/>
                <a:cs typeface="Calibri"/>
                <a:sym typeface="Calibri"/>
              </a:rPr>
              <a:t>EntreComp </a:t>
            </a:r>
            <a:endParaRPr sz="2000">
              <a:solidFill>
                <a:srgbClr val="000000"/>
              </a:solidFill>
              <a:latin typeface="Calibri"/>
              <a:ea typeface="Calibri"/>
              <a:cs typeface="Calibri"/>
              <a:sym typeface="Calibri"/>
            </a:endParaRPr>
          </a:p>
          <a:p>
            <a:pPr marL="0" marR="0" lvl="0" indent="0" algn="l" rtl="0">
              <a:spcBef>
                <a:spcPts val="0"/>
              </a:spcBef>
              <a:spcAft>
                <a:spcPts val="0"/>
              </a:spcAft>
              <a:buNone/>
            </a:pPr>
            <a:r>
              <a:rPr lang="en-GB" sz="2400" b="1">
                <a:solidFill>
                  <a:srgbClr val="9900CC"/>
                </a:solidFill>
                <a:latin typeface="Calibri"/>
                <a:ea typeface="Calibri"/>
                <a:cs typeface="Calibri"/>
                <a:sym typeface="Calibri"/>
              </a:rPr>
              <a:t>CREATIVIDAD</a:t>
            </a:r>
            <a:endParaRPr sz="2400" b="1">
              <a:solidFill>
                <a:srgbClr val="000000"/>
              </a:solidFill>
              <a:latin typeface="Calibri"/>
              <a:ea typeface="Calibri"/>
              <a:cs typeface="Calibri"/>
              <a:sym typeface="Calibri"/>
            </a:endParaRPr>
          </a:p>
        </p:txBody>
      </p:sp>
      <p:sp>
        <p:nvSpPr>
          <p:cNvPr id="40" name="Google Shape;40;g1befc54f912_0_57"/>
          <p:cNvSpPr/>
          <p:nvPr/>
        </p:nvSpPr>
        <p:spPr>
          <a:xfrm>
            <a:off x="10905804" y="3297850"/>
            <a:ext cx="5181600" cy="769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dirty="0">
                <a:solidFill>
                  <a:srgbClr val="000000"/>
                </a:solidFill>
                <a:latin typeface="Calibri"/>
                <a:ea typeface="Calibri"/>
                <a:cs typeface="Calibri"/>
                <a:sym typeface="Calibri"/>
              </a:rPr>
              <a:t>Nivel Avanzado de la </a:t>
            </a:r>
            <a:r>
              <a:rPr lang="en-GB" sz="2000" dirty="0" err="1">
                <a:solidFill>
                  <a:srgbClr val="000000"/>
                </a:solidFill>
                <a:latin typeface="Calibri"/>
                <a:ea typeface="Calibri"/>
                <a:cs typeface="Calibri"/>
                <a:sym typeface="Calibri"/>
              </a:rPr>
              <a:t>competencia</a:t>
            </a:r>
            <a:r>
              <a:rPr lang="en-GB" sz="2000" dirty="0">
                <a:solidFill>
                  <a:srgbClr val="000000"/>
                </a:solidFill>
                <a:latin typeface="Calibri"/>
                <a:ea typeface="Calibri"/>
                <a:cs typeface="Calibri"/>
                <a:sym typeface="Calibri"/>
              </a:rPr>
              <a:t> </a:t>
            </a:r>
            <a:r>
              <a:rPr lang="en-GB" sz="2000" dirty="0" err="1">
                <a:solidFill>
                  <a:srgbClr val="000000"/>
                </a:solidFill>
                <a:latin typeface="Calibri"/>
                <a:ea typeface="Calibri"/>
                <a:cs typeface="Calibri"/>
                <a:sym typeface="Calibri"/>
              </a:rPr>
              <a:t>EntreComp</a:t>
            </a:r>
            <a:r>
              <a:rPr lang="en-GB" sz="2000" dirty="0">
                <a:solidFill>
                  <a:srgbClr val="000000"/>
                </a:solidFill>
                <a:latin typeface="Calibri"/>
                <a:ea typeface="Calibri"/>
                <a:cs typeface="Calibri"/>
                <a:sym typeface="Calibri"/>
              </a:rPr>
              <a:t> </a:t>
            </a:r>
            <a:endParaRPr dirty="0"/>
          </a:p>
          <a:p>
            <a:pPr marL="0" marR="0" lvl="0" indent="0" algn="l" rtl="0">
              <a:spcBef>
                <a:spcPts val="0"/>
              </a:spcBef>
              <a:spcAft>
                <a:spcPts val="0"/>
              </a:spcAft>
              <a:buNone/>
            </a:pPr>
            <a:r>
              <a:rPr lang="en-GB" sz="2400" b="1" dirty="0">
                <a:solidFill>
                  <a:srgbClr val="9900CC"/>
                </a:solidFill>
                <a:latin typeface="Calibri"/>
                <a:ea typeface="Calibri"/>
                <a:cs typeface="Calibri"/>
                <a:sym typeface="Calibri"/>
              </a:rPr>
              <a:t>MOTIVACIÓN Y PERSEVERANCIA</a:t>
            </a:r>
            <a:endParaRPr sz="2400" b="1" dirty="0">
              <a:solidFill>
                <a:srgbClr val="9900CC"/>
              </a:solidFill>
              <a:latin typeface="Calibri"/>
              <a:ea typeface="Calibri"/>
              <a:cs typeface="Calibri"/>
              <a:sym typeface="Calibri"/>
            </a:endParaRPr>
          </a:p>
        </p:txBody>
      </p:sp>
      <p:cxnSp>
        <p:nvCxnSpPr>
          <p:cNvPr id="41" name="Google Shape;41;g1befc54f912_0_57"/>
          <p:cNvCxnSpPr/>
          <p:nvPr/>
        </p:nvCxnSpPr>
        <p:spPr>
          <a:xfrm rot="10800000" flipH="1">
            <a:off x="9367501" y="3983566"/>
            <a:ext cx="1747800" cy="91020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0"/>
              </a:srgbClr>
            </a:outerShdw>
          </a:effectLst>
        </p:spPr>
      </p:cxnSp>
      <p:cxnSp>
        <p:nvCxnSpPr>
          <p:cNvPr id="42" name="Google Shape;42;g1befc54f912_0_57"/>
          <p:cNvCxnSpPr/>
          <p:nvPr/>
        </p:nvCxnSpPr>
        <p:spPr>
          <a:xfrm rot="10800000" flipH="1">
            <a:off x="10472524" y="6411760"/>
            <a:ext cx="1052700" cy="35550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0"/>
              </a:srgbClr>
            </a:outerShdw>
          </a:effectLst>
        </p:spPr>
      </p:cxnSp>
      <p:sp>
        <p:nvSpPr>
          <p:cNvPr id="43" name="Google Shape;43;g1befc54f912_0_57"/>
          <p:cNvSpPr/>
          <p:nvPr/>
        </p:nvSpPr>
        <p:spPr>
          <a:xfrm rot="5400000">
            <a:off x="1757959" y="4583358"/>
            <a:ext cx="430200" cy="3492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g1befc54f912_0_57"/>
          <p:cNvSpPr/>
          <p:nvPr/>
        </p:nvSpPr>
        <p:spPr>
          <a:xfrm rot="5400000">
            <a:off x="1757958" y="5556646"/>
            <a:ext cx="430200" cy="3492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g1befc54f912_0_57"/>
          <p:cNvSpPr/>
          <p:nvPr/>
        </p:nvSpPr>
        <p:spPr>
          <a:xfrm rot="5400000">
            <a:off x="1757957" y="6525270"/>
            <a:ext cx="430200" cy="3492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g1befc54f912_0_57"/>
          <p:cNvSpPr/>
          <p:nvPr/>
        </p:nvSpPr>
        <p:spPr>
          <a:xfrm rot="5400000">
            <a:off x="1758270" y="7497138"/>
            <a:ext cx="430200" cy="3492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98a7ebc9da_0_103"/>
          <p:cNvSpPr txBox="1"/>
          <p:nvPr/>
        </p:nvSpPr>
        <p:spPr>
          <a:xfrm>
            <a:off x="1447800" y="2801853"/>
            <a:ext cx="153924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g198a7ebc9da_0_103"/>
          <p:cNvSpPr txBox="1"/>
          <p:nvPr/>
        </p:nvSpPr>
        <p:spPr>
          <a:xfrm>
            <a:off x="1174125" y="2986638"/>
            <a:ext cx="15492900" cy="4401164"/>
          </a:xfrm>
          <a:prstGeom prst="rect">
            <a:avLst/>
          </a:prstGeom>
          <a:noFill/>
          <a:ln>
            <a:noFill/>
          </a:ln>
        </p:spPr>
        <p:txBody>
          <a:bodyPr spcFirstLastPara="1" wrap="square" lIns="91425" tIns="45700" rIns="91425" bIns="45700" anchor="t" anchorCtr="0">
            <a:spAutoFit/>
          </a:bodyPr>
          <a:lstStyle/>
          <a:p>
            <a:pPr marL="914400" marR="0" lvl="0" indent="0" algn="l" rtl="0">
              <a:lnSpc>
                <a:spcPct val="100000"/>
              </a:lnSpc>
              <a:spcBef>
                <a:spcPts val="0"/>
              </a:spcBef>
              <a:spcAft>
                <a:spcPts val="0"/>
              </a:spcAft>
              <a:buClr>
                <a:schemeClr val="dk1"/>
              </a:buClr>
              <a:buSzPts val="1100"/>
              <a:buFont typeface="Arial"/>
              <a:buNone/>
            </a:pPr>
            <a:r>
              <a:rPr lang="en-GB" sz="2800" b="1" u="sng" dirty="0">
                <a:solidFill>
                  <a:schemeClr val="dk1"/>
                </a:solidFill>
                <a:latin typeface="Calibri"/>
                <a:ea typeface="Calibri"/>
                <a:cs typeface="Calibri"/>
                <a:sym typeface="Calibri"/>
              </a:rPr>
              <a:t>Spoiler </a:t>
            </a:r>
            <a:r>
              <a:rPr lang="en-GB" sz="2800" dirty="0">
                <a:solidFill>
                  <a:schemeClr val="dk1"/>
                </a:solidFill>
                <a:latin typeface="Calibri"/>
                <a:ea typeface="Calibri"/>
                <a:cs typeface="Calibri"/>
                <a:sym typeface="Calibri"/>
              </a:rPr>
              <a:t>: No </a:t>
            </a:r>
            <a:r>
              <a:rPr lang="en-GB" sz="2800" dirty="0" err="1">
                <a:solidFill>
                  <a:schemeClr val="dk1"/>
                </a:solidFill>
                <a:latin typeface="Calibri"/>
                <a:ea typeface="Calibri"/>
                <a:cs typeface="Calibri"/>
                <a:sym typeface="Calibri"/>
              </a:rPr>
              <a:t>ganarás</a:t>
            </a:r>
            <a:r>
              <a:rPr lang="en-GB" sz="2800" dirty="0">
                <a:solidFill>
                  <a:schemeClr val="dk1"/>
                </a:solidFill>
                <a:latin typeface="Calibri"/>
                <a:ea typeface="Calibri"/>
                <a:cs typeface="Calibri"/>
                <a:sym typeface="Calibri"/>
              </a:rPr>
              <a:t> </a:t>
            </a:r>
            <a:r>
              <a:rPr lang="en-GB" sz="2800" dirty="0" err="1">
                <a:solidFill>
                  <a:schemeClr val="dk1"/>
                </a:solidFill>
                <a:latin typeface="Calibri"/>
                <a:ea typeface="Calibri"/>
                <a:cs typeface="Calibri"/>
                <a:sym typeface="Calibri"/>
              </a:rPr>
              <a:t>confianza</a:t>
            </a:r>
            <a:r>
              <a:rPr lang="en-GB" sz="2800" dirty="0">
                <a:solidFill>
                  <a:schemeClr val="dk1"/>
                </a:solidFill>
                <a:latin typeface="Calibri"/>
                <a:ea typeface="Calibri"/>
                <a:cs typeface="Calibri"/>
                <a:sym typeface="Calibri"/>
              </a:rPr>
              <a:t> en </a:t>
            </a:r>
            <a:r>
              <a:rPr lang="en-GB" sz="2800" dirty="0" err="1">
                <a:solidFill>
                  <a:schemeClr val="dk1"/>
                </a:solidFill>
                <a:latin typeface="Calibri"/>
                <a:ea typeface="Calibri"/>
                <a:cs typeface="Calibri"/>
                <a:sym typeface="Calibri"/>
              </a:rPr>
              <a:t>ti</a:t>
            </a:r>
            <a:r>
              <a:rPr lang="en-GB" sz="2800" dirty="0">
                <a:solidFill>
                  <a:schemeClr val="dk1"/>
                </a:solidFill>
                <a:latin typeface="Calibri"/>
                <a:ea typeface="Calibri"/>
                <a:cs typeface="Calibri"/>
                <a:sym typeface="Calibri"/>
              </a:rPr>
              <a:t> </a:t>
            </a:r>
            <a:r>
              <a:rPr lang="en-GB" sz="2800" dirty="0" err="1">
                <a:solidFill>
                  <a:schemeClr val="dk1"/>
                </a:solidFill>
                <a:latin typeface="Calibri"/>
                <a:ea typeface="Calibri"/>
                <a:cs typeface="Calibri"/>
                <a:sym typeface="Calibri"/>
              </a:rPr>
              <a:t>misma</a:t>
            </a:r>
            <a:r>
              <a:rPr lang="en-GB" sz="2800" dirty="0">
                <a:solidFill>
                  <a:schemeClr val="dk1"/>
                </a:solidFill>
                <a:latin typeface="Calibri"/>
                <a:ea typeface="Calibri"/>
                <a:cs typeface="Calibri"/>
                <a:sym typeface="Calibri"/>
              </a:rPr>
              <a:t> sin </a:t>
            </a:r>
            <a:r>
              <a:rPr lang="en-GB" sz="2800" dirty="0" err="1">
                <a:solidFill>
                  <a:schemeClr val="dk1"/>
                </a:solidFill>
                <a:latin typeface="Calibri"/>
                <a:ea typeface="Calibri"/>
                <a:cs typeface="Calibri"/>
                <a:sym typeface="Calibri"/>
              </a:rPr>
              <a:t>esfuerzo</a:t>
            </a:r>
            <a:endParaRPr sz="2800" dirty="0">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Clr>
                <a:schemeClr val="dk1"/>
              </a:buClr>
              <a:buSzPts val="1100"/>
              <a:buFont typeface="Arial"/>
              <a:buNone/>
            </a:pPr>
            <a:endParaRPr sz="2800" dirty="0">
              <a:solidFill>
                <a:schemeClr val="dk1"/>
              </a:solidFill>
              <a:latin typeface="Calibri"/>
              <a:ea typeface="Calibri"/>
              <a:cs typeface="Calibri"/>
              <a:sym typeface="Calibri"/>
            </a:endParaRPr>
          </a:p>
          <a:p>
            <a:pPr marL="914400">
              <a:buClr>
                <a:schemeClr val="dk1"/>
              </a:buClr>
              <a:buSzPts val="1100"/>
            </a:pPr>
            <a:r>
              <a:rPr lang="en-GB" sz="2800" dirty="0">
                <a:solidFill>
                  <a:schemeClr val="dk1"/>
                </a:solidFill>
                <a:latin typeface="Calibri"/>
                <a:ea typeface="Calibri"/>
                <a:cs typeface="Calibri"/>
              </a:rPr>
              <a:t>La </a:t>
            </a:r>
            <a:r>
              <a:rPr lang="en-GB" sz="2800" dirty="0" err="1">
                <a:solidFill>
                  <a:schemeClr val="dk1"/>
                </a:solidFill>
                <a:latin typeface="Calibri"/>
                <a:ea typeface="Calibri"/>
                <a:cs typeface="Calibri"/>
              </a:rPr>
              <a:t>confianza</a:t>
            </a:r>
            <a:r>
              <a:rPr lang="en-GB" sz="2800" dirty="0">
                <a:solidFill>
                  <a:schemeClr val="dk1"/>
                </a:solidFill>
                <a:latin typeface="Calibri"/>
                <a:ea typeface="Calibri"/>
                <a:cs typeface="Calibri"/>
              </a:rPr>
              <a:t> en uno </a:t>
            </a:r>
            <a:r>
              <a:rPr lang="en-GB" sz="2800" dirty="0" err="1">
                <a:solidFill>
                  <a:schemeClr val="dk1"/>
                </a:solidFill>
                <a:latin typeface="Calibri"/>
                <a:ea typeface="Calibri"/>
                <a:cs typeface="Calibri"/>
              </a:rPr>
              <a:t>mismo</a:t>
            </a:r>
            <a:r>
              <a:rPr lang="en-GB" sz="2800" dirty="0">
                <a:solidFill>
                  <a:schemeClr val="dk1"/>
                </a:solidFill>
                <a:latin typeface="Calibri"/>
                <a:ea typeface="Calibri"/>
                <a:cs typeface="Calibri"/>
              </a:rPr>
              <a:t> es algo que hay que </a:t>
            </a:r>
            <a:r>
              <a:rPr lang="en-GB" sz="2800" dirty="0" err="1">
                <a:solidFill>
                  <a:schemeClr val="dk1"/>
                </a:solidFill>
                <a:latin typeface="Calibri"/>
                <a:ea typeface="Calibri"/>
                <a:cs typeface="Calibri"/>
              </a:rPr>
              <a:t>trabajar</a:t>
            </a:r>
            <a:r>
              <a:rPr lang="en-GB" sz="2800" dirty="0">
                <a:solidFill>
                  <a:schemeClr val="dk1"/>
                </a:solidFill>
                <a:latin typeface="Calibri"/>
                <a:ea typeface="Calibri"/>
                <a:cs typeface="Calibri"/>
              </a:rPr>
              <a:t>, en lo que hay que </a:t>
            </a:r>
            <a:r>
              <a:rPr lang="en-GB" sz="2800" dirty="0" err="1">
                <a:solidFill>
                  <a:schemeClr val="dk1"/>
                </a:solidFill>
                <a:latin typeface="Calibri"/>
                <a:ea typeface="Calibri"/>
                <a:cs typeface="Calibri"/>
              </a:rPr>
              <a:t>pensar</a:t>
            </a:r>
            <a:r>
              <a:rPr lang="en-GB" sz="2800" dirty="0">
                <a:solidFill>
                  <a:schemeClr val="dk1"/>
                </a:solidFill>
                <a:latin typeface="Calibri"/>
                <a:ea typeface="Calibri"/>
                <a:cs typeface="Calibri"/>
              </a:rPr>
              <a:t>, </a:t>
            </a:r>
            <a:r>
              <a:rPr lang="en-GB" sz="2800" dirty="0" err="1">
                <a:solidFill>
                  <a:schemeClr val="dk1"/>
                </a:solidFill>
                <a:latin typeface="Calibri"/>
                <a:ea typeface="Calibri"/>
                <a:cs typeface="Calibri"/>
              </a:rPr>
              <a:t>pero</a:t>
            </a:r>
            <a:r>
              <a:rPr lang="en-GB" sz="2800" dirty="0">
                <a:solidFill>
                  <a:schemeClr val="dk1"/>
                </a:solidFill>
                <a:latin typeface="Calibri"/>
                <a:ea typeface="Calibri"/>
                <a:cs typeface="Calibri"/>
              </a:rPr>
              <a:t> lo </a:t>
            </a:r>
            <a:r>
              <a:rPr lang="en-GB" sz="2800" dirty="0" err="1">
                <a:solidFill>
                  <a:schemeClr val="dk1"/>
                </a:solidFill>
                <a:latin typeface="Calibri"/>
                <a:ea typeface="Calibri"/>
                <a:cs typeface="Calibri"/>
              </a:rPr>
              <a:t>más</a:t>
            </a:r>
            <a:r>
              <a:rPr lang="en-GB" sz="2800" dirty="0">
                <a:solidFill>
                  <a:schemeClr val="dk1"/>
                </a:solidFill>
                <a:latin typeface="Calibri"/>
                <a:ea typeface="Calibri"/>
                <a:cs typeface="Calibri"/>
              </a:rPr>
              <a:t> </a:t>
            </a:r>
            <a:r>
              <a:rPr lang="en-GB" sz="2800" dirty="0" err="1">
                <a:solidFill>
                  <a:schemeClr val="dk1"/>
                </a:solidFill>
                <a:latin typeface="Calibri"/>
                <a:ea typeface="Calibri"/>
                <a:cs typeface="Calibri"/>
              </a:rPr>
              <a:t>importante</a:t>
            </a:r>
            <a:r>
              <a:rPr lang="en-GB" sz="2800" dirty="0">
                <a:solidFill>
                  <a:schemeClr val="dk1"/>
                </a:solidFill>
                <a:latin typeface="Calibri"/>
                <a:ea typeface="Calibri"/>
                <a:cs typeface="Calibri"/>
              </a:rPr>
              <a:t> es que no se </a:t>
            </a:r>
            <a:r>
              <a:rPr lang="en-GB" sz="2800" dirty="0" err="1">
                <a:solidFill>
                  <a:schemeClr val="dk1"/>
                </a:solidFill>
                <a:latin typeface="Calibri"/>
                <a:ea typeface="Calibri"/>
                <a:cs typeface="Calibri"/>
              </a:rPr>
              <a:t>consigue</a:t>
            </a:r>
            <a:r>
              <a:rPr lang="en-GB" sz="2800" dirty="0">
                <a:solidFill>
                  <a:schemeClr val="dk1"/>
                </a:solidFill>
                <a:latin typeface="Calibri"/>
                <a:ea typeface="Calibri"/>
                <a:cs typeface="Calibri"/>
              </a:rPr>
              <a:t> </a:t>
            </a:r>
            <a:r>
              <a:rPr lang="en-GB" sz="2800" dirty="0" err="1">
                <a:solidFill>
                  <a:schemeClr val="dk1"/>
                </a:solidFill>
                <a:latin typeface="Calibri"/>
                <a:ea typeface="Calibri"/>
                <a:cs typeface="Calibri"/>
              </a:rPr>
              <a:t>por</a:t>
            </a:r>
            <a:r>
              <a:rPr lang="en-GB" sz="2800" dirty="0">
                <a:solidFill>
                  <a:schemeClr val="dk1"/>
                </a:solidFill>
                <a:latin typeface="Calibri"/>
                <a:ea typeface="Calibri"/>
                <a:cs typeface="Calibri"/>
              </a:rPr>
              <a:t> </a:t>
            </a:r>
            <a:r>
              <a:rPr lang="en-GB" sz="2800" dirty="0" err="1">
                <a:solidFill>
                  <a:schemeClr val="dk1"/>
                </a:solidFill>
                <a:latin typeface="Calibri"/>
                <a:ea typeface="Calibri"/>
                <a:cs typeface="Calibri"/>
              </a:rPr>
              <a:t>sí</a:t>
            </a:r>
            <a:r>
              <a:rPr lang="en-GB" sz="2800" dirty="0">
                <a:solidFill>
                  <a:schemeClr val="dk1"/>
                </a:solidFill>
                <a:latin typeface="Calibri"/>
                <a:ea typeface="Calibri"/>
                <a:cs typeface="Calibri"/>
              </a:rPr>
              <a:t> sola. </a:t>
            </a:r>
            <a:endParaRPr lang="es-ES" sz="2800" dirty="0">
              <a:solidFill>
                <a:schemeClr val="dk1"/>
              </a:solidFill>
              <a:latin typeface="Calibri"/>
              <a:ea typeface="Calibri"/>
              <a:cs typeface="Calibri"/>
            </a:endParaRPr>
          </a:p>
          <a:p>
            <a:pPr marL="914400" marR="0" lvl="0" indent="0" algn="l" rtl="0">
              <a:lnSpc>
                <a:spcPct val="100000"/>
              </a:lnSpc>
              <a:spcBef>
                <a:spcPts val="0"/>
              </a:spcBef>
              <a:spcAft>
                <a:spcPts val="0"/>
              </a:spcAft>
              <a:buClr>
                <a:schemeClr val="dk1"/>
              </a:buClr>
              <a:buSzPts val="1100"/>
              <a:buFont typeface="Arial"/>
              <a:buNone/>
            </a:pPr>
            <a:endParaRPr lang="en-US" sz="2800" dirty="0">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Clr>
                <a:schemeClr val="dk1"/>
              </a:buClr>
              <a:buSzPts val="1100"/>
              <a:buFont typeface="Arial"/>
              <a:buNone/>
            </a:pPr>
            <a:endParaRPr sz="2800" dirty="0">
              <a:solidFill>
                <a:schemeClr val="dk1"/>
              </a:solidFill>
              <a:latin typeface="Calibri"/>
              <a:ea typeface="Calibri"/>
              <a:cs typeface="Calibri"/>
              <a:sym typeface="Calibri"/>
            </a:endParaRPr>
          </a:p>
          <a:p>
            <a:pPr marL="914400">
              <a:buClr>
                <a:schemeClr val="dk1"/>
              </a:buClr>
              <a:buSzPts val="1100"/>
            </a:pPr>
            <a:r>
              <a:rPr lang="en-GB" sz="2800" dirty="0">
                <a:solidFill>
                  <a:schemeClr val="dk1"/>
                </a:solidFill>
                <a:latin typeface="Calibri"/>
                <a:ea typeface="Calibri"/>
                <a:cs typeface="Calibri"/>
              </a:rPr>
              <a:t>Y </a:t>
            </a:r>
            <a:r>
              <a:rPr lang="en-GB" sz="2800" dirty="0" err="1">
                <a:solidFill>
                  <a:schemeClr val="dk1"/>
                </a:solidFill>
                <a:latin typeface="Calibri"/>
                <a:ea typeface="Calibri"/>
                <a:cs typeface="Calibri"/>
              </a:rPr>
              <a:t>aquí</a:t>
            </a:r>
            <a:r>
              <a:rPr lang="en-GB" sz="2800" dirty="0">
                <a:solidFill>
                  <a:schemeClr val="dk1"/>
                </a:solidFill>
                <a:latin typeface="Calibri"/>
                <a:ea typeface="Calibri"/>
                <a:cs typeface="Calibri"/>
              </a:rPr>
              <a:t> </a:t>
            </a:r>
            <a:r>
              <a:rPr lang="en-GB" sz="2800" dirty="0" err="1">
                <a:solidFill>
                  <a:schemeClr val="dk1"/>
                </a:solidFill>
                <a:latin typeface="Calibri"/>
                <a:ea typeface="Calibri"/>
                <a:cs typeface="Calibri"/>
              </a:rPr>
              <a:t>tienes</a:t>
            </a:r>
            <a:r>
              <a:rPr lang="en-GB" sz="2800" dirty="0">
                <a:solidFill>
                  <a:schemeClr val="dk1"/>
                </a:solidFill>
                <a:latin typeface="Calibri"/>
                <a:ea typeface="Calibri"/>
                <a:cs typeface="Calibri"/>
              </a:rPr>
              <a:t> </a:t>
            </a:r>
            <a:r>
              <a:rPr lang="en-GB" sz="2800" dirty="0" err="1">
                <a:solidFill>
                  <a:schemeClr val="dk1"/>
                </a:solidFill>
                <a:latin typeface="Calibri"/>
                <a:ea typeface="Calibri"/>
                <a:cs typeface="Calibri"/>
              </a:rPr>
              <a:t>algunas</a:t>
            </a:r>
            <a:r>
              <a:rPr lang="en-GB" sz="2800" dirty="0">
                <a:solidFill>
                  <a:schemeClr val="dk1"/>
                </a:solidFill>
                <a:latin typeface="Calibri"/>
                <a:ea typeface="Calibri"/>
                <a:cs typeface="Calibri"/>
              </a:rPr>
              <a:t> </a:t>
            </a:r>
            <a:r>
              <a:rPr lang="en-GB" sz="2800" dirty="0" err="1">
                <a:solidFill>
                  <a:schemeClr val="dk1"/>
                </a:solidFill>
                <a:latin typeface="Calibri"/>
                <a:ea typeface="Calibri"/>
                <a:cs typeface="Calibri"/>
              </a:rPr>
              <a:t>formas</a:t>
            </a:r>
            <a:r>
              <a:rPr lang="en-GB" sz="2800" dirty="0">
                <a:solidFill>
                  <a:schemeClr val="dk1"/>
                </a:solidFill>
                <a:latin typeface="Calibri"/>
                <a:ea typeface="Calibri"/>
                <a:cs typeface="Calibri"/>
              </a:rPr>
              <a:t> de </a:t>
            </a:r>
            <a:r>
              <a:rPr lang="en-GB" sz="2800" dirty="0" err="1">
                <a:solidFill>
                  <a:schemeClr val="dk1"/>
                </a:solidFill>
                <a:latin typeface="Calibri"/>
                <a:ea typeface="Calibri"/>
                <a:cs typeface="Calibri"/>
              </a:rPr>
              <a:t>trabajar</a:t>
            </a:r>
            <a:r>
              <a:rPr lang="en-GB" sz="2800" dirty="0">
                <a:solidFill>
                  <a:schemeClr val="dk1"/>
                </a:solidFill>
                <a:latin typeface="Calibri"/>
                <a:ea typeface="Calibri"/>
                <a:cs typeface="Calibri"/>
              </a:rPr>
              <a:t> la </a:t>
            </a:r>
            <a:r>
              <a:rPr lang="en-GB" sz="2800" dirty="0" err="1">
                <a:solidFill>
                  <a:schemeClr val="dk1"/>
                </a:solidFill>
                <a:latin typeface="Calibri"/>
                <a:ea typeface="Calibri"/>
                <a:cs typeface="Calibri"/>
              </a:rPr>
              <a:t>confianza</a:t>
            </a:r>
            <a:r>
              <a:rPr lang="en-GB" sz="2800" dirty="0">
                <a:solidFill>
                  <a:schemeClr val="dk1"/>
                </a:solidFill>
                <a:latin typeface="Calibri"/>
                <a:ea typeface="Calibri"/>
                <a:cs typeface="Calibri"/>
              </a:rPr>
              <a:t> en </a:t>
            </a:r>
            <a:r>
              <a:rPr lang="en-GB" sz="2800" dirty="0" err="1">
                <a:solidFill>
                  <a:schemeClr val="dk1"/>
                </a:solidFill>
                <a:latin typeface="Calibri"/>
                <a:ea typeface="Calibri"/>
                <a:cs typeface="Calibri"/>
              </a:rPr>
              <a:t>ti</a:t>
            </a:r>
            <a:r>
              <a:rPr lang="en-GB" sz="2800" dirty="0">
                <a:solidFill>
                  <a:schemeClr val="dk1"/>
                </a:solidFill>
                <a:latin typeface="Calibri"/>
                <a:ea typeface="Calibri"/>
                <a:cs typeface="Calibri"/>
              </a:rPr>
              <a:t> </a:t>
            </a:r>
            <a:r>
              <a:rPr lang="en-GB" sz="2800" dirty="0" err="1">
                <a:solidFill>
                  <a:schemeClr val="dk1"/>
                </a:solidFill>
                <a:latin typeface="Calibri"/>
                <a:ea typeface="Calibri"/>
                <a:cs typeface="Calibri"/>
              </a:rPr>
              <a:t>misma</a:t>
            </a:r>
            <a:r>
              <a:rPr lang="en-GB" sz="2800" dirty="0">
                <a:solidFill>
                  <a:schemeClr val="dk1"/>
                </a:solidFill>
                <a:latin typeface="Calibri"/>
                <a:ea typeface="Calibri"/>
                <a:cs typeface="Calibri"/>
              </a:rPr>
              <a:t>: </a:t>
            </a:r>
            <a:endParaRPr lang="es-ES" sz="2800" dirty="0">
              <a:solidFill>
                <a:schemeClr val="dk1"/>
              </a:solidFill>
              <a:latin typeface="Calibri"/>
              <a:ea typeface="Calibri"/>
              <a:cs typeface="Calibri"/>
            </a:endParaRPr>
          </a:p>
          <a:p>
            <a:pPr marL="914400" marR="0" lvl="0" indent="0" algn="l" rtl="0">
              <a:lnSpc>
                <a:spcPct val="100000"/>
              </a:lnSpc>
              <a:spcBef>
                <a:spcPts val="0"/>
              </a:spcBef>
              <a:spcAft>
                <a:spcPts val="0"/>
              </a:spcAft>
              <a:buClr>
                <a:schemeClr val="dk1"/>
              </a:buClr>
              <a:buSzPts val="1100"/>
              <a:buFont typeface="Arial"/>
              <a:buNone/>
            </a:pPr>
            <a:endParaRPr lang="en-US" sz="2800" dirty="0">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Clr>
                <a:schemeClr val="dk1"/>
              </a:buClr>
              <a:buSzPts val="1100"/>
              <a:buFont typeface="Arial"/>
              <a:buNone/>
            </a:pPr>
            <a:endParaRPr sz="2800" dirty="0">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800"/>
              <a:buFont typeface="Arial"/>
              <a:buNone/>
            </a:pPr>
            <a:endParaRPr sz="2800" dirty="0">
              <a:solidFill>
                <a:schemeClr val="dk1"/>
              </a:solidFill>
              <a:latin typeface="Calibri"/>
              <a:ea typeface="Calibri"/>
              <a:cs typeface="Calibri"/>
              <a:sym typeface="Calibri"/>
            </a:endParaRPr>
          </a:p>
        </p:txBody>
      </p:sp>
      <p:sp>
        <p:nvSpPr>
          <p:cNvPr id="192" name="Google Shape;192;g198a7ebc9da_0_103"/>
          <p:cNvSpPr txBox="1"/>
          <p:nvPr/>
        </p:nvSpPr>
        <p:spPr>
          <a:xfrm>
            <a:off x="3699325" y="6317700"/>
            <a:ext cx="5902800" cy="569400"/>
          </a:xfrm>
          <a:prstGeom prst="rect">
            <a:avLst/>
          </a:prstGeom>
          <a:noFill/>
          <a:ln>
            <a:noFill/>
          </a:ln>
        </p:spPr>
        <p:txBody>
          <a:bodyPr spcFirstLastPara="1" wrap="square" lIns="91425" tIns="91425" rIns="91425" bIns="91425" anchor="t" anchorCtr="0">
            <a:spAutoFit/>
          </a:bodyPr>
          <a:lstStyle/>
          <a:p>
            <a:pPr marL="457200" lvl="0" indent="-387350" algn="l" rtl="0">
              <a:spcBef>
                <a:spcPts val="0"/>
              </a:spcBef>
              <a:spcAft>
                <a:spcPts val="0"/>
              </a:spcAft>
              <a:buSzPts val="2500"/>
              <a:buChar char="➔"/>
            </a:pPr>
            <a:r>
              <a:rPr lang="en-GB" sz="2500" dirty="0" err="1"/>
              <a:t>Conocerse</a:t>
            </a:r>
            <a:r>
              <a:rPr lang="en-GB" sz="2500" dirty="0"/>
              <a:t> a </a:t>
            </a:r>
            <a:r>
              <a:rPr lang="en-GB" sz="2500" dirty="0" err="1"/>
              <a:t>una</a:t>
            </a:r>
            <a:r>
              <a:rPr lang="en-GB" sz="2500" dirty="0"/>
              <a:t> </a:t>
            </a:r>
            <a:r>
              <a:rPr lang="en-GB" sz="2500" dirty="0" err="1"/>
              <a:t>misma</a:t>
            </a:r>
            <a:r>
              <a:rPr lang="en-GB" sz="2500" dirty="0"/>
              <a:t> </a:t>
            </a:r>
            <a:endParaRPr sz="2500" dirty="0"/>
          </a:p>
        </p:txBody>
      </p:sp>
      <p:sp>
        <p:nvSpPr>
          <p:cNvPr id="193" name="Google Shape;193;g198a7ebc9da_0_103"/>
          <p:cNvSpPr txBox="1"/>
          <p:nvPr/>
        </p:nvSpPr>
        <p:spPr>
          <a:xfrm>
            <a:off x="3699325" y="6955100"/>
            <a:ext cx="5902800" cy="569400"/>
          </a:xfrm>
          <a:prstGeom prst="rect">
            <a:avLst/>
          </a:prstGeom>
          <a:noFill/>
          <a:ln>
            <a:noFill/>
          </a:ln>
        </p:spPr>
        <p:txBody>
          <a:bodyPr spcFirstLastPara="1" wrap="square" lIns="91425" tIns="91425" rIns="91425" bIns="91425" anchor="t" anchorCtr="0">
            <a:spAutoFit/>
          </a:bodyPr>
          <a:lstStyle/>
          <a:p>
            <a:pPr marL="457200" lvl="0" indent="-387350" algn="l" rtl="0">
              <a:spcBef>
                <a:spcPts val="0"/>
              </a:spcBef>
              <a:spcAft>
                <a:spcPts val="0"/>
              </a:spcAft>
              <a:buSzPts val="2500"/>
              <a:buChar char="➔"/>
            </a:pPr>
            <a:r>
              <a:rPr lang="en-GB" sz="2500" dirty="0" err="1"/>
              <a:t>Afirmar</a:t>
            </a:r>
            <a:r>
              <a:rPr lang="en-GB" sz="2500" dirty="0"/>
              <a:t> </a:t>
            </a:r>
            <a:r>
              <a:rPr lang="en-GB" sz="2500" dirty="0" err="1"/>
              <a:t>tu</a:t>
            </a:r>
            <a:r>
              <a:rPr lang="en-GB" sz="2500" dirty="0"/>
              <a:t> </a:t>
            </a:r>
            <a:r>
              <a:rPr lang="en-GB" sz="2500" dirty="0" err="1"/>
              <a:t>personalidad</a:t>
            </a:r>
            <a:endParaRPr sz="2500" dirty="0"/>
          </a:p>
        </p:txBody>
      </p:sp>
      <p:sp>
        <p:nvSpPr>
          <p:cNvPr id="194" name="Google Shape;194;g198a7ebc9da_0_103"/>
          <p:cNvSpPr txBox="1"/>
          <p:nvPr/>
        </p:nvSpPr>
        <p:spPr>
          <a:xfrm>
            <a:off x="3699325" y="7512650"/>
            <a:ext cx="5902800" cy="569400"/>
          </a:xfrm>
          <a:prstGeom prst="rect">
            <a:avLst/>
          </a:prstGeom>
          <a:noFill/>
          <a:ln>
            <a:noFill/>
          </a:ln>
        </p:spPr>
        <p:txBody>
          <a:bodyPr spcFirstLastPara="1" wrap="square" lIns="91425" tIns="91425" rIns="91425" bIns="91425" anchor="t" anchorCtr="0">
            <a:spAutoFit/>
          </a:bodyPr>
          <a:lstStyle/>
          <a:p>
            <a:pPr marL="457200" lvl="0" indent="-387350" algn="l" rtl="0">
              <a:spcBef>
                <a:spcPts val="0"/>
              </a:spcBef>
              <a:spcAft>
                <a:spcPts val="0"/>
              </a:spcAft>
              <a:buSzPts val="2500"/>
              <a:buChar char="➔"/>
            </a:pPr>
            <a:r>
              <a:rPr lang="en-GB" sz="2500"/>
              <a:t>Aprender a decir no </a:t>
            </a:r>
            <a:endParaRPr sz="2500"/>
          </a:p>
        </p:txBody>
      </p:sp>
      <p:sp>
        <p:nvSpPr>
          <p:cNvPr id="195" name="Google Shape;195;g198a7ebc9da_0_103"/>
          <p:cNvSpPr txBox="1"/>
          <p:nvPr/>
        </p:nvSpPr>
        <p:spPr>
          <a:xfrm>
            <a:off x="3683650" y="8061250"/>
            <a:ext cx="5902800" cy="569400"/>
          </a:xfrm>
          <a:prstGeom prst="rect">
            <a:avLst/>
          </a:prstGeom>
          <a:noFill/>
          <a:ln>
            <a:noFill/>
          </a:ln>
        </p:spPr>
        <p:txBody>
          <a:bodyPr spcFirstLastPara="1" wrap="square" lIns="91425" tIns="91425" rIns="91425" bIns="91425" anchor="t" anchorCtr="0">
            <a:spAutoFit/>
          </a:bodyPr>
          <a:lstStyle/>
          <a:p>
            <a:pPr marL="457200" lvl="0" indent="-387350" algn="l" rtl="0">
              <a:spcBef>
                <a:spcPts val="0"/>
              </a:spcBef>
              <a:spcAft>
                <a:spcPts val="0"/>
              </a:spcAft>
              <a:buSzPts val="2500"/>
              <a:buChar char="➔"/>
            </a:pPr>
            <a:r>
              <a:rPr lang="en-GB" sz="2500"/>
              <a:t>Superar tus complejos </a:t>
            </a:r>
            <a:endParaRPr sz="2500"/>
          </a:p>
        </p:txBody>
      </p:sp>
      <p:sp>
        <p:nvSpPr>
          <p:cNvPr id="196" name="Google Shape;196;g198a7ebc9da_0_103"/>
          <p:cNvSpPr txBox="1"/>
          <p:nvPr/>
        </p:nvSpPr>
        <p:spPr>
          <a:xfrm>
            <a:off x="1447800" y="1573300"/>
            <a:ext cx="126915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400"/>
              <a:t>Unidad 3 : Confianza en una misma </a:t>
            </a:r>
            <a:endParaRPr sz="3400"/>
          </a:p>
          <a:p>
            <a:pPr marL="0" marR="0" lvl="0" indent="0" algn="l" rtl="0">
              <a:lnSpc>
                <a:spcPct val="100000"/>
              </a:lnSpc>
              <a:spcBef>
                <a:spcPts val="0"/>
              </a:spcBef>
              <a:spcAft>
                <a:spcPts val="0"/>
              </a:spcAft>
              <a:buNone/>
            </a:pPr>
            <a:r>
              <a:rPr lang="en-GB" sz="2400">
                <a:solidFill>
                  <a:srgbClr val="93268F"/>
                </a:solidFill>
                <a:latin typeface="Calibri"/>
                <a:ea typeface="Calibri"/>
                <a:cs typeface="Calibri"/>
                <a:sym typeface="Calibri"/>
              </a:rPr>
              <a:t>3. Ganar más confianza </a:t>
            </a:r>
            <a:endParaRPr sz="4600" b="0" i="0" u="none" strike="noStrike" cap="none">
              <a:solidFill>
                <a:srgbClr val="93268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
          <p:cNvSpPr txBox="1"/>
          <p:nvPr/>
        </p:nvSpPr>
        <p:spPr>
          <a:xfrm>
            <a:off x="1447800" y="2953088"/>
            <a:ext cx="15665100" cy="5462994"/>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GB" sz="3100" dirty="0">
                <a:solidFill>
                  <a:schemeClr val="dk1"/>
                </a:solidFill>
                <a:latin typeface="Calibri"/>
                <a:ea typeface="Calibri"/>
                <a:cs typeface="Calibri"/>
              </a:rPr>
              <a:t>Ya has </a:t>
            </a:r>
            <a:r>
              <a:rPr lang="en-GB" sz="3100" dirty="0" err="1">
                <a:solidFill>
                  <a:schemeClr val="dk1"/>
                </a:solidFill>
                <a:latin typeface="Calibri"/>
                <a:ea typeface="Calibri"/>
                <a:cs typeface="Calibri"/>
              </a:rPr>
              <a:t>comprendido</a:t>
            </a:r>
            <a:r>
              <a:rPr lang="en-GB" sz="3100" dirty="0">
                <a:solidFill>
                  <a:schemeClr val="dk1"/>
                </a:solidFill>
                <a:latin typeface="Calibri"/>
                <a:ea typeface="Calibri"/>
                <a:cs typeface="Calibri"/>
              </a:rPr>
              <a:t> en </a:t>
            </a:r>
            <a:r>
              <a:rPr lang="en-GB" sz="3100" dirty="0" err="1">
                <a:solidFill>
                  <a:schemeClr val="dk1"/>
                </a:solidFill>
                <a:latin typeface="Calibri"/>
                <a:ea typeface="Calibri"/>
                <a:cs typeface="Calibri"/>
              </a:rPr>
              <a:t>qué</a:t>
            </a:r>
            <a:r>
              <a:rPr lang="en-GB" sz="3100" dirty="0">
                <a:solidFill>
                  <a:schemeClr val="dk1"/>
                </a:solidFill>
                <a:latin typeface="Calibri"/>
                <a:ea typeface="Calibri"/>
                <a:cs typeface="Calibri"/>
              </a:rPr>
              <a:t> </a:t>
            </a:r>
            <a:r>
              <a:rPr lang="en-GB" sz="3100" dirty="0" err="1">
                <a:solidFill>
                  <a:schemeClr val="dk1"/>
                </a:solidFill>
                <a:latin typeface="Calibri"/>
                <a:ea typeface="Calibri"/>
                <a:cs typeface="Calibri"/>
              </a:rPr>
              <a:t>consiste</a:t>
            </a:r>
            <a:r>
              <a:rPr lang="en-GB" sz="3100" dirty="0">
                <a:solidFill>
                  <a:schemeClr val="dk1"/>
                </a:solidFill>
                <a:latin typeface="Calibri"/>
                <a:ea typeface="Calibri"/>
                <a:cs typeface="Calibri"/>
              </a:rPr>
              <a:t> la </a:t>
            </a:r>
            <a:r>
              <a:rPr lang="en-GB" sz="3100" dirty="0" err="1">
                <a:solidFill>
                  <a:schemeClr val="dk1"/>
                </a:solidFill>
                <a:latin typeface="Calibri"/>
                <a:ea typeface="Calibri"/>
                <a:cs typeface="Calibri"/>
              </a:rPr>
              <a:t>confianza</a:t>
            </a:r>
            <a:r>
              <a:rPr lang="en-GB" sz="3100" dirty="0">
                <a:solidFill>
                  <a:schemeClr val="dk1"/>
                </a:solidFill>
                <a:latin typeface="Calibri"/>
                <a:ea typeface="Calibri"/>
                <a:cs typeface="Calibri"/>
              </a:rPr>
              <a:t> en uno </a:t>
            </a:r>
            <a:r>
              <a:rPr lang="en-GB" sz="3100" dirty="0" err="1">
                <a:solidFill>
                  <a:schemeClr val="dk1"/>
                </a:solidFill>
                <a:latin typeface="Calibri"/>
                <a:ea typeface="Calibri"/>
                <a:cs typeface="Calibri"/>
              </a:rPr>
              <a:t>mismo</a:t>
            </a:r>
            <a:r>
              <a:rPr lang="en-GB" sz="3100" dirty="0">
                <a:solidFill>
                  <a:schemeClr val="dk1"/>
                </a:solidFill>
                <a:latin typeface="Calibri"/>
                <a:ea typeface="Calibri"/>
                <a:cs typeface="Calibri"/>
              </a:rPr>
              <a:t>, ¿</a:t>
            </a:r>
            <a:r>
              <a:rPr lang="en-GB" sz="3100" dirty="0" err="1">
                <a:solidFill>
                  <a:schemeClr val="dk1"/>
                </a:solidFill>
                <a:latin typeface="Calibri"/>
                <a:ea typeface="Calibri"/>
                <a:cs typeface="Calibri"/>
              </a:rPr>
              <a:t>estás</a:t>
            </a:r>
            <a:r>
              <a:rPr lang="en-GB" sz="3100" dirty="0">
                <a:solidFill>
                  <a:schemeClr val="dk1"/>
                </a:solidFill>
                <a:latin typeface="Calibri"/>
                <a:ea typeface="Calibri"/>
                <a:cs typeface="Calibri"/>
              </a:rPr>
              <a:t> </a:t>
            </a:r>
            <a:r>
              <a:rPr lang="en-GB" sz="3100" dirty="0" err="1">
                <a:solidFill>
                  <a:schemeClr val="dk1"/>
                </a:solidFill>
                <a:latin typeface="Calibri"/>
                <a:ea typeface="Calibri"/>
                <a:cs typeface="Calibri"/>
              </a:rPr>
              <a:t>lista</a:t>
            </a:r>
            <a:r>
              <a:rPr lang="en-GB" sz="3100" dirty="0">
                <a:solidFill>
                  <a:schemeClr val="dk1"/>
                </a:solidFill>
                <a:latin typeface="Calibri"/>
                <a:ea typeface="Calibri"/>
                <a:cs typeface="Calibri"/>
              </a:rPr>
              <a:t> para pasar a la </a:t>
            </a:r>
            <a:r>
              <a:rPr lang="en-GB" sz="3100" dirty="0" err="1">
                <a:solidFill>
                  <a:schemeClr val="dk1"/>
                </a:solidFill>
                <a:latin typeface="Calibri"/>
                <a:ea typeface="Calibri"/>
                <a:cs typeface="Calibri"/>
              </a:rPr>
              <a:t>acción</a:t>
            </a:r>
            <a:r>
              <a:rPr lang="en-GB" sz="3100" dirty="0">
                <a:solidFill>
                  <a:schemeClr val="dk1"/>
                </a:solidFill>
                <a:latin typeface="Calibri"/>
                <a:ea typeface="Calibri"/>
                <a:cs typeface="Calibri"/>
              </a:rPr>
              <a:t>?</a:t>
            </a:r>
            <a:endParaRPr lang="es-ES" sz="3100" dirty="0">
              <a:solidFill>
                <a:schemeClr val="dk1"/>
              </a:solidFill>
              <a:latin typeface="Calibri"/>
              <a:ea typeface="Calibri"/>
              <a:cs typeface="Calibri"/>
            </a:endParaRPr>
          </a:p>
          <a:p>
            <a:pPr marL="0" lvl="0" indent="0" algn="l" rtl="0">
              <a:spcBef>
                <a:spcPts val="0"/>
              </a:spcBef>
              <a:spcAft>
                <a:spcPts val="0"/>
              </a:spcAft>
              <a:buClr>
                <a:schemeClr val="dk1"/>
              </a:buClr>
              <a:buSzPts val="1100"/>
              <a:buFont typeface="Arial"/>
              <a:buNone/>
            </a:pPr>
            <a:r>
              <a:rPr lang="en-GB" sz="3100" dirty="0">
                <a:solidFill>
                  <a:schemeClr val="dk1"/>
                </a:solidFill>
                <a:latin typeface="Calibri"/>
                <a:ea typeface="Calibri"/>
                <a:cs typeface="Calibri"/>
                <a:sym typeface="Calibri"/>
              </a:rPr>
              <a:t> </a:t>
            </a:r>
            <a:endParaRPr sz="3100" dirty="0">
              <a:solidFill>
                <a:schemeClr val="dk1"/>
              </a:solidFill>
              <a:latin typeface="Calibri"/>
              <a:ea typeface="Calibri"/>
              <a:cs typeface="Calibri"/>
              <a:sym typeface="Calibri"/>
            </a:endParaRPr>
          </a:p>
          <a:p>
            <a:pPr marL="0" lvl="0" indent="457200" algn="l" rtl="0">
              <a:spcBef>
                <a:spcPts val="0"/>
              </a:spcBef>
              <a:spcAft>
                <a:spcPts val="0"/>
              </a:spcAft>
              <a:buClr>
                <a:schemeClr val="dk1"/>
              </a:buClr>
              <a:buSzPts val="1100"/>
              <a:buFont typeface="Arial"/>
              <a:buNone/>
            </a:pPr>
            <a:r>
              <a:rPr lang="en-GB" sz="3100" b="1" u="sng" dirty="0">
                <a:solidFill>
                  <a:schemeClr val="dk1"/>
                </a:solidFill>
                <a:latin typeface="Calibri"/>
                <a:ea typeface="Calibri"/>
                <a:cs typeface="Calibri"/>
                <a:sym typeface="Calibri"/>
              </a:rPr>
              <a:t>¡Genial! </a:t>
            </a:r>
            <a:endParaRPr sz="3100" b="1"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ES" sz="3100" dirty="0">
                <a:solidFill>
                  <a:schemeClr val="dk1"/>
                </a:solidFill>
                <a:latin typeface="Calibri"/>
                <a:ea typeface="Calibri"/>
                <a:cs typeface="Calibri"/>
              </a:rPr>
              <a:t>Te damos algunas herramientas que te permitirán avanzar más eficazmente en tu búsqueda de la confianza en ti misma</a:t>
            </a:r>
            <a:endParaRPr lang="es-ES" sz="3100" dirty="0">
              <a:solidFill>
                <a:schemeClr val="dk1"/>
              </a:solidFill>
              <a:latin typeface="Calibri"/>
              <a:ea typeface="Calibri"/>
              <a:cs typeface="Calibri"/>
              <a:sym typeface="Calibri"/>
            </a:endParaRPr>
          </a:p>
          <a:p>
            <a:pPr marL="914400" lvl="1" indent="-425450" algn="l" rtl="0">
              <a:spcBef>
                <a:spcPts val="0"/>
              </a:spcBef>
              <a:spcAft>
                <a:spcPts val="0"/>
              </a:spcAft>
              <a:buClr>
                <a:schemeClr val="dk1"/>
              </a:buClr>
              <a:buSzPts val="3100"/>
              <a:buFont typeface="Calibri"/>
              <a:buChar char="•"/>
            </a:pPr>
            <a:r>
              <a:rPr lang="es-ES" sz="3100" dirty="0">
                <a:solidFill>
                  <a:schemeClr val="dk1"/>
                </a:solidFill>
                <a:latin typeface="Calibri"/>
                <a:ea typeface="Calibri"/>
                <a:cs typeface="Calibri"/>
                <a:sym typeface="Calibri"/>
              </a:rPr>
              <a:t>El diario </a:t>
            </a:r>
          </a:p>
          <a:p>
            <a:pPr marL="914400" lvl="1" indent="-450850" algn="l" rtl="0">
              <a:spcBef>
                <a:spcPts val="0"/>
              </a:spcBef>
              <a:spcAft>
                <a:spcPts val="0"/>
              </a:spcAft>
              <a:buClr>
                <a:schemeClr val="dk1"/>
              </a:buClr>
              <a:buSzPts val="3500"/>
              <a:buChar char="•"/>
            </a:pPr>
            <a:r>
              <a:rPr lang="en-GB" sz="3100" dirty="0">
                <a:solidFill>
                  <a:schemeClr val="dk1"/>
                </a:solidFill>
                <a:latin typeface="Calibri"/>
                <a:ea typeface="Calibri"/>
                <a:cs typeface="Calibri"/>
                <a:sym typeface="Calibri"/>
              </a:rPr>
              <a:t>El </a:t>
            </a:r>
            <a:r>
              <a:rPr lang="en-GB" sz="3100" dirty="0" err="1">
                <a:solidFill>
                  <a:schemeClr val="dk1"/>
                </a:solidFill>
                <a:latin typeface="Calibri"/>
                <a:ea typeface="Calibri"/>
                <a:cs typeface="Calibri"/>
                <a:sym typeface="Calibri"/>
              </a:rPr>
              <a:t>discurso</a:t>
            </a:r>
            <a:r>
              <a:rPr lang="en-GB" sz="3100" dirty="0">
                <a:solidFill>
                  <a:schemeClr val="dk1"/>
                </a:solidFill>
                <a:latin typeface="Calibri"/>
                <a:ea typeface="Calibri"/>
                <a:cs typeface="Calibri"/>
                <a:sym typeface="Calibri"/>
              </a:rPr>
              <a:t> interior </a:t>
            </a:r>
            <a:endParaRPr sz="3100" dirty="0">
              <a:solidFill>
                <a:schemeClr val="dk1"/>
              </a:solidFill>
              <a:latin typeface="Calibri"/>
              <a:ea typeface="Calibri"/>
              <a:cs typeface="Calibri"/>
              <a:sym typeface="Calibri"/>
            </a:endParaRPr>
          </a:p>
          <a:p>
            <a:pPr marL="914400" lvl="1" indent="-450850" algn="l" rtl="0">
              <a:spcBef>
                <a:spcPts val="0"/>
              </a:spcBef>
              <a:spcAft>
                <a:spcPts val="0"/>
              </a:spcAft>
              <a:buClr>
                <a:schemeClr val="dk1"/>
              </a:buClr>
              <a:buSzPts val="3500"/>
              <a:buChar char="•"/>
            </a:pPr>
            <a:r>
              <a:rPr lang="en-GB" sz="3100" dirty="0" err="1">
                <a:solidFill>
                  <a:schemeClr val="dk1"/>
                </a:solidFill>
                <a:latin typeface="Calibri"/>
                <a:ea typeface="Calibri"/>
                <a:cs typeface="Calibri"/>
                <a:sym typeface="Calibri"/>
              </a:rPr>
              <a:t>Evaluación</a:t>
            </a:r>
            <a:r>
              <a:rPr lang="en-GB" sz="3100" dirty="0">
                <a:solidFill>
                  <a:schemeClr val="dk1"/>
                </a:solidFill>
                <a:latin typeface="Calibri"/>
                <a:ea typeface="Calibri"/>
                <a:cs typeface="Calibri"/>
                <a:sym typeface="Calibri"/>
              </a:rPr>
              <a:t> del </a:t>
            </a:r>
            <a:r>
              <a:rPr lang="en-GB" sz="3100" dirty="0" err="1">
                <a:solidFill>
                  <a:schemeClr val="dk1"/>
                </a:solidFill>
                <a:latin typeface="Calibri"/>
                <a:ea typeface="Calibri"/>
                <a:cs typeface="Calibri"/>
                <a:sym typeface="Calibri"/>
              </a:rPr>
              <a:t>talento</a:t>
            </a:r>
            <a:endParaRPr sz="3100" dirty="0">
              <a:solidFill>
                <a:schemeClr val="dk1"/>
              </a:solidFill>
              <a:latin typeface="Calibri"/>
              <a:ea typeface="Calibri"/>
              <a:cs typeface="Calibri"/>
              <a:sym typeface="Calibri"/>
            </a:endParaRPr>
          </a:p>
          <a:p>
            <a:pPr marL="914400" lvl="1" indent="-450850" algn="l" rtl="0">
              <a:spcBef>
                <a:spcPts val="0"/>
              </a:spcBef>
              <a:spcAft>
                <a:spcPts val="0"/>
              </a:spcAft>
              <a:buClr>
                <a:schemeClr val="dk1"/>
              </a:buClr>
              <a:buSzPts val="3500"/>
              <a:buChar char="•"/>
            </a:pPr>
            <a:r>
              <a:rPr lang="en-GB" sz="3100" b="0" i="0" u="none" strike="noStrike" cap="none" dirty="0" err="1">
                <a:solidFill>
                  <a:schemeClr val="dk1"/>
                </a:solidFill>
                <a:latin typeface="Calibri"/>
                <a:ea typeface="Calibri"/>
                <a:cs typeface="Calibri"/>
                <a:sym typeface="Calibri"/>
              </a:rPr>
              <a:t>Construir</a:t>
            </a:r>
            <a:r>
              <a:rPr lang="en-GB" sz="3100" b="0" i="0" u="none" strike="noStrike" cap="none" dirty="0">
                <a:solidFill>
                  <a:schemeClr val="dk1"/>
                </a:solidFill>
                <a:latin typeface="Calibri"/>
                <a:ea typeface="Calibri"/>
                <a:cs typeface="Calibri"/>
                <a:sym typeface="Calibri"/>
              </a:rPr>
              <a:t> </a:t>
            </a:r>
            <a:r>
              <a:rPr lang="en-GB" sz="3100" dirty="0">
                <a:solidFill>
                  <a:schemeClr val="dk1"/>
                </a:solidFill>
                <a:latin typeface="Calibri"/>
                <a:ea typeface="Calibri"/>
                <a:cs typeface="Calibri"/>
                <a:sym typeface="Calibri"/>
              </a:rPr>
              <a:t>la </a:t>
            </a:r>
            <a:r>
              <a:rPr lang="en-GB" sz="3100" dirty="0" err="1">
                <a:solidFill>
                  <a:schemeClr val="dk1"/>
                </a:solidFill>
                <a:latin typeface="Calibri"/>
                <a:ea typeface="Calibri"/>
                <a:cs typeface="Calibri"/>
                <a:sym typeface="Calibri"/>
              </a:rPr>
              <a:t>propia</a:t>
            </a:r>
            <a:r>
              <a:rPr lang="en-GB" sz="3100" dirty="0">
                <a:solidFill>
                  <a:schemeClr val="dk1"/>
                </a:solidFill>
                <a:latin typeface="Calibri"/>
                <a:ea typeface="Calibri"/>
                <a:cs typeface="Calibri"/>
                <a:sym typeface="Calibri"/>
              </a:rPr>
              <a:t> </a:t>
            </a:r>
            <a:r>
              <a:rPr lang="en-GB" sz="3100" dirty="0" err="1">
                <a:solidFill>
                  <a:schemeClr val="dk1"/>
                </a:solidFill>
                <a:latin typeface="Calibri"/>
                <a:ea typeface="Calibri"/>
                <a:cs typeface="Calibri"/>
                <a:sym typeface="Calibri"/>
              </a:rPr>
              <a:t>escala</a:t>
            </a:r>
            <a:r>
              <a:rPr lang="en-GB" sz="3100" dirty="0">
                <a:solidFill>
                  <a:schemeClr val="dk1"/>
                </a:solidFill>
                <a:latin typeface="Calibri"/>
                <a:ea typeface="Calibri"/>
                <a:cs typeface="Calibri"/>
                <a:sym typeface="Calibri"/>
              </a:rPr>
              <a:t> de </a:t>
            </a:r>
            <a:r>
              <a:rPr lang="en-GB" sz="3100" dirty="0" err="1">
                <a:solidFill>
                  <a:schemeClr val="dk1"/>
                </a:solidFill>
                <a:latin typeface="Calibri"/>
                <a:ea typeface="Calibri"/>
                <a:cs typeface="Calibri"/>
                <a:sym typeface="Calibri"/>
              </a:rPr>
              <a:t>valores</a:t>
            </a:r>
            <a:endParaRPr sz="35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GB" sz="3500" b="0" i="0" u="none" strike="noStrike" cap="none" dirty="0">
                <a:solidFill>
                  <a:schemeClr val="dk1"/>
                </a:solidFill>
                <a:latin typeface="Calibri"/>
                <a:ea typeface="Calibri"/>
                <a:cs typeface="Calibri"/>
                <a:sym typeface="Calibri"/>
              </a:rPr>
              <a:t> </a:t>
            </a:r>
            <a:endParaRPr sz="3500" b="1" i="0" u="none" strike="noStrike" cap="none" dirty="0">
              <a:solidFill>
                <a:schemeClr val="dk1"/>
              </a:solidFill>
              <a:latin typeface="Calibri"/>
              <a:ea typeface="Calibri"/>
              <a:cs typeface="Calibri"/>
              <a:sym typeface="Calibri"/>
            </a:endParaRPr>
          </a:p>
        </p:txBody>
      </p:sp>
      <p:sp>
        <p:nvSpPr>
          <p:cNvPr id="202" name="Google Shape;202;p5"/>
          <p:cNvSpPr txBox="1"/>
          <p:nvPr/>
        </p:nvSpPr>
        <p:spPr>
          <a:xfrm>
            <a:off x="1447800" y="1573300"/>
            <a:ext cx="12691500" cy="9848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400"/>
              <a:t>Unidad 3 : Confianza en una misma </a:t>
            </a:r>
          </a:p>
          <a:p>
            <a:pPr marL="0" marR="0" lvl="0" indent="0" algn="l" rtl="0">
              <a:lnSpc>
                <a:spcPct val="100000"/>
              </a:lnSpc>
              <a:spcBef>
                <a:spcPts val="0"/>
              </a:spcBef>
              <a:spcAft>
                <a:spcPts val="0"/>
              </a:spcAft>
              <a:buNone/>
            </a:pPr>
            <a:r>
              <a:rPr lang="en-GB" sz="2400">
                <a:solidFill>
                  <a:srgbClr val="93268F"/>
                </a:solidFill>
                <a:latin typeface="Calibri"/>
                <a:ea typeface="Calibri"/>
                <a:cs typeface="Calibri"/>
                <a:sym typeface="Calibri"/>
              </a:rPr>
              <a:t>4. Trabajar en tí misma</a:t>
            </a:r>
            <a:endParaRPr sz="4600" b="0" i="0" u="none" strike="noStrike" cap="none">
              <a:solidFill>
                <a:srgbClr val="93268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5"/>
          <p:cNvSpPr txBox="1"/>
          <p:nvPr/>
        </p:nvSpPr>
        <p:spPr>
          <a:xfrm>
            <a:off x="1447800" y="1573291"/>
            <a:ext cx="35814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a:solidFill>
                  <a:srgbClr val="660066"/>
                </a:solidFill>
                <a:latin typeface="Calibri"/>
                <a:ea typeface="Calibri"/>
                <a:cs typeface="Calibri"/>
                <a:sym typeface="Calibri"/>
              </a:rPr>
              <a:t>Resumen</a:t>
            </a:r>
            <a:endParaRPr sz="1400" b="0" i="0" u="none" strike="noStrike" cap="none">
              <a:solidFill>
                <a:srgbClr val="000000"/>
              </a:solidFill>
              <a:latin typeface="Arial"/>
              <a:ea typeface="Arial"/>
              <a:cs typeface="Arial"/>
              <a:sym typeface="Arial"/>
            </a:endParaRPr>
          </a:p>
        </p:txBody>
      </p:sp>
      <p:sp>
        <p:nvSpPr>
          <p:cNvPr id="208" name="Google Shape;208;p15"/>
          <p:cNvSpPr txBox="1"/>
          <p:nvPr/>
        </p:nvSpPr>
        <p:spPr>
          <a:xfrm>
            <a:off x="2188631" y="3055213"/>
            <a:ext cx="274320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a:solidFill>
                  <a:schemeClr val="dk1"/>
                </a:solidFill>
                <a:latin typeface="Calibri"/>
                <a:ea typeface="Calibri"/>
                <a:cs typeface="Calibri"/>
                <a:sym typeface="Calibri"/>
              </a:rPr>
              <a:t>Autoconfianza</a:t>
            </a:r>
            <a:endParaRPr sz="2800" b="1" i="0" u="none" strike="noStrike" cap="none">
              <a:solidFill>
                <a:schemeClr val="dk1"/>
              </a:solidFill>
              <a:latin typeface="Calibri"/>
              <a:ea typeface="Calibri"/>
              <a:cs typeface="Calibri"/>
              <a:sym typeface="Calibri"/>
            </a:endParaRPr>
          </a:p>
        </p:txBody>
      </p:sp>
      <p:sp>
        <p:nvSpPr>
          <p:cNvPr id="209" name="Google Shape;209;p15"/>
          <p:cNvSpPr txBox="1"/>
          <p:nvPr/>
        </p:nvSpPr>
        <p:spPr>
          <a:xfrm>
            <a:off x="2188624" y="3551093"/>
            <a:ext cx="2840700" cy="3010014"/>
          </a:xfrm>
          <a:prstGeom prst="rect">
            <a:avLst/>
          </a:prstGeom>
          <a:noFill/>
          <a:ln>
            <a:noFill/>
          </a:ln>
        </p:spPr>
        <p:txBody>
          <a:bodyPr spcFirstLastPara="1" wrap="square" lIns="91425" tIns="45700" rIns="91425" bIns="45700" anchor="ctr" anchorCtr="0">
            <a:spAutoFit/>
          </a:bodyPr>
          <a:lstStyle/>
          <a:p>
            <a:pPr marL="0" marR="0" lvl="0" indent="0" algn="l" rtl="0">
              <a:lnSpc>
                <a:spcPct val="115000"/>
              </a:lnSpc>
              <a:spcBef>
                <a:spcPts val="0"/>
              </a:spcBef>
              <a:spcAft>
                <a:spcPts val="0"/>
              </a:spcAft>
              <a:buClr>
                <a:srgbClr val="000000"/>
              </a:buClr>
              <a:buSzPts val="1100"/>
              <a:buFont typeface="Arial"/>
              <a:buNone/>
            </a:pPr>
            <a:r>
              <a:rPr lang="en-GB" sz="2400" dirty="0" err="1">
                <a:solidFill>
                  <a:schemeClr val="dk1"/>
                </a:solidFill>
                <a:latin typeface="Calibri"/>
                <a:ea typeface="Calibri"/>
                <a:cs typeface="Calibri"/>
                <a:sym typeface="Calibri"/>
              </a:rPr>
              <a:t>Perspectivas</a:t>
            </a:r>
            <a:r>
              <a:rPr lang="en-GB" sz="2400"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GB" sz="2400" dirty="0" err="1">
                <a:solidFill>
                  <a:schemeClr val="dk1"/>
                </a:solidFill>
                <a:latin typeface="Calibri"/>
                <a:ea typeface="Calibri"/>
                <a:cs typeface="Calibri"/>
                <a:sym typeface="Calibri"/>
              </a:rPr>
              <a:t>Aportaciones</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sobre</a:t>
            </a:r>
            <a:r>
              <a:rPr lang="en-GB" sz="2400" dirty="0">
                <a:solidFill>
                  <a:schemeClr val="dk1"/>
                </a:solidFill>
                <a:latin typeface="Calibri"/>
                <a:ea typeface="Calibri"/>
                <a:cs typeface="Calibri"/>
                <a:sym typeface="Calibri"/>
              </a:rPr>
              <a:t> la </a:t>
            </a:r>
            <a:r>
              <a:rPr lang="en-GB" sz="2400" dirty="0" err="1">
                <a:solidFill>
                  <a:schemeClr val="dk1"/>
                </a:solidFill>
                <a:latin typeface="Calibri"/>
                <a:ea typeface="Calibri"/>
                <a:cs typeface="Calibri"/>
                <a:sym typeface="Calibri"/>
              </a:rPr>
              <a:t>motivación</a:t>
            </a:r>
            <a:endParaRPr sz="24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GB" sz="2400" dirty="0">
                <a:solidFill>
                  <a:schemeClr val="dk1"/>
                </a:solidFill>
                <a:latin typeface="Calibri"/>
                <a:ea typeface="Calibri"/>
                <a:cs typeface="Calibri"/>
                <a:sym typeface="Calibri"/>
              </a:rPr>
              <a:t>Define </a:t>
            </a:r>
            <a:r>
              <a:rPr lang="en-GB" sz="2400" dirty="0" err="1">
                <a:solidFill>
                  <a:schemeClr val="dk1"/>
                </a:solidFill>
                <a:latin typeface="Calibri"/>
                <a:ea typeface="Calibri"/>
                <a:cs typeface="Calibri"/>
                <a:sym typeface="Calibri"/>
              </a:rPr>
              <a:t>tus</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necesidades</a:t>
            </a:r>
            <a:r>
              <a:rPr lang="en-GB" sz="2400"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2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10" name="Google Shape;210;p15"/>
          <p:cNvSpPr txBox="1"/>
          <p:nvPr/>
        </p:nvSpPr>
        <p:spPr>
          <a:xfrm>
            <a:off x="6620005" y="7091690"/>
            <a:ext cx="2743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dirty="0">
                <a:solidFill>
                  <a:schemeClr val="dk1"/>
                </a:solidFill>
                <a:latin typeface="Calibri"/>
                <a:ea typeface="Calibri"/>
                <a:cs typeface="Calibri"/>
                <a:sym typeface="Calibri"/>
              </a:rPr>
              <a:t>Motivación</a:t>
            </a:r>
            <a:endParaRPr sz="2800" b="1" i="0" u="none" strike="noStrike" cap="none" dirty="0">
              <a:solidFill>
                <a:schemeClr val="dk1"/>
              </a:solidFill>
              <a:latin typeface="Calibri"/>
              <a:ea typeface="Calibri"/>
              <a:cs typeface="Calibri"/>
              <a:sym typeface="Calibri"/>
            </a:endParaRPr>
          </a:p>
        </p:txBody>
      </p:sp>
      <p:sp>
        <p:nvSpPr>
          <p:cNvPr id="211" name="Google Shape;211;p15"/>
          <p:cNvSpPr/>
          <p:nvPr/>
        </p:nvSpPr>
        <p:spPr>
          <a:xfrm rot="5400000">
            <a:off x="1570922" y="3050091"/>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p15"/>
          <p:cNvSpPr/>
          <p:nvPr/>
        </p:nvSpPr>
        <p:spPr>
          <a:xfrm rot="5400000">
            <a:off x="5635905" y="7086600"/>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3" name="Google Shape;213;p15"/>
          <p:cNvPicPr preferRelativeResize="0"/>
          <p:nvPr/>
        </p:nvPicPr>
        <p:blipFill rotWithShape="1">
          <a:blip r:embed="rId3">
            <a:alphaModFix/>
          </a:blip>
          <a:srcRect/>
          <a:stretch/>
        </p:blipFill>
        <p:spPr>
          <a:xfrm>
            <a:off x="5791200" y="3330299"/>
            <a:ext cx="5439602" cy="3626401"/>
          </a:xfrm>
          <a:prstGeom prst="rect">
            <a:avLst/>
          </a:prstGeom>
          <a:noFill/>
          <a:ln>
            <a:noFill/>
          </a:ln>
        </p:spPr>
      </p:pic>
      <p:sp>
        <p:nvSpPr>
          <p:cNvPr id="214" name="Google Shape;214;p15"/>
          <p:cNvSpPr txBox="1"/>
          <p:nvPr/>
        </p:nvSpPr>
        <p:spPr>
          <a:xfrm>
            <a:off x="6619992" y="7576300"/>
            <a:ext cx="5657400" cy="19395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chemeClr val="dk1"/>
                </a:solidFill>
                <a:latin typeface="Calibri"/>
                <a:ea typeface="Calibri"/>
                <a:cs typeface="Calibri"/>
                <a:sym typeface="Calibri"/>
              </a:rPr>
              <a:t>Estimular </a:t>
            </a: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a:solidFill>
                  <a:schemeClr val="dk1"/>
                </a:solidFill>
                <a:latin typeface="Calibri"/>
                <a:ea typeface="Calibri"/>
                <a:cs typeface="Calibri"/>
                <a:sym typeface="Calibri"/>
              </a:rPr>
              <a:t>Pensamiento divergente y convergente</a:t>
            </a: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a:solidFill>
                  <a:schemeClr val="dk1"/>
                </a:solidFill>
                <a:latin typeface="Calibri"/>
                <a:ea typeface="Calibri"/>
                <a:cs typeface="Calibri"/>
                <a:sym typeface="Calibri"/>
              </a:rPr>
              <a:t>Herramientas</a:t>
            </a: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15" name="Google Shape;215;p15"/>
          <p:cNvSpPr txBox="1"/>
          <p:nvPr/>
        </p:nvSpPr>
        <p:spPr>
          <a:xfrm>
            <a:off x="12967299" y="3330299"/>
            <a:ext cx="2743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a:solidFill>
                  <a:schemeClr val="dk1"/>
                </a:solidFill>
                <a:latin typeface="Calibri"/>
                <a:ea typeface="Calibri"/>
                <a:cs typeface="Calibri"/>
                <a:sym typeface="Calibri"/>
              </a:rPr>
              <a:t>Creatividad</a:t>
            </a:r>
            <a:endParaRPr sz="2800" b="1" i="0" u="none" strike="noStrike" cap="none">
              <a:solidFill>
                <a:schemeClr val="dk1"/>
              </a:solidFill>
              <a:latin typeface="Calibri"/>
              <a:ea typeface="Calibri"/>
              <a:cs typeface="Calibri"/>
              <a:sym typeface="Calibri"/>
            </a:endParaRPr>
          </a:p>
        </p:txBody>
      </p:sp>
      <p:sp>
        <p:nvSpPr>
          <p:cNvPr id="216" name="Google Shape;216;p15"/>
          <p:cNvSpPr txBox="1"/>
          <p:nvPr/>
        </p:nvSpPr>
        <p:spPr>
          <a:xfrm>
            <a:off x="12967301" y="3771150"/>
            <a:ext cx="4302900" cy="19395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chemeClr val="dk1"/>
                </a:solidFill>
                <a:latin typeface="Calibri"/>
                <a:ea typeface="Calibri"/>
                <a:cs typeface="Calibri"/>
                <a:sym typeface="Calibri"/>
              </a:rPr>
              <a:t>Comprender </a:t>
            </a: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a:solidFill>
                  <a:schemeClr val="dk1"/>
                </a:solidFill>
                <a:latin typeface="Calibri"/>
                <a:ea typeface="Calibri"/>
                <a:cs typeface="Calibri"/>
                <a:sym typeface="Calibri"/>
              </a:rPr>
              <a:t>Claves  </a:t>
            </a: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a:solidFill>
                  <a:schemeClr val="dk1"/>
                </a:solidFill>
                <a:latin typeface="Calibri"/>
                <a:ea typeface="Calibri"/>
                <a:cs typeface="Calibri"/>
                <a:sym typeface="Calibri"/>
              </a:rPr>
              <a:t>Ganar más confianza  </a:t>
            </a: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a:solidFill>
                  <a:schemeClr val="dk1"/>
                </a:solidFill>
                <a:latin typeface="Calibri"/>
                <a:ea typeface="Calibri"/>
                <a:cs typeface="Calibri"/>
                <a:sym typeface="Calibri"/>
              </a:rPr>
              <a:t>Trabajar en tí misma </a:t>
            </a: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17" name="Google Shape;217;p15"/>
          <p:cNvSpPr/>
          <p:nvPr/>
        </p:nvSpPr>
        <p:spPr>
          <a:xfrm rot="5400000">
            <a:off x="12193022" y="3325191"/>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7"/>
          <p:cNvPicPr preferRelativeResize="0"/>
          <p:nvPr/>
        </p:nvPicPr>
        <p:blipFill rotWithShape="1">
          <a:blip r:embed="rId3">
            <a:alphaModFix/>
          </a:blip>
          <a:srcRect/>
          <a:stretch/>
        </p:blipFill>
        <p:spPr>
          <a:xfrm>
            <a:off x="1028700" y="9258300"/>
            <a:ext cx="3198719" cy="702057"/>
          </a:xfrm>
          <a:prstGeom prst="rect">
            <a:avLst/>
          </a:prstGeom>
          <a:noFill/>
          <a:ln>
            <a:noFill/>
          </a:ln>
        </p:spPr>
      </p:pic>
      <p:sp>
        <p:nvSpPr>
          <p:cNvPr id="223" name="Google Shape;223;p17"/>
          <p:cNvSpPr txBox="1"/>
          <p:nvPr/>
        </p:nvSpPr>
        <p:spPr>
          <a:xfrm>
            <a:off x="4343400" y="4457700"/>
            <a:ext cx="91440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0066"/>
              </a:buClr>
              <a:buSzPts val="8000"/>
              <a:buFont typeface="Calibri"/>
              <a:buNone/>
            </a:pPr>
            <a:r>
              <a:rPr lang="en-GB" sz="8000" b="1">
                <a:solidFill>
                  <a:srgbClr val="660066"/>
                </a:solidFill>
                <a:latin typeface="Calibri"/>
                <a:ea typeface="Calibri"/>
                <a:cs typeface="Calibri"/>
                <a:sym typeface="Calibri"/>
              </a:rPr>
              <a:t>Gracias</a:t>
            </a:r>
            <a:r>
              <a:rPr lang="en-GB" sz="8000" b="1" i="0" u="none" strike="noStrike" cap="none">
                <a:solidFill>
                  <a:srgbClr val="660066"/>
                </a:solidFill>
                <a:latin typeface="Calibri"/>
                <a:ea typeface="Calibri"/>
                <a:cs typeface="Calibri"/>
                <a:sym typeface="Calibri"/>
              </a:rPr>
              <a:t>!</a:t>
            </a:r>
            <a:endParaRPr sz="8000" b="1" i="0" u="none" strike="noStrike" cap="none">
              <a:solidFill>
                <a:srgbClr val="660066"/>
              </a:solidFill>
              <a:latin typeface="Calibri"/>
              <a:ea typeface="Calibri"/>
              <a:cs typeface="Calibri"/>
              <a:sym typeface="Calibri"/>
            </a:endParaRPr>
          </a:p>
        </p:txBody>
      </p:sp>
      <p:sp>
        <p:nvSpPr>
          <p:cNvPr id="224" name="Google Shape;224;p17"/>
          <p:cNvSpPr txBox="1"/>
          <p:nvPr/>
        </p:nvSpPr>
        <p:spPr>
          <a:xfrm>
            <a:off x="8153400" y="5981700"/>
            <a:ext cx="1981200" cy="38151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dewproject.eu</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3"/>
          <p:cNvSpPr txBox="1"/>
          <p:nvPr/>
        </p:nvSpPr>
        <p:spPr>
          <a:xfrm>
            <a:off x="1524000" y="1503549"/>
            <a:ext cx="9462656"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a:solidFill>
                  <a:srgbClr val="660066"/>
                </a:solidFill>
                <a:latin typeface="Calibri"/>
                <a:ea typeface="Calibri"/>
                <a:cs typeface="Calibri"/>
                <a:sym typeface="Calibri"/>
              </a:rPr>
              <a:t>Índice</a:t>
            </a:r>
            <a:endParaRPr sz="1400" b="0" i="0" u="none" strike="noStrike" cap="none">
              <a:solidFill>
                <a:srgbClr val="000000"/>
              </a:solidFill>
              <a:latin typeface="Arial"/>
              <a:ea typeface="Arial"/>
              <a:cs typeface="Arial"/>
              <a:sym typeface="Arial"/>
            </a:endParaRPr>
          </a:p>
        </p:txBody>
      </p:sp>
      <p:grpSp>
        <p:nvGrpSpPr>
          <p:cNvPr id="52" name="Google Shape;52;p3"/>
          <p:cNvGrpSpPr/>
          <p:nvPr/>
        </p:nvGrpSpPr>
        <p:grpSpPr>
          <a:xfrm>
            <a:off x="2432702" y="2598200"/>
            <a:ext cx="8743362" cy="1806088"/>
            <a:chOff x="6186394" y="344894"/>
            <a:chExt cx="7944900" cy="1806088"/>
          </a:xfrm>
        </p:grpSpPr>
        <p:sp>
          <p:nvSpPr>
            <p:cNvPr id="53" name="Google Shape;53;p3"/>
            <p:cNvSpPr txBox="1"/>
            <p:nvPr/>
          </p:nvSpPr>
          <p:spPr>
            <a:xfrm>
              <a:off x="6186394" y="895294"/>
              <a:ext cx="7944900" cy="1255688"/>
            </a:xfrm>
            <a:prstGeom prst="rect">
              <a:avLst/>
            </a:prstGeom>
            <a:noFill/>
            <a:ln>
              <a:noFill/>
            </a:ln>
          </p:spPr>
          <p:txBody>
            <a:bodyPr spcFirstLastPara="1" wrap="square" lIns="91425" tIns="45700" rIns="91425" bIns="45700" anchor="t" anchorCtr="0">
              <a:spAutoFit/>
            </a:bodyPr>
            <a:lstStyle/>
            <a:p>
              <a:pPr marL="228600" lvl="0" indent="0" algn="l" rtl="0">
                <a:spcBef>
                  <a:spcPts val="0"/>
                </a:spcBef>
                <a:spcAft>
                  <a:spcPts val="0"/>
                </a:spcAft>
                <a:buClr>
                  <a:schemeClr val="dk1"/>
                </a:buClr>
                <a:buSzPts val="1100"/>
                <a:buFont typeface="Arial"/>
                <a:buNone/>
              </a:pPr>
              <a:r>
                <a:rPr lang="en-GB" sz="2400" dirty="0" err="1">
                  <a:solidFill>
                    <a:schemeClr val="dk1"/>
                  </a:solidFill>
                  <a:latin typeface="Calibri"/>
                  <a:ea typeface="Calibri"/>
                  <a:cs typeface="Calibri"/>
                  <a:sym typeface="Calibri"/>
                </a:rPr>
                <a:t>Sección</a:t>
              </a:r>
              <a:r>
                <a:rPr lang="en-GB" sz="2400" dirty="0">
                  <a:solidFill>
                    <a:schemeClr val="dk1"/>
                  </a:solidFill>
                  <a:latin typeface="Calibri"/>
                  <a:ea typeface="Calibri"/>
                  <a:cs typeface="Calibri"/>
                  <a:sym typeface="Calibri"/>
                </a:rPr>
                <a:t> 1: Panorama general </a:t>
              </a:r>
              <a:endParaRPr sz="2400" dirty="0">
                <a:solidFill>
                  <a:schemeClr val="dk1"/>
                </a:solidFill>
                <a:latin typeface="Calibri"/>
                <a:ea typeface="Calibri"/>
                <a:cs typeface="Calibri"/>
                <a:sym typeface="Calibri"/>
              </a:endParaRPr>
            </a:p>
            <a:p>
              <a:pPr marL="228600" lvl="0" indent="0" algn="l" rtl="0">
                <a:spcBef>
                  <a:spcPts val="0"/>
                </a:spcBef>
                <a:spcAft>
                  <a:spcPts val="0"/>
                </a:spcAft>
                <a:buClr>
                  <a:schemeClr val="dk1"/>
                </a:buClr>
                <a:buSzPts val="1100"/>
                <a:buFont typeface="Arial"/>
                <a:buNone/>
              </a:pPr>
              <a:r>
                <a:rPr lang="en-GB" sz="2400" dirty="0" err="1">
                  <a:solidFill>
                    <a:schemeClr val="dk1"/>
                  </a:solidFill>
                  <a:latin typeface="Calibri"/>
                  <a:ea typeface="Calibri"/>
                  <a:cs typeface="Calibri"/>
                  <a:sym typeface="Calibri"/>
                </a:rPr>
                <a:t>Sección</a:t>
              </a:r>
              <a:r>
                <a:rPr lang="en-GB" sz="2400" dirty="0">
                  <a:solidFill>
                    <a:schemeClr val="dk1"/>
                  </a:solidFill>
                  <a:latin typeface="Calibri"/>
                  <a:ea typeface="Calibri"/>
                  <a:cs typeface="Calibri"/>
                  <a:sym typeface="Calibri"/>
                </a:rPr>
                <a:t> 2: </a:t>
              </a:r>
              <a:r>
                <a:rPr lang="en-GB" sz="2400" dirty="0" err="1">
                  <a:solidFill>
                    <a:schemeClr val="dk1"/>
                  </a:solidFill>
                  <a:latin typeface="Calibri"/>
                  <a:ea typeface="Calibri"/>
                  <a:cs typeface="Calibri"/>
                  <a:sym typeface="Calibri"/>
                </a:rPr>
                <a:t>Aportación</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teórica</a:t>
              </a:r>
              <a:r>
                <a:rPr lang="en-GB" sz="2400" dirty="0">
                  <a:solidFill>
                    <a:schemeClr val="dk1"/>
                  </a:solidFill>
                  <a:latin typeface="Calibri"/>
                  <a:ea typeface="Calibri"/>
                  <a:cs typeface="Calibri"/>
                  <a:sym typeface="Calibri"/>
                </a:rPr>
                <a:t> y </a:t>
              </a:r>
              <a:r>
                <a:rPr lang="en-GB" sz="2400" dirty="0" err="1">
                  <a:solidFill>
                    <a:schemeClr val="dk1"/>
                  </a:solidFill>
                  <a:latin typeface="Calibri"/>
                  <a:ea typeface="Calibri"/>
                  <a:cs typeface="Calibri"/>
                  <a:sym typeface="Calibri"/>
                </a:rPr>
                <a:t>científica</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sobre</a:t>
              </a:r>
              <a:r>
                <a:rPr lang="en-GB" sz="2400" dirty="0">
                  <a:solidFill>
                    <a:schemeClr val="dk1"/>
                  </a:solidFill>
                  <a:latin typeface="Calibri"/>
                  <a:ea typeface="Calibri"/>
                  <a:cs typeface="Calibri"/>
                  <a:sym typeface="Calibri"/>
                </a:rPr>
                <a:t> la </a:t>
              </a:r>
              <a:r>
                <a:rPr lang="en-GB" sz="2400" dirty="0" err="1">
                  <a:solidFill>
                    <a:schemeClr val="dk1"/>
                  </a:solidFill>
                  <a:latin typeface="Calibri"/>
                  <a:ea typeface="Calibri"/>
                  <a:cs typeface="Calibri"/>
                  <a:sym typeface="Calibri"/>
                </a:rPr>
                <a:t>motivación</a:t>
              </a:r>
              <a:endParaRPr sz="24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Sección</a:t>
              </a:r>
              <a:r>
                <a:rPr lang="en-GB" sz="2400" dirty="0">
                  <a:solidFill>
                    <a:schemeClr val="dk1"/>
                  </a:solidFill>
                  <a:latin typeface="Calibri"/>
                  <a:ea typeface="Calibri"/>
                  <a:cs typeface="Calibri"/>
                  <a:sym typeface="Calibri"/>
                </a:rPr>
                <a:t> 3: </a:t>
              </a:r>
              <a:r>
                <a:rPr lang="en-GB" sz="2400" dirty="0" err="1">
                  <a:solidFill>
                    <a:schemeClr val="dk1"/>
                  </a:solidFill>
                  <a:latin typeface="Calibri"/>
                  <a:ea typeface="Calibri"/>
                  <a:cs typeface="Calibri"/>
                  <a:sym typeface="Calibri"/>
                </a:rPr>
                <a:t>Definir</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tus</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necesidades</a:t>
              </a:r>
              <a:r>
                <a:rPr lang="en-GB" sz="2400" dirty="0">
                  <a:solidFill>
                    <a:schemeClr val="dk1"/>
                  </a:solidFill>
                  <a:latin typeface="Calibri"/>
                  <a:ea typeface="Calibri"/>
                  <a:cs typeface="Calibri"/>
                  <a:sym typeface="Calibri"/>
                </a:rPr>
                <a:t> </a:t>
              </a:r>
              <a:endParaRPr sz="2400" b="0" i="0" u="none" strike="noStrike" cap="none" dirty="0">
                <a:solidFill>
                  <a:schemeClr val="dk1"/>
                </a:solidFill>
                <a:latin typeface="Calibri"/>
                <a:ea typeface="Calibri"/>
                <a:cs typeface="Calibri"/>
                <a:sym typeface="Calibri"/>
              </a:endParaRPr>
            </a:p>
          </p:txBody>
        </p:sp>
        <p:sp>
          <p:nvSpPr>
            <p:cNvPr id="54" name="Google Shape;54;p3"/>
            <p:cNvSpPr txBox="1"/>
            <p:nvPr/>
          </p:nvSpPr>
          <p:spPr>
            <a:xfrm>
              <a:off x="6186394" y="344894"/>
              <a:ext cx="7944900" cy="587813"/>
            </a:xfrm>
            <a:prstGeom prst="rect">
              <a:avLst/>
            </a:prstGeom>
            <a:noFill/>
            <a:ln>
              <a:noFill/>
            </a:ln>
          </p:spPr>
          <p:txBody>
            <a:bodyPr spcFirstLastPara="1" wrap="square" lIns="108000" tIns="45700" rIns="108000" bIns="4570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GB" sz="2800" b="1" dirty="0">
                  <a:solidFill>
                    <a:schemeClr val="dk1"/>
                  </a:solidFill>
                  <a:latin typeface="Calibri"/>
                  <a:ea typeface="Calibri"/>
                  <a:cs typeface="Calibri"/>
                  <a:sym typeface="Calibri"/>
                </a:rPr>
                <a:t>Unidad</a:t>
              </a:r>
              <a:r>
                <a:rPr lang="en-GB" sz="2800" b="1" i="0" u="none" strike="noStrike" cap="none" dirty="0">
                  <a:solidFill>
                    <a:schemeClr val="dk1"/>
                  </a:solidFill>
                  <a:latin typeface="Calibri"/>
                  <a:ea typeface="Calibri"/>
                  <a:cs typeface="Calibri"/>
                  <a:sym typeface="Calibri"/>
                </a:rPr>
                <a:t> 1: </a:t>
              </a:r>
              <a:r>
                <a:rPr lang="en-GB" sz="2800" b="1" dirty="0">
                  <a:solidFill>
                    <a:schemeClr val="dk1"/>
                  </a:solidFill>
                  <a:latin typeface="Calibri"/>
                  <a:ea typeface="Calibri"/>
                  <a:cs typeface="Calibri"/>
                  <a:sym typeface="Calibri"/>
                </a:rPr>
                <a:t>Motivación </a:t>
              </a:r>
              <a:endParaRPr sz="2800" b="1" i="0" u="none" strike="noStrike" cap="none" dirty="0">
                <a:solidFill>
                  <a:schemeClr val="dk1"/>
                </a:solidFill>
                <a:latin typeface="Calibri"/>
                <a:ea typeface="Calibri"/>
                <a:cs typeface="Calibri"/>
                <a:sym typeface="Calibri"/>
              </a:endParaRPr>
            </a:p>
          </p:txBody>
        </p:sp>
      </p:grpSp>
      <p:grpSp>
        <p:nvGrpSpPr>
          <p:cNvPr id="55" name="Google Shape;55;p3"/>
          <p:cNvGrpSpPr/>
          <p:nvPr/>
        </p:nvGrpSpPr>
        <p:grpSpPr>
          <a:xfrm>
            <a:off x="2432129" y="5227677"/>
            <a:ext cx="7908481" cy="3170712"/>
            <a:chOff x="6186393" y="1511449"/>
            <a:chExt cx="5359502" cy="3170712"/>
          </a:xfrm>
        </p:grpSpPr>
        <p:sp>
          <p:nvSpPr>
            <p:cNvPr id="56" name="Google Shape;56;p3"/>
            <p:cNvSpPr txBox="1"/>
            <p:nvPr/>
          </p:nvSpPr>
          <p:spPr>
            <a:xfrm>
              <a:off x="6186395" y="2207678"/>
              <a:ext cx="5359500" cy="2474483"/>
            </a:xfrm>
            <a:prstGeom prst="rect">
              <a:avLst/>
            </a:prstGeom>
            <a:noFill/>
            <a:ln>
              <a:noFill/>
            </a:ln>
          </p:spPr>
          <p:txBody>
            <a:bodyPr spcFirstLastPara="1" wrap="square" lIns="91425" tIns="45700" rIns="91425" bIns="45700" anchor="t" anchorCtr="0">
              <a:spAutoFit/>
            </a:bodyPr>
            <a:lstStyle/>
            <a:p>
              <a:pPr marL="228600" lvl="0" indent="0" algn="l" rtl="0">
                <a:spcBef>
                  <a:spcPts val="0"/>
                </a:spcBef>
                <a:spcAft>
                  <a:spcPts val="0"/>
                </a:spcAft>
                <a:buClr>
                  <a:schemeClr val="dk1"/>
                </a:buClr>
                <a:buSzPts val="1100"/>
                <a:buFont typeface="Arial"/>
                <a:buNone/>
              </a:pPr>
              <a:r>
                <a:rPr lang="en-GB" sz="2400" dirty="0" err="1">
                  <a:solidFill>
                    <a:schemeClr val="dk1"/>
                  </a:solidFill>
                  <a:latin typeface="Calibri"/>
                  <a:ea typeface="Calibri"/>
                  <a:cs typeface="Calibri"/>
                  <a:sym typeface="Calibri"/>
                </a:rPr>
                <a:t>Sección</a:t>
              </a:r>
              <a:r>
                <a:rPr lang="en-GB" sz="2400" dirty="0">
                  <a:solidFill>
                    <a:schemeClr val="dk1"/>
                  </a:solidFill>
                  <a:latin typeface="Calibri"/>
                  <a:ea typeface="Calibri"/>
                  <a:cs typeface="Calibri"/>
                  <a:sym typeface="Calibri"/>
                </a:rPr>
                <a:t> 1: </a:t>
              </a:r>
              <a:r>
                <a:rPr lang="en-GB" sz="2400" dirty="0" err="1">
                  <a:solidFill>
                    <a:schemeClr val="dk1"/>
                  </a:solidFill>
                  <a:latin typeface="Calibri"/>
                  <a:ea typeface="Calibri"/>
                  <a:cs typeface="Calibri"/>
                  <a:sym typeface="Calibri"/>
                </a:rPr>
                <a:t>Estimular</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tu</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Creatividad</a:t>
              </a:r>
              <a:r>
                <a:rPr lang="en-GB" sz="2400"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228600">
                <a:buClr>
                  <a:schemeClr val="dk1"/>
                </a:buClr>
                <a:buSzPts val="1100"/>
              </a:pPr>
              <a:r>
                <a:rPr lang="en-GB" sz="2400" dirty="0" err="1">
                  <a:solidFill>
                    <a:schemeClr val="dk1"/>
                  </a:solidFill>
                  <a:latin typeface="Calibri"/>
                  <a:ea typeface="Calibri"/>
                  <a:cs typeface="Calibri"/>
                  <a:sym typeface="Calibri"/>
                </a:rPr>
                <a:t>Sección</a:t>
              </a:r>
              <a:r>
                <a:rPr lang="en-GB" sz="2400" dirty="0">
                  <a:solidFill>
                    <a:schemeClr val="dk1"/>
                  </a:solidFill>
                  <a:latin typeface="Calibri"/>
                  <a:ea typeface="Calibri"/>
                  <a:cs typeface="Calibri"/>
                  <a:sym typeface="Calibri"/>
                </a:rPr>
                <a:t> 2: </a:t>
              </a:r>
              <a:r>
                <a:rPr lang="en-GB" sz="2400" dirty="0" err="1">
                  <a:solidFill>
                    <a:schemeClr val="dk1"/>
                  </a:solidFill>
                  <a:latin typeface="Calibri"/>
                  <a:ea typeface="Calibri"/>
                  <a:cs typeface="Calibri"/>
                </a:rPr>
                <a:t>Utilizar</a:t>
              </a:r>
              <a:r>
                <a:rPr lang="en-GB" sz="2400" dirty="0">
                  <a:solidFill>
                    <a:schemeClr val="dk1"/>
                  </a:solidFill>
                  <a:latin typeface="Calibri"/>
                  <a:ea typeface="Calibri"/>
                  <a:cs typeface="Calibri"/>
                </a:rPr>
                <a:t> </a:t>
              </a:r>
              <a:r>
                <a:rPr lang="en-GB" sz="2400" dirty="0" err="1">
                  <a:solidFill>
                    <a:schemeClr val="dk1"/>
                  </a:solidFill>
                  <a:latin typeface="Calibri"/>
                  <a:ea typeface="Calibri"/>
                  <a:cs typeface="Calibri"/>
                </a:rPr>
                <a:t>el</a:t>
              </a:r>
              <a:r>
                <a:rPr lang="en-GB" sz="2400" dirty="0">
                  <a:solidFill>
                    <a:schemeClr val="dk1"/>
                  </a:solidFill>
                  <a:latin typeface="Calibri"/>
                  <a:ea typeface="Calibri"/>
                  <a:cs typeface="Calibri"/>
                </a:rPr>
                <a:t> </a:t>
              </a:r>
              <a:r>
                <a:rPr lang="en-GB" sz="2400" dirty="0" err="1">
                  <a:solidFill>
                    <a:schemeClr val="dk1"/>
                  </a:solidFill>
                  <a:latin typeface="Calibri"/>
                  <a:ea typeface="Calibri"/>
                  <a:cs typeface="Calibri"/>
                </a:rPr>
                <a:t>pensamiento</a:t>
              </a:r>
              <a:r>
                <a:rPr lang="en-GB" sz="2400" dirty="0">
                  <a:solidFill>
                    <a:schemeClr val="dk1"/>
                  </a:solidFill>
                  <a:latin typeface="Calibri"/>
                  <a:ea typeface="Calibri"/>
                  <a:cs typeface="Calibri"/>
                </a:rPr>
                <a:t> </a:t>
              </a:r>
              <a:r>
                <a:rPr lang="en-GB" sz="2400" dirty="0" err="1">
                  <a:solidFill>
                    <a:schemeClr val="dk1"/>
                  </a:solidFill>
                  <a:latin typeface="Calibri"/>
                  <a:ea typeface="Calibri"/>
                  <a:cs typeface="Calibri"/>
                </a:rPr>
                <a:t>divergente</a:t>
              </a:r>
              <a:r>
                <a:rPr lang="en-GB" sz="2400" dirty="0">
                  <a:solidFill>
                    <a:schemeClr val="dk1"/>
                  </a:solidFill>
                  <a:latin typeface="Calibri"/>
                  <a:ea typeface="Calibri"/>
                  <a:cs typeface="Calibri"/>
                </a:rPr>
                <a:t> y </a:t>
              </a:r>
              <a:r>
                <a:rPr lang="en-GB" sz="2400" dirty="0" err="1">
                  <a:solidFill>
                    <a:schemeClr val="dk1"/>
                  </a:solidFill>
                  <a:latin typeface="Calibri"/>
                  <a:ea typeface="Calibri"/>
                  <a:cs typeface="Calibri"/>
                </a:rPr>
                <a:t>convergente</a:t>
              </a:r>
              <a:r>
                <a:rPr lang="en-GB" sz="2400" dirty="0">
                  <a:solidFill>
                    <a:schemeClr val="dk1"/>
                  </a:solidFill>
                  <a:latin typeface="Calibri"/>
                  <a:ea typeface="Calibri"/>
                  <a:cs typeface="Calibri"/>
                </a:rPr>
                <a:t> para </a:t>
              </a:r>
              <a:r>
                <a:rPr lang="en-GB" sz="2400" dirty="0" err="1">
                  <a:solidFill>
                    <a:schemeClr val="dk1"/>
                  </a:solidFill>
                  <a:latin typeface="Calibri"/>
                  <a:ea typeface="Calibri"/>
                  <a:cs typeface="Calibri"/>
                </a:rPr>
                <a:t>potenciar</a:t>
              </a:r>
              <a:r>
                <a:rPr lang="en-GB" sz="2400" dirty="0">
                  <a:solidFill>
                    <a:schemeClr val="dk1"/>
                  </a:solidFill>
                  <a:latin typeface="Calibri"/>
                  <a:ea typeface="Calibri"/>
                  <a:cs typeface="Calibri"/>
                </a:rPr>
                <a:t> la </a:t>
              </a:r>
              <a:r>
                <a:rPr lang="en-GB" sz="2400" dirty="0" err="1">
                  <a:solidFill>
                    <a:schemeClr val="dk1"/>
                  </a:solidFill>
                  <a:latin typeface="Calibri"/>
                  <a:ea typeface="Calibri"/>
                  <a:cs typeface="Calibri"/>
                </a:rPr>
                <a:t>creatividad</a:t>
              </a:r>
              <a:endParaRPr lang="es-ES" sz="2400" dirty="0">
                <a:solidFill>
                  <a:schemeClr val="dk1"/>
                </a:solidFill>
                <a:latin typeface="Calibri"/>
                <a:ea typeface="Calibri"/>
                <a:cs typeface="Calibri"/>
              </a:endParaRPr>
            </a:p>
            <a:p>
              <a:pPr>
                <a:lnSpc>
                  <a:spcPct val="115000"/>
                </a:lnSpc>
                <a:buSzPts val="1100"/>
              </a:pP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Sección</a:t>
              </a:r>
              <a:r>
                <a:rPr lang="en-GB" sz="2400" dirty="0">
                  <a:solidFill>
                    <a:schemeClr val="dk1"/>
                  </a:solidFill>
                  <a:latin typeface="Calibri"/>
                  <a:ea typeface="Calibri"/>
                  <a:cs typeface="Calibri"/>
                  <a:sym typeface="Calibri"/>
                </a:rPr>
                <a:t> 3: </a:t>
              </a:r>
              <a:r>
                <a:rPr lang="en-GB" sz="2400" dirty="0" err="1">
                  <a:solidFill>
                    <a:schemeClr val="dk1"/>
                  </a:solidFill>
                  <a:latin typeface="Calibri"/>
                  <a:ea typeface="Calibri"/>
                  <a:cs typeface="Calibri"/>
                </a:rPr>
                <a:t>Herramientas</a:t>
              </a:r>
              <a:r>
                <a:rPr lang="en-GB" sz="2400" dirty="0">
                  <a:solidFill>
                    <a:schemeClr val="dk1"/>
                  </a:solidFill>
                  <a:latin typeface="Calibri"/>
                  <a:ea typeface="Calibri"/>
                  <a:cs typeface="Calibri"/>
                </a:rPr>
                <a:t> de </a:t>
              </a:r>
              <a:r>
                <a:rPr lang="en-GB" sz="2400" dirty="0" err="1">
                  <a:solidFill>
                    <a:schemeClr val="dk1"/>
                  </a:solidFill>
                  <a:latin typeface="Calibri"/>
                  <a:ea typeface="Calibri"/>
                  <a:cs typeface="Calibri"/>
                </a:rPr>
                <a:t>pensamiento</a:t>
              </a:r>
              <a:r>
                <a:rPr lang="en-GB" sz="2400" dirty="0">
                  <a:solidFill>
                    <a:schemeClr val="dk1"/>
                  </a:solidFill>
                  <a:latin typeface="Calibri"/>
                  <a:ea typeface="Calibri"/>
                  <a:cs typeface="Calibri"/>
                </a:rPr>
                <a:t> </a:t>
              </a:r>
              <a:r>
                <a:rPr lang="en-GB" sz="2400" dirty="0" err="1">
                  <a:solidFill>
                    <a:schemeClr val="dk1"/>
                  </a:solidFill>
                  <a:latin typeface="Calibri"/>
                  <a:ea typeface="Calibri"/>
                  <a:cs typeface="Calibri"/>
                </a:rPr>
                <a:t>creativo</a:t>
              </a:r>
              <a:r>
                <a:rPr lang="en-GB" sz="2400" dirty="0">
                  <a:solidFill>
                    <a:schemeClr val="dk1"/>
                  </a:solidFill>
                  <a:latin typeface="Calibri"/>
                  <a:ea typeface="Calibri"/>
                  <a:cs typeface="Calibri"/>
                </a:rPr>
                <a:t> para </a:t>
              </a:r>
              <a:r>
                <a:rPr lang="en-GB" sz="2400" dirty="0" err="1">
                  <a:solidFill>
                    <a:schemeClr val="dk1"/>
                  </a:solidFill>
                  <a:latin typeface="Calibri"/>
                  <a:ea typeface="Calibri"/>
                  <a:cs typeface="Calibri"/>
                </a:rPr>
                <a:t>adaptarse</a:t>
              </a:r>
              <a:r>
                <a:rPr lang="en-GB" sz="2400" dirty="0">
                  <a:solidFill>
                    <a:schemeClr val="dk1"/>
                  </a:solidFill>
                  <a:latin typeface="Calibri"/>
                  <a:ea typeface="Calibri"/>
                  <a:cs typeface="Calibri"/>
                </a:rPr>
                <a:t> al </a:t>
              </a:r>
              <a:r>
                <a:rPr lang="en-GB" sz="2400" dirty="0" err="1">
                  <a:solidFill>
                    <a:schemeClr val="dk1"/>
                  </a:solidFill>
                  <a:latin typeface="Calibri"/>
                  <a:ea typeface="Calibri"/>
                  <a:cs typeface="Calibri"/>
                </a:rPr>
                <a:t>trabajo</a:t>
              </a:r>
              <a:r>
                <a:rPr lang="en-GB" sz="2400" dirty="0">
                  <a:solidFill>
                    <a:schemeClr val="dk1"/>
                  </a:solidFill>
                  <a:latin typeface="Calibri"/>
                  <a:ea typeface="Calibri"/>
                  <a:cs typeface="Calibri"/>
                </a:rPr>
                <a:t> </a:t>
              </a:r>
              <a:r>
                <a:rPr lang="en-GB" sz="2400" dirty="0" err="1">
                  <a:solidFill>
                    <a:schemeClr val="dk1"/>
                  </a:solidFill>
                  <a:latin typeface="Calibri"/>
                  <a:ea typeface="Calibri"/>
                  <a:cs typeface="Calibri"/>
                </a:rPr>
                <a:t>diario</a:t>
              </a:r>
              <a:endParaRPr lang="es-ES" sz="2400" dirty="0">
                <a:solidFill>
                  <a:schemeClr val="dk1"/>
                </a:solidFill>
                <a:latin typeface="Calibri"/>
                <a:ea typeface="Calibri"/>
                <a:cs typeface="Calibri"/>
              </a:endParaRPr>
            </a:p>
            <a:p>
              <a:pPr marL="0" marR="0" lvl="0" indent="0" algn="l" rtl="0">
                <a:lnSpc>
                  <a:spcPct val="115000"/>
                </a:lnSpc>
                <a:spcBef>
                  <a:spcPts val="0"/>
                </a:spcBef>
                <a:spcAft>
                  <a:spcPts val="0"/>
                </a:spcAft>
                <a:buClr>
                  <a:srgbClr val="000000"/>
                </a:buClr>
                <a:buSzPts val="1100"/>
                <a:buFont typeface="Arial"/>
                <a:buNone/>
              </a:pPr>
              <a:endParaRPr sz="2400" b="0" i="0" u="none" strike="noStrike" cap="none" dirty="0">
                <a:solidFill>
                  <a:schemeClr val="dk1"/>
                </a:solidFill>
                <a:latin typeface="Calibri"/>
                <a:ea typeface="Calibri"/>
                <a:cs typeface="Calibri"/>
                <a:sym typeface="Calibri"/>
              </a:endParaRPr>
            </a:p>
          </p:txBody>
        </p:sp>
        <p:sp>
          <p:nvSpPr>
            <p:cNvPr id="57" name="Google Shape;57;p3"/>
            <p:cNvSpPr txBox="1"/>
            <p:nvPr/>
          </p:nvSpPr>
          <p:spPr>
            <a:xfrm>
              <a:off x="6186393" y="1511449"/>
              <a:ext cx="5124900" cy="52320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alibri"/>
                  <a:ea typeface="Calibri"/>
                  <a:cs typeface="Calibri"/>
                  <a:sym typeface="Calibri"/>
                </a:rPr>
                <a:t>Unidad 2: </a:t>
              </a:r>
              <a:r>
                <a:rPr lang="en-GB" sz="2800" b="1">
                  <a:solidFill>
                    <a:schemeClr val="dk1"/>
                  </a:solidFill>
                  <a:latin typeface="Calibri"/>
                  <a:ea typeface="Calibri"/>
                  <a:cs typeface="Calibri"/>
                  <a:sym typeface="Calibri"/>
                </a:rPr>
                <a:t>Creatividad</a:t>
              </a:r>
              <a:endParaRPr sz="2800" b="1" i="0" u="none" strike="noStrike" cap="none">
                <a:solidFill>
                  <a:schemeClr val="dk1"/>
                </a:solidFill>
                <a:latin typeface="Calibri"/>
                <a:ea typeface="Calibri"/>
                <a:cs typeface="Calibri"/>
                <a:sym typeface="Calibri"/>
              </a:endParaRPr>
            </a:p>
          </p:txBody>
        </p:sp>
      </p:grpSp>
      <p:grpSp>
        <p:nvGrpSpPr>
          <p:cNvPr id="58" name="Google Shape;58;p3"/>
          <p:cNvGrpSpPr/>
          <p:nvPr/>
        </p:nvGrpSpPr>
        <p:grpSpPr>
          <a:xfrm>
            <a:off x="11329552" y="4876794"/>
            <a:ext cx="5522122" cy="2528870"/>
            <a:chOff x="4796547" y="287862"/>
            <a:chExt cx="5522122" cy="2528870"/>
          </a:xfrm>
        </p:grpSpPr>
        <p:sp>
          <p:nvSpPr>
            <p:cNvPr id="59" name="Google Shape;59;p3"/>
            <p:cNvSpPr txBox="1"/>
            <p:nvPr/>
          </p:nvSpPr>
          <p:spPr>
            <a:xfrm>
              <a:off x="5193769" y="877780"/>
              <a:ext cx="5124900" cy="1938952"/>
            </a:xfrm>
            <a:prstGeom prst="rect">
              <a:avLst/>
            </a:prstGeom>
            <a:noFill/>
            <a:ln>
              <a:noFill/>
            </a:ln>
          </p:spPr>
          <p:txBody>
            <a:bodyPr spcFirstLastPara="1" wrap="square" lIns="91425" tIns="45700" rIns="91425" bIns="45700" anchor="t" anchorCtr="0">
              <a:spAutoFit/>
            </a:bodyPr>
            <a:lstStyle/>
            <a:p>
              <a:pPr marL="228600" lvl="0" indent="0" algn="l" rtl="0">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Sección 1: Comprender </a:t>
              </a:r>
              <a:endParaRPr sz="2400">
                <a:solidFill>
                  <a:schemeClr val="dk1"/>
                </a:solidFill>
                <a:latin typeface="Calibri"/>
                <a:ea typeface="Calibri"/>
                <a:cs typeface="Calibri"/>
                <a:sym typeface="Calibri"/>
              </a:endParaRPr>
            </a:p>
            <a:p>
              <a:pPr marL="228600" lvl="0" indent="0" algn="l" rtl="0">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Sección 2: Claves de la confianza en una misma </a:t>
              </a:r>
              <a:endParaRPr sz="2400">
                <a:solidFill>
                  <a:schemeClr val="dk1"/>
                </a:solidFill>
                <a:latin typeface="Calibri"/>
                <a:ea typeface="Calibri"/>
                <a:cs typeface="Calibri"/>
                <a:sym typeface="Calibri"/>
              </a:endParaRPr>
            </a:p>
            <a:p>
              <a:pPr marL="228600" lvl="0" indent="0" algn="l" rtl="0">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Sección 3: Ganar más confianza </a:t>
              </a:r>
              <a:endParaRPr sz="2400">
                <a:solidFill>
                  <a:schemeClr val="dk1"/>
                </a:solidFill>
                <a:latin typeface="Calibri"/>
                <a:ea typeface="Calibri"/>
                <a:cs typeface="Calibri"/>
                <a:sym typeface="Calibri"/>
              </a:endParaRPr>
            </a:p>
            <a:p>
              <a:pPr marL="228600" lvl="0" indent="0" algn="l" rtl="0">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Sección 4: Trabajar en una misma</a:t>
              </a:r>
              <a:endParaRPr sz="3600">
                <a:solidFill>
                  <a:schemeClr val="dk1"/>
                </a:solidFill>
                <a:latin typeface="Calibri"/>
                <a:ea typeface="Calibri"/>
                <a:cs typeface="Calibri"/>
                <a:sym typeface="Calibri"/>
              </a:endParaRPr>
            </a:p>
          </p:txBody>
        </p:sp>
        <p:sp>
          <p:nvSpPr>
            <p:cNvPr id="60" name="Google Shape;60;p3"/>
            <p:cNvSpPr txBox="1"/>
            <p:nvPr/>
          </p:nvSpPr>
          <p:spPr>
            <a:xfrm>
              <a:off x="4796547" y="287862"/>
              <a:ext cx="5522121" cy="52318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alibri"/>
                  <a:ea typeface="Calibri"/>
                  <a:cs typeface="Calibri"/>
                  <a:sym typeface="Calibri"/>
                </a:rPr>
                <a:t>Unidad 3: </a:t>
              </a:r>
              <a:r>
                <a:rPr lang="en-GB" sz="2800" b="1">
                  <a:solidFill>
                    <a:schemeClr val="dk1"/>
                  </a:solidFill>
                  <a:latin typeface="Calibri"/>
                  <a:ea typeface="Calibri"/>
                  <a:cs typeface="Calibri"/>
                  <a:sym typeface="Calibri"/>
                </a:rPr>
                <a:t> Confianza en una misma</a:t>
              </a:r>
              <a:endParaRPr sz="2800" b="1" i="0" u="none" strike="noStrike" cap="none">
                <a:solidFill>
                  <a:schemeClr val="dk1"/>
                </a:solidFill>
                <a:latin typeface="Calibri"/>
                <a:ea typeface="Calibri"/>
                <a:cs typeface="Calibri"/>
                <a:sym typeface="Calibri"/>
              </a:endParaRPr>
            </a:p>
          </p:txBody>
        </p:sp>
      </p:grpSp>
      <p:sp>
        <p:nvSpPr>
          <p:cNvPr id="61" name="Google Shape;61;p3"/>
          <p:cNvSpPr/>
          <p:nvPr/>
        </p:nvSpPr>
        <p:spPr>
          <a:xfrm rot="5400000">
            <a:off x="1439700" y="2752914"/>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3"/>
          <p:cNvSpPr/>
          <p:nvPr/>
        </p:nvSpPr>
        <p:spPr>
          <a:xfrm rot="5400000">
            <a:off x="1592100" y="5375855"/>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3"/>
          <p:cNvSpPr/>
          <p:nvPr/>
        </p:nvSpPr>
        <p:spPr>
          <a:xfrm rot="5400000">
            <a:off x="10711852" y="4848996"/>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1b285efeec5_0_5"/>
          <p:cNvSpPr txBox="1"/>
          <p:nvPr/>
        </p:nvSpPr>
        <p:spPr>
          <a:xfrm>
            <a:off x="1447800" y="1573300"/>
            <a:ext cx="12691500" cy="113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400" b="1" dirty="0"/>
              <a:t>Unidad 1 : Motivación</a:t>
            </a:r>
            <a:endParaRPr sz="3400" b="1" dirty="0"/>
          </a:p>
          <a:p>
            <a:pPr marL="0" marR="0" lvl="0" indent="0" algn="l" rtl="0">
              <a:lnSpc>
                <a:spcPct val="100000"/>
              </a:lnSpc>
              <a:spcBef>
                <a:spcPts val="0"/>
              </a:spcBef>
              <a:spcAft>
                <a:spcPts val="0"/>
              </a:spcAft>
              <a:buNone/>
            </a:pPr>
            <a:r>
              <a:rPr lang="en-GB" sz="2400" dirty="0">
                <a:solidFill>
                  <a:srgbClr val="93268F"/>
                </a:solidFill>
              </a:rPr>
              <a:t>1.Panorama general</a:t>
            </a:r>
            <a:r>
              <a:rPr lang="en-GB" sz="3400" dirty="0"/>
              <a:t>  </a:t>
            </a:r>
            <a:endParaRPr sz="3400" b="0" i="0" u="none" strike="noStrike" cap="none" dirty="0">
              <a:solidFill>
                <a:srgbClr val="000000"/>
              </a:solidFill>
              <a:latin typeface="Arial"/>
              <a:ea typeface="Arial"/>
              <a:cs typeface="Arial"/>
              <a:sym typeface="Arial"/>
            </a:endParaRPr>
          </a:p>
        </p:txBody>
      </p:sp>
      <p:sp>
        <p:nvSpPr>
          <p:cNvPr id="69" name="Google Shape;69;g1b285efeec5_0_5"/>
          <p:cNvSpPr txBox="1"/>
          <p:nvPr/>
        </p:nvSpPr>
        <p:spPr>
          <a:xfrm>
            <a:off x="1621600" y="2712400"/>
            <a:ext cx="12332400" cy="6601767"/>
          </a:xfrm>
          <a:prstGeom prst="rect">
            <a:avLst/>
          </a:prstGeom>
          <a:noFill/>
          <a:ln>
            <a:noFill/>
          </a:ln>
        </p:spPr>
        <p:txBody>
          <a:bodyPr spcFirstLastPara="1" wrap="square" lIns="91425" tIns="45700" rIns="91425" bIns="45700" anchor="t" anchorCtr="0">
            <a:spAutoFit/>
          </a:bodyPr>
          <a:lstStyle/>
          <a:p>
            <a:r>
              <a:rPr lang="es-ES" sz="2200" dirty="0">
                <a:effectLst/>
                <a:latin typeface="Calibri" panose="020F0502020204030204" pitchFamily="34" charset="0"/>
                <a:ea typeface="Calibri" panose="020F0502020204030204" pitchFamily="34" charset="0"/>
                <a:cs typeface="Arial MT"/>
              </a:rPr>
              <a:t>La motivación para emprender puede basarse en los siguientes aspectos:</a:t>
            </a:r>
            <a:endParaRPr lang="es-ES" sz="2200" dirty="0">
              <a:effectLst/>
              <a:latin typeface="Arial MT"/>
              <a:ea typeface="Arial MT"/>
              <a:cs typeface="Arial MT"/>
            </a:endParaRPr>
          </a:p>
          <a:p>
            <a:pPr marL="342900" lvl="0" indent="-342900">
              <a:buFont typeface="Symbol" panose="05050102010706020507" pitchFamily="18" charset="2"/>
              <a:buChar char="-"/>
            </a:pPr>
            <a:r>
              <a:rPr lang="es-ES" sz="2200" dirty="0">
                <a:effectLst/>
                <a:latin typeface="Calibri" panose="020F0502020204030204" pitchFamily="34" charset="0"/>
                <a:ea typeface="Calibri" panose="020F0502020204030204" pitchFamily="34" charset="0"/>
                <a:cs typeface="Calibri" panose="020F0502020204030204" pitchFamily="34" charset="0"/>
              </a:rPr>
              <a:t>Deseo de independencia; se tratará de querer desarrollarse siendo creativa y libre de tus propias acciones y en busca de una calidad de vida en el trabajo,</a:t>
            </a:r>
          </a:p>
          <a:p>
            <a:pPr marL="342900" lvl="0" indent="-342900">
              <a:buFont typeface="Symbol" panose="05050102010706020507" pitchFamily="18" charset="2"/>
              <a:buChar char="-"/>
            </a:pPr>
            <a:r>
              <a:rPr lang="es-ES" sz="2200" dirty="0">
                <a:effectLst/>
                <a:latin typeface="Calibri" panose="020F0502020204030204" pitchFamily="34" charset="0"/>
                <a:ea typeface="Calibri" panose="020F0502020204030204" pitchFamily="34" charset="0"/>
                <a:cs typeface="Calibri" panose="020F0502020204030204" pitchFamily="34" charset="0"/>
              </a:rPr>
              <a:t>Ser tu propia jefa; se trata de garantizar tu propio desarrollo empresarial y asumir la responsabilidad de tus elecciones,</a:t>
            </a:r>
          </a:p>
          <a:p>
            <a:pPr marL="342900" lvl="0" indent="-342900">
              <a:buFont typeface="Symbol" panose="05050102010706020507" pitchFamily="18" charset="2"/>
              <a:buChar char="-"/>
            </a:pPr>
            <a:r>
              <a:rPr lang="es-ES" sz="2200" dirty="0">
                <a:effectLst/>
                <a:latin typeface="Calibri" panose="020F0502020204030204" pitchFamily="34" charset="0"/>
                <a:ea typeface="Calibri" panose="020F0502020204030204" pitchFamily="34" charset="0"/>
                <a:cs typeface="Calibri" panose="020F0502020204030204" pitchFamily="34" charset="0"/>
              </a:rPr>
              <a:t>Deseo de emprender a toda costa; se trata de una motivación singular que abre oportunidades, ciertamente arriesgadas, pero basadas en orientaciones propias,</a:t>
            </a:r>
          </a:p>
          <a:p>
            <a:pPr marL="342900" lvl="0" indent="-342900">
              <a:buFont typeface="Symbol" panose="05050102010706020507" pitchFamily="18" charset="2"/>
              <a:buChar char="-"/>
            </a:pPr>
            <a:r>
              <a:rPr lang="es-ES" sz="2200" dirty="0">
                <a:effectLst/>
                <a:latin typeface="Calibri" panose="020F0502020204030204" pitchFamily="34" charset="0"/>
                <a:ea typeface="Calibri" panose="020F0502020204030204" pitchFamily="34" charset="0"/>
                <a:cs typeface="Calibri" panose="020F0502020204030204" pitchFamily="34" charset="0"/>
              </a:rPr>
              <a:t>Crear el propio empleo; es un deseo de asumir la responsabilidad personal y de elegir,</a:t>
            </a:r>
          </a:p>
          <a:p>
            <a:pPr marL="342900" lvl="0" indent="-342900">
              <a:buFont typeface="Symbol" panose="05050102010706020507" pitchFamily="18" charset="2"/>
              <a:buChar char="-"/>
            </a:pPr>
            <a:r>
              <a:rPr lang="es-ES" sz="2200" dirty="0">
                <a:effectLst/>
                <a:latin typeface="Calibri" panose="020F0502020204030204" pitchFamily="34" charset="0"/>
                <a:ea typeface="Calibri" panose="020F0502020204030204" pitchFamily="34" charset="0"/>
                <a:cs typeface="Calibri" panose="020F0502020204030204" pitchFamily="34" charset="0"/>
              </a:rPr>
              <a:t>Adquirir capital; es un objetivo basado en el deseo de crear y desarrollar valor añadido,</a:t>
            </a:r>
          </a:p>
          <a:p>
            <a:pPr marL="342900" lvl="0" indent="-342900">
              <a:buFont typeface="Symbol" panose="05050102010706020507" pitchFamily="18" charset="2"/>
              <a:buChar char="-"/>
            </a:pPr>
            <a:r>
              <a:rPr lang="es-ES" sz="2200" dirty="0">
                <a:effectLst/>
                <a:latin typeface="Calibri" panose="020F0502020204030204" pitchFamily="34" charset="0"/>
                <a:ea typeface="Calibri" panose="020F0502020204030204" pitchFamily="34" charset="0"/>
                <a:cs typeface="Calibri" panose="020F0502020204030204" pitchFamily="34" charset="0"/>
              </a:rPr>
              <a:t>Querer dirigir; es un sentimiento motivador que requiere competencia y sentido de las relaciones humanas y jerárquicas,</a:t>
            </a:r>
          </a:p>
          <a:p>
            <a:pPr marL="342900" lvl="0" indent="-342900">
              <a:buFont typeface="Symbol" panose="05050102010706020507" pitchFamily="18" charset="2"/>
              <a:buChar char="-"/>
            </a:pPr>
            <a:r>
              <a:rPr lang="es-ES" sz="2200" dirty="0">
                <a:effectLst/>
                <a:latin typeface="Calibri" panose="020F0502020204030204" pitchFamily="34" charset="0"/>
                <a:ea typeface="Calibri" panose="020F0502020204030204" pitchFamily="34" charset="0"/>
                <a:cs typeface="Calibri" panose="020F0502020204030204" pitchFamily="34" charset="0"/>
              </a:rPr>
              <a:t>Querer desarrollar una empresa y un equipo; está relacionado con los dos puntos anteriores,</a:t>
            </a:r>
          </a:p>
          <a:p>
            <a:pPr marL="342900" lvl="0" indent="-342900">
              <a:buFont typeface="Symbol" panose="05050102010706020507" pitchFamily="18" charset="2"/>
              <a:buChar char="-"/>
            </a:pPr>
            <a:r>
              <a:rPr lang="es-ES" sz="2200" dirty="0">
                <a:effectLst/>
                <a:latin typeface="Calibri" panose="020F0502020204030204" pitchFamily="34" charset="0"/>
                <a:ea typeface="Calibri" panose="020F0502020204030204" pitchFamily="34" charset="0"/>
                <a:cs typeface="Calibri" panose="020F0502020204030204" pitchFamily="34" charset="0"/>
              </a:rPr>
              <a:t>Llevar a cabo un proyecto; se trata de defenderlo, dirigirlo y ajustarlo si es necesario para llevarlo a cabo de principio a fin,</a:t>
            </a:r>
          </a:p>
          <a:p>
            <a:pPr marL="342900" lvl="0" indent="-342900">
              <a:buFont typeface="Symbol" panose="05050102010706020507" pitchFamily="18" charset="2"/>
              <a:buChar char="-"/>
            </a:pPr>
            <a:r>
              <a:rPr lang="es-ES" sz="2200" dirty="0">
                <a:effectLst/>
                <a:latin typeface="Calibri" panose="020F0502020204030204" pitchFamily="34" charset="0"/>
                <a:ea typeface="Calibri" panose="020F0502020204030204" pitchFamily="34" charset="0"/>
                <a:cs typeface="Calibri" panose="020F0502020204030204" pitchFamily="34" charset="0"/>
              </a:rPr>
              <a:t>Una oportunidad; esto puede ocurrir cuando se produce un cambio en la propia vida, o para reciclarse o hacerse cargo de un negocio...,</a:t>
            </a:r>
            <a:endParaRPr lang="es-ES" sz="2200" dirty="0">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es-ES" sz="2200" dirty="0">
                <a:effectLst/>
                <a:latin typeface="Calibri" panose="020F0502020204030204" pitchFamily="34" charset="0"/>
                <a:ea typeface="Calibri" panose="020F0502020204030204" pitchFamily="34" charset="0"/>
              </a:rPr>
              <a:t>Para demostrar lo que soy capaz de hacer sola</a:t>
            </a:r>
            <a:r>
              <a:rPr lang="es-ES" sz="2300" dirty="0">
                <a:solidFill>
                  <a:schemeClr val="dk1"/>
                </a:solidFill>
                <a:latin typeface="Calibri"/>
                <a:ea typeface="Calibri"/>
                <a:cs typeface="Calibri"/>
                <a:sym typeface="Calibri"/>
              </a:rPr>
              <a:t>.</a:t>
            </a:r>
            <a:endParaRPr lang="es-ES" sz="37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4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400" dirty="0">
              <a:solidFill>
                <a:schemeClr val="dk1"/>
              </a:solidFill>
              <a:latin typeface="Calibri"/>
              <a:ea typeface="Calibri"/>
              <a:cs typeface="Calibri"/>
              <a:sym typeface="Calibri"/>
            </a:endParaRPr>
          </a:p>
        </p:txBody>
      </p:sp>
      <p:sp>
        <p:nvSpPr>
          <p:cNvPr id="71" name="Google Shape;71;g1b285efeec5_0_5"/>
          <p:cNvSpPr txBox="1"/>
          <p:nvPr/>
        </p:nvSpPr>
        <p:spPr>
          <a:xfrm>
            <a:off x="14152363" y="4234978"/>
            <a:ext cx="3116734"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800" dirty="0">
                <a:solidFill>
                  <a:schemeClr val="dk1"/>
                </a:solidFill>
                <a:latin typeface="Calibri"/>
                <a:ea typeface="Calibri"/>
                <a:cs typeface="Calibri"/>
                <a:sym typeface="Calibri"/>
              </a:rPr>
              <a:t>Intenta enumerar las tuyas como mujer emprendedora.</a:t>
            </a:r>
            <a:r>
              <a:rPr lang="en-GB"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lvl="0" indent="0" algn="l" rtl="0">
              <a:spcBef>
                <a:spcPts val="0"/>
              </a:spcBef>
              <a:spcAft>
                <a:spcPts val="0"/>
              </a:spcAft>
              <a:buNone/>
            </a:pPr>
            <a:r>
              <a:rPr lang="en-GB" sz="1800" dirty="0">
                <a:solidFill>
                  <a:schemeClr val="dk1"/>
                </a:solidFill>
                <a:latin typeface="Calibri"/>
                <a:ea typeface="Calibri"/>
                <a:cs typeface="Calibri"/>
                <a:sym typeface="Calibri"/>
              </a:rPr>
              <a:t>¿</a:t>
            </a:r>
            <a:r>
              <a:rPr lang="en-GB" sz="1800" dirty="0" err="1">
                <a:solidFill>
                  <a:schemeClr val="dk1"/>
                </a:solidFill>
                <a:latin typeface="Calibri"/>
                <a:ea typeface="Calibri"/>
                <a:cs typeface="Calibri"/>
                <a:sym typeface="Calibri"/>
              </a:rPr>
              <a:t>Cuáles</a:t>
            </a:r>
            <a:r>
              <a:rPr lang="en-GB" sz="1800" dirty="0">
                <a:solidFill>
                  <a:schemeClr val="dk1"/>
                </a:solidFill>
                <a:latin typeface="Calibri"/>
                <a:ea typeface="Calibri"/>
                <a:cs typeface="Calibri"/>
                <a:sym typeface="Calibri"/>
              </a:rPr>
              <a:t> son </a:t>
            </a:r>
            <a:r>
              <a:rPr lang="en-GB" sz="1800" dirty="0" err="1">
                <a:solidFill>
                  <a:schemeClr val="dk1"/>
                </a:solidFill>
                <a:latin typeface="Calibri"/>
                <a:ea typeface="Calibri"/>
                <a:cs typeface="Calibri"/>
                <a:sym typeface="Calibri"/>
              </a:rPr>
              <a:t>tus</a:t>
            </a:r>
            <a:r>
              <a:rPr lang="en-GB" sz="1800"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motivaciones</a:t>
            </a:r>
            <a:r>
              <a:rPr lang="en-GB" sz="1800" b="1" dirty="0">
                <a:solidFill>
                  <a:schemeClr val="dk1"/>
                </a:solidFill>
                <a:latin typeface="Calibri"/>
                <a:ea typeface="Calibri"/>
                <a:cs typeface="Calibri"/>
                <a:sym typeface="Calibri"/>
              </a:rPr>
              <a:t>?</a:t>
            </a:r>
            <a:endParaRPr sz="2000" b="1" dirty="0"/>
          </a:p>
        </p:txBody>
      </p:sp>
      <p:pic>
        <p:nvPicPr>
          <p:cNvPr id="2" name="Imagen 1">
            <a:extLst>
              <a:ext uri="{FF2B5EF4-FFF2-40B4-BE49-F238E27FC236}">
                <a16:creationId xmlns:a16="http://schemas.microsoft.com/office/drawing/2014/main" id="{06E1B2D1-3948-D504-6F2A-C018347F9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8430" y="3412308"/>
            <a:ext cx="870446" cy="870446"/>
          </a:xfrm>
          <a:prstGeom prst="rect">
            <a:avLst/>
          </a:prstGeom>
        </p:spPr>
      </p:pic>
      <p:sp>
        <p:nvSpPr>
          <p:cNvPr id="3" name="CuadroTexto 2">
            <a:extLst>
              <a:ext uri="{FF2B5EF4-FFF2-40B4-BE49-F238E27FC236}">
                <a16:creationId xmlns:a16="http://schemas.microsoft.com/office/drawing/2014/main" id="{2505D5C2-2D1D-4327-66B7-5654D81389E2}"/>
              </a:ext>
            </a:extLst>
          </p:cNvPr>
          <p:cNvSpPr txBox="1"/>
          <p:nvPr/>
        </p:nvSpPr>
        <p:spPr>
          <a:xfrm>
            <a:off x="14732495" y="3620668"/>
            <a:ext cx="2588854" cy="430887"/>
          </a:xfrm>
          <a:prstGeom prst="rect">
            <a:avLst/>
          </a:prstGeom>
          <a:noFill/>
        </p:spPr>
        <p:txBody>
          <a:bodyPr wrap="square">
            <a:spAutoFit/>
          </a:bodyPr>
          <a:lstStyle/>
          <a:p>
            <a:r>
              <a:rPr lang="en-GB" sz="2200" b="1" i="0" u="none" strike="noStrike" dirty="0">
                <a:solidFill>
                  <a:srgbClr val="7030A0"/>
                </a:solidFill>
                <a:effectLst/>
              </a:rPr>
              <a:t>Manos a la obra!</a:t>
            </a:r>
            <a:endParaRPr lang="en-GB"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b285efeec5_0_0"/>
          <p:cNvSpPr txBox="1"/>
          <p:nvPr/>
        </p:nvSpPr>
        <p:spPr>
          <a:xfrm>
            <a:off x="1447800" y="1573300"/>
            <a:ext cx="126915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400" dirty="0"/>
              <a:t>Unidad 1 : Motivación</a:t>
            </a:r>
            <a:endParaRPr sz="3400" dirty="0"/>
          </a:p>
          <a:p>
            <a:pPr marL="0" marR="0" lvl="0" indent="0" algn="l" rtl="0">
              <a:lnSpc>
                <a:spcPct val="100000"/>
              </a:lnSpc>
              <a:spcBef>
                <a:spcPts val="0"/>
              </a:spcBef>
              <a:spcAft>
                <a:spcPts val="0"/>
              </a:spcAft>
              <a:buNone/>
            </a:pPr>
            <a:r>
              <a:rPr lang="en-GB" sz="2400" dirty="0">
                <a:solidFill>
                  <a:srgbClr val="93268F"/>
                </a:solidFill>
                <a:latin typeface="Calibri"/>
                <a:ea typeface="Calibri"/>
                <a:cs typeface="Calibri"/>
                <a:sym typeface="Calibri"/>
              </a:rPr>
              <a:t>2. </a:t>
            </a:r>
            <a:r>
              <a:rPr lang="en-GB" sz="2400" dirty="0" err="1">
                <a:solidFill>
                  <a:srgbClr val="93268F"/>
                </a:solidFill>
                <a:latin typeface="Calibri"/>
                <a:ea typeface="Calibri"/>
                <a:cs typeface="Calibri"/>
                <a:sym typeface="Calibri"/>
              </a:rPr>
              <a:t>Aportación</a:t>
            </a:r>
            <a:r>
              <a:rPr lang="en-GB" sz="2400" dirty="0">
                <a:solidFill>
                  <a:srgbClr val="93268F"/>
                </a:solidFill>
                <a:latin typeface="Calibri"/>
                <a:ea typeface="Calibri"/>
                <a:cs typeface="Calibri"/>
                <a:sym typeface="Calibri"/>
              </a:rPr>
              <a:t> </a:t>
            </a:r>
            <a:r>
              <a:rPr lang="en-GB" sz="2400" dirty="0" err="1">
                <a:solidFill>
                  <a:srgbClr val="93268F"/>
                </a:solidFill>
                <a:latin typeface="Calibri"/>
                <a:ea typeface="Calibri"/>
                <a:cs typeface="Calibri"/>
                <a:sym typeface="Calibri"/>
              </a:rPr>
              <a:t>teórica</a:t>
            </a:r>
            <a:r>
              <a:rPr lang="en-GB" sz="2400" dirty="0">
                <a:solidFill>
                  <a:srgbClr val="93268F"/>
                </a:solidFill>
                <a:latin typeface="Calibri"/>
                <a:ea typeface="Calibri"/>
                <a:cs typeface="Calibri"/>
                <a:sym typeface="Calibri"/>
              </a:rPr>
              <a:t> y </a:t>
            </a:r>
            <a:r>
              <a:rPr lang="en-GB" sz="2400" dirty="0" err="1">
                <a:solidFill>
                  <a:srgbClr val="93268F"/>
                </a:solidFill>
                <a:latin typeface="Calibri"/>
                <a:ea typeface="Calibri"/>
                <a:cs typeface="Calibri"/>
                <a:sym typeface="Calibri"/>
              </a:rPr>
              <a:t>científica</a:t>
            </a:r>
            <a:r>
              <a:rPr lang="en-GB" sz="2400" dirty="0">
                <a:solidFill>
                  <a:srgbClr val="93268F"/>
                </a:solidFill>
                <a:latin typeface="Calibri"/>
                <a:ea typeface="Calibri"/>
                <a:cs typeface="Calibri"/>
                <a:sym typeface="Calibri"/>
              </a:rPr>
              <a:t> </a:t>
            </a:r>
            <a:r>
              <a:rPr lang="en-GB" sz="2400" dirty="0" err="1">
                <a:solidFill>
                  <a:srgbClr val="93268F"/>
                </a:solidFill>
                <a:latin typeface="Calibri"/>
                <a:ea typeface="Calibri"/>
                <a:cs typeface="Calibri"/>
                <a:sym typeface="Calibri"/>
              </a:rPr>
              <a:t>sobre</a:t>
            </a:r>
            <a:r>
              <a:rPr lang="en-GB" sz="2400" dirty="0">
                <a:solidFill>
                  <a:srgbClr val="93268F"/>
                </a:solidFill>
                <a:latin typeface="Calibri"/>
                <a:ea typeface="Calibri"/>
                <a:cs typeface="Calibri"/>
                <a:sym typeface="Calibri"/>
              </a:rPr>
              <a:t> la Motivación</a:t>
            </a:r>
            <a:r>
              <a:rPr lang="en-GB" sz="4600" dirty="0">
                <a:solidFill>
                  <a:srgbClr val="93268F"/>
                </a:solidFill>
              </a:rPr>
              <a:t> </a:t>
            </a:r>
            <a:endParaRPr sz="4600" b="0" i="0" u="none" strike="noStrike" cap="none" dirty="0">
              <a:solidFill>
                <a:srgbClr val="93268F"/>
              </a:solidFill>
              <a:latin typeface="Arial"/>
              <a:ea typeface="Arial"/>
              <a:cs typeface="Arial"/>
              <a:sym typeface="Arial"/>
            </a:endParaRPr>
          </a:p>
        </p:txBody>
      </p:sp>
      <p:sp>
        <p:nvSpPr>
          <p:cNvPr id="77" name="Google Shape;77;g1b285efeec5_0_0"/>
          <p:cNvSpPr txBox="1"/>
          <p:nvPr/>
        </p:nvSpPr>
        <p:spPr>
          <a:xfrm>
            <a:off x="1447800" y="3206641"/>
            <a:ext cx="15392400" cy="6370934"/>
          </a:xfrm>
          <a:prstGeom prst="rect">
            <a:avLst/>
          </a:prstGeom>
          <a:noFill/>
          <a:ln>
            <a:noFill/>
          </a:ln>
        </p:spPr>
        <p:txBody>
          <a:bodyPr spcFirstLastPara="1" wrap="square" lIns="91425" tIns="45700" rIns="91425" bIns="45700" anchor="t" anchorCtr="0">
            <a:spAutoFit/>
          </a:bodyPr>
          <a:lstStyle/>
          <a:p>
            <a:pPr algn="just"/>
            <a:r>
              <a:rPr lang="en-GB" sz="2400" dirty="0" err="1">
                <a:effectLst/>
                <a:latin typeface="Calibri" panose="020F0502020204030204" pitchFamily="34" charset="0"/>
                <a:ea typeface="Calibri" panose="020F0502020204030204" pitchFamily="34" charset="0"/>
                <a:cs typeface="Arial MT"/>
              </a:rPr>
              <a:t>Numerosos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artículos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sobre</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el</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tema</a:t>
            </a:r>
            <a:r>
              <a:rPr lang="en-GB" sz="2400" dirty="0">
                <a:effectLst/>
                <a:latin typeface="Calibri" panose="020F0502020204030204" pitchFamily="34" charset="0"/>
                <a:ea typeface="Calibri" panose="020F0502020204030204" pitchFamily="34" charset="0"/>
                <a:cs typeface="Arial MT"/>
              </a:rPr>
              <a:t> indican </a:t>
            </a:r>
            <a:r>
              <a:rPr lang="en-GB" sz="2400" dirty="0" err="1">
                <a:effectLst/>
                <a:latin typeface="Calibri" panose="020F0502020204030204" pitchFamily="34" charset="0"/>
                <a:ea typeface="Calibri" panose="020F0502020204030204" pitchFamily="34" charset="0"/>
                <a:cs typeface="Arial MT"/>
              </a:rPr>
              <a:t>diferencias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ya</a:t>
            </a:r>
            <a:r>
              <a:rPr lang="en-GB" sz="2400" dirty="0">
                <a:effectLst/>
                <a:latin typeface="Calibri" panose="020F0502020204030204" pitchFamily="34" charset="0"/>
                <a:ea typeface="Calibri" panose="020F0502020204030204" pitchFamily="34" charset="0"/>
                <a:cs typeface="Arial MT"/>
              </a:rPr>
              <a:t> que </a:t>
            </a:r>
            <a:r>
              <a:rPr lang="en-GB" sz="2400" dirty="0" err="1">
                <a:effectLst/>
                <a:latin typeface="Calibri" panose="020F0502020204030204" pitchFamily="34" charset="0"/>
                <a:ea typeface="Calibri" panose="020F0502020204030204" pitchFamily="34" charset="0"/>
                <a:cs typeface="Arial MT"/>
              </a:rPr>
              <a:t>el</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tema</a:t>
            </a:r>
            <a:r>
              <a:rPr lang="en-GB" sz="2400" dirty="0">
                <a:effectLst/>
                <a:latin typeface="Calibri" panose="020F0502020204030204" pitchFamily="34" charset="0"/>
                <a:ea typeface="Calibri" panose="020F0502020204030204" pitchFamily="34" charset="0"/>
                <a:cs typeface="Arial MT"/>
              </a:rPr>
              <a:t> es, </a:t>
            </a:r>
            <a:r>
              <a:rPr lang="en-GB" sz="2400" dirty="0" err="1">
                <a:effectLst/>
                <a:latin typeface="Calibri" panose="020F0502020204030204" pitchFamily="34" charset="0"/>
                <a:ea typeface="Calibri" panose="020F0502020204030204" pitchFamily="34" charset="0"/>
                <a:cs typeface="Arial MT"/>
              </a:rPr>
              <a:t>una</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vez</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más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muy</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diverso</a:t>
            </a:r>
            <a:r>
              <a:rPr lang="en-GB" sz="2400" dirty="0">
                <a:effectLst/>
                <a:latin typeface="Calibri" panose="020F0502020204030204" pitchFamily="34" charset="0"/>
                <a:ea typeface="Calibri" panose="020F0502020204030204" pitchFamily="34" charset="0"/>
                <a:cs typeface="Arial MT"/>
              </a:rPr>
              <a:t> y </a:t>
            </a:r>
            <a:r>
              <a:rPr lang="en-GB" sz="2400" dirty="0" err="1">
                <a:effectLst/>
                <a:latin typeface="Calibri" panose="020F0502020204030204" pitchFamily="34" charset="0"/>
                <a:ea typeface="Calibri" panose="020F0502020204030204" pitchFamily="34" charset="0"/>
                <a:cs typeface="Arial MT"/>
              </a:rPr>
              <a:t>subjetivo</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según</a:t>
            </a:r>
            <a:r>
              <a:rPr lang="en-GB" sz="2400" dirty="0">
                <a:effectLst/>
                <a:latin typeface="Calibri" panose="020F0502020204030204" pitchFamily="34" charset="0"/>
                <a:ea typeface="Calibri" panose="020F0502020204030204" pitchFamily="34" charset="0"/>
                <a:cs typeface="Arial MT"/>
              </a:rPr>
              <a:t> las personas.</a:t>
            </a:r>
            <a:endParaRPr lang="es-ES" sz="2400" dirty="0">
              <a:effectLst/>
              <a:latin typeface="Arial MT"/>
              <a:ea typeface="Arial MT"/>
              <a:cs typeface="Arial MT"/>
            </a:endParaRPr>
          </a:p>
          <a:p>
            <a:pPr algn="just"/>
            <a:r>
              <a:rPr lang="en-GB" sz="2400" dirty="0" err="1">
                <a:effectLst/>
                <a:latin typeface="Calibri" panose="020F0502020204030204" pitchFamily="34" charset="0"/>
                <a:ea typeface="Calibri" panose="020F0502020204030204" pitchFamily="34" charset="0"/>
                <a:cs typeface="Arial MT"/>
              </a:rPr>
              <a:t>Esto</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significa</a:t>
            </a:r>
            <a:r>
              <a:rPr lang="en-GB" sz="2400" dirty="0">
                <a:effectLst/>
                <a:latin typeface="Calibri" panose="020F0502020204030204" pitchFamily="34" charset="0"/>
                <a:ea typeface="Calibri" panose="020F0502020204030204" pitchFamily="34" charset="0"/>
                <a:cs typeface="Arial MT"/>
              </a:rPr>
              <a:t> que no se </a:t>
            </a:r>
            <a:r>
              <a:rPr lang="en-GB" sz="2400" dirty="0" err="1">
                <a:effectLst/>
                <a:latin typeface="Calibri" panose="020F0502020204030204" pitchFamily="34" charset="0"/>
                <a:ea typeface="Calibri" panose="020F0502020204030204" pitchFamily="34" charset="0"/>
                <a:cs typeface="Arial MT"/>
              </a:rPr>
              <a:t>puede</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hablar</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prácticamente</a:t>
            </a:r>
            <a:r>
              <a:rPr lang="en-GB" sz="2400" dirty="0">
                <a:effectLst/>
                <a:latin typeface="Calibri" panose="020F0502020204030204" pitchFamily="34" charset="0"/>
                <a:ea typeface="Calibri" panose="020F0502020204030204" pitchFamily="34" charset="0"/>
                <a:cs typeface="Arial MT"/>
              </a:rPr>
              <a:t> de "</a:t>
            </a:r>
            <a:r>
              <a:rPr lang="en-GB" sz="2400" dirty="0" err="1">
                <a:effectLst/>
                <a:latin typeface="Calibri" panose="020F0502020204030204" pitchFamily="34" charset="0"/>
                <a:ea typeface="Calibri" panose="020F0502020204030204" pitchFamily="34" charset="0"/>
                <a:cs typeface="Arial MT"/>
              </a:rPr>
              <a:t>motivación</a:t>
            </a:r>
            <a:r>
              <a:rPr lang="en-GB" sz="2400" dirty="0">
                <a:effectLst/>
                <a:latin typeface="Calibri" panose="020F0502020204030204" pitchFamily="34" charset="0"/>
                <a:ea typeface="Calibri" panose="020F0502020204030204" pitchFamily="34" charset="0"/>
                <a:cs typeface="Arial MT"/>
              </a:rPr>
              <a:t>" sin </a:t>
            </a:r>
            <a:r>
              <a:rPr lang="en-GB" sz="2400" dirty="0" err="1">
                <a:effectLst/>
                <a:latin typeface="Calibri" panose="020F0502020204030204" pitchFamily="34" charset="0"/>
                <a:ea typeface="Calibri" panose="020F0502020204030204" pitchFamily="34" charset="0"/>
                <a:cs typeface="Arial MT"/>
              </a:rPr>
              <a:t>situarse</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más</a:t>
            </a:r>
            <a:r>
              <a:rPr lang="en-GB" sz="2400" dirty="0">
                <a:effectLst/>
                <a:latin typeface="Calibri" panose="020F0502020204030204" pitchFamily="34" charset="0"/>
                <a:ea typeface="Calibri" panose="020F0502020204030204" pitchFamily="34" charset="0"/>
                <a:cs typeface="Arial MT"/>
              </a:rPr>
              <a:t> o </a:t>
            </a:r>
            <a:r>
              <a:rPr lang="en-GB" sz="2400" dirty="0" err="1">
                <a:effectLst/>
                <a:latin typeface="Calibri" panose="020F0502020204030204" pitchFamily="34" charset="0"/>
                <a:ea typeface="Calibri" panose="020F0502020204030204" pitchFamily="34" charset="0"/>
                <a:cs typeface="Arial MT"/>
              </a:rPr>
              <a:t>menos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explícitamente</a:t>
            </a:r>
            <a:r>
              <a:rPr lang="en-GB" sz="2400" dirty="0">
                <a:effectLst/>
                <a:latin typeface="Calibri" panose="020F0502020204030204" pitchFamily="34" charset="0"/>
                <a:ea typeface="Calibri" panose="020F0502020204030204" pitchFamily="34" charset="0"/>
                <a:cs typeface="Arial MT"/>
              </a:rPr>
              <a:t> en un </a:t>
            </a:r>
            <a:r>
              <a:rPr lang="en-GB" sz="2400" dirty="0" err="1">
                <a:effectLst/>
                <a:latin typeface="Calibri" panose="020F0502020204030204" pitchFamily="34" charset="0"/>
                <a:ea typeface="Calibri" panose="020F0502020204030204" pitchFamily="34" charset="0"/>
                <a:cs typeface="Arial MT"/>
              </a:rPr>
              <a:t>marco</a:t>
            </a:r>
            <a:r>
              <a:rPr lang="en-GB" sz="2400" dirty="0">
                <a:effectLst/>
                <a:latin typeface="Calibri" panose="020F0502020204030204" pitchFamily="34" charset="0"/>
                <a:ea typeface="Calibri" panose="020F0502020204030204" pitchFamily="34" charset="0"/>
                <a:cs typeface="Arial MT"/>
              </a:rPr>
              <a:t> conceptual o </a:t>
            </a:r>
            <a:r>
              <a:rPr lang="en-GB" sz="2400" dirty="0" err="1">
                <a:effectLst/>
                <a:latin typeface="Calibri" panose="020F0502020204030204" pitchFamily="34" charset="0"/>
                <a:ea typeface="Calibri" panose="020F0502020204030204" pitchFamily="34" charset="0"/>
                <a:cs typeface="Arial MT"/>
              </a:rPr>
              <a:t>teórico</a:t>
            </a:r>
            <a:r>
              <a:rPr lang="en-GB" sz="2400" dirty="0">
                <a:effectLst/>
                <a:latin typeface="Calibri" panose="020F0502020204030204" pitchFamily="34" charset="0"/>
                <a:ea typeface="Calibri" panose="020F0502020204030204" pitchFamily="34" charset="0"/>
                <a:cs typeface="Arial MT"/>
              </a:rPr>
              <a:t> del </a:t>
            </a:r>
            <a:r>
              <a:rPr lang="en-GB" sz="2400" dirty="0" err="1">
                <a:effectLst/>
                <a:latin typeface="Calibri" panose="020F0502020204030204" pitchFamily="34" charset="0"/>
                <a:ea typeface="Calibri" panose="020F0502020204030204" pitchFamily="34" charset="0"/>
                <a:cs typeface="Arial MT"/>
              </a:rPr>
              <a:t>tema</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Plantear</a:t>
            </a:r>
            <a:r>
              <a:rPr lang="en-GB" sz="2400" dirty="0">
                <a:effectLst/>
                <a:latin typeface="Calibri" panose="020F0502020204030204" pitchFamily="34" charset="0"/>
                <a:ea typeface="Calibri" panose="020F0502020204030204" pitchFamily="34" charset="0"/>
                <a:cs typeface="Arial MT"/>
              </a:rPr>
              <a:t> la </a:t>
            </a:r>
            <a:r>
              <a:rPr lang="en-GB" sz="2400" dirty="0" err="1">
                <a:effectLst/>
                <a:latin typeface="Calibri" panose="020F0502020204030204" pitchFamily="34" charset="0"/>
                <a:ea typeface="Calibri" panose="020F0502020204030204" pitchFamily="34" charset="0"/>
                <a:cs typeface="Arial MT"/>
              </a:rPr>
              <a:t>noción</a:t>
            </a:r>
            <a:r>
              <a:rPr lang="en-GB" sz="2400" dirty="0">
                <a:effectLst/>
                <a:latin typeface="Calibri" panose="020F0502020204030204" pitchFamily="34" charset="0"/>
                <a:ea typeface="Calibri" panose="020F0502020204030204" pitchFamily="34" charset="0"/>
                <a:cs typeface="Arial MT"/>
              </a:rPr>
              <a:t> de "</a:t>
            </a:r>
            <a:r>
              <a:rPr lang="en-GB" sz="2400" dirty="0" err="1">
                <a:effectLst/>
                <a:latin typeface="Calibri" panose="020F0502020204030204" pitchFamily="34" charset="0"/>
                <a:ea typeface="Calibri" panose="020F0502020204030204" pitchFamily="34" charset="0"/>
                <a:cs typeface="Arial MT"/>
              </a:rPr>
              <a:t>motivación</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implica</a:t>
            </a:r>
            <a:r>
              <a:rPr lang="en-GB" sz="2400" dirty="0">
                <a:effectLst/>
                <a:latin typeface="Calibri" panose="020F0502020204030204" pitchFamily="34" charset="0"/>
                <a:ea typeface="Calibri" panose="020F0502020204030204" pitchFamily="34" charset="0"/>
                <a:cs typeface="Arial MT"/>
              </a:rPr>
              <a:t>, de </a:t>
            </a:r>
            <a:r>
              <a:rPr lang="en-GB" sz="2400" dirty="0" err="1">
                <a:effectLst/>
                <a:latin typeface="Calibri" panose="020F0502020204030204" pitchFamily="34" charset="0"/>
                <a:ea typeface="Calibri" panose="020F0502020204030204" pitchFamily="34" charset="0"/>
                <a:cs typeface="Arial MT"/>
              </a:rPr>
              <a:t>una</a:t>
            </a:r>
            <a:r>
              <a:rPr lang="en-GB" sz="2400" dirty="0">
                <a:effectLst/>
                <a:latin typeface="Calibri" panose="020F0502020204030204" pitchFamily="34" charset="0"/>
                <a:ea typeface="Calibri" panose="020F0502020204030204" pitchFamily="34" charset="0"/>
                <a:cs typeface="Arial MT"/>
              </a:rPr>
              <a:t> forma u </a:t>
            </a:r>
            <a:r>
              <a:rPr lang="en-GB" sz="2400" dirty="0" err="1">
                <a:effectLst/>
                <a:latin typeface="Calibri" panose="020F0502020204030204" pitchFamily="34" charset="0"/>
                <a:ea typeface="Calibri" panose="020F0502020204030204" pitchFamily="34" charset="0"/>
                <a:cs typeface="Arial MT"/>
              </a:rPr>
              <a:t>otra</a:t>
            </a:r>
            <a:r>
              <a:rPr lang="en-GB" sz="2400" dirty="0">
                <a:effectLst/>
                <a:latin typeface="Calibri" panose="020F0502020204030204" pitchFamily="34" charset="0"/>
                <a:ea typeface="Calibri" panose="020F0502020204030204" pitchFamily="34" charset="0"/>
                <a:cs typeface="Arial MT"/>
              </a:rPr>
              <a:t>, la </a:t>
            </a:r>
            <a:r>
              <a:rPr lang="en-GB" sz="2400" dirty="0" err="1">
                <a:effectLst/>
                <a:latin typeface="Calibri" panose="020F0502020204030204" pitchFamily="34" charset="0"/>
                <a:ea typeface="Calibri" panose="020F0502020204030204" pitchFamily="34" charset="0"/>
                <a:cs typeface="Arial MT"/>
              </a:rPr>
              <a:t>causalidad</a:t>
            </a:r>
            <a:r>
              <a:rPr lang="en-GB" sz="2400" dirty="0">
                <a:effectLst/>
                <a:latin typeface="Calibri" panose="020F0502020204030204" pitchFamily="34" charset="0"/>
                <a:ea typeface="Calibri" panose="020F0502020204030204" pitchFamily="34" charset="0"/>
                <a:cs typeface="Arial MT"/>
              </a:rPr>
              <a:t> y </a:t>
            </a:r>
            <a:r>
              <a:rPr lang="en-GB" sz="2400" dirty="0" err="1">
                <a:effectLst/>
                <a:latin typeface="Calibri" panose="020F0502020204030204" pitchFamily="34" charset="0"/>
                <a:ea typeface="Calibri" panose="020F0502020204030204" pitchFamily="34" charset="0"/>
                <a:cs typeface="Arial MT"/>
              </a:rPr>
              <a:t>empuja</a:t>
            </a:r>
            <a:r>
              <a:rPr lang="en-GB" sz="2400" dirty="0">
                <a:effectLst/>
                <a:latin typeface="Calibri" panose="020F0502020204030204" pitchFamily="34" charset="0"/>
                <a:ea typeface="Calibri" panose="020F0502020204030204" pitchFamily="34" charset="0"/>
                <a:cs typeface="Arial MT"/>
              </a:rPr>
              <a:t> a </a:t>
            </a:r>
            <a:r>
              <a:rPr lang="en-GB" sz="2400" dirty="0" err="1">
                <a:effectLst/>
                <a:latin typeface="Calibri" panose="020F0502020204030204" pitchFamily="34" charset="0"/>
                <a:ea typeface="Calibri" panose="020F0502020204030204" pitchFamily="34" charset="0"/>
                <a:cs typeface="Arial MT"/>
              </a:rPr>
              <a:t>verificar</a:t>
            </a:r>
            <a:r>
              <a:rPr lang="en-GB" sz="2400" dirty="0">
                <a:effectLst/>
                <a:latin typeface="Calibri" panose="020F0502020204030204" pitchFamily="34" charset="0"/>
                <a:ea typeface="Calibri" panose="020F0502020204030204" pitchFamily="34" charset="0"/>
                <a:cs typeface="Arial MT"/>
              </a:rPr>
              <a:t> un </a:t>
            </a:r>
            <a:r>
              <a:rPr lang="en-GB" sz="2400" dirty="0" err="1">
                <a:effectLst/>
                <a:latin typeface="Calibri" panose="020F0502020204030204" pitchFamily="34" charset="0"/>
                <a:ea typeface="Calibri" panose="020F0502020204030204" pitchFamily="34" charset="0"/>
                <a:cs typeface="Arial MT"/>
              </a:rPr>
              <a:t>determinado</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mecanismo</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Esto</a:t>
            </a:r>
            <a:r>
              <a:rPr lang="en-GB" sz="2400" dirty="0">
                <a:effectLst/>
                <a:latin typeface="Calibri" panose="020F0502020204030204" pitchFamily="34" charset="0"/>
                <a:ea typeface="Calibri" panose="020F0502020204030204" pitchFamily="34" charset="0"/>
                <a:cs typeface="Arial MT"/>
              </a:rPr>
              <a:t> no </a:t>
            </a:r>
            <a:r>
              <a:rPr lang="en-GB" sz="2400" dirty="0" err="1">
                <a:effectLst/>
                <a:latin typeface="Calibri" panose="020F0502020204030204" pitchFamily="34" charset="0"/>
                <a:ea typeface="Calibri" panose="020F0502020204030204" pitchFamily="34" charset="0"/>
                <a:cs typeface="Arial MT"/>
              </a:rPr>
              <a:t>significa</a:t>
            </a:r>
            <a:r>
              <a:rPr lang="en-GB" sz="2400" dirty="0">
                <a:effectLst/>
                <a:latin typeface="Calibri" panose="020F0502020204030204" pitchFamily="34" charset="0"/>
                <a:ea typeface="Calibri" panose="020F0502020204030204" pitchFamily="34" charset="0"/>
                <a:cs typeface="Arial MT"/>
              </a:rPr>
              <a:t> que </a:t>
            </a:r>
            <a:r>
              <a:rPr lang="en-GB" sz="2400" dirty="0" err="1">
                <a:effectLst/>
                <a:latin typeface="Calibri" panose="020F0502020204030204" pitchFamily="34" charset="0"/>
                <a:ea typeface="Calibri" panose="020F0502020204030204" pitchFamily="34" charset="0"/>
                <a:cs typeface="Arial MT"/>
              </a:rPr>
              <a:t>hablar</a:t>
            </a:r>
            <a:r>
              <a:rPr lang="en-GB" sz="2400" dirty="0">
                <a:effectLst/>
                <a:latin typeface="Calibri" panose="020F0502020204030204" pitchFamily="34" charset="0"/>
                <a:ea typeface="Calibri" panose="020F0502020204030204" pitchFamily="34" charset="0"/>
                <a:cs typeface="Arial MT"/>
              </a:rPr>
              <a:t> de </a:t>
            </a:r>
            <a:r>
              <a:rPr lang="en-GB" sz="2400" dirty="0" err="1">
                <a:effectLst/>
                <a:latin typeface="Calibri" panose="020F0502020204030204" pitchFamily="34" charset="0"/>
                <a:ea typeface="Calibri" panose="020F0502020204030204" pitchFamily="34" charset="0"/>
                <a:cs typeface="Arial MT"/>
              </a:rPr>
              <a:t>motivación</a:t>
            </a:r>
            <a:r>
              <a:rPr lang="en-GB" sz="2400" dirty="0">
                <a:effectLst/>
                <a:latin typeface="Calibri" panose="020F0502020204030204" pitchFamily="34" charset="0"/>
                <a:ea typeface="Calibri" panose="020F0502020204030204" pitchFamily="34" charset="0"/>
                <a:cs typeface="Arial MT"/>
              </a:rPr>
              <a:t> sea </a:t>
            </a:r>
            <a:r>
              <a:rPr lang="en-GB" sz="2400" dirty="0" err="1">
                <a:effectLst/>
                <a:latin typeface="Calibri" panose="020F0502020204030204" pitchFamily="34" charset="0"/>
                <a:ea typeface="Calibri" panose="020F0502020204030204" pitchFamily="34" charset="0"/>
                <a:cs typeface="Arial MT"/>
              </a:rPr>
              <a:t>necesariamente</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una</a:t>
            </a:r>
            <a:r>
              <a:rPr lang="en-GB" sz="2400" dirty="0">
                <a:effectLst/>
                <a:latin typeface="Calibri" panose="020F0502020204030204" pitchFamily="34" charset="0"/>
                <a:ea typeface="Calibri" panose="020F0502020204030204" pitchFamily="34" charset="0"/>
                <a:cs typeface="Arial MT"/>
              </a:rPr>
              <a:t> forma de </a:t>
            </a:r>
            <a:r>
              <a:rPr lang="en-GB" sz="2400" dirty="0" err="1">
                <a:effectLst/>
                <a:latin typeface="Calibri" panose="020F0502020204030204" pitchFamily="34" charset="0"/>
                <a:ea typeface="Calibri" panose="020F0502020204030204" pitchFamily="34" charset="0"/>
                <a:cs typeface="Arial MT"/>
              </a:rPr>
              <a:t>reduccionismo</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pero</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ciertamente</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tantas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escuelas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psicológicas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tantas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motivaciones</a:t>
            </a:r>
            <a:r>
              <a:rPr lang="en-GB" sz="2400" dirty="0">
                <a:effectLst/>
                <a:latin typeface="Calibri" panose="020F0502020204030204" pitchFamily="34" charset="0"/>
                <a:ea typeface="Calibri" panose="020F0502020204030204" pitchFamily="34" charset="0"/>
                <a:cs typeface="Arial MT"/>
              </a:rPr>
              <a:t>! ".</a:t>
            </a:r>
            <a:endParaRPr lang="es-ES" sz="2400" dirty="0">
              <a:effectLst/>
              <a:latin typeface="Arial MT"/>
              <a:ea typeface="Arial MT"/>
              <a:cs typeface="Arial MT"/>
            </a:endParaRPr>
          </a:p>
          <a:p>
            <a:pPr algn="just"/>
            <a:r>
              <a:rPr lang="en-GB" sz="2400" dirty="0">
                <a:effectLst/>
                <a:latin typeface="Calibri" panose="020F0502020204030204" pitchFamily="34" charset="0"/>
                <a:ea typeface="Calibri" panose="020F0502020204030204" pitchFamily="34" charset="0"/>
                <a:cs typeface="Arial MT"/>
              </a:rPr>
              <a:t>Las </a:t>
            </a:r>
            <a:r>
              <a:rPr lang="en-GB" sz="2400" dirty="0" err="1">
                <a:effectLst/>
                <a:latin typeface="Calibri" panose="020F0502020204030204" pitchFamily="34" charset="0"/>
                <a:ea typeface="Calibri" panose="020F0502020204030204" pitchFamily="34" charset="0"/>
                <a:cs typeface="Arial MT"/>
              </a:rPr>
              <a:t>teorías</a:t>
            </a:r>
            <a:r>
              <a:rPr lang="en-GB" sz="2400" dirty="0">
                <a:effectLst/>
                <a:latin typeface="Calibri" panose="020F0502020204030204" pitchFamily="34" charset="0"/>
                <a:ea typeface="Calibri" panose="020F0502020204030204" pitchFamily="34" charset="0"/>
                <a:cs typeface="Arial MT"/>
              </a:rPr>
              <a:t> son </a:t>
            </a:r>
            <a:r>
              <a:rPr lang="en-GB" sz="2400" dirty="0" err="1">
                <a:effectLst/>
                <a:latin typeface="Calibri" panose="020F0502020204030204" pitchFamily="34" charset="0"/>
                <a:ea typeface="Calibri" panose="020F0502020204030204" pitchFamily="34" charset="0"/>
                <a:cs typeface="Arial MT"/>
              </a:rPr>
              <a:t>también</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muy</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diversas</a:t>
            </a:r>
            <a:r>
              <a:rPr lang="en-GB" sz="2400" dirty="0">
                <a:effectLst/>
                <a:latin typeface="Calibri" panose="020F0502020204030204" pitchFamily="34" charset="0"/>
                <a:ea typeface="Calibri" panose="020F0502020204030204" pitchFamily="34" charset="0"/>
                <a:cs typeface="Arial MT"/>
              </a:rPr>
              <a:t> y </a:t>
            </a:r>
            <a:r>
              <a:rPr lang="en-GB" sz="2400" dirty="0" err="1">
                <a:effectLst/>
                <a:latin typeface="Calibri" panose="020F0502020204030204" pitchFamily="34" charset="0"/>
                <a:ea typeface="Calibri" panose="020F0502020204030204" pitchFamily="34" charset="0"/>
                <a:cs typeface="Arial MT"/>
              </a:rPr>
              <a:t>numerosas</a:t>
            </a:r>
            <a:r>
              <a:rPr lang="en-GB" sz="2400" dirty="0">
                <a:effectLst/>
                <a:latin typeface="Calibri" panose="020F0502020204030204" pitchFamily="34" charset="0"/>
                <a:ea typeface="Calibri" panose="020F0502020204030204" pitchFamily="34" charset="0"/>
                <a:cs typeface="Arial MT"/>
              </a:rPr>
              <a:t>. </a:t>
            </a:r>
          </a:p>
          <a:p>
            <a:pPr algn="just"/>
            <a:endParaRPr lang="es-ES" sz="2400" dirty="0">
              <a:effectLst/>
              <a:latin typeface="Arial MT"/>
              <a:ea typeface="Arial MT"/>
              <a:cs typeface="Arial MT"/>
            </a:endParaRPr>
          </a:p>
          <a:p>
            <a:r>
              <a:rPr lang="en-GB" sz="2400" dirty="0">
                <a:effectLst/>
                <a:latin typeface="Calibri" panose="020F0502020204030204" pitchFamily="34" charset="0"/>
                <a:ea typeface="Calibri" panose="020F0502020204030204" pitchFamily="34" charset="0"/>
              </a:rPr>
              <a:t>Los </a:t>
            </a:r>
            <a:r>
              <a:rPr lang="en-GB" sz="2400" dirty="0" err="1">
                <a:effectLst/>
                <a:latin typeface="Calibri" panose="020F0502020204030204" pitchFamily="34" charset="0"/>
                <a:ea typeface="Calibri" panose="020F0502020204030204" pitchFamily="34" charset="0"/>
              </a:rPr>
              <a:t>artículos</a:t>
            </a:r>
            <a:r>
              <a:rPr lang="en-GB" sz="2400" dirty="0">
                <a:effectLst/>
                <a:latin typeface="Calibri" panose="020F0502020204030204" pitchFamily="34" charset="0"/>
                <a:ea typeface="Calibri" panose="020F0502020204030204" pitchFamily="34" charset="0"/>
              </a:rPr>
              <a:t> </a:t>
            </a:r>
            <a:r>
              <a:rPr lang="en-GB" sz="2400" dirty="0" err="1">
                <a:effectLst/>
                <a:latin typeface="Calibri" panose="020F0502020204030204" pitchFamily="34" charset="0"/>
                <a:ea typeface="Calibri" panose="020F0502020204030204" pitchFamily="34" charset="0"/>
              </a:rPr>
              <a:t>científicos</a:t>
            </a:r>
            <a:r>
              <a:rPr lang="en-GB" sz="2400" dirty="0">
                <a:effectLst/>
                <a:latin typeface="Calibri" panose="020F0502020204030204" pitchFamily="34" charset="0"/>
                <a:ea typeface="Calibri" panose="020F0502020204030204" pitchFamily="34" charset="0"/>
              </a:rPr>
              <a:t> </a:t>
            </a:r>
            <a:r>
              <a:rPr lang="en-GB" sz="2400" dirty="0" err="1">
                <a:effectLst/>
                <a:latin typeface="Calibri" panose="020F0502020204030204" pitchFamily="34" charset="0"/>
                <a:ea typeface="Calibri" panose="020F0502020204030204" pitchFamily="34" charset="0"/>
              </a:rPr>
              <a:t>identifican</a:t>
            </a:r>
            <a:r>
              <a:rPr lang="en-GB" sz="2400" dirty="0">
                <a:effectLst/>
                <a:latin typeface="Calibri" panose="020F0502020204030204" pitchFamily="34" charset="0"/>
                <a:ea typeface="Calibri" panose="020F0502020204030204" pitchFamily="34" charset="0"/>
              </a:rPr>
              <a:t> las </a:t>
            </a:r>
            <a:r>
              <a:rPr lang="en-GB" sz="2400" dirty="0" err="1">
                <a:effectLst/>
                <a:latin typeface="Calibri" panose="020F0502020204030204" pitchFamily="34" charset="0"/>
                <a:ea typeface="Calibri" panose="020F0502020204030204" pitchFamily="34" charset="0"/>
              </a:rPr>
              <a:t>siguientes</a:t>
            </a:r>
            <a:r>
              <a:rPr lang="en-GB" sz="2400" dirty="0">
                <a:effectLst/>
                <a:latin typeface="Calibri" panose="020F0502020204030204" pitchFamily="34" charset="0"/>
                <a:ea typeface="Calibri" panose="020F0502020204030204" pitchFamily="34" charset="0"/>
              </a:rPr>
              <a:t>:</a:t>
            </a:r>
          </a:p>
          <a:p>
            <a:pPr marL="342900" lvl="0" indent="-342900" algn="just">
              <a:buFont typeface="Arial" panose="020B0604020202020204" pitchFamily="34" charset="0"/>
              <a:buChar char="●"/>
            </a:pPr>
            <a:r>
              <a:rPr lang="en-GB" sz="2400" u="none" strike="noStrike" dirty="0" err="1">
                <a:effectLst/>
                <a:latin typeface="Calibri" panose="020F0502020204030204" pitchFamily="34" charset="0"/>
                <a:ea typeface="Calibri" panose="020F0502020204030204" pitchFamily="34" charset="0"/>
                <a:cs typeface="Arial MT"/>
              </a:rPr>
              <a:t>teoría</a:t>
            </a:r>
            <a:r>
              <a:rPr lang="en-GB" sz="2400" u="none" strike="noStrike" dirty="0">
                <a:effectLst/>
                <a:latin typeface="Calibri" panose="020F0502020204030204" pitchFamily="34" charset="0"/>
                <a:ea typeface="Calibri" panose="020F0502020204030204" pitchFamily="34" charset="0"/>
                <a:cs typeface="Arial MT"/>
              </a:rPr>
              <a:t> de la </a:t>
            </a:r>
            <a:r>
              <a:rPr lang="en-GB" sz="2400" u="none" strike="noStrike" dirty="0" err="1">
                <a:effectLst/>
                <a:latin typeface="Calibri" panose="020F0502020204030204" pitchFamily="34" charset="0"/>
                <a:ea typeface="Calibri" panose="020F0502020204030204" pitchFamily="34" charset="0"/>
                <a:cs typeface="Arial MT"/>
              </a:rPr>
              <a:t>atribución</a:t>
            </a:r>
            <a:r>
              <a:rPr lang="en-GB" sz="2400" u="none" strike="noStrike" dirty="0">
                <a:effectLst/>
                <a:latin typeface="Calibri" panose="020F0502020204030204" pitchFamily="34" charset="0"/>
                <a:ea typeface="Calibri" panose="020F0502020204030204" pitchFamily="34" charset="0"/>
                <a:cs typeface="Arial MT"/>
              </a:rPr>
              <a:t> ;</a:t>
            </a:r>
            <a:endParaRPr lang="es-ES" sz="2400" u="none" strike="noStrike" dirty="0">
              <a:effectLst/>
              <a:latin typeface="Arial MT"/>
              <a:ea typeface="Arial MT"/>
              <a:cs typeface="Arial MT"/>
            </a:endParaRPr>
          </a:p>
          <a:p>
            <a:pPr marL="342900" lvl="0" indent="-342900" algn="just">
              <a:buFont typeface="Arial" panose="020B0604020202020204" pitchFamily="34" charset="0"/>
              <a:buChar char="●"/>
            </a:pPr>
            <a:r>
              <a:rPr lang="en-GB" sz="2400" u="none" strike="noStrike" dirty="0" err="1">
                <a:effectLst/>
                <a:latin typeface="Calibri" panose="020F0502020204030204" pitchFamily="34" charset="0"/>
                <a:ea typeface="Calibri" panose="020F0502020204030204" pitchFamily="34" charset="0"/>
                <a:cs typeface="Arial MT"/>
              </a:rPr>
              <a:t>teoría</a:t>
            </a:r>
            <a:r>
              <a:rPr lang="en-GB" sz="2400" u="none" strike="noStrike" dirty="0">
                <a:effectLst/>
                <a:latin typeface="Calibri" panose="020F0502020204030204" pitchFamily="34" charset="0"/>
                <a:ea typeface="Calibri" panose="020F0502020204030204" pitchFamily="34" charset="0"/>
                <a:cs typeface="Arial MT"/>
              </a:rPr>
              <a:t> de la </a:t>
            </a:r>
            <a:r>
              <a:rPr lang="en-GB" sz="2400" u="none" strike="noStrike" dirty="0" err="1">
                <a:effectLst/>
                <a:latin typeface="Calibri" panose="020F0502020204030204" pitchFamily="34" charset="0"/>
                <a:ea typeface="Calibri" panose="020F0502020204030204" pitchFamily="34" charset="0"/>
                <a:cs typeface="Arial MT"/>
              </a:rPr>
              <a:t>autodeterminación</a:t>
            </a:r>
            <a:endParaRPr lang="es-ES" sz="2400" u="none" strike="noStrike" dirty="0">
              <a:effectLst/>
              <a:latin typeface="Arial MT"/>
              <a:ea typeface="Arial MT"/>
              <a:cs typeface="Arial MT"/>
            </a:endParaRPr>
          </a:p>
          <a:p>
            <a:pPr marL="342900" lvl="0" indent="-342900" algn="just">
              <a:buFont typeface="Arial" panose="020B0604020202020204" pitchFamily="34" charset="0"/>
              <a:buChar char="●"/>
            </a:pPr>
            <a:r>
              <a:rPr lang="en-GB" sz="2400" u="none" strike="noStrike" dirty="0" err="1">
                <a:effectLst/>
                <a:latin typeface="Calibri" panose="020F0502020204030204" pitchFamily="34" charset="0"/>
                <a:ea typeface="Calibri" panose="020F0502020204030204" pitchFamily="34" charset="0"/>
                <a:cs typeface="Arial MT"/>
              </a:rPr>
              <a:t>teoría</a:t>
            </a:r>
            <a:r>
              <a:rPr lang="en-GB" sz="2400" u="none" strike="noStrike" dirty="0">
                <a:effectLst/>
                <a:latin typeface="Calibri" panose="020F0502020204030204" pitchFamily="34" charset="0"/>
                <a:ea typeface="Calibri" panose="020F0502020204030204" pitchFamily="34" charset="0"/>
                <a:cs typeface="Arial MT"/>
              </a:rPr>
              <a:t> de la </a:t>
            </a:r>
            <a:r>
              <a:rPr lang="en-GB" sz="2400" u="none" strike="noStrike" dirty="0" err="1">
                <a:effectLst/>
                <a:latin typeface="Calibri" panose="020F0502020204030204" pitchFamily="34" charset="0"/>
                <a:ea typeface="Calibri" panose="020F0502020204030204" pitchFamily="34" charset="0"/>
                <a:cs typeface="Arial MT"/>
              </a:rPr>
              <a:t>autorregulación</a:t>
            </a:r>
            <a:r>
              <a:rPr lang="en-GB" sz="2400" u="none" strike="noStrike" dirty="0">
                <a:effectLst/>
                <a:latin typeface="Calibri" panose="020F0502020204030204" pitchFamily="34" charset="0"/>
                <a:ea typeface="Calibri" panose="020F0502020204030204" pitchFamily="34" charset="0"/>
                <a:cs typeface="Arial MT"/>
              </a:rPr>
              <a:t> ; </a:t>
            </a:r>
            <a:r>
              <a:rPr lang="en-GB" sz="2400" u="none" strike="noStrike" dirty="0" err="1">
                <a:effectLst/>
                <a:latin typeface="Calibri" panose="020F0502020204030204" pitchFamily="34" charset="0"/>
                <a:ea typeface="Calibri" panose="020F0502020204030204" pitchFamily="34" charset="0"/>
                <a:cs typeface="Arial MT"/>
              </a:rPr>
              <a:t>teoría</a:t>
            </a:r>
            <a:r>
              <a:rPr lang="en-GB" sz="2400" u="none" strike="noStrike" dirty="0">
                <a:effectLst/>
                <a:latin typeface="Calibri" panose="020F0502020204030204" pitchFamily="34" charset="0"/>
                <a:ea typeface="Calibri" panose="020F0502020204030204" pitchFamily="34" charset="0"/>
                <a:cs typeface="Arial MT"/>
              </a:rPr>
              <a:t> de la </a:t>
            </a:r>
            <a:r>
              <a:rPr lang="en-GB" sz="2400" u="none" strike="noStrike" dirty="0" err="1">
                <a:effectLst/>
                <a:latin typeface="Calibri" panose="020F0502020204030204" pitchFamily="34" charset="0"/>
                <a:ea typeface="Calibri" panose="020F0502020204030204" pitchFamily="34" charset="0"/>
                <a:cs typeface="Arial MT"/>
              </a:rPr>
              <a:t>autoeficacia</a:t>
            </a:r>
            <a:endParaRPr lang="es-ES" sz="2400" u="none" strike="noStrike" dirty="0">
              <a:effectLst/>
              <a:latin typeface="Arial MT"/>
              <a:ea typeface="Arial MT"/>
              <a:cs typeface="Arial MT"/>
            </a:endParaRPr>
          </a:p>
          <a:p>
            <a:pPr marL="342900" lvl="0" indent="-342900" algn="just">
              <a:buFont typeface="Arial" panose="020B0604020202020204" pitchFamily="34" charset="0"/>
              <a:buChar char="●"/>
            </a:pPr>
            <a:r>
              <a:rPr lang="en-GB" sz="2400" u="none" strike="noStrike" dirty="0" err="1">
                <a:effectLst/>
                <a:latin typeface="Calibri" panose="020F0502020204030204" pitchFamily="34" charset="0"/>
                <a:ea typeface="Calibri" panose="020F0502020204030204" pitchFamily="34" charset="0"/>
                <a:cs typeface="Arial MT"/>
              </a:rPr>
              <a:t>teoría</a:t>
            </a:r>
            <a:r>
              <a:rPr lang="en-GB" sz="2400" u="none" strike="noStrike" dirty="0">
                <a:effectLst/>
                <a:latin typeface="Calibri" panose="020F0502020204030204" pitchFamily="34" charset="0"/>
                <a:ea typeface="Calibri" panose="020F0502020204030204" pitchFamily="34" charset="0"/>
                <a:cs typeface="Arial MT"/>
              </a:rPr>
              <a:t> de la </a:t>
            </a:r>
            <a:r>
              <a:rPr lang="en-GB" sz="2400" u="none" strike="noStrike" dirty="0" err="1">
                <a:effectLst/>
                <a:latin typeface="Calibri" panose="020F0502020204030204" pitchFamily="34" charset="0"/>
                <a:ea typeface="Calibri" panose="020F0502020204030204" pitchFamily="34" charset="0"/>
                <a:cs typeface="Arial MT"/>
              </a:rPr>
              <a:t>autoeficacia</a:t>
            </a:r>
            <a:r>
              <a:rPr lang="en-GB" sz="2400" u="none" strike="noStrike" dirty="0">
                <a:effectLst/>
                <a:latin typeface="Calibri" panose="020F0502020204030204" pitchFamily="34" charset="0"/>
                <a:ea typeface="Calibri" panose="020F0502020204030204" pitchFamily="34" charset="0"/>
                <a:cs typeface="Arial MT"/>
              </a:rPr>
              <a:t>; </a:t>
            </a:r>
            <a:r>
              <a:rPr lang="en-GB" sz="2400" u="none" strike="noStrike" dirty="0" err="1">
                <a:effectLst/>
                <a:latin typeface="Calibri" panose="020F0502020204030204" pitchFamily="34" charset="0"/>
                <a:ea typeface="Calibri" panose="020F0502020204030204" pitchFamily="34" charset="0"/>
                <a:cs typeface="Arial MT"/>
              </a:rPr>
              <a:t>teoría</a:t>
            </a:r>
            <a:r>
              <a:rPr lang="en-GB" sz="2400" u="none" strike="noStrike" dirty="0">
                <a:effectLst/>
                <a:latin typeface="Calibri" panose="020F0502020204030204" pitchFamily="34" charset="0"/>
                <a:ea typeface="Calibri" panose="020F0502020204030204" pitchFamily="34" charset="0"/>
                <a:cs typeface="Arial MT"/>
              </a:rPr>
              <a:t> de la </a:t>
            </a:r>
            <a:r>
              <a:rPr lang="en-GB" sz="2400" u="none" strike="noStrike" dirty="0" err="1">
                <a:effectLst/>
                <a:latin typeface="Calibri" panose="020F0502020204030204" pitchFamily="34" charset="0"/>
                <a:ea typeface="Calibri" panose="020F0502020204030204" pitchFamily="34" charset="0"/>
                <a:cs typeface="Arial MT"/>
              </a:rPr>
              <a:t>expectativa</a:t>
            </a:r>
            <a:endParaRPr lang="es-ES" sz="2400" u="none" strike="noStrike" dirty="0">
              <a:effectLst/>
              <a:latin typeface="Arial MT"/>
              <a:ea typeface="Arial MT"/>
              <a:cs typeface="Arial MT"/>
            </a:endParaRPr>
          </a:p>
          <a:p>
            <a:pPr marL="342900" lvl="0" indent="-342900" algn="just">
              <a:buFont typeface="Arial" panose="020B0604020202020204" pitchFamily="34" charset="0"/>
              <a:buChar char="●"/>
            </a:pPr>
            <a:r>
              <a:rPr lang="en-GB" sz="2400" u="none" strike="noStrike" dirty="0" err="1">
                <a:effectLst/>
                <a:latin typeface="Calibri" panose="020F0502020204030204" pitchFamily="34" charset="0"/>
                <a:ea typeface="Calibri" panose="020F0502020204030204" pitchFamily="34" charset="0"/>
                <a:cs typeface="Arial MT"/>
              </a:rPr>
              <a:t>teoría</a:t>
            </a:r>
            <a:r>
              <a:rPr lang="en-GB" sz="2400" u="none" strike="noStrike" dirty="0">
                <a:effectLst/>
                <a:latin typeface="Calibri" panose="020F0502020204030204" pitchFamily="34" charset="0"/>
                <a:ea typeface="Calibri" panose="020F0502020204030204" pitchFamily="34" charset="0"/>
                <a:cs typeface="Arial MT"/>
              </a:rPr>
              <a:t> de la </a:t>
            </a:r>
            <a:r>
              <a:rPr lang="en-GB" sz="2400" u="none" strike="noStrike" dirty="0" err="1">
                <a:effectLst/>
                <a:latin typeface="Calibri" panose="020F0502020204030204" pitchFamily="34" charset="0"/>
                <a:ea typeface="Calibri" panose="020F0502020204030204" pitchFamily="34" charset="0"/>
                <a:cs typeface="Arial MT"/>
              </a:rPr>
              <a:t>expectativa</a:t>
            </a:r>
            <a:r>
              <a:rPr lang="en-GB" sz="2400" u="none" strike="noStrike" dirty="0">
                <a:effectLst/>
                <a:latin typeface="Calibri" panose="020F0502020204030204" pitchFamily="34" charset="0"/>
                <a:ea typeface="Calibri" panose="020F0502020204030204" pitchFamily="34" charset="0"/>
                <a:cs typeface="Arial MT"/>
              </a:rPr>
              <a:t>;</a:t>
            </a:r>
            <a:endParaRPr lang="es-ES" sz="2400" dirty="0">
              <a:latin typeface="Arial MT"/>
              <a:ea typeface="Calibri" panose="020F0502020204030204" pitchFamily="34" charset="0"/>
              <a:cs typeface="Arial MT"/>
            </a:endParaRPr>
          </a:p>
          <a:p>
            <a:pPr marL="342900" lvl="0" indent="-342900" algn="just">
              <a:buFont typeface="Arial" panose="020B0604020202020204" pitchFamily="34" charset="0"/>
              <a:buChar char="●"/>
            </a:pPr>
            <a:r>
              <a:rPr lang="en-GB" sz="2400" dirty="0" err="1">
                <a:effectLst/>
                <a:latin typeface="Calibri" panose="020F0502020204030204" pitchFamily="34" charset="0"/>
                <a:ea typeface="Calibri" panose="020F0502020204030204" pitchFamily="34" charset="0"/>
              </a:rPr>
              <a:t>teoría</a:t>
            </a:r>
            <a:r>
              <a:rPr lang="en-GB" sz="2400" dirty="0">
                <a:effectLst/>
                <a:latin typeface="Calibri" panose="020F0502020204030204" pitchFamily="34" charset="0"/>
                <a:ea typeface="Calibri" panose="020F0502020204030204" pitchFamily="34" charset="0"/>
              </a:rPr>
              <a:t> del </a:t>
            </a:r>
            <a:r>
              <a:rPr lang="en-GB" sz="2400" dirty="0" err="1">
                <a:effectLst/>
                <a:latin typeface="Calibri" panose="020F0502020204030204" pitchFamily="34" charset="0"/>
                <a:ea typeface="Calibri" panose="020F0502020204030204" pitchFamily="34" charset="0"/>
              </a:rPr>
              <a:t>comportamiento</a:t>
            </a:r>
            <a:r>
              <a:rPr lang="en-GB" sz="2400" dirty="0">
                <a:effectLst/>
                <a:latin typeface="Calibri" panose="020F0502020204030204" pitchFamily="34" charset="0"/>
                <a:ea typeface="Calibri" panose="020F0502020204030204" pitchFamily="34" charset="0"/>
              </a:rPr>
              <a:t> </a:t>
            </a:r>
            <a:r>
              <a:rPr lang="en-GB" sz="2400" dirty="0" err="1">
                <a:effectLst/>
                <a:latin typeface="Calibri" panose="020F0502020204030204" pitchFamily="34" charset="0"/>
                <a:ea typeface="Calibri" panose="020F0502020204030204" pitchFamily="34" charset="0"/>
              </a:rPr>
              <a:t>planificado</a:t>
            </a:r>
            <a:endParaRPr sz="24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4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4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1bef6c5f351_0_4"/>
          <p:cNvSpPr txBox="1"/>
          <p:nvPr/>
        </p:nvSpPr>
        <p:spPr>
          <a:xfrm>
            <a:off x="1447800" y="1573300"/>
            <a:ext cx="126915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400" dirty="0"/>
              <a:t>Unidad 1 : Motivación</a:t>
            </a:r>
            <a:endParaRPr sz="3400" dirty="0"/>
          </a:p>
          <a:p>
            <a:pPr marL="0" marR="0" lvl="0" indent="0" algn="l" rtl="0">
              <a:lnSpc>
                <a:spcPct val="100000"/>
              </a:lnSpc>
              <a:spcBef>
                <a:spcPts val="0"/>
              </a:spcBef>
              <a:spcAft>
                <a:spcPts val="0"/>
              </a:spcAft>
              <a:buNone/>
            </a:pPr>
            <a:r>
              <a:rPr lang="es-ES" sz="2400" dirty="0">
                <a:solidFill>
                  <a:srgbClr val="93268F"/>
                </a:solidFill>
                <a:latin typeface="Calibri"/>
                <a:ea typeface="Calibri"/>
                <a:cs typeface="Calibri"/>
                <a:sym typeface="Calibri"/>
              </a:rPr>
              <a:t>3.Definir tus necesidades</a:t>
            </a:r>
            <a:endParaRPr lang="es-ES" sz="4600" b="0" i="0" u="none" strike="noStrike" cap="none" dirty="0">
              <a:solidFill>
                <a:srgbClr val="93268F"/>
              </a:solidFill>
              <a:latin typeface="Arial"/>
              <a:ea typeface="Arial"/>
              <a:cs typeface="Arial"/>
              <a:sym typeface="Arial"/>
            </a:endParaRPr>
          </a:p>
        </p:txBody>
      </p:sp>
      <p:sp>
        <p:nvSpPr>
          <p:cNvPr id="83" name="Google Shape;83;g1bef6c5f351_0_4"/>
          <p:cNvSpPr txBox="1"/>
          <p:nvPr/>
        </p:nvSpPr>
        <p:spPr>
          <a:xfrm>
            <a:off x="1388575" y="2881024"/>
            <a:ext cx="15392400" cy="5401438"/>
          </a:xfrm>
          <a:prstGeom prst="rect">
            <a:avLst/>
          </a:prstGeom>
          <a:noFill/>
          <a:ln>
            <a:noFill/>
          </a:ln>
        </p:spPr>
        <p:txBody>
          <a:bodyPr spcFirstLastPara="1" wrap="square" lIns="91425" tIns="45700" rIns="91425" bIns="45700" anchor="t" anchorCtr="0">
            <a:spAutoFit/>
          </a:bodyPr>
          <a:lstStyle/>
          <a:p>
            <a:pPr marL="89535"/>
            <a:r>
              <a:rPr lang="es-ES" sz="2300" dirty="0">
                <a:effectLst/>
                <a:latin typeface="Calibri" panose="020F0502020204030204" pitchFamily="34" charset="0"/>
                <a:ea typeface="Calibri" panose="020F0502020204030204" pitchFamily="34" charset="0"/>
                <a:cs typeface="Arial MT"/>
              </a:rPr>
              <a:t>Como ya se ha mencionado, la motivación se refiere a las necesidades subyacentes a las que un individuo aspira o se siente tentado a aspirar. En el caso del espíritu empresarial, si la necesidad es real y motivadora, debe estar alineada con objetivos alcanzables.</a:t>
            </a:r>
            <a:endParaRPr lang="es-ES" sz="2300" dirty="0">
              <a:effectLst/>
              <a:latin typeface="Arial MT"/>
              <a:ea typeface="Arial MT"/>
              <a:cs typeface="Arial MT"/>
            </a:endParaRPr>
          </a:p>
          <a:p>
            <a:pPr marL="89535"/>
            <a:r>
              <a:rPr lang="es-ES" sz="2300" dirty="0">
                <a:effectLst/>
                <a:latin typeface="Calibri" panose="020F0502020204030204" pitchFamily="34" charset="0"/>
                <a:ea typeface="Calibri" panose="020F0502020204030204" pitchFamily="34" charset="0"/>
                <a:cs typeface="Arial MT"/>
              </a:rPr>
              <a:t>La formulación </a:t>
            </a:r>
            <a:r>
              <a:rPr lang="es-ES" sz="2300" b="1" dirty="0">
                <a:effectLst/>
                <a:latin typeface="Calibri" panose="020F0502020204030204" pitchFamily="34" charset="0"/>
                <a:ea typeface="Calibri" panose="020F0502020204030204" pitchFamily="34" charset="0"/>
                <a:cs typeface="Arial MT"/>
              </a:rPr>
              <a:t>SMART</a:t>
            </a:r>
            <a:r>
              <a:rPr lang="es-ES" sz="2300" dirty="0">
                <a:effectLst/>
                <a:latin typeface="Calibri" panose="020F0502020204030204" pitchFamily="34" charset="0"/>
                <a:ea typeface="Calibri" panose="020F0502020204030204" pitchFamily="34" charset="0"/>
                <a:cs typeface="Arial MT"/>
              </a:rPr>
              <a:t> que motivaría la necesidad de emprender debe abordar estos puntos:</a:t>
            </a:r>
            <a:endParaRPr lang="es-ES" sz="2300" dirty="0">
              <a:effectLst/>
              <a:latin typeface="Arial MT"/>
              <a:ea typeface="Arial MT"/>
              <a:cs typeface="Arial MT"/>
            </a:endParaRPr>
          </a:p>
          <a:p>
            <a:pPr marL="457200" lvl="0" indent="-374650" algn="l" rtl="0">
              <a:spcBef>
                <a:spcPts val="0"/>
              </a:spcBef>
              <a:spcAft>
                <a:spcPts val="0"/>
              </a:spcAft>
              <a:buClr>
                <a:schemeClr val="dk1"/>
              </a:buClr>
              <a:buSzPts val="2300"/>
              <a:buFont typeface="Calibri"/>
              <a:buChar char="●"/>
            </a:pPr>
            <a:r>
              <a:rPr lang="es-ES" sz="2300" dirty="0" err="1">
                <a:solidFill>
                  <a:schemeClr val="dk1"/>
                </a:solidFill>
                <a:latin typeface="Calibri"/>
                <a:ea typeface="Calibri"/>
                <a:cs typeface="Calibri"/>
                <a:sym typeface="Calibri"/>
              </a:rPr>
              <a:t>Specific</a:t>
            </a:r>
            <a:r>
              <a:rPr lang="es-ES" sz="2300" dirty="0">
                <a:solidFill>
                  <a:schemeClr val="dk1"/>
                </a:solidFill>
                <a:latin typeface="Calibri"/>
                <a:ea typeface="Calibri"/>
                <a:cs typeface="Calibri"/>
                <a:sym typeface="Calibri"/>
              </a:rPr>
              <a:t>, (específico)</a:t>
            </a:r>
          </a:p>
          <a:p>
            <a:pPr marL="457200" lvl="0" indent="-374650" algn="l" rtl="0">
              <a:spcBef>
                <a:spcPts val="0"/>
              </a:spcBef>
              <a:spcAft>
                <a:spcPts val="0"/>
              </a:spcAft>
              <a:buClr>
                <a:schemeClr val="dk1"/>
              </a:buClr>
              <a:buSzPts val="2300"/>
              <a:buFont typeface="Calibri"/>
              <a:buChar char="●"/>
            </a:pPr>
            <a:r>
              <a:rPr lang="es-ES" sz="2300" dirty="0" err="1">
                <a:solidFill>
                  <a:schemeClr val="dk1"/>
                </a:solidFill>
                <a:latin typeface="Calibri"/>
                <a:ea typeface="Calibri"/>
                <a:cs typeface="Calibri"/>
                <a:sym typeface="Calibri"/>
              </a:rPr>
              <a:t>Measurable</a:t>
            </a:r>
            <a:r>
              <a:rPr lang="es-ES" sz="2300" dirty="0">
                <a:solidFill>
                  <a:schemeClr val="dk1"/>
                </a:solidFill>
                <a:latin typeface="Calibri"/>
                <a:ea typeface="Calibri"/>
                <a:cs typeface="Calibri"/>
                <a:sym typeface="Calibri"/>
              </a:rPr>
              <a:t>, (medible) </a:t>
            </a:r>
          </a:p>
          <a:p>
            <a:pPr marL="457200" lvl="0" indent="-374650" algn="l" rtl="0">
              <a:spcBef>
                <a:spcPts val="0"/>
              </a:spcBef>
              <a:spcAft>
                <a:spcPts val="0"/>
              </a:spcAft>
              <a:buClr>
                <a:schemeClr val="dk1"/>
              </a:buClr>
              <a:buSzPts val="2300"/>
              <a:buFont typeface="Calibri"/>
              <a:buChar char="●"/>
            </a:pPr>
            <a:r>
              <a:rPr lang="es-ES" sz="2300" dirty="0" err="1">
                <a:solidFill>
                  <a:schemeClr val="dk1"/>
                </a:solidFill>
                <a:latin typeface="Calibri"/>
                <a:ea typeface="Calibri"/>
                <a:cs typeface="Calibri"/>
                <a:sym typeface="Calibri"/>
              </a:rPr>
              <a:t>Achievable-acceptable</a:t>
            </a:r>
            <a:r>
              <a:rPr lang="es-ES" sz="2300" dirty="0">
                <a:solidFill>
                  <a:schemeClr val="dk1"/>
                </a:solidFill>
                <a:latin typeface="Calibri"/>
                <a:ea typeface="Calibri"/>
                <a:cs typeface="Calibri"/>
                <a:sym typeface="Calibri"/>
              </a:rPr>
              <a:t>, (Alcanzable)</a:t>
            </a:r>
          </a:p>
          <a:p>
            <a:pPr marL="457200" lvl="0" indent="-374650" algn="l" rtl="0">
              <a:spcBef>
                <a:spcPts val="0"/>
              </a:spcBef>
              <a:spcAft>
                <a:spcPts val="0"/>
              </a:spcAft>
              <a:buClr>
                <a:schemeClr val="dk1"/>
              </a:buClr>
              <a:buSzPts val="2300"/>
              <a:buFont typeface="Calibri"/>
              <a:buChar char="●"/>
            </a:pPr>
            <a:r>
              <a:rPr lang="es-ES" sz="2300" dirty="0" err="1">
                <a:solidFill>
                  <a:schemeClr val="dk1"/>
                </a:solidFill>
                <a:latin typeface="Calibri"/>
                <a:ea typeface="Calibri"/>
                <a:cs typeface="Calibri"/>
                <a:sym typeface="Calibri"/>
              </a:rPr>
              <a:t>Realistic</a:t>
            </a:r>
            <a:r>
              <a:rPr lang="es-ES" sz="2300" dirty="0">
                <a:solidFill>
                  <a:schemeClr val="dk1"/>
                </a:solidFill>
                <a:latin typeface="Calibri"/>
                <a:ea typeface="Calibri"/>
                <a:cs typeface="Calibri"/>
                <a:sym typeface="Calibri"/>
              </a:rPr>
              <a:t>, (Realista)</a:t>
            </a:r>
          </a:p>
          <a:p>
            <a:pPr marL="457200" lvl="0" indent="-374650" algn="l" rtl="0">
              <a:spcBef>
                <a:spcPts val="0"/>
              </a:spcBef>
              <a:spcAft>
                <a:spcPts val="0"/>
              </a:spcAft>
              <a:buClr>
                <a:schemeClr val="dk1"/>
              </a:buClr>
              <a:buSzPts val="2300"/>
              <a:buFont typeface="Calibri"/>
              <a:buChar char="●"/>
            </a:pPr>
            <a:r>
              <a:rPr lang="es-ES" sz="2300" dirty="0">
                <a:solidFill>
                  <a:schemeClr val="dk1"/>
                </a:solidFill>
                <a:latin typeface="Calibri"/>
                <a:ea typeface="Calibri"/>
                <a:cs typeface="Calibri"/>
                <a:sym typeface="Calibri"/>
              </a:rPr>
              <a:t>Time-</a:t>
            </a:r>
            <a:r>
              <a:rPr lang="es-ES" sz="2300" dirty="0" err="1">
                <a:solidFill>
                  <a:schemeClr val="dk1"/>
                </a:solidFill>
                <a:latin typeface="Calibri"/>
                <a:ea typeface="Calibri"/>
                <a:cs typeface="Calibri"/>
                <a:sym typeface="Calibri"/>
              </a:rPr>
              <a:t>bound</a:t>
            </a:r>
            <a:r>
              <a:rPr lang="es-ES" sz="2300" dirty="0">
                <a:solidFill>
                  <a:schemeClr val="dk1"/>
                </a:solidFill>
                <a:latin typeface="Calibri"/>
                <a:ea typeface="Calibri"/>
                <a:cs typeface="Calibri"/>
                <a:sym typeface="Calibri"/>
              </a:rPr>
              <a:t>. (de duración determinada)</a:t>
            </a:r>
          </a:p>
          <a:p>
            <a:pPr marL="89999"/>
            <a:r>
              <a:rPr lang="es-ES" sz="2300" dirty="0">
                <a:effectLst/>
                <a:latin typeface="Calibri" panose="020F0502020204030204" pitchFamily="34" charset="0"/>
                <a:ea typeface="Calibri" panose="020F0502020204030204" pitchFamily="34" charset="0"/>
                <a:cs typeface="Arial MT"/>
              </a:rPr>
              <a:t>La alumna debe ser capaz de responder a estos puntos. Describiendo su motivación para crear su propia empresa, exponiendo su necesidad, deberá ser capaz de rellenar el SMART. Una vez identificado, podrá medir si la motivación legítima está en línea con los 5 puntos anteriores ofreciéndole muchas más garantías para un proyecto empresarial.</a:t>
            </a:r>
            <a:endParaRPr lang="es-ES" sz="23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lang="es-ES" sz="23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lang="es-ES" sz="23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300" dirty="0">
              <a:solidFill>
                <a:schemeClr val="dk1"/>
              </a:solidFill>
              <a:latin typeface="Calibri"/>
              <a:ea typeface="Calibri"/>
              <a:cs typeface="Calibri"/>
              <a:sym typeface="Calibri"/>
            </a:endParaRPr>
          </a:p>
        </p:txBody>
      </p:sp>
      <p:sp>
        <p:nvSpPr>
          <p:cNvPr id="84" name="Google Shape;84;g1bef6c5f351_0_4"/>
          <p:cNvSpPr txBox="1"/>
          <p:nvPr/>
        </p:nvSpPr>
        <p:spPr>
          <a:xfrm>
            <a:off x="6043050" y="7282300"/>
            <a:ext cx="62019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500">
                <a:solidFill>
                  <a:srgbClr val="93268F"/>
                </a:solidFill>
              </a:rPr>
              <a:t>S.M.A.R.T.</a:t>
            </a:r>
            <a:endParaRPr sz="9500">
              <a:solidFill>
                <a:srgbClr val="93268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bef6c5f351_0_10"/>
          <p:cNvSpPr txBox="1"/>
          <p:nvPr/>
        </p:nvSpPr>
        <p:spPr>
          <a:xfrm>
            <a:off x="1447800" y="1573300"/>
            <a:ext cx="126915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400" b="1"/>
              <a:t>Unidad 2 : Creatividad</a:t>
            </a:r>
            <a:r>
              <a:rPr lang="en-GB" sz="3400"/>
              <a:t> </a:t>
            </a:r>
            <a:endParaRPr sz="3400"/>
          </a:p>
          <a:p>
            <a:pPr marL="0" marR="0" lvl="0" indent="0" algn="l" rtl="0">
              <a:lnSpc>
                <a:spcPct val="100000"/>
              </a:lnSpc>
              <a:spcBef>
                <a:spcPts val="0"/>
              </a:spcBef>
              <a:spcAft>
                <a:spcPts val="0"/>
              </a:spcAft>
              <a:buNone/>
            </a:pPr>
            <a:endParaRPr sz="4600" b="0" i="0" u="none" strike="noStrike" cap="none">
              <a:solidFill>
                <a:srgbClr val="93268F"/>
              </a:solidFill>
              <a:latin typeface="Arial"/>
              <a:ea typeface="Arial"/>
              <a:cs typeface="Arial"/>
              <a:sym typeface="Arial"/>
            </a:endParaRPr>
          </a:p>
        </p:txBody>
      </p:sp>
      <p:sp>
        <p:nvSpPr>
          <p:cNvPr id="90" name="Google Shape;90;g1bef6c5f351_0_10"/>
          <p:cNvSpPr txBox="1"/>
          <p:nvPr/>
        </p:nvSpPr>
        <p:spPr>
          <a:xfrm>
            <a:off x="1388575" y="2673799"/>
            <a:ext cx="15392400" cy="5314235"/>
          </a:xfrm>
          <a:prstGeom prst="rect">
            <a:avLst/>
          </a:prstGeom>
          <a:noFill/>
          <a:ln>
            <a:noFill/>
          </a:ln>
        </p:spPr>
        <p:txBody>
          <a:bodyPr spcFirstLastPara="1" wrap="square" lIns="91425" tIns="45700" rIns="91425" bIns="45700" anchor="t" anchorCtr="0">
            <a:spAutoFit/>
          </a:bodyPr>
          <a:lstStyle/>
          <a:p>
            <a:pPr>
              <a:spcBef>
                <a:spcPts val="1900"/>
              </a:spcBef>
            </a:pPr>
            <a:r>
              <a:rPr lang="en-GB" sz="2300" dirty="0">
                <a:solidFill>
                  <a:srgbClr val="191919"/>
                </a:solidFill>
                <a:effectLst/>
                <a:latin typeface="Calibri" panose="020F0502020204030204" pitchFamily="34" charset="0"/>
                <a:ea typeface="Calibri" panose="020F0502020204030204" pitchFamily="34" charset="0"/>
                <a:cs typeface="Arial MT"/>
              </a:rPr>
              <a:t>Ser </a:t>
            </a:r>
            <a:r>
              <a:rPr lang="en-GB" sz="2300" dirty="0" err="1">
                <a:solidFill>
                  <a:srgbClr val="191919"/>
                </a:solidFill>
                <a:effectLst/>
                <a:latin typeface="Calibri" panose="020F0502020204030204" pitchFamily="34" charset="0"/>
                <a:ea typeface="Calibri" panose="020F0502020204030204" pitchFamily="34" charset="0"/>
                <a:cs typeface="Arial MT"/>
              </a:rPr>
              <a:t>creativa</a:t>
            </a:r>
            <a:r>
              <a:rPr lang="en-GB" sz="2300" dirty="0">
                <a:solidFill>
                  <a:srgbClr val="191919"/>
                </a:solidFill>
                <a:effectLst/>
                <a:latin typeface="Calibri" panose="020F0502020204030204" pitchFamily="34" charset="0"/>
                <a:ea typeface="Calibri" panose="020F0502020204030204" pitchFamily="34" charset="0"/>
                <a:cs typeface="Arial MT"/>
              </a:rPr>
              <a:t> no es </a:t>
            </a:r>
            <a:r>
              <a:rPr lang="en-GB" sz="2300" dirty="0" err="1">
                <a:solidFill>
                  <a:srgbClr val="191919"/>
                </a:solidFill>
                <a:effectLst/>
                <a:latin typeface="Calibri" panose="020F0502020204030204" pitchFamily="34" charset="0"/>
                <a:ea typeface="Calibri" panose="020F0502020204030204" pitchFamily="34" charset="0"/>
                <a:cs typeface="Arial MT"/>
              </a:rPr>
              <a:t>sólo</a:t>
            </a:r>
            <a:r>
              <a:rPr lang="en-GB" sz="2300" dirty="0">
                <a:solidFill>
                  <a:srgbClr val="191919"/>
                </a:solidFill>
                <a:effectLst/>
                <a:latin typeface="Calibri" panose="020F0502020204030204" pitchFamily="34" charset="0"/>
                <a:ea typeface="Calibri" panose="020F0502020204030204" pitchFamily="34" charset="0"/>
                <a:cs typeface="Arial MT"/>
              </a:rPr>
              <a:t> </a:t>
            </a:r>
            <a:r>
              <a:rPr lang="en-GB" sz="2300" dirty="0" err="1">
                <a:solidFill>
                  <a:srgbClr val="191919"/>
                </a:solidFill>
                <a:effectLst/>
                <a:latin typeface="Calibri" panose="020F0502020204030204" pitchFamily="34" charset="0"/>
                <a:ea typeface="Calibri" panose="020F0502020204030204" pitchFamily="34" charset="0"/>
                <a:cs typeface="Arial MT"/>
              </a:rPr>
              <a:t>escribir</a:t>
            </a:r>
            <a:r>
              <a:rPr lang="en-GB" sz="2300" dirty="0">
                <a:solidFill>
                  <a:srgbClr val="191919"/>
                </a:solidFill>
                <a:effectLst/>
                <a:latin typeface="Calibri" panose="020F0502020204030204" pitchFamily="34" charset="0"/>
                <a:ea typeface="Calibri" panose="020F0502020204030204" pitchFamily="34" charset="0"/>
                <a:cs typeface="Arial MT"/>
              </a:rPr>
              <a:t> </a:t>
            </a:r>
            <a:r>
              <a:rPr lang="en-GB" sz="2300" dirty="0" err="1">
                <a:solidFill>
                  <a:srgbClr val="191919"/>
                </a:solidFill>
                <a:effectLst/>
                <a:latin typeface="Calibri" panose="020F0502020204030204" pitchFamily="34" charset="0"/>
                <a:ea typeface="Calibri" panose="020F0502020204030204" pitchFamily="34" charset="0"/>
                <a:cs typeface="Arial MT"/>
              </a:rPr>
              <a:t>una</a:t>
            </a:r>
            <a:r>
              <a:rPr lang="en-GB" sz="2300" dirty="0">
                <a:solidFill>
                  <a:srgbClr val="191919"/>
                </a:solidFill>
                <a:effectLst/>
                <a:latin typeface="Calibri" panose="020F0502020204030204" pitchFamily="34" charset="0"/>
                <a:ea typeface="Calibri" panose="020F0502020204030204" pitchFamily="34" charset="0"/>
                <a:cs typeface="Arial MT"/>
              </a:rPr>
              <a:t> </a:t>
            </a:r>
            <a:r>
              <a:rPr lang="en-GB" sz="2300" dirty="0" err="1">
                <a:solidFill>
                  <a:srgbClr val="191919"/>
                </a:solidFill>
                <a:effectLst/>
                <a:latin typeface="Calibri" panose="020F0502020204030204" pitchFamily="34" charset="0"/>
                <a:ea typeface="Calibri" panose="020F0502020204030204" pitchFamily="34" charset="0"/>
                <a:cs typeface="Arial MT"/>
              </a:rPr>
              <a:t>novela</a:t>
            </a:r>
            <a:r>
              <a:rPr lang="en-GB" sz="2300" dirty="0">
                <a:solidFill>
                  <a:srgbClr val="191919"/>
                </a:solidFill>
                <a:effectLst/>
                <a:latin typeface="Calibri" panose="020F0502020204030204" pitchFamily="34" charset="0"/>
                <a:ea typeface="Calibri" panose="020F0502020204030204" pitchFamily="34" charset="0"/>
                <a:cs typeface="Arial MT"/>
              </a:rPr>
              <a:t> o </a:t>
            </a:r>
            <a:r>
              <a:rPr lang="en-GB" sz="2300" dirty="0" err="1">
                <a:solidFill>
                  <a:srgbClr val="191919"/>
                </a:solidFill>
                <a:effectLst/>
                <a:latin typeface="Calibri" panose="020F0502020204030204" pitchFamily="34" charset="0"/>
                <a:ea typeface="Calibri" panose="020F0502020204030204" pitchFamily="34" charset="0"/>
                <a:cs typeface="Arial MT"/>
              </a:rPr>
              <a:t>pintar</a:t>
            </a:r>
            <a:r>
              <a:rPr lang="en-GB" sz="2300" dirty="0">
                <a:solidFill>
                  <a:srgbClr val="191919"/>
                </a:solidFill>
                <a:effectLst/>
                <a:latin typeface="Calibri" panose="020F0502020204030204" pitchFamily="34" charset="0"/>
                <a:ea typeface="Calibri" panose="020F0502020204030204" pitchFamily="34" charset="0"/>
                <a:cs typeface="Arial MT"/>
              </a:rPr>
              <a:t> </a:t>
            </a:r>
            <a:r>
              <a:rPr lang="en-GB" sz="2300" dirty="0" err="1">
                <a:solidFill>
                  <a:srgbClr val="191919"/>
                </a:solidFill>
                <a:effectLst/>
                <a:latin typeface="Calibri" panose="020F0502020204030204" pitchFamily="34" charset="0"/>
                <a:ea typeface="Calibri" panose="020F0502020204030204" pitchFamily="34" charset="0"/>
                <a:cs typeface="Arial MT"/>
              </a:rPr>
              <a:t>sobre</a:t>
            </a:r>
            <a:r>
              <a:rPr lang="en-GB" sz="2300" dirty="0">
                <a:solidFill>
                  <a:srgbClr val="191919"/>
                </a:solidFill>
                <a:effectLst/>
                <a:latin typeface="Calibri" panose="020F0502020204030204" pitchFamily="34" charset="0"/>
                <a:ea typeface="Calibri" panose="020F0502020204030204" pitchFamily="34" charset="0"/>
                <a:cs typeface="Arial MT"/>
              </a:rPr>
              <a:t> un </a:t>
            </a:r>
            <a:r>
              <a:rPr lang="en-GB" sz="2300" dirty="0" err="1">
                <a:solidFill>
                  <a:srgbClr val="191919"/>
                </a:solidFill>
                <a:effectLst/>
                <a:latin typeface="Calibri" panose="020F0502020204030204" pitchFamily="34" charset="0"/>
                <a:ea typeface="Calibri" panose="020F0502020204030204" pitchFamily="34" charset="0"/>
                <a:cs typeface="Arial MT"/>
              </a:rPr>
              <a:t>lienzo</a:t>
            </a:r>
            <a:r>
              <a:rPr lang="en-GB" sz="2300" dirty="0">
                <a:solidFill>
                  <a:srgbClr val="191919"/>
                </a:solidFill>
                <a:effectLst/>
                <a:latin typeface="Calibri" panose="020F0502020204030204" pitchFamily="34" charset="0"/>
                <a:ea typeface="Calibri" panose="020F0502020204030204" pitchFamily="34" charset="0"/>
                <a:cs typeface="Arial MT"/>
              </a:rPr>
              <a:t> en </a:t>
            </a:r>
            <a:r>
              <a:rPr lang="en-GB" sz="2300" dirty="0" err="1">
                <a:solidFill>
                  <a:srgbClr val="191919"/>
                </a:solidFill>
                <a:effectLst/>
                <a:latin typeface="Calibri" panose="020F0502020204030204" pitchFamily="34" charset="0"/>
                <a:ea typeface="Calibri" panose="020F0502020204030204" pitchFamily="34" charset="0"/>
                <a:cs typeface="Arial MT"/>
              </a:rPr>
              <a:t>blanco</a:t>
            </a:r>
            <a:r>
              <a:rPr lang="en-GB" sz="2300" dirty="0">
                <a:solidFill>
                  <a:srgbClr val="191919"/>
                </a:solidFill>
                <a:effectLst/>
                <a:latin typeface="Calibri" panose="020F0502020204030204" pitchFamily="34" charset="0"/>
                <a:ea typeface="Calibri" panose="020F0502020204030204" pitchFamily="34" charset="0"/>
                <a:cs typeface="Arial MT"/>
              </a:rPr>
              <a:t>. La </a:t>
            </a:r>
            <a:r>
              <a:rPr lang="en-GB" sz="2300" dirty="0" err="1">
                <a:solidFill>
                  <a:srgbClr val="191919"/>
                </a:solidFill>
                <a:effectLst/>
                <a:latin typeface="Calibri" panose="020F0502020204030204" pitchFamily="34" charset="0"/>
                <a:ea typeface="Calibri" panose="020F0502020204030204" pitchFamily="34" charset="0"/>
                <a:cs typeface="Arial MT"/>
              </a:rPr>
              <a:t>creatividad</a:t>
            </a:r>
            <a:r>
              <a:rPr lang="en-GB" sz="2300" dirty="0">
                <a:solidFill>
                  <a:srgbClr val="191919"/>
                </a:solidFill>
                <a:effectLst/>
                <a:latin typeface="Calibri" panose="020F0502020204030204" pitchFamily="34" charset="0"/>
                <a:ea typeface="Calibri" panose="020F0502020204030204" pitchFamily="34" charset="0"/>
                <a:cs typeface="Arial MT"/>
              </a:rPr>
              <a:t> se </a:t>
            </a:r>
            <a:r>
              <a:rPr lang="en-GB" sz="2300" dirty="0" err="1">
                <a:solidFill>
                  <a:srgbClr val="191919"/>
                </a:solidFill>
                <a:effectLst/>
                <a:latin typeface="Calibri" panose="020F0502020204030204" pitchFamily="34" charset="0"/>
                <a:ea typeface="Calibri" panose="020F0502020204030204" pitchFamily="34" charset="0"/>
                <a:cs typeface="Arial MT"/>
              </a:rPr>
              <a:t>aplica</a:t>
            </a:r>
            <a:r>
              <a:rPr lang="en-GB" sz="2300" dirty="0">
                <a:solidFill>
                  <a:srgbClr val="191919"/>
                </a:solidFill>
                <a:effectLst/>
                <a:latin typeface="Calibri" panose="020F0502020204030204" pitchFamily="34" charset="0"/>
                <a:ea typeface="Calibri" panose="020F0502020204030204" pitchFamily="34" charset="0"/>
                <a:cs typeface="Arial MT"/>
              </a:rPr>
              <a:t> a </a:t>
            </a:r>
            <a:r>
              <a:rPr lang="en-GB" sz="2300" dirty="0" err="1">
                <a:solidFill>
                  <a:srgbClr val="191919"/>
                </a:solidFill>
                <a:effectLst/>
                <a:latin typeface="Calibri" panose="020F0502020204030204" pitchFamily="34" charset="0"/>
                <a:ea typeface="Calibri" panose="020F0502020204030204" pitchFamily="34" charset="0"/>
                <a:cs typeface="Arial MT"/>
              </a:rPr>
              <a:t>todos</a:t>
            </a:r>
            <a:r>
              <a:rPr lang="en-GB" sz="2300" dirty="0">
                <a:solidFill>
                  <a:srgbClr val="191919"/>
                </a:solidFill>
                <a:effectLst/>
                <a:latin typeface="Calibri" panose="020F0502020204030204" pitchFamily="34" charset="0"/>
                <a:ea typeface="Calibri" panose="020F0502020204030204" pitchFamily="34" charset="0"/>
                <a:cs typeface="Arial MT"/>
              </a:rPr>
              <a:t> </a:t>
            </a:r>
            <a:r>
              <a:rPr lang="en-GB" sz="2300" dirty="0" err="1">
                <a:solidFill>
                  <a:srgbClr val="191919"/>
                </a:solidFill>
                <a:effectLst/>
                <a:latin typeface="Calibri" panose="020F0502020204030204" pitchFamily="34" charset="0"/>
                <a:ea typeface="Calibri" panose="020F0502020204030204" pitchFamily="34" charset="0"/>
                <a:cs typeface="Arial MT"/>
              </a:rPr>
              <a:t>los</a:t>
            </a:r>
            <a:r>
              <a:rPr lang="en-GB" sz="2300" dirty="0">
                <a:solidFill>
                  <a:srgbClr val="191919"/>
                </a:solidFill>
                <a:effectLst/>
                <a:latin typeface="Calibri" panose="020F0502020204030204" pitchFamily="34" charset="0"/>
                <a:ea typeface="Calibri" panose="020F0502020204030204" pitchFamily="34" charset="0"/>
                <a:cs typeface="Arial MT"/>
              </a:rPr>
              <a:t> </a:t>
            </a:r>
            <a:r>
              <a:rPr lang="en-GB" sz="2300" dirty="0" err="1">
                <a:solidFill>
                  <a:srgbClr val="191919"/>
                </a:solidFill>
                <a:effectLst/>
                <a:latin typeface="Calibri" panose="020F0502020204030204" pitchFamily="34" charset="0"/>
                <a:ea typeface="Calibri" panose="020F0502020204030204" pitchFamily="34" charset="0"/>
                <a:cs typeface="Arial MT"/>
              </a:rPr>
              <a:t>ámbitos</a:t>
            </a:r>
            <a:r>
              <a:rPr lang="en-GB" sz="2300" dirty="0">
                <a:solidFill>
                  <a:srgbClr val="191919"/>
                </a:solidFill>
                <a:effectLst/>
                <a:latin typeface="Calibri" panose="020F0502020204030204" pitchFamily="34" charset="0"/>
                <a:ea typeface="Calibri" panose="020F0502020204030204" pitchFamily="34" charset="0"/>
                <a:cs typeface="Arial MT"/>
              </a:rPr>
              <a:t> de la </a:t>
            </a:r>
            <a:r>
              <a:rPr lang="en-GB" sz="2300" dirty="0" err="1">
                <a:solidFill>
                  <a:srgbClr val="191919"/>
                </a:solidFill>
                <a:effectLst/>
                <a:latin typeface="Calibri" panose="020F0502020204030204" pitchFamily="34" charset="0"/>
                <a:ea typeface="Calibri" panose="020F0502020204030204" pitchFamily="34" charset="0"/>
                <a:cs typeface="Arial MT"/>
              </a:rPr>
              <a:t>vida</a:t>
            </a:r>
            <a:r>
              <a:rPr lang="en-GB" sz="2300" dirty="0">
                <a:solidFill>
                  <a:srgbClr val="191919"/>
                </a:solidFill>
                <a:effectLst/>
                <a:latin typeface="Calibri" panose="020F0502020204030204" pitchFamily="34" charset="0"/>
                <a:ea typeface="Calibri" panose="020F0502020204030204" pitchFamily="34" charset="0"/>
                <a:cs typeface="Arial MT"/>
              </a:rPr>
              <a:t>, </a:t>
            </a:r>
            <a:r>
              <a:rPr lang="en-GB" sz="2300" dirty="0" err="1">
                <a:solidFill>
                  <a:srgbClr val="191919"/>
                </a:solidFill>
                <a:effectLst/>
                <a:latin typeface="Calibri" panose="020F0502020204030204" pitchFamily="34" charset="0"/>
                <a:ea typeface="Calibri" panose="020F0502020204030204" pitchFamily="34" charset="0"/>
                <a:cs typeface="Arial MT"/>
              </a:rPr>
              <a:t>ya</a:t>
            </a:r>
            <a:r>
              <a:rPr lang="en-GB" sz="2300" dirty="0">
                <a:solidFill>
                  <a:srgbClr val="191919"/>
                </a:solidFill>
                <a:effectLst/>
                <a:latin typeface="Calibri" panose="020F0502020204030204" pitchFamily="34" charset="0"/>
                <a:ea typeface="Calibri" panose="020F0502020204030204" pitchFamily="34" charset="0"/>
                <a:cs typeface="Arial MT"/>
              </a:rPr>
              <a:t> sea </a:t>
            </a:r>
            <a:r>
              <a:rPr lang="en-GB" sz="2300" dirty="0" err="1">
                <a:solidFill>
                  <a:srgbClr val="191919"/>
                </a:solidFill>
                <a:effectLst/>
                <a:latin typeface="Calibri" panose="020F0502020204030204" pitchFamily="34" charset="0"/>
                <a:ea typeface="Calibri" panose="020F0502020204030204" pitchFamily="34" charset="0"/>
                <a:cs typeface="Arial MT"/>
              </a:rPr>
              <a:t>cocinar</a:t>
            </a:r>
            <a:r>
              <a:rPr lang="en-GB" sz="2300" dirty="0">
                <a:solidFill>
                  <a:srgbClr val="191919"/>
                </a:solidFill>
                <a:effectLst/>
                <a:latin typeface="Calibri" panose="020F0502020204030204" pitchFamily="34" charset="0"/>
                <a:ea typeface="Calibri" panose="020F0502020204030204" pitchFamily="34" charset="0"/>
                <a:cs typeface="Arial MT"/>
              </a:rPr>
              <a:t> </a:t>
            </a:r>
            <a:r>
              <a:rPr lang="en-GB" sz="2300" dirty="0" err="1">
                <a:solidFill>
                  <a:srgbClr val="191919"/>
                </a:solidFill>
                <a:effectLst/>
                <a:latin typeface="Calibri" panose="020F0502020204030204" pitchFamily="34" charset="0"/>
                <a:ea typeface="Calibri" panose="020F0502020204030204" pitchFamily="34" charset="0"/>
                <a:cs typeface="Arial MT"/>
              </a:rPr>
              <a:t>una</a:t>
            </a:r>
            <a:r>
              <a:rPr lang="en-GB" sz="2300" dirty="0">
                <a:solidFill>
                  <a:srgbClr val="191919"/>
                </a:solidFill>
                <a:effectLst/>
                <a:latin typeface="Calibri" panose="020F0502020204030204" pitchFamily="34" charset="0"/>
                <a:ea typeface="Calibri" panose="020F0502020204030204" pitchFamily="34" charset="0"/>
                <a:cs typeface="Arial MT"/>
              </a:rPr>
              <a:t> deliciosa comida, </a:t>
            </a:r>
            <a:r>
              <a:rPr lang="en-GB" sz="2300" dirty="0" err="1">
                <a:solidFill>
                  <a:srgbClr val="191919"/>
                </a:solidFill>
                <a:effectLst/>
                <a:latin typeface="Calibri" panose="020F0502020204030204" pitchFamily="34" charset="0"/>
                <a:ea typeface="Calibri" panose="020F0502020204030204" pitchFamily="34" charset="0"/>
                <a:cs typeface="Arial MT"/>
              </a:rPr>
              <a:t>tener</a:t>
            </a:r>
            <a:r>
              <a:rPr lang="en-GB" sz="2300" dirty="0">
                <a:solidFill>
                  <a:srgbClr val="191919"/>
                </a:solidFill>
                <a:effectLst/>
                <a:latin typeface="Calibri" panose="020F0502020204030204" pitchFamily="34" charset="0"/>
                <a:ea typeface="Calibri" panose="020F0502020204030204" pitchFamily="34" charset="0"/>
                <a:cs typeface="Arial MT"/>
              </a:rPr>
              <a:t> </a:t>
            </a:r>
            <a:r>
              <a:rPr lang="en-GB" sz="2300" dirty="0" err="1">
                <a:solidFill>
                  <a:srgbClr val="191919"/>
                </a:solidFill>
                <a:effectLst/>
                <a:latin typeface="Calibri" panose="020F0502020204030204" pitchFamily="34" charset="0"/>
                <a:ea typeface="Calibri" panose="020F0502020204030204" pitchFamily="34" charset="0"/>
                <a:cs typeface="Arial MT"/>
              </a:rPr>
              <a:t>una</a:t>
            </a:r>
            <a:r>
              <a:rPr lang="en-GB" sz="2300" dirty="0">
                <a:solidFill>
                  <a:srgbClr val="191919"/>
                </a:solidFill>
                <a:effectLst/>
                <a:latin typeface="Calibri" panose="020F0502020204030204" pitchFamily="34" charset="0"/>
                <a:ea typeface="Calibri" panose="020F0502020204030204" pitchFamily="34" charset="0"/>
                <a:cs typeface="Arial MT"/>
              </a:rPr>
              <a:t> gran idea en </a:t>
            </a:r>
            <a:r>
              <a:rPr lang="en-GB" sz="2300" dirty="0" err="1">
                <a:solidFill>
                  <a:srgbClr val="191919"/>
                </a:solidFill>
                <a:effectLst/>
                <a:latin typeface="Calibri" panose="020F0502020204030204" pitchFamily="34" charset="0"/>
                <a:ea typeface="Calibri" panose="020F0502020204030204" pitchFamily="34" charset="0"/>
                <a:cs typeface="Arial MT"/>
              </a:rPr>
              <a:t>el</a:t>
            </a:r>
            <a:r>
              <a:rPr lang="en-GB" sz="2300" dirty="0">
                <a:solidFill>
                  <a:srgbClr val="191919"/>
                </a:solidFill>
                <a:effectLst/>
                <a:latin typeface="Calibri" panose="020F0502020204030204" pitchFamily="34" charset="0"/>
                <a:ea typeface="Calibri" panose="020F0502020204030204" pitchFamily="34" charset="0"/>
                <a:cs typeface="Arial MT"/>
              </a:rPr>
              <a:t> </a:t>
            </a:r>
            <a:r>
              <a:rPr lang="en-GB" sz="2300" dirty="0" err="1">
                <a:solidFill>
                  <a:srgbClr val="191919"/>
                </a:solidFill>
                <a:effectLst/>
                <a:latin typeface="Calibri" panose="020F0502020204030204" pitchFamily="34" charset="0"/>
                <a:ea typeface="Calibri" panose="020F0502020204030204" pitchFamily="34" charset="0"/>
                <a:cs typeface="Arial MT"/>
              </a:rPr>
              <a:t>trabajo</a:t>
            </a:r>
            <a:r>
              <a:rPr lang="en-GB" sz="2300" dirty="0">
                <a:solidFill>
                  <a:srgbClr val="191919"/>
                </a:solidFill>
                <a:effectLst/>
                <a:latin typeface="Calibri" panose="020F0502020204030204" pitchFamily="34" charset="0"/>
                <a:ea typeface="Calibri" panose="020F0502020204030204" pitchFamily="34" charset="0"/>
                <a:cs typeface="Arial MT"/>
              </a:rPr>
              <a:t> o un nuevo </a:t>
            </a:r>
            <a:r>
              <a:rPr lang="en-GB" sz="2300" dirty="0" err="1">
                <a:solidFill>
                  <a:srgbClr val="191919"/>
                </a:solidFill>
                <a:effectLst/>
                <a:latin typeface="Calibri" panose="020F0502020204030204" pitchFamily="34" charset="0"/>
                <a:ea typeface="Calibri" panose="020F0502020204030204" pitchFamily="34" charset="0"/>
                <a:cs typeface="Arial MT"/>
              </a:rPr>
              <a:t>juego</a:t>
            </a:r>
            <a:r>
              <a:rPr lang="en-GB" sz="2300" dirty="0">
                <a:solidFill>
                  <a:srgbClr val="191919"/>
                </a:solidFill>
                <a:effectLst/>
                <a:latin typeface="Calibri" panose="020F0502020204030204" pitchFamily="34" charset="0"/>
                <a:ea typeface="Calibri" panose="020F0502020204030204" pitchFamily="34" charset="0"/>
                <a:cs typeface="Arial MT"/>
              </a:rPr>
              <a:t> para </a:t>
            </a:r>
            <a:r>
              <a:rPr lang="en-GB" sz="2300" dirty="0" err="1">
                <a:solidFill>
                  <a:srgbClr val="191919"/>
                </a:solidFill>
                <a:effectLst/>
                <a:latin typeface="Calibri" panose="020F0502020204030204" pitchFamily="34" charset="0"/>
                <a:ea typeface="Calibri" panose="020F0502020204030204" pitchFamily="34" charset="0"/>
                <a:cs typeface="Arial MT"/>
              </a:rPr>
              <a:t>compartir</a:t>
            </a:r>
            <a:r>
              <a:rPr lang="en-GB" sz="2300" dirty="0">
                <a:solidFill>
                  <a:srgbClr val="191919"/>
                </a:solidFill>
                <a:effectLst/>
                <a:latin typeface="Calibri" panose="020F0502020204030204" pitchFamily="34" charset="0"/>
                <a:ea typeface="Calibri" panose="020F0502020204030204" pitchFamily="34" charset="0"/>
                <a:cs typeface="Arial MT"/>
              </a:rPr>
              <a:t> con la </a:t>
            </a:r>
            <a:r>
              <a:rPr lang="en-GB" sz="2300" dirty="0" err="1">
                <a:solidFill>
                  <a:srgbClr val="191919"/>
                </a:solidFill>
                <a:effectLst/>
                <a:latin typeface="Calibri" panose="020F0502020204030204" pitchFamily="34" charset="0"/>
                <a:ea typeface="Calibri" panose="020F0502020204030204" pitchFamily="34" charset="0"/>
                <a:cs typeface="Arial MT"/>
              </a:rPr>
              <a:t>familia</a:t>
            </a:r>
            <a:r>
              <a:rPr lang="en-GB" sz="2300" dirty="0">
                <a:solidFill>
                  <a:srgbClr val="191919"/>
                </a:solidFill>
                <a:effectLst/>
                <a:latin typeface="Calibri" panose="020F0502020204030204" pitchFamily="34" charset="0"/>
                <a:ea typeface="Calibri" panose="020F0502020204030204" pitchFamily="34" charset="0"/>
                <a:cs typeface="Arial MT"/>
              </a:rPr>
              <a:t>.</a:t>
            </a:r>
            <a:endParaRPr lang="es-ES" sz="2300" dirty="0">
              <a:effectLst/>
              <a:latin typeface="Arial MT"/>
              <a:ea typeface="Arial MT"/>
              <a:cs typeface="Arial MT"/>
            </a:endParaRPr>
          </a:p>
          <a:p>
            <a:pPr marL="0" lvl="0" indent="0" algn="l" rtl="0">
              <a:spcBef>
                <a:spcPts val="1900"/>
              </a:spcBef>
              <a:spcAft>
                <a:spcPts val="0"/>
              </a:spcAft>
              <a:buNone/>
            </a:pPr>
            <a:r>
              <a:rPr lang="es-ES" sz="2300" dirty="0">
                <a:solidFill>
                  <a:srgbClr val="191919"/>
                </a:solidFill>
                <a:latin typeface="Calibri"/>
                <a:ea typeface="Calibri"/>
                <a:cs typeface="Calibri"/>
                <a:sym typeface="Calibri"/>
              </a:rPr>
              <a:t>La creatividad existe en todos nosotros, pero como cualquier otra cosa, cuanto menos la utilizamos, más difícil es activarla o acceder a ella con facilidad. Por desgracia, a veces también se infravalora o se malinterpreta, por lo que tendemos a dedicarle menos tiempo...</a:t>
            </a:r>
            <a:endParaRPr sz="2300" dirty="0">
              <a:solidFill>
                <a:srgbClr val="191919"/>
              </a:solidFill>
              <a:latin typeface="Calibri"/>
              <a:ea typeface="Calibri"/>
              <a:cs typeface="Calibri"/>
              <a:sym typeface="Calibri"/>
            </a:endParaRPr>
          </a:p>
          <a:p>
            <a:pPr marL="0" lvl="0" indent="0" algn="l" rtl="0">
              <a:spcBef>
                <a:spcPts val="1900"/>
              </a:spcBef>
              <a:spcAft>
                <a:spcPts val="0"/>
              </a:spcAft>
              <a:buClr>
                <a:schemeClr val="dk1"/>
              </a:buClr>
              <a:buSzPts val="1100"/>
              <a:buFont typeface="Arial"/>
              <a:buNone/>
            </a:pPr>
            <a:r>
              <a:rPr lang="es-ES" sz="2300" dirty="0">
                <a:solidFill>
                  <a:srgbClr val="191919"/>
                </a:solidFill>
                <a:latin typeface="Calibri"/>
                <a:ea typeface="Calibri"/>
                <a:cs typeface="Calibri"/>
                <a:sym typeface="Calibri"/>
              </a:rPr>
              <a:t>Algunas personas, como artistas, actores y creadores, dan prioridad a su creatividad. Impulsados por esta parte de sí mismos, la convierten en el motor de su carrera. Su creatividad se convierte en su modo de expresión.</a:t>
            </a:r>
          </a:p>
          <a:p>
            <a:pPr marL="0" lvl="0" indent="0" algn="l" rtl="0">
              <a:spcBef>
                <a:spcPts val="1900"/>
              </a:spcBef>
              <a:spcAft>
                <a:spcPts val="0"/>
              </a:spcAft>
              <a:buClr>
                <a:schemeClr val="dk1"/>
              </a:buClr>
              <a:buSzPts val="1100"/>
              <a:buFont typeface="Arial"/>
              <a:buNone/>
            </a:pPr>
            <a:r>
              <a:rPr lang="es-ES" sz="2300" dirty="0">
                <a:solidFill>
                  <a:srgbClr val="191919"/>
                </a:solidFill>
                <a:latin typeface="Calibri"/>
                <a:ea typeface="Calibri"/>
                <a:cs typeface="Calibri"/>
                <a:sym typeface="Calibri"/>
              </a:rPr>
              <a:t>Puede que esto no encaje bien contigo, ¡pero eso no significa que no seas creativa! Cualquiera puede dedicar tiempo y energía a ser creativo a su manera.</a:t>
            </a:r>
            <a:endParaRPr sz="23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3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3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300" dirty="0">
              <a:solidFill>
                <a:schemeClr val="dk1"/>
              </a:solidFill>
              <a:latin typeface="Calibri"/>
              <a:ea typeface="Calibri"/>
              <a:cs typeface="Calibri"/>
              <a:sym typeface="Calibri"/>
            </a:endParaRPr>
          </a:p>
        </p:txBody>
      </p:sp>
      <p:pic>
        <p:nvPicPr>
          <p:cNvPr id="91" name="Google Shape;91;g1bef6c5f351_0_10"/>
          <p:cNvPicPr preferRelativeResize="0"/>
          <p:nvPr/>
        </p:nvPicPr>
        <p:blipFill>
          <a:blip r:embed="rId3">
            <a:alphaModFix/>
          </a:blip>
          <a:stretch>
            <a:fillRect/>
          </a:stretch>
        </p:blipFill>
        <p:spPr>
          <a:xfrm>
            <a:off x="5453225" y="6611496"/>
            <a:ext cx="7381550" cy="2753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1bef6c5f351_0_19"/>
          <p:cNvSpPr txBox="1"/>
          <p:nvPr/>
        </p:nvSpPr>
        <p:spPr>
          <a:xfrm>
            <a:off x="1447800" y="1573300"/>
            <a:ext cx="126915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400"/>
              <a:t>Unidad 2 : Creatividad</a:t>
            </a:r>
            <a:endParaRPr sz="3400"/>
          </a:p>
          <a:p>
            <a:pPr marL="457200" marR="0" lvl="0" indent="-381000" algn="l" rtl="0">
              <a:lnSpc>
                <a:spcPct val="100000"/>
              </a:lnSpc>
              <a:spcBef>
                <a:spcPts val="0"/>
              </a:spcBef>
              <a:spcAft>
                <a:spcPts val="0"/>
              </a:spcAft>
              <a:buClr>
                <a:srgbClr val="93268F"/>
              </a:buClr>
              <a:buSzPts val="2400"/>
              <a:buFont typeface="Arial"/>
              <a:buAutoNum type="arabicPeriod"/>
            </a:pPr>
            <a:r>
              <a:rPr lang="en-GB" sz="2400">
                <a:solidFill>
                  <a:srgbClr val="93268F"/>
                </a:solidFill>
                <a:latin typeface="Calibri"/>
                <a:ea typeface="Calibri"/>
                <a:cs typeface="Calibri"/>
                <a:sym typeface="Calibri"/>
              </a:rPr>
              <a:t>Estimular tu Creatividad </a:t>
            </a:r>
            <a:endParaRPr sz="4600" b="0" i="0" u="none" strike="noStrike" cap="none">
              <a:solidFill>
                <a:srgbClr val="93268F"/>
              </a:solidFill>
              <a:latin typeface="Arial"/>
              <a:ea typeface="Arial"/>
              <a:cs typeface="Arial"/>
              <a:sym typeface="Arial"/>
            </a:endParaRPr>
          </a:p>
        </p:txBody>
      </p:sp>
      <p:sp>
        <p:nvSpPr>
          <p:cNvPr id="97" name="Google Shape;97;g1bef6c5f351_0_19"/>
          <p:cNvSpPr txBox="1"/>
          <p:nvPr/>
        </p:nvSpPr>
        <p:spPr>
          <a:xfrm>
            <a:off x="1299800" y="3172599"/>
            <a:ext cx="15392400" cy="6109324"/>
          </a:xfrm>
          <a:prstGeom prst="rect">
            <a:avLst/>
          </a:prstGeom>
          <a:noFill/>
          <a:ln>
            <a:noFill/>
          </a:ln>
        </p:spPr>
        <p:txBody>
          <a:bodyPr spcFirstLastPara="1" wrap="square" lIns="91425" tIns="45700" rIns="91425" bIns="45700" anchor="t" anchorCtr="0">
            <a:spAutoFit/>
          </a:bodyPr>
          <a:lstStyle/>
          <a:p>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La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creatividad</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es un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elemento</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esencial</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para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el</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éxito</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de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una</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empresa</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Igual</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que la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innovación</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endParaRPr lang="es-ES" sz="2300" dirty="0">
              <a:effectLst/>
              <a:latin typeface="Arial MT"/>
              <a:ea typeface="Arial MT"/>
              <a:cs typeface="Arial MT"/>
            </a:endParaRPr>
          </a:p>
          <a:p>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Cualquiera</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puede</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hacerlo</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a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veces</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sólo</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necesitas</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estimular</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tu</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creatividad</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p>
          <a:p>
            <a:endParaRPr lang="en-GB" sz="2300" dirty="0">
              <a:solidFill>
                <a:srgbClr val="2C2F34"/>
              </a:solidFill>
              <a:latin typeface="Roboto" panose="02000000000000000000" pitchFamily="2" charset="0"/>
              <a:ea typeface="Roboto" panose="02000000000000000000" pitchFamily="2" charset="0"/>
              <a:cs typeface="Roboto" panose="02000000000000000000" pitchFamily="2" charset="0"/>
            </a:endParaRPr>
          </a:p>
          <a:p>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A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continuación</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te</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damos</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8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consejos</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infalibles</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para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potenciar</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tu</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r>
              <a:rPr lang="en-GB" sz="2300" dirty="0" err="1">
                <a:solidFill>
                  <a:srgbClr val="2C2F34"/>
                </a:solidFill>
                <a:effectLst/>
                <a:latin typeface="Roboto" panose="02000000000000000000" pitchFamily="2" charset="0"/>
                <a:ea typeface="Roboto" panose="02000000000000000000" pitchFamily="2" charset="0"/>
                <a:cs typeface="Roboto" panose="02000000000000000000" pitchFamily="2" charset="0"/>
              </a:rPr>
              <a:t>creatividad</a:t>
            </a:r>
            <a:r>
              <a:rPr lang="en-GB" sz="2300" dirty="0">
                <a:solidFill>
                  <a:srgbClr val="2C2F34"/>
                </a:solidFill>
                <a:effectLst/>
                <a:latin typeface="Roboto" panose="02000000000000000000" pitchFamily="2" charset="0"/>
                <a:ea typeface="Roboto" panose="02000000000000000000" pitchFamily="2" charset="0"/>
                <a:cs typeface="Roboto" panose="02000000000000000000" pitchFamily="2" charset="0"/>
              </a:rPr>
              <a:t>:</a:t>
            </a:r>
            <a:endParaRPr lang="es-ES" sz="2300" dirty="0">
              <a:effectLst/>
              <a:latin typeface="Arial MT"/>
              <a:ea typeface="Arial MT"/>
              <a:cs typeface="Arial MT"/>
            </a:endParaRPr>
          </a:p>
          <a:p>
            <a:pPr marL="0" lvl="0" indent="0" algn="l" rtl="0">
              <a:spcBef>
                <a:spcPts val="0"/>
              </a:spcBef>
              <a:spcAft>
                <a:spcPts val="0"/>
              </a:spcAft>
              <a:buClr>
                <a:schemeClr val="dk1"/>
              </a:buClr>
              <a:buSzPts val="1100"/>
              <a:buFont typeface="Arial"/>
              <a:buNone/>
            </a:pPr>
            <a:endParaRPr sz="2300" dirty="0">
              <a:solidFill>
                <a:srgbClr val="2C2F34"/>
              </a:solidFill>
              <a:highlight>
                <a:srgbClr val="FFFFFF"/>
              </a:highlight>
              <a:latin typeface="Roboto"/>
              <a:ea typeface="Roboto"/>
              <a:cs typeface="Roboto"/>
              <a:sym typeface="Roboto"/>
            </a:endParaRPr>
          </a:p>
          <a:p>
            <a:pPr marL="342900" lvl="0" indent="-342900">
              <a:buFont typeface="Arial" panose="020B0604020202020204" pitchFamily="34" charset="0"/>
              <a:buChar char="●"/>
            </a:pPr>
            <a:r>
              <a:rPr lang="en-GB" sz="2300" u="none" strike="noStrike" dirty="0" err="1">
                <a:solidFill>
                  <a:srgbClr val="2C2F34"/>
                </a:solidFill>
                <a:effectLst/>
                <a:latin typeface="Roboto" panose="02000000000000000000" pitchFamily="2" charset="0"/>
                <a:ea typeface="Roboto" panose="02000000000000000000" pitchFamily="2" charset="0"/>
                <a:cs typeface="Roboto" panose="02000000000000000000" pitchFamily="2" charset="0"/>
              </a:rPr>
              <a:t>Soñar</a:t>
            </a:r>
            <a:r>
              <a:rPr lang="en-GB" sz="2300" u="none" strike="noStrike"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endParaRPr lang="es-ES" sz="2300" u="none" strike="noStrike" dirty="0">
              <a:effectLst/>
              <a:latin typeface="Arial MT"/>
              <a:ea typeface="Arial MT"/>
              <a:cs typeface="Arial MT"/>
            </a:endParaRPr>
          </a:p>
          <a:p>
            <a:pPr marL="342900" lvl="0" indent="-342900">
              <a:buFont typeface="Arial" panose="020B0604020202020204" pitchFamily="34" charset="0"/>
              <a:buChar char="●"/>
            </a:pPr>
            <a:r>
              <a:rPr lang="en-GB" sz="2300" u="none" strike="noStrike" dirty="0" err="1">
                <a:solidFill>
                  <a:srgbClr val="2C2F34"/>
                </a:solidFill>
                <a:effectLst/>
                <a:latin typeface="Roboto" panose="02000000000000000000" pitchFamily="2" charset="0"/>
                <a:ea typeface="Roboto" panose="02000000000000000000" pitchFamily="2" charset="0"/>
                <a:cs typeface="Roboto" panose="02000000000000000000" pitchFamily="2" charset="0"/>
              </a:rPr>
              <a:t>Pensar</a:t>
            </a:r>
            <a:r>
              <a:rPr lang="en-GB" sz="2300" u="none" strike="noStrike"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r>
              <a:rPr lang="en-GB" sz="2300" u="none" strike="noStrike" dirty="0" err="1">
                <a:solidFill>
                  <a:srgbClr val="2C2F34"/>
                </a:solidFill>
                <a:effectLst/>
                <a:latin typeface="Roboto" panose="02000000000000000000" pitchFamily="2" charset="0"/>
                <a:ea typeface="Roboto" panose="02000000000000000000" pitchFamily="2" charset="0"/>
                <a:cs typeface="Roboto" panose="02000000000000000000" pitchFamily="2" charset="0"/>
              </a:rPr>
              <a:t>como</a:t>
            </a:r>
            <a:r>
              <a:rPr lang="en-GB" sz="2300" u="none" strike="noStrike" dirty="0">
                <a:solidFill>
                  <a:srgbClr val="2C2F34"/>
                </a:solidFill>
                <a:effectLst/>
                <a:latin typeface="Roboto" panose="02000000000000000000" pitchFamily="2" charset="0"/>
                <a:ea typeface="Roboto" panose="02000000000000000000" pitchFamily="2" charset="0"/>
                <a:cs typeface="Roboto" panose="02000000000000000000" pitchFamily="2" charset="0"/>
              </a:rPr>
              <a:t> un </a:t>
            </a:r>
            <a:r>
              <a:rPr lang="en-GB" sz="2300" u="none" strike="noStrike" dirty="0" err="1">
                <a:solidFill>
                  <a:srgbClr val="2C2F34"/>
                </a:solidFill>
                <a:effectLst/>
                <a:latin typeface="Roboto" panose="02000000000000000000" pitchFamily="2" charset="0"/>
                <a:ea typeface="Roboto" panose="02000000000000000000" pitchFamily="2" charset="0"/>
                <a:cs typeface="Roboto" panose="02000000000000000000" pitchFamily="2" charset="0"/>
              </a:rPr>
              <a:t>ni</a:t>
            </a:r>
            <a:r>
              <a:rPr lang="en-GB" sz="2300" u="none" strike="noStrike" dirty="0" err="1">
                <a:solidFill>
                  <a:srgbClr val="2C2F34"/>
                </a:solidFill>
                <a:effectLst/>
                <a:latin typeface="___WRD_EMBED_SUB_44"/>
                <a:ea typeface="Roboto" panose="02000000000000000000" pitchFamily="2" charset="0"/>
                <a:cs typeface="___WRD_EMBED_SUB_44"/>
              </a:rPr>
              <a:t>ñ</a:t>
            </a:r>
            <a:r>
              <a:rPr lang="en-GB" sz="2300" u="none" strike="noStrike" dirty="0" err="1">
                <a:solidFill>
                  <a:srgbClr val="2C2F34"/>
                </a:solidFill>
                <a:effectLst/>
                <a:latin typeface="Roboto" panose="02000000000000000000" pitchFamily="2" charset="0"/>
                <a:ea typeface="Roboto" panose="02000000000000000000" pitchFamily="2" charset="0"/>
                <a:cs typeface="Roboto" panose="02000000000000000000" pitchFamily="2" charset="0"/>
              </a:rPr>
              <a:t>a</a:t>
            </a:r>
            <a:r>
              <a:rPr lang="en-GB" sz="2300" u="none" strike="noStrike"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endParaRPr lang="es-ES" sz="2300" u="none" strike="noStrike" dirty="0">
              <a:effectLst/>
              <a:latin typeface="Arial MT"/>
              <a:ea typeface="Arial MT"/>
              <a:cs typeface="Arial MT"/>
            </a:endParaRPr>
          </a:p>
          <a:p>
            <a:pPr marL="342900" lvl="0" indent="-342900">
              <a:buFont typeface="Arial" panose="020B0604020202020204" pitchFamily="34" charset="0"/>
              <a:buChar char="●"/>
            </a:pPr>
            <a:r>
              <a:rPr lang="en-GB" sz="2300" u="none" strike="noStrike" dirty="0" err="1">
                <a:solidFill>
                  <a:srgbClr val="2C2F34"/>
                </a:solidFill>
                <a:effectLst/>
                <a:latin typeface="Roboto" panose="02000000000000000000" pitchFamily="2" charset="0"/>
                <a:ea typeface="Roboto" panose="02000000000000000000" pitchFamily="2" charset="0"/>
                <a:cs typeface="Roboto" panose="02000000000000000000" pitchFamily="2" charset="0"/>
              </a:rPr>
              <a:t>Saber</a:t>
            </a:r>
            <a:r>
              <a:rPr lang="en-GB" sz="2300" u="none" strike="noStrike"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r>
              <a:rPr lang="en-GB" sz="2300" u="none" strike="noStrike" dirty="0" err="1">
                <a:solidFill>
                  <a:srgbClr val="2C2F34"/>
                </a:solidFill>
                <a:effectLst/>
                <a:latin typeface="Roboto" panose="02000000000000000000" pitchFamily="2" charset="0"/>
                <a:ea typeface="Roboto" panose="02000000000000000000" pitchFamily="2" charset="0"/>
                <a:cs typeface="Roboto" panose="02000000000000000000" pitchFamily="2" charset="0"/>
              </a:rPr>
              <a:t>dar</a:t>
            </a:r>
            <a:r>
              <a:rPr lang="en-GB" sz="2300" u="none" strike="noStrike" dirty="0">
                <a:solidFill>
                  <a:srgbClr val="2C2F34"/>
                </a:solidFill>
                <a:effectLst/>
                <a:latin typeface="Roboto" panose="02000000000000000000" pitchFamily="2" charset="0"/>
                <a:ea typeface="Roboto" panose="02000000000000000000" pitchFamily="2" charset="0"/>
                <a:cs typeface="Roboto" panose="02000000000000000000" pitchFamily="2" charset="0"/>
              </a:rPr>
              <a:t> un paso </a:t>
            </a:r>
            <a:r>
              <a:rPr lang="en-GB" sz="2400" u="none" strike="noStrike" dirty="0" err="1">
                <a:solidFill>
                  <a:srgbClr val="2C2F34"/>
                </a:solidFill>
                <a:effectLst/>
                <a:latin typeface="Roboto" panose="02000000000000000000" pitchFamily="2" charset="0"/>
                <a:ea typeface="Roboto" panose="02000000000000000000" pitchFamily="2" charset="0"/>
                <a:cs typeface="Calibri" panose="020F0502020204030204" pitchFamily="34" charset="0"/>
              </a:rPr>
              <a:t>atrás</a:t>
            </a:r>
            <a:r>
              <a:rPr lang="en-GB" sz="2300" u="none" strike="noStrike"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endParaRPr lang="es-ES" sz="2300" u="none" strike="noStrike" dirty="0">
              <a:effectLst/>
              <a:latin typeface="Arial MT"/>
              <a:ea typeface="Arial MT"/>
              <a:cs typeface="Arial MT"/>
            </a:endParaRPr>
          </a:p>
          <a:p>
            <a:pPr marL="342900" lvl="0" indent="-342900">
              <a:buFont typeface="Arial" panose="020B0604020202020204" pitchFamily="34" charset="0"/>
              <a:buChar char="●"/>
            </a:pPr>
            <a:r>
              <a:rPr lang="en-GB" sz="2300" u="none" strike="noStrike" dirty="0">
                <a:solidFill>
                  <a:srgbClr val="2C2F34"/>
                </a:solidFill>
                <a:effectLst/>
                <a:latin typeface="Roboto" panose="02000000000000000000" pitchFamily="2" charset="0"/>
                <a:ea typeface="Roboto" panose="02000000000000000000" pitchFamily="2" charset="0"/>
                <a:cs typeface="Roboto" panose="02000000000000000000" pitchFamily="2" charset="0"/>
              </a:rPr>
              <a:t>No </a:t>
            </a:r>
            <a:r>
              <a:rPr lang="en-GB" sz="2300" u="none" strike="noStrike" dirty="0" err="1">
                <a:solidFill>
                  <a:srgbClr val="2C2F34"/>
                </a:solidFill>
                <a:effectLst/>
                <a:latin typeface="Roboto" panose="02000000000000000000" pitchFamily="2" charset="0"/>
                <a:ea typeface="Roboto" panose="02000000000000000000" pitchFamily="2" charset="0"/>
                <a:cs typeface="Roboto" panose="02000000000000000000" pitchFamily="2" charset="0"/>
              </a:rPr>
              <a:t>restringir</a:t>
            </a:r>
            <a:r>
              <a:rPr lang="en-GB" sz="2300" u="none" strike="noStrike" dirty="0">
                <a:solidFill>
                  <a:srgbClr val="2C2F34"/>
                </a:solidFill>
                <a:effectLst/>
                <a:latin typeface="Roboto" panose="02000000000000000000" pitchFamily="2" charset="0"/>
                <a:ea typeface="Roboto" panose="02000000000000000000" pitchFamily="2" charset="0"/>
                <a:cs typeface="Roboto" panose="02000000000000000000" pitchFamily="2" charset="0"/>
              </a:rPr>
              <a:t> la </a:t>
            </a:r>
            <a:r>
              <a:rPr lang="en-GB" sz="2300" u="none" strike="noStrike" dirty="0" err="1">
                <a:solidFill>
                  <a:srgbClr val="2C2F34"/>
                </a:solidFill>
                <a:effectLst/>
                <a:latin typeface="Roboto" panose="02000000000000000000" pitchFamily="2" charset="0"/>
                <a:ea typeface="Roboto" panose="02000000000000000000" pitchFamily="2" charset="0"/>
                <a:cs typeface="Roboto" panose="02000000000000000000" pitchFamily="2" charset="0"/>
              </a:rPr>
              <a:t>imaginación</a:t>
            </a:r>
            <a:r>
              <a:rPr lang="en-GB" sz="2300" u="none" strike="noStrike"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endParaRPr lang="es-ES" sz="2300" u="none" strike="noStrike" dirty="0">
              <a:effectLst/>
              <a:latin typeface="Arial MT"/>
              <a:ea typeface="Arial MT"/>
              <a:cs typeface="Arial MT"/>
            </a:endParaRPr>
          </a:p>
          <a:p>
            <a:pPr marL="342900" lvl="0" indent="-342900">
              <a:buFont typeface="Arial" panose="020B0604020202020204" pitchFamily="34" charset="0"/>
              <a:buChar char="●"/>
            </a:pPr>
            <a:r>
              <a:rPr lang="en-GB" sz="2300" u="none" strike="noStrike" dirty="0" err="1">
                <a:solidFill>
                  <a:srgbClr val="2C2F34"/>
                </a:solidFill>
                <a:effectLst/>
                <a:latin typeface="Roboto" panose="02000000000000000000" pitchFamily="2" charset="0"/>
                <a:ea typeface="Roboto" panose="02000000000000000000" pitchFamily="2" charset="0"/>
                <a:cs typeface="Roboto" panose="02000000000000000000" pitchFamily="2" charset="0"/>
              </a:rPr>
              <a:t>Buscar</a:t>
            </a:r>
            <a:r>
              <a:rPr lang="en-GB" sz="2300" u="none" strike="noStrike"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r>
              <a:rPr lang="en-GB" sz="2300" u="none" strike="noStrike" dirty="0" err="1">
                <a:solidFill>
                  <a:srgbClr val="2C2F34"/>
                </a:solidFill>
                <a:effectLst/>
                <a:latin typeface="Roboto" panose="02000000000000000000" pitchFamily="2" charset="0"/>
                <a:ea typeface="Roboto" panose="02000000000000000000" pitchFamily="2" charset="0"/>
                <a:cs typeface="Roboto" panose="02000000000000000000" pitchFamily="2" charset="0"/>
              </a:rPr>
              <a:t>oportunidades</a:t>
            </a:r>
            <a:r>
              <a:rPr lang="en-GB" sz="2300" u="none" strike="noStrike" dirty="0">
                <a:solidFill>
                  <a:srgbClr val="2C2F34"/>
                </a:solidFill>
                <a:effectLst/>
                <a:latin typeface="Roboto" panose="02000000000000000000" pitchFamily="2" charset="0"/>
                <a:ea typeface="Roboto" panose="02000000000000000000" pitchFamily="2" charset="0"/>
                <a:cs typeface="Roboto" panose="02000000000000000000" pitchFamily="2" charset="0"/>
              </a:rPr>
              <a:t> para </a:t>
            </a:r>
            <a:r>
              <a:rPr lang="en-GB" sz="2300" u="none" strike="noStrike" dirty="0" err="1">
                <a:solidFill>
                  <a:srgbClr val="2C2F34"/>
                </a:solidFill>
                <a:effectLst/>
                <a:latin typeface="Roboto" panose="02000000000000000000" pitchFamily="2" charset="0"/>
                <a:ea typeface="Roboto" panose="02000000000000000000" pitchFamily="2" charset="0"/>
                <a:cs typeface="Roboto" panose="02000000000000000000" pitchFamily="2" charset="0"/>
              </a:rPr>
              <a:t>re</a:t>
            </a:r>
            <a:r>
              <a:rPr lang="en-GB" sz="2300" u="none" strike="noStrike" dirty="0" err="1">
                <a:solidFill>
                  <a:srgbClr val="2C2F34"/>
                </a:solidFill>
                <a:effectLst/>
                <a:latin typeface="___WRD_EMBED_SUB_44"/>
                <a:ea typeface="Roboto" panose="02000000000000000000" pitchFamily="2" charset="0"/>
                <a:cs typeface="___WRD_EMBED_SUB_44"/>
              </a:rPr>
              <a:t>í</a:t>
            </a:r>
            <a:r>
              <a:rPr lang="en-GB" sz="2300" u="none" strike="noStrike" dirty="0" err="1">
                <a:solidFill>
                  <a:srgbClr val="2C2F34"/>
                </a:solidFill>
                <a:effectLst/>
                <a:latin typeface="Roboto" panose="02000000000000000000" pitchFamily="2" charset="0"/>
                <a:ea typeface="Roboto" panose="02000000000000000000" pitchFamily="2" charset="0"/>
                <a:cs typeface="Roboto" panose="02000000000000000000" pitchFamily="2" charset="0"/>
              </a:rPr>
              <a:t>rse</a:t>
            </a:r>
            <a:r>
              <a:rPr lang="en-GB" sz="2300" u="none" strike="noStrike"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endParaRPr lang="es-ES" sz="2300" u="none" strike="noStrike" dirty="0">
              <a:effectLst/>
              <a:latin typeface="Arial MT"/>
              <a:ea typeface="Arial MT"/>
              <a:cs typeface="Arial MT"/>
            </a:endParaRPr>
          </a:p>
          <a:p>
            <a:pPr marL="342900" lvl="0" indent="-342900">
              <a:buFont typeface="Arial" panose="020B0604020202020204" pitchFamily="34" charset="0"/>
              <a:buChar char="●"/>
            </a:pPr>
            <a:r>
              <a:rPr lang="en-GB" sz="2300" u="none" strike="noStrike" dirty="0" err="1">
                <a:solidFill>
                  <a:srgbClr val="2C2F34"/>
                </a:solidFill>
                <a:effectLst/>
                <a:latin typeface="Roboto" panose="02000000000000000000" pitchFamily="2" charset="0"/>
                <a:ea typeface="Roboto" panose="02000000000000000000" pitchFamily="2" charset="0"/>
                <a:cs typeface="Roboto" panose="02000000000000000000" pitchFamily="2" charset="0"/>
              </a:rPr>
              <a:t>Anotar</a:t>
            </a:r>
            <a:r>
              <a:rPr lang="en-GB" sz="2300" u="none" strike="noStrike" dirty="0">
                <a:solidFill>
                  <a:srgbClr val="2C2F34"/>
                </a:solidFill>
                <a:effectLst/>
                <a:latin typeface="Roboto" panose="02000000000000000000" pitchFamily="2" charset="0"/>
                <a:ea typeface="Roboto" panose="02000000000000000000" pitchFamily="2" charset="0"/>
                <a:cs typeface="Roboto" panose="02000000000000000000" pitchFamily="2" charset="0"/>
              </a:rPr>
              <a:t> las ideas </a:t>
            </a:r>
            <a:endParaRPr lang="es-ES" sz="2300" u="none" strike="noStrike" dirty="0">
              <a:effectLst/>
              <a:latin typeface="Arial MT"/>
              <a:ea typeface="Arial MT"/>
              <a:cs typeface="Arial MT"/>
            </a:endParaRPr>
          </a:p>
          <a:p>
            <a:pPr marL="342900" lvl="0" indent="-342900">
              <a:buFont typeface="Arial" panose="020B0604020202020204" pitchFamily="34" charset="0"/>
              <a:buChar char="●"/>
            </a:pPr>
            <a:r>
              <a:rPr lang="en-GB" sz="2300" u="none" strike="noStrike" dirty="0">
                <a:solidFill>
                  <a:srgbClr val="2C2F34"/>
                </a:solidFill>
                <a:effectLst/>
                <a:latin typeface="Roboto" panose="02000000000000000000" pitchFamily="2" charset="0"/>
                <a:ea typeface="Roboto" panose="02000000000000000000" pitchFamily="2" charset="0"/>
                <a:cs typeface="Roboto" panose="02000000000000000000" pitchFamily="2" charset="0"/>
              </a:rPr>
              <a:t>No </a:t>
            </a:r>
            <a:r>
              <a:rPr lang="en-GB" sz="2300" u="none" strike="noStrike" dirty="0" err="1">
                <a:solidFill>
                  <a:srgbClr val="2C2F34"/>
                </a:solidFill>
                <a:effectLst/>
                <a:latin typeface="Roboto" panose="02000000000000000000" pitchFamily="2" charset="0"/>
                <a:ea typeface="Roboto" panose="02000000000000000000" pitchFamily="2" charset="0"/>
                <a:cs typeface="Roboto" panose="02000000000000000000" pitchFamily="2" charset="0"/>
              </a:rPr>
              <a:t>clasificar</a:t>
            </a:r>
            <a:r>
              <a:rPr lang="en-GB" sz="2300" u="none" strike="noStrike" dirty="0">
                <a:solidFill>
                  <a:srgbClr val="2C2F34"/>
                </a:solidFill>
                <a:effectLst/>
                <a:latin typeface="Roboto" panose="02000000000000000000" pitchFamily="2" charset="0"/>
                <a:ea typeface="Roboto" panose="02000000000000000000" pitchFamily="2" charset="0"/>
                <a:cs typeface="Roboto" panose="02000000000000000000" pitchFamily="2" charset="0"/>
              </a:rPr>
              <a:t> las ideas </a:t>
            </a:r>
            <a:r>
              <a:rPr lang="en-GB" sz="2300" u="none" strike="noStrike" dirty="0" err="1">
                <a:solidFill>
                  <a:srgbClr val="2C2F34"/>
                </a:solidFill>
                <a:effectLst/>
                <a:latin typeface="Roboto" panose="02000000000000000000" pitchFamily="2" charset="0"/>
                <a:ea typeface="Roboto" panose="02000000000000000000" pitchFamily="2" charset="0"/>
                <a:cs typeface="Roboto" panose="02000000000000000000" pitchFamily="2" charset="0"/>
              </a:rPr>
              <a:t>por</a:t>
            </a:r>
            <a:r>
              <a:rPr lang="en-GB" sz="2300" u="none" strike="noStrike"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r>
              <a:rPr lang="en-GB" sz="2300" u="none" strike="noStrike" dirty="0" err="1">
                <a:solidFill>
                  <a:srgbClr val="2C2F34"/>
                </a:solidFill>
                <a:effectLst/>
                <a:latin typeface="Roboto" panose="02000000000000000000" pitchFamily="2" charset="0"/>
                <a:ea typeface="Roboto" panose="02000000000000000000" pitchFamily="2" charset="0"/>
                <a:cs typeface="Roboto" panose="02000000000000000000" pitchFamily="2" charset="0"/>
              </a:rPr>
              <a:t>orden</a:t>
            </a:r>
            <a:r>
              <a:rPr lang="en-GB" sz="2300" u="none" strike="noStrike" dirty="0">
                <a:solidFill>
                  <a:srgbClr val="2C2F34"/>
                </a:solidFill>
                <a:effectLst/>
                <a:latin typeface="Roboto" panose="02000000000000000000" pitchFamily="2" charset="0"/>
                <a:ea typeface="Roboto" panose="02000000000000000000" pitchFamily="2" charset="0"/>
                <a:cs typeface="Roboto" panose="02000000000000000000" pitchFamily="2" charset="0"/>
              </a:rPr>
              <a:t> de </a:t>
            </a:r>
            <a:r>
              <a:rPr lang="en-GB" sz="2300" u="none" strike="noStrike" dirty="0" err="1">
                <a:solidFill>
                  <a:srgbClr val="2C2F34"/>
                </a:solidFill>
                <a:effectLst/>
                <a:latin typeface="Roboto" panose="02000000000000000000" pitchFamily="2" charset="0"/>
                <a:ea typeface="Roboto" panose="02000000000000000000" pitchFamily="2" charset="0"/>
                <a:cs typeface="Roboto" panose="02000000000000000000" pitchFamily="2" charset="0"/>
              </a:rPr>
              <a:t>importancia</a:t>
            </a:r>
            <a:r>
              <a:rPr lang="en-GB" sz="2300" u="none" strike="noStrike" dirty="0">
                <a:solidFill>
                  <a:srgbClr val="2C2F34"/>
                </a:solidFill>
                <a:effectLst/>
                <a:latin typeface="Roboto" panose="02000000000000000000" pitchFamily="2" charset="0"/>
                <a:ea typeface="Roboto" panose="02000000000000000000" pitchFamily="2" charset="0"/>
                <a:cs typeface="Roboto" panose="02000000000000000000" pitchFamily="2" charset="0"/>
              </a:rPr>
              <a:t> </a:t>
            </a:r>
            <a:endParaRPr lang="es-ES" sz="2300" u="none" strike="noStrike" dirty="0">
              <a:effectLst/>
              <a:latin typeface="Arial MT"/>
              <a:ea typeface="Arial MT"/>
              <a:cs typeface="Arial MT"/>
            </a:endParaRPr>
          </a:p>
          <a:p>
            <a:pPr marL="342900" lvl="0" indent="-342900">
              <a:buFont typeface="Arial" panose="020B0604020202020204" pitchFamily="34" charset="0"/>
              <a:buChar char="●"/>
            </a:pPr>
            <a:r>
              <a:rPr lang="en-GB" sz="2300" u="none" strike="noStrike" dirty="0" err="1">
                <a:solidFill>
                  <a:srgbClr val="2C2F34"/>
                </a:solidFill>
                <a:effectLst/>
                <a:latin typeface="Roboto" panose="02000000000000000000" pitchFamily="2" charset="0"/>
                <a:ea typeface="Roboto" panose="02000000000000000000" pitchFamily="2" charset="0"/>
                <a:cs typeface="Roboto" panose="02000000000000000000" pitchFamily="2" charset="0"/>
              </a:rPr>
              <a:t>Pensar</a:t>
            </a:r>
            <a:r>
              <a:rPr lang="en-GB" sz="2300" u="none" strike="noStrike" dirty="0">
                <a:solidFill>
                  <a:srgbClr val="2C2F34"/>
                </a:solidFill>
                <a:effectLst/>
                <a:latin typeface="Roboto" panose="02000000000000000000" pitchFamily="2" charset="0"/>
                <a:ea typeface="Roboto" panose="02000000000000000000" pitchFamily="2" charset="0"/>
                <a:cs typeface="Roboto" panose="02000000000000000000" pitchFamily="2" charset="0"/>
              </a:rPr>
              <a:t> y </a:t>
            </a:r>
            <a:r>
              <a:rPr lang="en-GB" sz="2300" u="none" strike="noStrike" dirty="0" err="1">
                <a:solidFill>
                  <a:srgbClr val="2C2F34"/>
                </a:solidFill>
                <a:effectLst/>
                <a:latin typeface="Roboto" panose="02000000000000000000" pitchFamily="2" charset="0"/>
                <a:ea typeface="Roboto" panose="02000000000000000000" pitchFamily="2" charset="0"/>
                <a:cs typeface="Roboto" panose="02000000000000000000" pitchFamily="2" charset="0"/>
              </a:rPr>
              <a:t>pensar</a:t>
            </a:r>
            <a:r>
              <a:rPr lang="en-GB" sz="2300" u="none" strike="noStrike" dirty="0">
                <a:solidFill>
                  <a:srgbClr val="2C2F34"/>
                </a:solidFill>
                <a:effectLst/>
                <a:latin typeface="Roboto" panose="02000000000000000000" pitchFamily="2" charset="0"/>
                <a:ea typeface="Roboto" panose="02000000000000000000" pitchFamily="2" charset="0"/>
                <a:cs typeface="Roboto" panose="02000000000000000000" pitchFamily="2" charset="0"/>
              </a:rPr>
              <a:t> en </a:t>
            </a:r>
            <a:r>
              <a:rPr lang="en-GB" sz="2300" u="none" strike="noStrike" dirty="0" err="1">
                <a:solidFill>
                  <a:srgbClr val="2C2F34"/>
                </a:solidFill>
                <a:effectLst/>
                <a:latin typeface="Roboto" panose="02000000000000000000" pitchFamily="2" charset="0"/>
                <a:ea typeface="Roboto" panose="02000000000000000000" pitchFamily="2" charset="0"/>
                <a:cs typeface="Roboto" panose="02000000000000000000" pitchFamily="2" charset="0"/>
              </a:rPr>
              <a:t>grande</a:t>
            </a:r>
            <a:endParaRPr lang="es-ES" sz="2300" u="none" strike="noStrike" dirty="0">
              <a:effectLst/>
              <a:latin typeface="Arial MT"/>
              <a:ea typeface="Arial MT"/>
              <a:cs typeface="Arial MT"/>
            </a:endParaRPr>
          </a:p>
          <a:p>
            <a:pPr marL="89999" lvl="0" indent="0" algn="l" rtl="0">
              <a:spcBef>
                <a:spcPts val="0"/>
              </a:spcBef>
              <a:spcAft>
                <a:spcPts val="0"/>
              </a:spcAft>
              <a:buNone/>
            </a:pPr>
            <a:endParaRPr sz="23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3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3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300" dirty="0">
              <a:solidFill>
                <a:schemeClr val="dk1"/>
              </a:solidFill>
              <a:latin typeface="Calibri"/>
              <a:ea typeface="Calibri"/>
              <a:cs typeface="Calibri"/>
              <a:sym typeface="Calibri"/>
            </a:endParaRPr>
          </a:p>
        </p:txBody>
      </p:sp>
      <p:pic>
        <p:nvPicPr>
          <p:cNvPr id="98" name="Google Shape;98;g1bef6c5f351_0_19"/>
          <p:cNvPicPr preferRelativeResize="0"/>
          <p:nvPr/>
        </p:nvPicPr>
        <p:blipFill rotWithShape="1">
          <a:blip r:embed="rId3">
            <a:alphaModFix/>
          </a:blip>
          <a:srcRect/>
          <a:stretch/>
        </p:blipFill>
        <p:spPr>
          <a:xfrm>
            <a:off x="10160850" y="4408400"/>
            <a:ext cx="3978443" cy="39784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1bef6c5f351_0_26"/>
          <p:cNvSpPr txBox="1"/>
          <p:nvPr/>
        </p:nvSpPr>
        <p:spPr>
          <a:xfrm>
            <a:off x="1447800" y="1573300"/>
            <a:ext cx="126915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400"/>
              <a:t>Unidad 2 : Creatividad</a:t>
            </a:r>
            <a:endParaRPr sz="3400"/>
          </a:p>
          <a:p>
            <a:pPr marL="0" marR="0" lvl="0" indent="0" algn="l" rtl="0">
              <a:lnSpc>
                <a:spcPct val="100000"/>
              </a:lnSpc>
              <a:spcBef>
                <a:spcPts val="0"/>
              </a:spcBef>
              <a:spcAft>
                <a:spcPts val="0"/>
              </a:spcAft>
              <a:buNone/>
            </a:pPr>
            <a:r>
              <a:rPr lang="en-GB" sz="2400">
                <a:solidFill>
                  <a:srgbClr val="93268F"/>
                </a:solidFill>
                <a:latin typeface="Calibri"/>
                <a:ea typeface="Calibri"/>
                <a:cs typeface="Calibri"/>
                <a:sym typeface="Calibri"/>
              </a:rPr>
              <a:t>2. Utilizar el pensamiento divergente y covergente para potenciar tu Creatividad </a:t>
            </a:r>
            <a:endParaRPr sz="4600" b="0" i="0" u="none" strike="noStrike" cap="none">
              <a:solidFill>
                <a:srgbClr val="93268F"/>
              </a:solidFill>
              <a:latin typeface="Arial"/>
              <a:ea typeface="Arial"/>
              <a:cs typeface="Arial"/>
              <a:sym typeface="Arial"/>
            </a:endParaRPr>
          </a:p>
        </p:txBody>
      </p:sp>
      <p:sp>
        <p:nvSpPr>
          <p:cNvPr id="104" name="Google Shape;104;g1bef6c5f351_0_26"/>
          <p:cNvSpPr txBox="1"/>
          <p:nvPr/>
        </p:nvSpPr>
        <p:spPr>
          <a:xfrm>
            <a:off x="1285000" y="2846975"/>
            <a:ext cx="15392400" cy="6524823"/>
          </a:xfrm>
          <a:prstGeom prst="rect">
            <a:avLst/>
          </a:prstGeom>
          <a:noFill/>
          <a:ln>
            <a:noFill/>
          </a:ln>
        </p:spPr>
        <p:txBody>
          <a:bodyPr spcFirstLastPara="1" wrap="square" lIns="91425" tIns="45700" rIns="91425" bIns="45700" anchor="t" anchorCtr="0">
            <a:spAutoFit/>
          </a:bodyPr>
          <a:lstStyle/>
          <a:p>
            <a:pPr marL="457200" lvl="0" indent="-374650" algn="l" rtl="0">
              <a:spcBef>
                <a:spcPts val="0"/>
              </a:spcBef>
              <a:spcAft>
                <a:spcPts val="0"/>
              </a:spcAft>
              <a:buClr>
                <a:srgbClr val="2C2F34"/>
              </a:buClr>
              <a:buSzPts val="2300"/>
              <a:buFont typeface="Roboto"/>
              <a:buChar char="●"/>
            </a:pPr>
            <a:r>
              <a:rPr lang="en-GB" sz="2300" b="1">
                <a:solidFill>
                  <a:srgbClr val="2C2F34"/>
                </a:solidFill>
                <a:highlight>
                  <a:srgbClr val="FFFFFF"/>
                </a:highlight>
                <a:latin typeface="Roboto"/>
                <a:ea typeface="Roboto"/>
                <a:cs typeface="Roboto"/>
                <a:sym typeface="Roboto"/>
              </a:rPr>
              <a:t>Definiciones: </a:t>
            </a:r>
            <a:endParaRPr sz="1200">
              <a:solidFill>
                <a:schemeClr val="dk1"/>
              </a:solidFill>
              <a:latin typeface="Calibri"/>
              <a:ea typeface="Calibri"/>
              <a:cs typeface="Calibri"/>
              <a:sym typeface="Calibri"/>
            </a:endParaRPr>
          </a:p>
          <a:p>
            <a:r>
              <a:rPr lang="en-GB" sz="2300">
                <a:effectLst/>
                <a:latin typeface="Calibri" panose="020F0502020204030204" pitchFamily="34" charset="0"/>
                <a:ea typeface="Calibri" panose="020F0502020204030204" pitchFamily="34" charset="0"/>
                <a:cs typeface="Arial MT"/>
              </a:rPr>
              <a:t>El pensamiento convergente es una forma de encontrar una solución bien definida a un problema, mientras que el pensamiento divergente será una forma de pensar más creativa para encontrar varias soluciones.</a:t>
            </a:r>
            <a:endParaRPr lang="es-ES" sz="2300">
              <a:effectLst/>
              <a:latin typeface="Arial MT"/>
              <a:ea typeface="Arial MT"/>
              <a:cs typeface="Arial MT"/>
            </a:endParaRPr>
          </a:p>
          <a:p>
            <a:pPr marL="0" lvl="0" indent="0" algn="l" rtl="0">
              <a:spcBef>
                <a:spcPts val="0"/>
              </a:spcBef>
              <a:spcAft>
                <a:spcPts val="0"/>
              </a:spcAft>
              <a:buNone/>
            </a:pPr>
            <a:endParaRPr sz="2300">
              <a:solidFill>
                <a:schemeClr val="dk1"/>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en-GB" sz="2300" b="1">
                <a:solidFill>
                  <a:schemeClr val="dk1"/>
                </a:solidFill>
                <a:latin typeface="Calibri"/>
                <a:ea typeface="Calibri"/>
                <a:cs typeface="Calibri"/>
                <a:sym typeface="Calibri"/>
              </a:rPr>
              <a:t>Ejemplo : </a:t>
            </a:r>
            <a:endParaRPr sz="2300" b="1">
              <a:solidFill>
                <a:schemeClr val="dk1"/>
              </a:solidFill>
              <a:latin typeface="Calibri"/>
              <a:ea typeface="Calibri"/>
              <a:cs typeface="Calibri"/>
              <a:sym typeface="Calibri"/>
            </a:endParaRPr>
          </a:p>
          <a:p>
            <a:pPr lvl="0">
              <a:buClr>
                <a:srgbClr val="646F79"/>
              </a:buClr>
              <a:buSzPts val="1200"/>
            </a:pPr>
            <a:r>
              <a:rPr lang="en-GB" sz="2300" u="none" strike="noStrike">
                <a:effectLst/>
                <a:latin typeface="Calibri" panose="020F0502020204030204" pitchFamily="34" charset="0"/>
                <a:ea typeface="Calibri" panose="020F0502020204030204" pitchFamily="34" charset="0"/>
                <a:cs typeface="Arial" panose="020B0604020202020204" pitchFamily="34" charset="0"/>
              </a:rPr>
              <a:t>- Pensamiento convergente: Se te estropea el ordenador, llamas directamente a un técnico para que lo arregle. </a:t>
            </a:r>
            <a:endParaRPr lang="es-ES" sz="2300" u="none" strike="noStrike">
              <a:effectLst/>
              <a:latin typeface="Arial" panose="020B0604020202020204" pitchFamily="34" charset="0"/>
              <a:ea typeface="Arial" panose="020B0604020202020204" pitchFamily="34" charset="0"/>
              <a:cs typeface="Arial" panose="020B0604020202020204" pitchFamily="34" charset="0"/>
            </a:endParaRPr>
          </a:p>
          <a:p>
            <a:pPr lvl="0">
              <a:buClr>
                <a:srgbClr val="646F79"/>
              </a:buClr>
              <a:buSzPts val="1200"/>
            </a:pPr>
            <a:r>
              <a:rPr lang="en-GB" sz="2300" u="none" strike="noStrike">
                <a:effectLst/>
                <a:latin typeface="Calibri" panose="020F0502020204030204" pitchFamily="34" charset="0"/>
                <a:ea typeface="Calibri" panose="020F0502020204030204" pitchFamily="34" charset="0"/>
                <a:cs typeface="Arial" panose="020B0604020202020204" pitchFamily="34" charset="0"/>
              </a:rPr>
              <a:t>- Pensamiento divergente: Tu ordenador se estropea, una pensadora divergente intentará determinar la causa y utilizar diferentes medios para solucionar el problema. Podría llamar a un técnico o elegir una de las siguientes opciones: ver un tutorial en YouTube, enviar un correo electrónico al servicio técnico, etc. Esto te ayudará a deducir la mejor solución.</a:t>
            </a:r>
            <a:r>
              <a:rPr lang="en-GB" sz="2300" u="none" strike="noStrike">
                <a:effectLst/>
                <a:latin typeface="Arial" panose="020B0604020202020204" pitchFamily="34" charset="0"/>
                <a:ea typeface="Arial" panose="020B0604020202020204" pitchFamily="34" charset="0"/>
                <a:cs typeface="Arial" panose="020B0604020202020204" pitchFamily="34" charset="0"/>
              </a:rPr>
              <a:t> </a:t>
            </a:r>
            <a:endParaRPr lang="en-US" sz="2300">
              <a:solidFill>
                <a:schemeClr val="dk1"/>
              </a:solidFill>
              <a:latin typeface="Calibri"/>
              <a:ea typeface="Calibri"/>
              <a:cs typeface="Calibri"/>
              <a:sym typeface="Calibri"/>
            </a:endParaRPr>
          </a:p>
          <a:p>
            <a:pPr marL="457200" lvl="0" indent="0" algn="l" rtl="0">
              <a:spcBef>
                <a:spcPts val="3000"/>
              </a:spcBef>
              <a:spcAft>
                <a:spcPts val="0"/>
              </a:spcAft>
              <a:buNone/>
            </a:pPr>
            <a:endParaRPr sz="2300">
              <a:solidFill>
                <a:schemeClr val="dk1"/>
              </a:solidFill>
              <a:latin typeface="Calibri"/>
              <a:ea typeface="Calibri"/>
              <a:cs typeface="Calibri"/>
              <a:sym typeface="Calibri"/>
            </a:endParaRPr>
          </a:p>
          <a:p>
            <a:pPr marL="0" lvl="0" indent="0" algn="l" rtl="0">
              <a:spcBef>
                <a:spcPts val="3000"/>
              </a:spcBef>
              <a:spcAft>
                <a:spcPts val="0"/>
              </a:spcAft>
              <a:buNone/>
            </a:pPr>
            <a:endParaRPr sz="2300" b="1">
              <a:solidFill>
                <a:schemeClr val="dk1"/>
              </a:solidFill>
              <a:latin typeface="Calibri"/>
              <a:ea typeface="Calibri"/>
              <a:cs typeface="Calibri"/>
              <a:sym typeface="Calibri"/>
            </a:endParaRPr>
          </a:p>
          <a:p>
            <a:pPr marL="0" lvl="0" indent="0" algn="l" rtl="0">
              <a:spcBef>
                <a:spcPts val="0"/>
              </a:spcBef>
              <a:spcAft>
                <a:spcPts val="0"/>
              </a:spcAft>
              <a:buNone/>
            </a:pPr>
            <a:endParaRPr sz="2300">
              <a:solidFill>
                <a:schemeClr val="dk1"/>
              </a:solidFill>
              <a:latin typeface="Calibri"/>
              <a:ea typeface="Calibri"/>
              <a:cs typeface="Calibri"/>
              <a:sym typeface="Calibri"/>
            </a:endParaRPr>
          </a:p>
          <a:p>
            <a:pPr marL="89999" lvl="0" indent="0" algn="l" rtl="0">
              <a:spcBef>
                <a:spcPts val="0"/>
              </a:spcBef>
              <a:spcAft>
                <a:spcPts val="0"/>
              </a:spcAft>
              <a:buNone/>
            </a:pPr>
            <a:endParaRPr sz="23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3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3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300">
              <a:solidFill>
                <a:schemeClr val="dk1"/>
              </a:solidFill>
              <a:latin typeface="Calibri"/>
              <a:ea typeface="Calibri"/>
              <a:cs typeface="Calibri"/>
              <a:sym typeface="Calibri"/>
            </a:endParaRPr>
          </a:p>
        </p:txBody>
      </p:sp>
      <p:sp>
        <p:nvSpPr>
          <p:cNvPr id="105" name="Google Shape;105;g1bef6c5f351_0_26"/>
          <p:cNvSpPr txBox="1"/>
          <p:nvPr/>
        </p:nvSpPr>
        <p:spPr>
          <a:xfrm>
            <a:off x="1129050" y="6187000"/>
            <a:ext cx="16029900" cy="2908458"/>
          </a:xfrm>
          <a:prstGeom prst="rect">
            <a:avLst/>
          </a:prstGeom>
          <a:noFill/>
          <a:ln>
            <a:noFill/>
          </a:ln>
        </p:spPr>
        <p:txBody>
          <a:bodyPr spcFirstLastPara="1" wrap="square" lIns="91425" tIns="91425" rIns="91425" bIns="91425" anchor="t" anchorCtr="0">
            <a:spAutoFit/>
          </a:bodyPr>
          <a:lstStyle/>
          <a:p>
            <a:pPr marL="457200" indent="-374650">
              <a:buClr>
                <a:schemeClr val="dk1"/>
              </a:buClr>
              <a:buSzPts val="2300"/>
              <a:buFont typeface="Calibri"/>
              <a:buChar char="●"/>
            </a:pPr>
            <a:r>
              <a:rPr lang="en-GB" sz="2300">
                <a:solidFill>
                  <a:schemeClr val="dk1"/>
                </a:solidFill>
                <a:latin typeface="Calibri"/>
                <a:ea typeface="Calibri"/>
                <a:cs typeface="Calibri"/>
                <a:sym typeface="Calibri"/>
              </a:rPr>
              <a:t>Los beneficios del pensamiento divergente : </a:t>
            </a:r>
            <a:r>
              <a:rPr lang="en-GB" sz="2300">
                <a:effectLst/>
                <a:latin typeface="Calibri" panose="020F0502020204030204" pitchFamily="34" charset="0"/>
                <a:ea typeface="Calibri" panose="020F0502020204030204" pitchFamily="34" charset="0"/>
                <a:cs typeface="Arial MT"/>
              </a:rPr>
              <a:t>A veces puede resultar difícil, como empresario, tomarse el tiempo necesario para pensar de forma divergente. Trabajar de forma demasiado convergente, pero también demasiado rápida, a veces puede obligarte a permanecer en tu zona de confort</a:t>
            </a:r>
            <a:r>
              <a:rPr lang="en-GB"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endParaRPr lang="en-GB" sz="1800">
              <a:effectLst/>
              <a:latin typeface="Calibri" panose="020F0502020204030204" pitchFamily="34" charset="0"/>
              <a:ea typeface="Calibri" panose="020F0502020204030204" pitchFamily="34" charset="0"/>
              <a:cs typeface="Arial MT"/>
            </a:endParaRPr>
          </a:p>
          <a:p>
            <a:r>
              <a:rPr lang="en-GB" sz="1800">
                <a:effectLst/>
                <a:latin typeface="Calibri" panose="020F0502020204030204" pitchFamily="34" charset="0"/>
                <a:ea typeface="Calibri" panose="020F0502020204030204" pitchFamily="34" charset="0"/>
                <a:cs typeface="Arial MT"/>
              </a:rPr>
              <a:t>El pensamiento divergente, en cambio, te permitirá, pero no se limitará a: </a:t>
            </a:r>
          </a:p>
          <a:p>
            <a:endParaRPr lang="es-ES" sz="1800">
              <a:effectLst/>
              <a:latin typeface="Arial MT"/>
              <a:ea typeface="Arial MT"/>
              <a:cs typeface="Arial MT"/>
            </a:endParaRPr>
          </a:p>
          <a:p>
            <a:pPr marL="342900" lvl="0" indent="-342900">
              <a:buFont typeface="Arial" panose="020B0604020202020204" pitchFamily="34" charset="0"/>
              <a:buChar char="●"/>
            </a:pPr>
            <a:r>
              <a:rPr lang="en-GB" sz="1800" u="none" strike="noStrike">
                <a:effectLst/>
                <a:latin typeface="Calibri" panose="020F0502020204030204" pitchFamily="34" charset="0"/>
                <a:ea typeface="Calibri" panose="020F0502020204030204" pitchFamily="34" charset="0"/>
                <a:cs typeface="Arial MT"/>
              </a:rPr>
              <a:t>Identificar nuevas oportunidades </a:t>
            </a:r>
            <a:endParaRPr lang="es-ES" sz="1800" u="none" strike="noStrike">
              <a:effectLst/>
              <a:latin typeface="Arial MT"/>
              <a:ea typeface="Arial MT"/>
              <a:cs typeface="Arial MT"/>
            </a:endParaRPr>
          </a:p>
          <a:p>
            <a:pPr marL="342900" lvl="0" indent="-342900">
              <a:buFont typeface="Arial" panose="020B0604020202020204" pitchFamily="34" charset="0"/>
              <a:buChar char="●"/>
            </a:pPr>
            <a:r>
              <a:rPr lang="en-GB" sz="1800" u="none" strike="noStrike">
                <a:effectLst/>
                <a:latin typeface="Calibri" panose="020F0502020204030204" pitchFamily="34" charset="0"/>
                <a:ea typeface="Calibri" panose="020F0502020204030204" pitchFamily="34" charset="0"/>
                <a:cs typeface="Arial MT"/>
              </a:rPr>
              <a:t>Generar ideas con múltiples funciones </a:t>
            </a:r>
            <a:endParaRPr lang="es-ES" sz="1800" u="none" strike="noStrike">
              <a:effectLst/>
              <a:latin typeface="Arial MT"/>
              <a:ea typeface="Arial MT"/>
              <a:cs typeface="Arial MT"/>
            </a:endParaRPr>
          </a:p>
          <a:p>
            <a:pPr marL="342900" lvl="0" indent="-342900">
              <a:buFont typeface="Arial" panose="020B0604020202020204" pitchFamily="34" charset="0"/>
              <a:buChar char="●"/>
            </a:pPr>
            <a:r>
              <a:rPr lang="en-GB" sz="1800" u="none" strike="noStrike">
                <a:effectLst/>
                <a:latin typeface="Calibri" panose="020F0502020204030204" pitchFamily="34" charset="0"/>
                <a:ea typeface="Calibri" panose="020F0502020204030204" pitchFamily="34" charset="0"/>
                <a:cs typeface="Arial MT"/>
              </a:rPr>
              <a:t>Encontrar formas creativas de resolver soluciones</a:t>
            </a:r>
            <a:endParaRPr lang="es-ES" sz="1800" u="none" strike="noStrike">
              <a:effectLst/>
              <a:latin typeface="Arial MT"/>
              <a:ea typeface="Arial MT"/>
              <a:cs typeface="Arial MT"/>
            </a:endParaRPr>
          </a:p>
        </p:txBody>
      </p:sp>
      <p:pic>
        <p:nvPicPr>
          <p:cNvPr id="106" name="Google Shape;106;g1bef6c5f351_0_26"/>
          <p:cNvPicPr preferRelativeResize="0"/>
          <p:nvPr/>
        </p:nvPicPr>
        <p:blipFill>
          <a:blip r:embed="rId3">
            <a:alphaModFix/>
          </a:blip>
          <a:stretch>
            <a:fillRect/>
          </a:stretch>
        </p:blipFill>
        <p:spPr>
          <a:xfrm>
            <a:off x="12403600" y="7073573"/>
            <a:ext cx="4755350" cy="22982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2973</Words>
  <Application>Microsoft Office PowerPoint</Application>
  <PresentationFormat>Personalizado</PresentationFormat>
  <Paragraphs>244</Paragraphs>
  <Slides>23</Slides>
  <Notes>23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23</vt:i4>
      </vt:variant>
    </vt:vector>
  </HeadingPairs>
  <TitlesOfParts>
    <vt:vector size="32" baseType="lpstr">
      <vt:lpstr>Calibri</vt:lpstr>
      <vt:lpstr>Helvetica Neue</vt:lpstr>
      <vt:lpstr>Roboto</vt:lpstr>
      <vt:lpstr>Arial MT</vt:lpstr>
      <vt:lpstr>Noto Sans Symbols</vt:lpstr>
      <vt:lpstr>Symbol</vt:lpstr>
      <vt:lpstr>___WRD_EMBED_SUB_44</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 Coppola</dc:creator>
  <cp:lastModifiedBy>Bárbara Brenda Starck Carlós</cp:lastModifiedBy>
  <cp:revision>9</cp:revision>
  <dcterms:created xsi:type="dcterms:W3CDTF">2022-01-04T10:29:56Z</dcterms:created>
  <dcterms:modified xsi:type="dcterms:W3CDTF">2023-03-08T10:33:58Z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2022-01-04T00:00:00Z</vt:filetime>
  </property>
  <property fmtid="{D5CDD505-2E9C-101B-9397-08002B2CF9AE}" pid="3" name="Creator">
    <vt:lpwstr>Canva</vt:lpwstr>
  </property>
  <property fmtid="{D5CDD505-2E9C-101B-9397-08002B2CF9AE}" pid="4" name="LastSaved">
    <vt:filetime>2022-01-04T00:00:00Z</vt:filetime>
  </property>
</Properties>
</file>