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318" r:id="rId4"/>
    <p:sldId id="259" r:id="rId5"/>
    <p:sldId id="277" r:id="rId6"/>
    <p:sldId id="282" r:id="rId7"/>
    <p:sldId id="278" r:id="rId8"/>
    <p:sldId id="279" r:id="rId9"/>
    <p:sldId id="260" r:id="rId10"/>
    <p:sldId id="261" r:id="rId11"/>
    <p:sldId id="316" r:id="rId12"/>
    <p:sldId id="262" r:id="rId13"/>
    <p:sldId id="280" r:id="rId14"/>
    <p:sldId id="264" r:id="rId15"/>
    <p:sldId id="317" r:id="rId16"/>
    <p:sldId id="271" r:id="rId17"/>
    <p:sldId id="276" r:id="rId18"/>
  </p:sldIdLst>
  <p:sldSz cx="18288000" cy="10287000"/>
  <p:notesSz cx="18288000" cy="10287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9krRfdfinuaIyJZKbmiKemPo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AED351-25B0-4149-A5ED-F89A5CD1FB83}">
  <a:tblStyle styleId="{84AED351-25B0-4149-A5ED-F89A5CD1FB8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336" y="11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C87C0-921A-4FA1-9452-E455B6BDB3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7345760-1184-4B12-BA2A-F373A8B5AFB9}">
      <dgm:prSet phldrT="[Text]" custT="1"/>
      <dgm:spPr/>
      <dgm:t>
        <a:bodyPr/>
        <a:lstStyle/>
        <a:p>
          <a:pPr algn="ctr"/>
          <a:endParaRPr lang="en-US" sz="2800"/>
        </a:p>
        <a:p>
          <a:pPr algn="ctr"/>
          <a:r>
            <a:rPr lang="en-US" sz="1600"/>
            <a:t>S</a:t>
          </a:r>
        </a:p>
      </dgm:t>
    </dgm:pt>
    <dgm:pt modelId="{A069D11C-3280-4D91-A3CA-8C04F415ADB6}" type="parTrans" cxnId="{2DA3FE8D-6ED4-4677-BD1A-FD0813D65810}">
      <dgm:prSet/>
      <dgm:spPr/>
      <dgm:t>
        <a:bodyPr/>
        <a:lstStyle/>
        <a:p>
          <a:endParaRPr lang="en-US"/>
        </a:p>
      </dgm:t>
    </dgm:pt>
    <dgm:pt modelId="{2796E5A4-B6FF-4FC7-B449-0EB1B2491C58}" type="sibTrans" cxnId="{2DA3FE8D-6ED4-4677-BD1A-FD0813D65810}">
      <dgm:prSet/>
      <dgm:spPr/>
      <dgm:t>
        <a:bodyPr/>
        <a:lstStyle/>
        <a:p>
          <a:endParaRPr lang="en-US"/>
        </a:p>
      </dgm:t>
    </dgm:pt>
    <dgm:pt modelId="{FD693939-76F4-4BB3-9A7C-D22B50241BE4}">
      <dgm:prSet phldrT="[Text]" custT="1"/>
      <dgm:spPr/>
      <dgm:t>
        <a:bodyPr/>
        <a:lstStyle/>
        <a:p>
          <a:r>
            <a:rPr lang="en-US" sz="1400" dirty="0"/>
            <a:t>Être en mesure de décrire exactement l'objectif du changement</a:t>
          </a:r>
        </a:p>
      </dgm:t>
    </dgm:pt>
    <dgm:pt modelId="{6DEBF108-A2B5-483B-A1C5-8FE2650803A8}" type="parTrans" cxnId="{74781813-5C92-4B72-9784-6B95DFD5BB75}">
      <dgm:prSet/>
      <dgm:spPr/>
      <dgm:t>
        <a:bodyPr/>
        <a:lstStyle/>
        <a:p>
          <a:endParaRPr lang="en-US"/>
        </a:p>
      </dgm:t>
    </dgm:pt>
    <dgm:pt modelId="{643B78F4-7DA6-445F-8346-0345E1965D2B}" type="sibTrans" cxnId="{74781813-5C92-4B72-9784-6B95DFD5BB75}">
      <dgm:prSet/>
      <dgm:spPr/>
      <dgm:t>
        <a:bodyPr/>
        <a:lstStyle/>
        <a:p>
          <a:endParaRPr lang="en-US"/>
        </a:p>
      </dgm:t>
    </dgm:pt>
    <dgm:pt modelId="{80920F99-297F-412C-9732-013DE68FAD30}">
      <dgm:prSet phldrT="[Text]" custT="1"/>
      <dgm:spPr/>
      <dgm:t>
        <a:bodyPr/>
        <a:lstStyle/>
        <a:p>
          <a:endParaRPr lang="en-US" sz="3600"/>
        </a:p>
        <a:p>
          <a:r>
            <a:rPr lang="en-US" sz="1600"/>
            <a:t>M</a:t>
          </a:r>
        </a:p>
      </dgm:t>
    </dgm:pt>
    <dgm:pt modelId="{CCAC09A7-F597-42F5-82FA-479CF510A0BF}" type="parTrans" cxnId="{B293A23E-2CA7-4B57-A9A8-4D957FDF95BD}">
      <dgm:prSet/>
      <dgm:spPr/>
      <dgm:t>
        <a:bodyPr/>
        <a:lstStyle/>
        <a:p>
          <a:endParaRPr lang="en-US"/>
        </a:p>
      </dgm:t>
    </dgm:pt>
    <dgm:pt modelId="{99D2F311-A166-421E-8F2B-1B31E238ACDA}" type="sibTrans" cxnId="{B293A23E-2CA7-4B57-A9A8-4D957FDF95BD}">
      <dgm:prSet/>
      <dgm:spPr/>
      <dgm:t>
        <a:bodyPr/>
        <a:lstStyle/>
        <a:p>
          <a:endParaRPr lang="en-US"/>
        </a:p>
      </dgm:t>
    </dgm:pt>
    <dgm:pt modelId="{EAACA8A7-AF36-4B49-B781-5B9385FA1EE2}">
      <dgm:prSet phldrT="[Text]" custT="1"/>
      <dgm:spPr/>
      <dgm:t>
        <a:bodyPr/>
        <a:lstStyle/>
        <a:p>
          <a:r>
            <a:rPr lang="en-US" sz="1400" dirty="0"/>
            <a:t>Tout changement dans l'entreprise doit être tangible afin que toutes les parties prenantes puissent le voir, le toucher et le comprendre. </a:t>
          </a:r>
        </a:p>
      </dgm:t>
    </dgm:pt>
    <dgm:pt modelId="{C975112E-4B67-4D2E-A5A3-66D246A5CF23}" type="parTrans" cxnId="{62F99677-46CC-4BC6-89F3-8D1CAA8C8EE4}">
      <dgm:prSet/>
      <dgm:spPr/>
      <dgm:t>
        <a:bodyPr/>
        <a:lstStyle/>
        <a:p>
          <a:endParaRPr lang="en-US"/>
        </a:p>
      </dgm:t>
    </dgm:pt>
    <dgm:pt modelId="{D3507D18-4364-44DE-9B83-B0E97DA554F5}" type="sibTrans" cxnId="{62F99677-46CC-4BC6-89F3-8D1CAA8C8EE4}">
      <dgm:prSet/>
      <dgm:spPr/>
      <dgm:t>
        <a:bodyPr/>
        <a:lstStyle/>
        <a:p>
          <a:endParaRPr lang="en-US"/>
        </a:p>
      </dgm:t>
    </dgm:pt>
    <dgm:pt modelId="{8D6CA13B-3AA6-48C9-80B9-69A3FD096EDA}">
      <dgm:prSet phldrT="[Text]" custT="1"/>
      <dgm:spPr/>
      <dgm:t>
        <a:bodyPr/>
        <a:lstStyle/>
        <a:p>
          <a:pPr algn="ctr"/>
          <a:r>
            <a:rPr lang="en-US" sz="3600"/>
            <a:t>A</a:t>
          </a:r>
        </a:p>
      </dgm:t>
    </dgm:pt>
    <dgm:pt modelId="{02867017-898B-4679-A835-BFCB670845BB}" type="parTrans" cxnId="{FB531983-7543-4C1A-B93D-C837F892C01F}">
      <dgm:prSet/>
      <dgm:spPr/>
      <dgm:t>
        <a:bodyPr/>
        <a:lstStyle/>
        <a:p>
          <a:endParaRPr lang="en-US"/>
        </a:p>
      </dgm:t>
    </dgm:pt>
    <dgm:pt modelId="{FBC7E037-D726-4509-A379-7E0A561E0152}" type="sibTrans" cxnId="{FB531983-7543-4C1A-B93D-C837F892C01F}">
      <dgm:prSet/>
      <dgm:spPr/>
      <dgm:t>
        <a:bodyPr/>
        <a:lstStyle/>
        <a:p>
          <a:endParaRPr lang="en-US"/>
        </a:p>
      </dgm:t>
    </dgm:pt>
    <dgm:pt modelId="{6C132715-5E73-4E66-B85C-7BE756E32259}">
      <dgm:prSet custT="1"/>
      <dgm:spPr/>
      <dgm:t>
        <a:bodyPr/>
        <a:lstStyle/>
        <a:p>
          <a:r>
            <a:rPr lang="en-US" sz="1400" dirty="0"/>
            <a:t>Le délai imparti pour atteindre les objectifs de changement doit être réaliste, c'est-à-dire qu'il doit laisser suffisamment de temps à toutes les parties prenantes pour qu'elles puissent jouer leur rôle dans le processus.</a:t>
          </a:r>
        </a:p>
      </dgm:t>
    </dgm:pt>
    <dgm:pt modelId="{8A6982D6-E7FE-4DFA-8DDD-F7F8E4ACB672}" type="parTrans" cxnId="{D9E8FCA1-A25E-415F-B635-076489081C22}">
      <dgm:prSet/>
      <dgm:spPr/>
      <dgm:t>
        <a:bodyPr/>
        <a:lstStyle/>
        <a:p>
          <a:endParaRPr lang="en-US"/>
        </a:p>
      </dgm:t>
    </dgm:pt>
    <dgm:pt modelId="{24790752-27AB-44CD-B950-7D254589B53B}" type="sibTrans" cxnId="{D9E8FCA1-A25E-415F-B635-076489081C22}">
      <dgm:prSet/>
      <dgm:spPr/>
      <dgm:t>
        <a:bodyPr/>
        <a:lstStyle/>
        <a:p>
          <a:endParaRPr lang="en-US"/>
        </a:p>
      </dgm:t>
    </dgm:pt>
    <dgm:pt modelId="{51F42667-3EB4-4994-B13F-10B73ED09ED5}">
      <dgm:prSet custT="1"/>
      <dgm:spPr/>
      <dgm:t>
        <a:bodyPr/>
        <a:lstStyle/>
        <a:p>
          <a:endParaRPr lang="en-US" sz="3600"/>
        </a:p>
        <a:p>
          <a:r>
            <a:rPr lang="en-US" sz="3600"/>
            <a:t>R</a:t>
          </a:r>
        </a:p>
        <a:p>
          <a:r>
            <a:rPr lang="en-US" sz="1700"/>
            <a:t>		</a:t>
          </a:r>
        </a:p>
      </dgm:t>
    </dgm:pt>
    <dgm:pt modelId="{33BD7826-2176-4ACF-A33D-1D89125E314F}" type="parTrans" cxnId="{E0A9318A-7277-4490-B007-5B4B23ECD73D}">
      <dgm:prSet/>
      <dgm:spPr/>
      <dgm:t>
        <a:bodyPr/>
        <a:lstStyle/>
        <a:p>
          <a:endParaRPr lang="en-US"/>
        </a:p>
      </dgm:t>
    </dgm:pt>
    <dgm:pt modelId="{317FCABE-8ECF-4218-B4B1-F7D47DAC68DB}" type="sibTrans" cxnId="{E0A9318A-7277-4490-B007-5B4B23ECD73D}">
      <dgm:prSet/>
      <dgm:spPr/>
      <dgm:t>
        <a:bodyPr/>
        <a:lstStyle/>
        <a:p>
          <a:endParaRPr lang="en-US"/>
        </a:p>
      </dgm:t>
    </dgm:pt>
    <dgm:pt modelId="{0F7EBE37-31E4-4F84-A9D3-8B2B34A4CFB6}">
      <dgm:prSet custT="1"/>
      <dgm:spPr/>
      <dgm:t>
        <a:bodyPr/>
        <a:lstStyle/>
        <a:p>
          <a:pPr algn="ctr"/>
          <a:r>
            <a:rPr lang="en-US" sz="3600"/>
            <a:t>T</a:t>
          </a:r>
        </a:p>
      </dgm:t>
    </dgm:pt>
    <dgm:pt modelId="{A6AD0ADD-20F6-4187-97AC-37C5F9B25643}" type="parTrans" cxnId="{91B45EE9-1E70-45D4-9241-09162BB55571}">
      <dgm:prSet/>
      <dgm:spPr/>
      <dgm:t>
        <a:bodyPr/>
        <a:lstStyle/>
        <a:p>
          <a:endParaRPr lang="en-US"/>
        </a:p>
      </dgm:t>
    </dgm:pt>
    <dgm:pt modelId="{AED80AED-5427-441D-837C-EE9215EE3B36}" type="sibTrans" cxnId="{91B45EE9-1E70-45D4-9241-09162BB55571}">
      <dgm:prSet/>
      <dgm:spPr/>
      <dgm:t>
        <a:bodyPr/>
        <a:lstStyle/>
        <a:p>
          <a:endParaRPr lang="en-US"/>
        </a:p>
      </dgm:t>
    </dgm:pt>
    <dgm:pt modelId="{218065AC-E275-40F9-83E1-93F5C0FA73F0}">
      <dgm:prSet phldrT="[Text]" custT="1"/>
      <dgm:spPr/>
      <dgm:t>
        <a:bodyPr/>
        <a:lstStyle/>
        <a:p>
          <a:r>
            <a:rPr lang="en-US" sz="1400" b="1"/>
            <a:t>Spécifique</a:t>
          </a:r>
        </a:p>
      </dgm:t>
    </dgm:pt>
    <dgm:pt modelId="{CA9F57B0-42D2-4B8C-8540-C2586416ACEC}" type="parTrans" cxnId="{EB935701-1BAC-42B3-BA9D-B235128419B0}">
      <dgm:prSet/>
      <dgm:spPr/>
      <dgm:t>
        <a:bodyPr/>
        <a:lstStyle/>
        <a:p>
          <a:endParaRPr lang="en-US"/>
        </a:p>
      </dgm:t>
    </dgm:pt>
    <dgm:pt modelId="{8C8489BA-089D-4F4E-A8A0-74D2B27525A7}" type="sibTrans" cxnId="{EB935701-1BAC-42B3-BA9D-B235128419B0}">
      <dgm:prSet/>
      <dgm:spPr/>
      <dgm:t>
        <a:bodyPr/>
        <a:lstStyle/>
        <a:p>
          <a:endParaRPr lang="en-US"/>
        </a:p>
      </dgm:t>
    </dgm:pt>
    <dgm:pt modelId="{7FF9A15E-09B5-471B-B813-48D03D9E8C4E}">
      <dgm:prSet phldrT="[Text]" custT="1"/>
      <dgm:spPr/>
      <dgm:t>
        <a:bodyPr/>
        <a:lstStyle/>
        <a:p>
          <a:r>
            <a:rPr lang="en-US" sz="1400" b="1"/>
            <a:t>Mesurable</a:t>
          </a:r>
        </a:p>
      </dgm:t>
    </dgm:pt>
    <dgm:pt modelId="{75F17081-A5D2-4A30-A8EE-6B27705F9CFC}" type="parTrans" cxnId="{3BFA4945-107F-43F2-A84D-7A769FAD5798}">
      <dgm:prSet/>
      <dgm:spPr/>
      <dgm:t>
        <a:bodyPr/>
        <a:lstStyle/>
        <a:p>
          <a:endParaRPr lang="en-US"/>
        </a:p>
      </dgm:t>
    </dgm:pt>
    <dgm:pt modelId="{93E449BD-64AC-4F62-AC7A-39FE7B581359}" type="sibTrans" cxnId="{3BFA4945-107F-43F2-A84D-7A769FAD5798}">
      <dgm:prSet/>
      <dgm:spPr/>
      <dgm:t>
        <a:bodyPr/>
        <a:lstStyle/>
        <a:p>
          <a:endParaRPr lang="en-US"/>
        </a:p>
      </dgm:t>
    </dgm:pt>
    <dgm:pt modelId="{E1BFB14B-5FA6-4DB9-929F-F8959DC32026}">
      <dgm:prSet phldrT="[Text]" custT="1"/>
      <dgm:spPr/>
      <dgm:t>
        <a:bodyPr/>
        <a:lstStyle/>
        <a:p>
          <a:r>
            <a:rPr lang="en-US" sz="1400" b="1" dirty="0"/>
            <a:t>Réalisable</a:t>
          </a:r>
        </a:p>
      </dgm:t>
    </dgm:pt>
    <dgm:pt modelId="{CCC4A8F9-0350-4127-BAEC-1F2D053EB571}" type="parTrans" cxnId="{5AB56D9E-EB77-44ED-935A-C54B9FF5D8C9}">
      <dgm:prSet/>
      <dgm:spPr/>
      <dgm:t>
        <a:bodyPr/>
        <a:lstStyle/>
        <a:p>
          <a:endParaRPr lang="en-US"/>
        </a:p>
      </dgm:t>
    </dgm:pt>
    <dgm:pt modelId="{D5F530A2-0BC6-402A-BC3B-DDCFFF4608B2}" type="sibTrans" cxnId="{5AB56D9E-EB77-44ED-935A-C54B9FF5D8C9}">
      <dgm:prSet/>
      <dgm:spPr/>
      <dgm:t>
        <a:bodyPr/>
        <a:lstStyle/>
        <a:p>
          <a:endParaRPr lang="en-US"/>
        </a:p>
      </dgm:t>
    </dgm:pt>
    <dgm:pt modelId="{AA53BD63-BF31-4462-BE13-36C33A5A2E54}">
      <dgm:prSet custT="1"/>
      <dgm:spPr/>
      <dgm:t>
        <a:bodyPr/>
        <a:lstStyle/>
        <a:p>
          <a:r>
            <a:rPr lang="en-US" sz="1400" b="1" dirty="0"/>
            <a:t>Réaliste</a:t>
          </a:r>
        </a:p>
      </dgm:t>
    </dgm:pt>
    <dgm:pt modelId="{98675B6B-AF22-4E98-90B8-F60E53AE7489}" type="parTrans" cxnId="{79912826-F226-4E77-BC12-477D2C0A3110}">
      <dgm:prSet/>
      <dgm:spPr/>
      <dgm:t>
        <a:bodyPr/>
        <a:lstStyle/>
        <a:p>
          <a:endParaRPr lang="en-US"/>
        </a:p>
      </dgm:t>
    </dgm:pt>
    <dgm:pt modelId="{A5F92916-804F-43C9-9B7B-2E20E752594F}" type="sibTrans" cxnId="{79912826-F226-4E77-BC12-477D2C0A3110}">
      <dgm:prSet/>
      <dgm:spPr/>
      <dgm:t>
        <a:bodyPr/>
        <a:lstStyle/>
        <a:p>
          <a:endParaRPr lang="en-US"/>
        </a:p>
      </dgm:t>
    </dgm:pt>
    <dgm:pt modelId="{20C5B232-E4B5-4BDC-8D70-EF32E740B1E4}">
      <dgm:prSet custT="1"/>
      <dgm:spPr/>
      <dgm:t>
        <a:bodyPr/>
        <a:lstStyle/>
        <a:p>
          <a:r>
            <a:rPr lang="en-US" sz="1400" b="1" dirty="0"/>
            <a:t>Limité dans le temps</a:t>
          </a:r>
        </a:p>
      </dgm:t>
    </dgm:pt>
    <dgm:pt modelId="{BF366858-2416-49EA-A295-EA7A0726F2DE}" type="parTrans" cxnId="{73B4E1F5-F850-41D6-A19D-73622F9F3F3E}">
      <dgm:prSet/>
      <dgm:spPr/>
      <dgm:t>
        <a:bodyPr/>
        <a:lstStyle/>
        <a:p>
          <a:endParaRPr lang="en-US"/>
        </a:p>
      </dgm:t>
    </dgm:pt>
    <dgm:pt modelId="{87857987-74AF-4D9F-85D0-B30BCCA13DFE}" type="sibTrans" cxnId="{73B4E1F5-F850-41D6-A19D-73622F9F3F3E}">
      <dgm:prSet/>
      <dgm:spPr/>
      <dgm:t>
        <a:bodyPr/>
        <a:lstStyle/>
        <a:p>
          <a:endParaRPr lang="en-US"/>
        </a:p>
      </dgm:t>
    </dgm:pt>
    <dgm:pt modelId="{38E91E7E-2BC5-4864-A705-8D1EBD4493DB}">
      <dgm:prSet phldrT="[Text]" custT="1"/>
      <dgm:spPr/>
      <dgm:t>
        <a:bodyPr/>
        <a:lstStyle/>
        <a:p>
          <a:r>
            <a:rPr lang="en-US" sz="1400" b="0" dirty="0"/>
            <a:t>Des objectifs irréalisables ne favorisent pas l'adhésion au processus et entraînent un désengagement rapide et une désillusion à l'égard du processus de gestion du changement. </a:t>
          </a:r>
        </a:p>
      </dgm:t>
    </dgm:pt>
    <dgm:pt modelId="{53B83684-4B1C-4465-8261-C36383BCD0A2}" type="parTrans" cxnId="{ECF6232D-9A77-4CB7-B3E0-E5FC6506D399}">
      <dgm:prSet/>
      <dgm:spPr/>
      <dgm:t>
        <a:bodyPr/>
        <a:lstStyle/>
        <a:p>
          <a:endParaRPr lang="en-IE"/>
        </a:p>
      </dgm:t>
    </dgm:pt>
    <dgm:pt modelId="{A933D151-02C3-4D00-B771-C409943C3590}" type="sibTrans" cxnId="{ECF6232D-9A77-4CB7-B3E0-E5FC6506D399}">
      <dgm:prSet/>
      <dgm:spPr/>
      <dgm:t>
        <a:bodyPr/>
        <a:lstStyle/>
        <a:p>
          <a:endParaRPr lang="en-IE"/>
        </a:p>
      </dgm:t>
    </dgm:pt>
    <dgm:pt modelId="{348B0702-D9E7-4DE0-B47D-1F5B3DBFBD73}">
      <dgm:prSet custT="1"/>
      <dgm:spPr/>
      <dgm:t>
        <a:bodyPr/>
        <a:lstStyle/>
        <a:p>
          <a:r>
            <a:rPr lang="en-US" sz="1400" b="0" dirty="0"/>
            <a:t>Un processus de gestion du changement qui n'est pas assorti d'un calendrier peut facilement dériver vers des vœux pieux</a:t>
          </a:r>
          <a:r>
            <a:rPr lang="en-US" sz="1400" b="1" dirty="0"/>
            <a:t>. </a:t>
          </a:r>
        </a:p>
      </dgm:t>
    </dgm:pt>
    <dgm:pt modelId="{051630E6-B5E2-450D-9938-F4B6080D3A2B}" type="parTrans" cxnId="{1AF52358-FDDC-486F-A059-EB5564313199}">
      <dgm:prSet/>
      <dgm:spPr/>
      <dgm:t>
        <a:bodyPr/>
        <a:lstStyle/>
        <a:p>
          <a:endParaRPr lang="en-IE"/>
        </a:p>
      </dgm:t>
    </dgm:pt>
    <dgm:pt modelId="{4526363C-74FE-494A-98E5-259200CF96A4}" type="sibTrans" cxnId="{1AF52358-FDDC-486F-A059-EB5564313199}">
      <dgm:prSet/>
      <dgm:spPr/>
      <dgm:t>
        <a:bodyPr/>
        <a:lstStyle/>
        <a:p>
          <a:endParaRPr lang="en-IE"/>
        </a:p>
      </dgm:t>
    </dgm:pt>
    <dgm:pt modelId="{6A89BCAF-41F7-48F3-AEDA-40E5954063CB}" type="pres">
      <dgm:prSet presAssocID="{5D3C87C0-921A-4FA1-9452-E455B6BDB380}" presName="Name0" presStyleCnt="0">
        <dgm:presLayoutVars>
          <dgm:dir/>
          <dgm:animLvl val="lvl"/>
          <dgm:resizeHandles val="exact"/>
        </dgm:presLayoutVars>
      </dgm:prSet>
      <dgm:spPr/>
      <dgm:t>
        <a:bodyPr/>
        <a:lstStyle/>
        <a:p>
          <a:endParaRPr lang="fr-FR"/>
        </a:p>
      </dgm:t>
    </dgm:pt>
    <dgm:pt modelId="{E6D7BEF8-7357-4243-979C-82D01DC42F2A}" type="pres">
      <dgm:prSet presAssocID="{C7345760-1184-4B12-BA2A-F373A8B5AFB9}" presName="linNode" presStyleCnt="0"/>
      <dgm:spPr/>
    </dgm:pt>
    <dgm:pt modelId="{42FF42A4-D653-4A63-A6B3-BE698CFA6C89}" type="pres">
      <dgm:prSet presAssocID="{C7345760-1184-4B12-BA2A-F373A8B5AFB9}" presName="parentText" presStyleLbl="node1" presStyleIdx="0" presStyleCnt="5" custScaleX="43959">
        <dgm:presLayoutVars>
          <dgm:chMax val="1"/>
          <dgm:bulletEnabled val="1"/>
        </dgm:presLayoutVars>
      </dgm:prSet>
      <dgm:spPr/>
      <dgm:t>
        <a:bodyPr/>
        <a:lstStyle/>
        <a:p>
          <a:endParaRPr lang="fr-FR"/>
        </a:p>
      </dgm:t>
    </dgm:pt>
    <dgm:pt modelId="{56E80F34-91DD-4649-AB2C-702D3839DA11}" type="pres">
      <dgm:prSet presAssocID="{C7345760-1184-4B12-BA2A-F373A8B5AFB9}" presName="descendantText" presStyleLbl="alignAccFollowNode1" presStyleIdx="0" presStyleCnt="5" custScaleX="119091">
        <dgm:presLayoutVars>
          <dgm:bulletEnabled val="1"/>
        </dgm:presLayoutVars>
      </dgm:prSet>
      <dgm:spPr/>
      <dgm:t>
        <a:bodyPr/>
        <a:lstStyle/>
        <a:p>
          <a:endParaRPr lang="fr-FR"/>
        </a:p>
      </dgm:t>
    </dgm:pt>
    <dgm:pt modelId="{284C417F-E8AD-4B44-8DD4-773FEF5EB0A4}" type="pres">
      <dgm:prSet presAssocID="{2796E5A4-B6FF-4FC7-B449-0EB1B2491C58}" presName="sp" presStyleCnt="0"/>
      <dgm:spPr/>
    </dgm:pt>
    <dgm:pt modelId="{C8D313C5-5E1D-46C8-BC50-79A440299229}" type="pres">
      <dgm:prSet presAssocID="{80920F99-297F-412C-9732-013DE68FAD30}" presName="linNode" presStyleCnt="0"/>
      <dgm:spPr/>
    </dgm:pt>
    <dgm:pt modelId="{BA6A82D7-F811-499C-8F97-A7A15E7CAAE9}" type="pres">
      <dgm:prSet presAssocID="{80920F99-297F-412C-9732-013DE68FAD30}" presName="parentText" presStyleLbl="node1" presStyleIdx="1" presStyleCnt="5" custScaleX="42332" custLinFactNeighborX="-147" custLinFactNeighborY="-1056">
        <dgm:presLayoutVars>
          <dgm:chMax val="1"/>
          <dgm:bulletEnabled val="1"/>
        </dgm:presLayoutVars>
      </dgm:prSet>
      <dgm:spPr/>
      <dgm:t>
        <a:bodyPr/>
        <a:lstStyle/>
        <a:p>
          <a:endParaRPr lang="fr-FR"/>
        </a:p>
      </dgm:t>
    </dgm:pt>
    <dgm:pt modelId="{7AB4E668-06F1-46C0-A8B7-716E27F6F0FC}" type="pres">
      <dgm:prSet presAssocID="{80920F99-297F-412C-9732-013DE68FAD30}" presName="descendantText" presStyleLbl="alignAccFollowNode1" presStyleIdx="1" presStyleCnt="5" custScaleX="122986">
        <dgm:presLayoutVars>
          <dgm:bulletEnabled val="1"/>
        </dgm:presLayoutVars>
      </dgm:prSet>
      <dgm:spPr/>
      <dgm:t>
        <a:bodyPr/>
        <a:lstStyle/>
        <a:p>
          <a:endParaRPr lang="fr-FR"/>
        </a:p>
      </dgm:t>
    </dgm:pt>
    <dgm:pt modelId="{C15B0C59-B8FF-429A-B892-EBB65D3645C2}" type="pres">
      <dgm:prSet presAssocID="{99D2F311-A166-421E-8F2B-1B31E238ACDA}" presName="sp" presStyleCnt="0"/>
      <dgm:spPr/>
    </dgm:pt>
    <dgm:pt modelId="{D0C215C7-5A1F-41AA-998E-DDCE637D94AD}" type="pres">
      <dgm:prSet presAssocID="{8D6CA13B-3AA6-48C9-80B9-69A3FD096EDA}" presName="linNode" presStyleCnt="0"/>
      <dgm:spPr/>
    </dgm:pt>
    <dgm:pt modelId="{456A3888-56BB-4C9E-816B-FFC09219FE7E}" type="pres">
      <dgm:prSet presAssocID="{8D6CA13B-3AA6-48C9-80B9-69A3FD096EDA}" presName="parentText" presStyleLbl="node1" presStyleIdx="2" presStyleCnt="5" custScaleX="42254">
        <dgm:presLayoutVars>
          <dgm:chMax val="1"/>
          <dgm:bulletEnabled val="1"/>
        </dgm:presLayoutVars>
      </dgm:prSet>
      <dgm:spPr/>
      <dgm:t>
        <a:bodyPr/>
        <a:lstStyle/>
        <a:p>
          <a:endParaRPr lang="fr-FR"/>
        </a:p>
      </dgm:t>
    </dgm:pt>
    <dgm:pt modelId="{89EE13BC-9212-4FB7-B1E5-D806AA20F5A6}" type="pres">
      <dgm:prSet presAssocID="{8D6CA13B-3AA6-48C9-80B9-69A3FD096EDA}" presName="descendantText" presStyleLbl="alignAccFollowNode1" presStyleIdx="2" presStyleCnt="5" custScaleX="123112" custScaleY="85056">
        <dgm:presLayoutVars>
          <dgm:bulletEnabled val="1"/>
        </dgm:presLayoutVars>
      </dgm:prSet>
      <dgm:spPr/>
      <dgm:t>
        <a:bodyPr/>
        <a:lstStyle/>
        <a:p>
          <a:endParaRPr lang="fr-FR"/>
        </a:p>
      </dgm:t>
    </dgm:pt>
    <dgm:pt modelId="{01BB4C8A-CD4F-4552-8090-5B0809D31693}" type="pres">
      <dgm:prSet presAssocID="{FBC7E037-D726-4509-A379-7E0A561E0152}" presName="sp" presStyleCnt="0"/>
      <dgm:spPr/>
    </dgm:pt>
    <dgm:pt modelId="{2E99A904-D6DC-4F41-A2E8-034D4B962967}" type="pres">
      <dgm:prSet presAssocID="{51F42667-3EB4-4994-B13F-10B73ED09ED5}" presName="linNode" presStyleCnt="0"/>
      <dgm:spPr/>
    </dgm:pt>
    <dgm:pt modelId="{765FECE9-EADB-4338-ADD2-61BBA2952998}" type="pres">
      <dgm:prSet presAssocID="{51F42667-3EB4-4994-B13F-10B73ED09ED5}" presName="parentText" presStyleLbl="node1" presStyleIdx="3" presStyleCnt="5" custScaleX="42254" custScaleY="96815">
        <dgm:presLayoutVars>
          <dgm:chMax val="1"/>
          <dgm:bulletEnabled val="1"/>
        </dgm:presLayoutVars>
      </dgm:prSet>
      <dgm:spPr/>
      <dgm:t>
        <a:bodyPr/>
        <a:lstStyle/>
        <a:p>
          <a:endParaRPr lang="fr-FR"/>
        </a:p>
      </dgm:t>
    </dgm:pt>
    <dgm:pt modelId="{037403F0-1146-4B93-B4C1-DA034729D43B}" type="pres">
      <dgm:prSet presAssocID="{51F42667-3EB4-4994-B13F-10B73ED09ED5}" presName="descendantText" presStyleLbl="alignAccFollowNode1" presStyleIdx="3" presStyleCnt="5" custScaleX="125841" custScaleY="123381">
        <dgm:presLayoutVars>
          <dgm:bulletEnabled val="1"/>
        </dgm:presLayoutVars>
      </dgm:prSet>
      <dgm:spPr/>
      <dgm:t>
        <a:bodyPr/>
        <a:lstStyle/>
        <a:p>
          <a:endParaRPr lang="fr-FR"/>
        </a:p>
      </dgm:t>
    </dgm:pt>
    <dgm:pt modelId="{EF2EAB05-AB41-4CFA-87D5-CD1F22F1FBD3}" type="pres">
      <dgm:prSet presAssocID="{317FCABE-8ECF-4218-B4B1-F7D47DAC68DB}" presName="sp" presStyleCnt="0"/>
      <dgm:spPr/>
    </dgm:pt>
    <dgm:pt modelId="{4187DAD4-3FC1-44D5-80D7-3A5438BB4D4A}" type="pres">
      <dgm:prSet presAssocID="{0F7EBE37-31E4-4F84-A9D3-8B2B34A4CFB6}" presName="linNode" presStyleCnt="0"/>
      <dgm:spPr/>
    </dgm:pt>
    <dgm:pt modelId="{1A9A6845-077D-40EE-8902-6A868437EA16}" type="pres">
      <dgm:prSet presAssocID="{0F7EBE37-31E4-4F84-A9D3-8B2B34A4CFB6}" presName="parentText" presStyleLbl="node1" presStyleIdx="4" presStyleCnt="5" custScaleX="43959" custScaleY="116781">
        <dgm:presLayoutVars>
          <dgm:chMax val="1"/>
          <dgm:bulletEnabled val="1"/>
        </dgm:presLayoutVars>
      </dgm:prSet>
      <dgm:spPr/>
      <dgm:t>
        <a:bodyPr/>
        <a:lstStyle/>
        <a:p>
          <a:endParaRPr lang="fr-FR"/>
        </a:p>
      </dgm:t>
    </dgm:pt>
    <dgm:pt modelId="{5139673A-59D4-410E-9902-3065845EBB2D}" type="pres">
      <dgm:prSet presAssocID="{0F7EBE37-31E4-4F84-A9D3-8B2B34A4CFB6}" presName="descendantText" presStyleLbl="alignAccFollowNode1" presStyleIdx="4" presStyleCnt="5" custScaleX="125088" custScaleY="148489">
        <dgm:presLayoutVars>
          <dgm:bulletEnabled val="1"/>
        </dgm:presLayoutVars>
      </dgm:prSet>
      <dgm:spPr/>
      <dgm:t>
        <a:bodyPr/>
        <a:lstStyle/>
        <a:p>
          <a:endParaRPr lang="fr-FR"/>
        </a:p>
      </dgm:t>
    </dgm:pt>
  </dgm:ptLst>
  <dgm:cxnLst>
    <dgm:cxn modelId="{EB935701-1BAC-42B3-BA9D-B235128419B0}" srcId="{C7345760-1184-4B12-BA2A-F373A8B5AFB9}" destId="{218065AC-E275-40F9-83E1-93F5C0FA73F0}" srcOrd="0" destOrd="0" parTransId="{CA9F57B0-42D2-4B8C-8540-C2586416ACEC}" sibTransId="{8C8489BA-089D-4F4E-A8A0-74D2B27525A7}"/>
    <dgm:cxn modelId="{62F99677-46CC-4BC6-89F3-8D1CAA8C8EE4}" srcId="{80920F99-297F-412C-9732-013DE68FAD30}" destId="{EAACA8A7-AF36-4B49-B781-5B9385FA1EE2}" srcOrd="1" destOrd="0" parTransId="{C975112E-4B67-4D2E-A5A3-66D246A5CF23}" sibTransId="{D3507D18-4364-44DE-9B83-B0E97DA554F5}"/>
    <dgm:cxn modelId="{E58B8EB7-6B64-485B-956A-74E1BB8F4397}" type="presOf" srcId="{C7345760-1184-4B12-BA2A-F373A8B5AFB9}" destId="{42FF42A4-D653-4A63-A6B3-BE698CFA6C89}" srcOrd="0" destOrd="0" presId="urn:microsoft.com/office/officeart/2005/8/layout/vList5"/>
    <dgm:cxn modelId="{1647B0FE-97F5-4D13-8AD6-2B0E6D67EC4E}" type="presOf" srcId="{8D6CA13B-3AA6-48C9-80B9-69A3FD096EDA}" destId="{456A3888-56BB-4C9E-816B-FFC09219FE7E}" srcOrd="0" destOrd="0" presId="urn:microsoft.com/office/officeart/2005/8/layout/vList5"/>
    <dgm:cxn modelId="{E0A9318A-7277-4490-B007-5B4B23ECD73D}" srcId="{5D3C87C0-921A-4FA1-9452-E455B6BDB380}" destId="{51F42667-3EB4-4994-B13F-10B73ED09ED5}" srcOrd="3" destOrd="0" parTransId="{33BD7826-2176-4ACF-A33D-1D89125E314F}" sibTransId="{317FCABE-8ECF-4218-B4B1-F7D47DAC68DB}"/>
    <dgm:cxn modelId="{4A47730A-69C1-4F9C-9F0E-CEEEB278E371}" type="presOf" srcId="{51F42667-3EB4-4994-B13F-10B73ED09ED5}" destId="{765FECE9-EADB-4338-ADD2-61BBA2952998}" srcOrd="0" destOrd="0" presId="urn:microsoft.com/office/officeart/2005/8/layout/vList5"/>
    <dgm:cxn modelId="{E25807BC-E522-4022-8CC5-AB5197539A71}" type="presOf" srcId="{6C132715-5E73-4E66-B85C-7BE756E32259}" destId="{037403F0-1146-4B93-B4C1-DA034729D43B}" srcOrd="0" destOrd="1" presId="urn:microsoft.com/office/officeart/2005/8/layout/vList5"/>
    <dgm:cxn modelId="{43979824-DE72-45FF-B096-5286E4A808C4}" type="presOf" srcId="{E1BFB14B-5FA6-4DB9-929F-F8959DC32026}" destId="{89EE13BC-9212-4FB7-B1E5-D806AA20F5A6}" srcOrd="0" destOrd="0" presId="urn:microsoft.com/office/officeart/2005/8/layout/vList5"/>
    <dgm:cxn modelId="{79912826-F226-4E77-BC12-477D2C0A3110}" srcId="{51F42667-3EB4-4994-B13F-10B73ED09ED5}" destId="{AA53BD63-BF31-4462-BE13-36C33A5A2E54}" srcOrd="0" destOrd="0" parTransId="{98675B6B-AF22-4E98-90B8-F60E53AE7489}" sibTransId="{A5F92916-804F-43C9-9B7B-2E20E752594F}"/>
    <dgm:cxn modelId="{AC05BFEA-AFD7-4345-B35E-76566E7FAC31}" type="presOf" srcId="{218065AC-E275-40F9-83E1-93F5C0FA73F0}" destId="{56E80F34-91DD-4649-AB2C-702D3839DA11}" srcOrd="0" destOrd="0" presId="urn:microsoft.com/office/officeart/2005/8/layout/vList5"/>
    <dgm:cxn modelId="{ECF6232D-9A77-4CB7-B3E0-E5FC6506D399}" srcId="{8D6CA13B-3AA6-48C9-80B9-69A3FD096EDA}" destId="{38E91E7E-2BC5-4864-A705-8D1EBD4493DB}" srcOrd="1" destOrd="0" parTransId="{53B83684-4B1C-4465-8261-C36383BCD0A2}" sibTransId="{A933D151-02C3-4D00-B771-C409943C3590}"/>
    <dgm:cxn modelId="{D9E8FCA1-A25E-415F-B635-076489081C22}" srcId="{51F42667-3EB4-4994-B13F-10B73ED09ED5}" destId="{6C132715-5E73-4E66-B85C-7BE756E32259}" srcOrd="1" destOrd="0" parTransId="{8A6982D6-E7FE-4DFA-8DDD-F7F8E4ACB672}" sibTransId="{24790752-27AB-44CD-B950-7D254589B53B}"/>
    <dgm:cxn modelId="{5AB56D9E-EB77-44ED-935A-C54B9FF5D8C9}" srcId="{8D6CA13B-3AA6-48C9-80B9-69A3FD096EDA}" destId="{E1BFB14B-5FA6-4DB9-929F-F8959DC32026}" srcOrd="0" destOrd="0" parTransId="{CCC4A8F9-0350-4127-BAEC-1F2D053EB571}" sibTransId="{D5F530A2-0BC6-402A-BC3B-DDCFFF4608B2}"/>
    <dgm:cxn modelId="{73B4E1F5-F850-41D6-A19D-73622F9F3F3E}" srcId="{0F7EBE37-31E4-4F84-A9D3-8B2B34A4CFB6}" destId="{20C5B232-E4B5-4BDC-8D70-EF32E740B1E4}" srcOrd="0" destOrd="0" parTransId="{BF366858-2416-49EA-A295-EA7A0726F2DE}" sibTransId="{87857987-74AF-4D9F-85D0-B30BCCA13DFE}"/>
    <dgm:cxn modelId="{3BFA4945-107F-43F2-A84D-7A769FAD5798}" srcId="{80920F99-297F-412C-9732-013DE68FAD30}" destId="{7FF9A15E-09B5-471B-B813-48D03D9E8C4E}" srcOrd="0" destOrd="0" parTransId="{75F17081-A5D2-4A30-A8EE-6B27705F9CFC}" sibTransId="{93E449BD-64AC-4F62-AC7A-39FE7B581359}"/>
    <dgm:cxn modelId="{F07C5BBD-F816-4D77-BAF7-AF2867A4E234}" type="presOf" srcId="{348B0702-D9E7-4DE0-B47D-1F5B3DBFBD73}" destId="{5139673A-59D4-410E-9902-3065845EBB2D}" srcOrd="0" destOrd="1" presId="urn:microsoft.com/office/officeart/2005/8/layout/vList5"/>
    <dgm:cxn modelId="{91B45EE9-1E70-45D4-9241-09162BB55571}" srcId="{5D3C87C0-921A-4FA1-9452-E455B6BDB380}" destId="{0F7EBE37-31E4-4F84-A9D3-8B2B34A4CFB6}" srcOrd="4" destOrd="0" parTransId="{A6AD0ADD-20F6-4187-97AC-37C5F9B25643}" sibTransId="{AED80AED-5427-441D-837C-EE9215EE3B36}"/>
    <dgm:cxn modelId="{78C1596D-A351-4593-8EA1-5826145776EC}" type="presOf" srcId="{7FF9A15E-09B5-471B-B813-48D03D9E8C4E}" destId="{7AB4E668-06F1-46C0-A8B7-716E27F6F0FC}" srcOrd="0" destOrd="0" presId="urn:microsoft.com/office/officeart/2005/8/layout/vList5"/>
    <dgm:cxn modelId="{FB531983-7543-4C1A-B93D-C837F892C01F}" srcId="{5D3C87C0-921A-4FA1-9452-E455B6BDB380}" destId="{8D6CA13B-3AA6-48C9-80B9-69A3FD096EDA}" srcOrd="2" destOrd="0" parTransId="{02867017-898B-4679-A835-BFCB670845BB}" sibTransId="{FBC7E037-D726-4509-A379-7E0A561E0152}"/>
    <dgm:cxn modelId="{1AF52358-FDDC-486F-A059-EB5564313199}" srcId="{0F7EBE37-31E4-4F84-A9D3-8B2B34A4CFB6}" destId="{348B0702-D9E7-4DE0-B47D-1F5B3DBFBD73}" srcOrd="1" destOrd="0" parTransId="{051630E6-B5E2-450D-9938-F4B6080D3A2B}" sibTransId="{4526363C-74FE-494A-98E5-259200CF96A4}"/>
    <dgm:cxn modelId="{AE83E6BD-4471-447D-A50D-D70F9ED69404}" type="presOf" srcId="{AA53BD63-BF31-4462-BE13-36C33A5A2E54}" destId="{037403F0-1146-4B93-B4C1-DA034729D43B}" srcOrd="0" destOrd="0" presId="urn:microsoft.com/office/officeart/2005/8/layout/vList5"/>
    <dgm:cxn modelId="{4C353956-A5ED-40A7-B889-71303832C7FF}" type="presOf" srcId="{20C5B232-E4B5-4BDC-8D70-EF32E740B1E4}" destId="{5139673A-59D4-410E-9902-3065845EBB2D}" srcOrd="0" destOrd="0" presId="urn:microsoft.com/office/officeart/2005/8/layout/vList5"/>
    <dgm:cxn modelId="{EB3BEB03-B6AB-40D4-BB14-CF0810821856}" type="presOf" srcId="{38E91E7E-2BC5-4864-A705-8D1EBD4493DB}" destId="{89EE13BC-9212-4FB7-B1E5-D806AA20F5A6}" srcOrd="0" destOrd="1" presId="urn:microsoft.com/office/officeart/2005/8/layout/vList5"/>
    <dgm:cxn modelId="{3EABB0E1-4725-435E-B204-134F87463453}" type="presOf" srcId="{EAACA8A7-AF36-4B49-B781-5B9385FA1EE2}" destId="{7AB4E668-06F1-46C0-A8B7-716E27F6F0FC}" srcOrd="0" destOrd="1" presId="urn:microsoft.com/office/officeart/2005/8/layout/vList5"/>
    <dgm:cxn modelId="{E8FC40DF-0840-44E7-BC20-53B801E24240}" type="presOf" srcId="{0F7EBE37-31E4-4F84-A9D3-8B2B34A4CFB6}" destId="{1A9A6845-077D-40EE-8902-6A868437EA16}" srcOrd="0" destOrd="0" presId="urn:microsoft.com/office/officeart/2005/8/layout/vList5"/>
    <dgm:cxn modelId="{2DA3FE8D-6ED4-4677-BD1A-FD0813D65810}" srcId="{5D3C87C0-921A-4FA1-9452-E455B6BDB380}" destId="{C7345760-1184-4B12-BA2A-F373A8B5AFB9}" srcOrd="0" destOrd="0" parTransId="{A069D11C-3280-4D91-A3CA-8C04F415ADB6}" sibTransId="{2796E5A4-B6FF-4FC7-B449-0EB1B2491C58}"/>
    <dgm:cxn modelId="{D5B6CD2C-7514-4C50-B96B-20F9AEA30C18}" type="presOf" srcId="{80920F99-297F-412C-9732-013DE68FAD30}" destId="{BA6A82D7-F811-499C-8F97-A7A15E7CAAE9}" srcOrd="0" destOrd="0" presId="urn:microsoft.com/office/officeart/2005/8/layout/vList5"/>
    <dgm:cxn modelId="{6A051FB3-9CAC-48F1-94E3-196A96A9C01D}" type="presOf" srcId="{FD693939-76F4-4BB3-9A7C-D22B50241BE4}" destId="{56E80F34-91DD-4649-AB2C-702D3839DA11}" srcOrd="0" destOrd="1" presId="urn:microsoft.com/office/officeart/2005/8/layout/vList5"/>
    <dgm:cxn modelId="{117B1F66-62BE-4E07-8455-40356F585522}" type="presOf" srcId="{5D3C87C0-921A-4FA1-9452-E455B6BDB380}" destId="{6A89BCAF-41F7-48F3-AEDA-40E5954063CB}" srcOrd="0" destOrd="0" presId="urn:microsoft.com/office/officeart/2005/8/layout/vList5"/>
    <dgm:cxn modelId="{74781813-5C92-4B72-9784-6B95DFD5BB75}" srcId="{C7345760-1184-4B12-BA2A-F373A8B5AFB9}" destId="{FD693939-76F4-4BB3-9A7C-D22B50241BE4}" srcOrd="1" destOrd="0" parTransId="{6DEBF108-A2B5-483B-A1C5-8FE2650803A8}" sibTransId="{643B78F4-7DA6-445F-8346-0345E1965D2B}"/>
    <dgm:cxn modelId="{B293A23E-2CA7-4B57-A9A8-4D957FDF95BD}" srcId="{5D3C87C0-921A-4FA1-9452-E455B6BDB380}" destId="{80920F99-297F-412C-9732-013DE68FAD30}" srcOrd="1" destOrd="0" parTransId="{CCAC09A7-F597-42F5-82FA-479CF510A0BF}" sibTransId="{99D2F311-A166-421E-8F2B-1B31E238ACDA}"/>
    <dgm:cxn modelId="{26760329-77A9-44C5-B4A5-903D72647653}" type="presParOf" srcId="{6A89BCAF-41F7-48F3-AEDA-40E5954063CB}" destId="{E6D7BEF8-7357-4243-979C-82D01DC42F2A}" srcOrd="0" destOrd="0" presId="urn:microsoft.com/office/officeart/2005/8/layout/vList5"/>
    <dgm:cxn modelId="{039F75E5-DCBD-4556-99BA-7A6A649DA748}" type="presParOf" srcId="{E6D7BEF8-7357-4243-979C-82D01DC42F2A}" destId="{42FF42A4-D653-4A63-A6B3-BE698CFA6C89}" srcOrd="0" destOrd="0" presId="urn:microsoft.com/office/officeart/2005/8/layout/vList5"/>
    <dgm:cxn modelId="{5EA55478-3F22-45F6-B646-384BDAF7917F}" type="presParOf" srcId="{E6D7BEF8-7357-4243-979C-82D01DC42F2A}" destId="{56E80F34-91DD-4649-AB2C-702D3839DA11}" srcOrd="1" destOrd="0" presId="urn:microsoft.com/office/officeart/2005/8/layout/vList5"/>
    <dgm:cxn modelId="{5E4B3E39-49B9-4D98-8913-D9B49A1BC397}" type="presParOf" srcId="{6A89BCAF-41F7-48F3-AEDA-40E5954063CB}" destId="{284C417F-E8AD-4B44-8DD4-773FEF5EB0A4}" srcOrd="1" destOrd="0" presId="urn:microsoft.com/office/officeart/2005/8/layout/vList5"/>
    <dgm:cxn modelId="{D765C95A-DDA7-474B-9AAE-3E08BACA438C}" type="presParOf" srcId="{6A89BCAF-41F7-48F3-AEDA-40E5954063CB}" destId="{C8D313C5-5E1D-46C8-BC50-79A440299229}" srcOrd="2" destOrd="0" presId="urn:microsoft.com/office/officeart/2005/8/layout/vList5"/>
    <dgm:cxn modelId="{A6CE7755-6C02-450B-B227-E865B9792795}" type="presParOf" srcId="{C8D313C5-5E1D-46C8-BC50-79A440299229}" destId="{BA6A82D7-F811-499C-8F97-A7A15E7CAAE9}" srcOrd="0" destOrd="0" presId="urn:microsoft.com/office/officeart/2005/8/layout/vList5"/>
    <dgm:cxn modelId="{F7D54972-BDB0-42DB-A6AC-2D18C90E3468}" type="presParOf" srcId="{C8D313C5-5E1D-46C8-BC50-79A440299229}" destId="{7AB4E668-06F1-46C0-A8B7-716E27F6F0FC}" srcOrd="1" destOrd="0" presId="urn:microsoft.com/office/officeart/2005/8/layout/vList5"/>
    <dgm:cxn modelId="{8AE5621F-163B-4AA6-BD06-1A48C2F413EA}" type="presParOf" srcId="{6A89BCAF-41F7-48F3-AEDA-40E5954063CB}" destId="{C15B0C59-B8FF-429A-B892-EBB65D3645C2}" srcOrd="3" destOrd="0" presId="urn:microsoft.com/office/officeart/2005/8/layout/vList5"/>
    <dgm:cxn modelId="{16F50161-671D-48DC-8ACF-499AEE3837BA}" type="presParOf" srcId="{6A89BCAF-41F7-48F3-AEDA-40E5954063CB}" destId="{D0C215C7-5A1F-41AA-998E-DDCE637D94AD}" srcOrd="4" destOrd="0" presId="urn:microsoft.com/office/officeart/2005/8/layout/vList5"/>
    <dgm:cxn modelId="{E31B297A-81E5-4671-A72E-298453810E4E}" type="presParOf" srcId="{D0C215C7-5A1F-41AA-998E-DDCE637D94AD}" destId="{456A3888-56BB-4C9E-816B-FFC09219FE7E}" srcOrd="0" destOrd="0" presId="urn:microsoft.com/office/officeart/2005/8/layout/vList5"/>
    <dgm:cxn modelId="{CEB358BA-A6EA-4D2A-9A17-F2F7C6630122}" type="presParOf" srcId="{D0C215C7-5A1F-41AA-998E-DDCE637D94AD}" destId="{89EE13BC-9212-4FB7-B1E5-D806AA20F5A6}" srcOrd="1" destOrd="0" presId="urn:microsoft.com/office/officeart/2005/8/layout/vList5"/>
    <dgm:cxn modelId="{535D54BC-49BB-40C3-BB2B-6B2D6CA57285}" type="presParOf" srcId="{6A89BCAF-41F7-48F3-AEDA-40E5954063CB}" destId="{01BB4C8A-CD4F-4552-8090-5B0809D31693}" srcOrd="5" destOrd="0" presId="urn:microsoft.com/office/officeart/2005/8/layout/vList5"/>
    <dgm:cxn modelId="{B2F6C129-C740-4EC1-A661-CBA04AC6F17C}" type="presParOf" srcId="{6A89BCAF-41F7-48F3-AEDA-40E5954063CB}" destId="{2E99A904-D6DC-4F41-A2E8-034D4B962967}" srcOrd="6" destOrd="0" presId="urn:microsoft.com/office/officeart/2005/8/layout/vList5"/>
    <dgm:cxn modelId="{022B27D3-2EDF-4CBB-AAA7-2CF9A24CFE00}" type="presParOf" srcId="{2E99A904-D6DC-4F41-A2E8-034D4B962967}" destId="{765FECE9-EADB-4338-ADD2-61BBA2952998}" srcOrd="0" destOrd="0" presId="urn:microsoft.com/office/officeart/2005/8/layout/vList5"/>
    <dgm:cxn modelId="{2749EA56-26A2-4E5F-B8AD-017C0C1282B5}" type="presParOf" srcId="{2E99A904-D6DC-4F41-A2E8-034D4B962967}" destId="{037403F0-1146-4B93-B4C1-DA034729D43B}" srcOrd="1" destOrd="0" presId="urn:microsoft.com/office/officeart/2005/8/layout/vList5"/>
    <dgm:cxn modelId="{C2F3A98F-73F3-417D-8683-3D3A5ECB9993}" type="presParOf" srcId="{6A89BCAF-41F7-48F3-AEDA-40E5954063CB}" destId="{EF2EAB05-AB41-4CFA-87D5-CD1F22F1FBD3}" srcOrd="7" destOrd="0" presId="urn:microsoft.com/office/officeart/2005/8/layout/vList5"/>
    <dgm:cxn modelId="{41A4EC60-05E6-4B4D-857E-94E9524CC78E}" type="presParOf" srcId="{6A89BCAF-41F7-48F3-AEDA-40E5954063CB}" destId="{4187DAD4-3FC1-44D5-80D7-3A5438BB4D4A}" srcOrd="8" destOrd="0" presId="urn:microsoft.com/office/officeart/2005/8/layout/vList5"/>
    <dgm:cxn modelId="{8D9DF84B-1163-4888-8BE5-C6F4EFF28A29}" type="presParOf" srcId="{4187DAD4-3FC1-44D5-80D7-3A5438BB4D4A}" destId="{1A9A6845-077D-40EE-8902-6A868437EA16}" srcOrd="0" destOrd="0" presId="urn:microsoft.com/office/officeart/2005/8/layout/vList5"/>
    <dgm:cxn modelId="{AB563BC6-4D24-40F5-BE6A-43B4C2B7DEDA}" type="presParOf" srcId="{4187DAD4-3FC1-44D5-80D7-3A5438BB4D4A}" destId="{5139673A-59D4-410E-9902-3065845EBB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80F34-91DD-4649-AB2C-702D3839DA11}">
      <dsp:nvSpPr>
        <dsp:cNvPr id="0" name=""/>
        <dsp:cNvSpPr/>
      </dsp:nvSpPr>
      <dsp:spPr>
        <a:xfrm rot="5400000">
          <a:off x="3428749" y="-2045034"/>
          <a:ext cx="1004911" cy="53466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a:t>Spécifique</a:t>
          </a:r>
        </a:p>
        <a:p>
          <a:pPr marL="114300" lvl="1" indent="-114300" algn="l" defTabSz="622300">
            <a:lnSpc>
              <a:spcPct val="90000"/>
            </a:lnSpc>
            <a:spcBef>
              <a:spcPct val="0"/>
            </a:spcBef>
            <a:spcAft>
              <a:spcPct val="15000"/>
            </a:spcAft>
            <a:buChar char="••"/>
          </a:pPr>
          <a:r>
            <a:rPr lang="en-US" sz="1400" kern="1200" dirty="0"/>
            <a:t>Être en mesure de décrire exactement l'objectif du changement</a:t>
          </a:r>
        </a:p>
      </dsp:txBody>
      <dsp:txXfrm rot="-5400000">
        <a:off x="1257870" y="174901"/>
        <a:ext cx="5297613" cy="906799"/>
      </dsp:txXfrm>
    </dsp:sp>
    <dsp:sp modelId="{42FF42A4-D653-4A63-A6B3-BE698CFA6C89}">
      <dsp:nvSpPr>
        <dsp:cNvPr id="0" name=""/>
        <dsp:cNvSpPr/>
      </dsp:nvSpPr>
      <dsp:spPr>
        <a:xfrm>
          <a:off x="147737" y="231"/>
          <a:ext cx="1110132" cy="12561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endParaRPr lang="en-US" sz="2800" kern="1200"/>
        </a:p>
        <a:p>
          <a:pPr lvl="0" algn="ctr" defTabSz="1244600">
            <a:lnSpc>
              <a:spcPct val="90000"/>
            </a:lnSpc>
            <a:spcBef>
              <a:spcPct val="0"/>
            </a:spcBef>
            <a:spcAft>
              <a:spcPct val="35000"/>
            </a:spcAft>
          </a:pPr>
          <a:r>
            <a:rPr lang="en-US" sz="1600" kern="1200"/>
            <a:t>S</a:t>
          </a:r>
        </a:p>
      </dsp:txBody>
      <dsp:txXfrm>
        <a:off x="201929" y="54423"/>
        <a:ext cx="1001748" cy="1147754"/>
      </dsp:txXfrm>
    </dsp:sp>
    <dsp:sp modelId="{7AB4E668-06F1-46C0-A8B7-716E27F6F0FC}">
      <dsp:nvSpPr>
        <dsp:cNvPr id="0" name=""/>
        <dsp:cNvSpPr/>
      </dsp:nvSpPr>
      <dsp:spPr>
        <a:xfrm rot="5400000">
          <a:off x="3475095" y="-813522"/>
          <a:ext cx="1004911" cy="552153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a:t>Mesurable</a:t>
          </a:r>
        </a:p>
        <a:p>
          <a:pPr marL="114300" lvl="1" indent="-114300" algn="l" defTabSz="622300">
            <a:lnSpc>
              <a:spcPct val="90000"/>
            </a:lnSpc>
            <a:spcBef>
              <a:spcPct val="0"/>
            </a:spcBef>
            <a:spcAft>
              <a:spcPct val="15000"/>
            </a:spcAft>
            <a:buChar char="••"/>
          </a:pPr>
          <a:r>
            <a:rPr lang="en-US" sz="1400" kern="1200" dirty="0"/>
            <a:t>Tout changement dans l'entreprise doit être tangible afin que toutes les parties prenantes puissent le voir, le toucher et le comprendre. </a:t>
          </a:r>
        </a:p>
      </dsp:txBody>
      <dsp:txXfrm rot="-5400000">
        <a:off x="1216782" y="1493847"/>
        <a:ext cx="5472482" cy="906799"/>
      </dsp:txXfrm>
    </dsp:sp>
    <dsp:sp modelId="{BA6A82D7-F811-499C-8F97-A7A15E7CAAE9}">
      <dsp:nvSpPr>
        <dsp:cNvPr id="0" name=""/>
        <dsp:cNvSpPr/>
      </dsp:nvSpPr>
      <dsp:spPr>
        <a:xfrm>
          <a:off x="141137" y="1305912"/>
          <a:ext cx="1069044" cy="12561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endParaRPr lang="en-US" sz="3600" kern="1200"/>
        </a:p>
        <a:p>
          <a:pPr lvl="0" algn="ctr" defTabSz="1600200">
            <a:lnSpc>
              <a:spcPct val="90000"/>
            </a:lnSpc>
            <a:spcBef>
              <a:spcPct val="0"/>
            </a:spcBef>
            <a:spcAft>
              <a:spcPct val="35000"/>
            </a:spcAft>
          </a:pPr>
          <a:r>
            <a:rPr lang="en-US" sz="1600" kern="1200"/>
            <a:t>M</a:t>
          </a:r>
        </a:p>
      </dsp:txBody>
      <dsp:txXfrm>
        <a:off x="193323" y="1358098"/>
        <a:ext cx="964672" cy="1151766"/>
      </dsp:txXfrm>
    </dsp:sp>
    <dsp:sp modelId="{89EE13BC-9212-4FB7-B1E5-D806AA20F5A6}">
      <dsp:nvSpPr>
        <dsp:cNvPr id="0" name=""/>
        <dsp:cNvSpPr/>
      </dsp:nvSpPr>
      <dsp:spPr>
        <a:xfrm rot="5400000">
          <a:off x="3551041" y="502594"/>
          <a:ext cx="854737" cy="552719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Réalisable</a:t>
          </a:r>
        </a:p>
        <a:p>
          <a:pPr marL="114300" lvl="1" indent="-114300" algn="l" defTabSz="622300">
            <a:lnSpc>
              <a:spcPct val="90000"/>
            </a:lnSpc>
            <a:spcBef>
              <a:spcPct val="0"/>
            </a:spcBef>
            <a:spcAft>
              <a:spcPct val="15000"/>
            </a:spcAft>
            <a:buChar char="••"/>
          </a:pPr>
          <a:r>
            <a:rPr lang="en-US" sz="1400" b="0" kern="1200" dirty="0"/>
            <a:t>Des objectifs irréalisables ne favorisent pas l'adhésion au processus et entraînent un désengagement rapide et une désillusion à l'égard du processus de gestion du changement. </a:t>
          </a:r>
        </a:p>
      </dsp:txBody>
      <dsp:txXfrm rot="-5400000">
        <a:off x="1214813" y="2880548"/>
        <a:ext cx="5485470" cy="771287"/>
      </dsp:txXfrm>
    </dsp:sp>
    <dsp:sp modelId="{456A3888-56BB-4C9E-816B-FFC09219FE7E}">
      <dsp:nvSpPr>
        <dsp:cNvPr id="0" name=""/>
        <dsp:cNvSpPr/>
      </dsp:nvSpPr>
      <dsp:spPr>
        <a:xfrm>
          <a:off x="147737" y="2638122"/>
          <a:ext cx="1067074" cy="12561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a:t>A</a:t>
          </a:r>
        </a:p>
      </dsp:txBody>
      <dsp:txXfrm>
        <a:off x="199827" y="2690212"/>
        <a:ext cx="962894" cy="1151958"/>
      </dsp:txXfrm>
    </dsp:sp>
    <dsp:sp modelId="{037403F0-1146-4B93-B4C1-DA034729D43B}">
      <dsp:nvSpPr>
        <dsp:cNvPr id="0" name=""/>
        <dsp:cNvSpPr/>
      </dsp:nvSpPr>
      <dsp:spPr>
        <a:xfrm rot="5400000">
          <a:off x="3419735" y="1752145"/>
          <a:ext cx="1239869" cy="56497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Réaliste</a:t>
          </a:r>
        </a:p>
        <a:p>
          <a:pPr marL="114300" lvl="1" indent="-114300" algn="l" defTabSz="622300">
            <a:lnSpc>
              <a:spcPct val="90000"/>
            </a:lnSpc>
            <a:spcBef>
              <a:spcPct val="0"/>
            </a:spcBef>
            <a:spcAft>
              <a:spcPct val="15000"/>
            </a:spcAft>
            <a:buChar char="••"/>
          </a:pPr>
          <a:r>
            <a:rPr lang="en-US" sz="1400" kern="1200" dirty="0"/>
            <a:t>Le délai imparti pour atteindre les objectifs de changement doit être réaliste, c'est-à-dire qu'il doit laisser suffisamment de temps à toutes les parties prenantes pour qu'elles puissent jouer leur rôle dans le processus.</a:t>
          </a:r>
        </a:p>
      </dsp:txBody>
      <dsp:txXfrm rot="-5400000">
        <a:off x="1214813" y="4017593"/>
        <a:ext cx="5589190" cy="1118819"/>
      </dsp:txXfrm>
    </dsp:sp>
    <dsp:sp modelId="{765FECE9-EADB-4338-ADD2-61BBA2952998}">
      <dsp:nvSpPr>
        <dsp:cNvPr id="0" name=""/>
        <dsp:cNvSpPr/>
      </dsp:nvSpPr>
      <dsp:spPr>
        <a:xfrm>
          <a:off x="147737" y="3968938"/>
          <a:ext cx="1067074" cy="1216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endParaRPr lang="en-US" sz="3600" kern="1200"/>
        </a:p>
        <a:p>
          <a:pPr lvl="0" algn="ctr" defTabSz="1600200">
            <a:lnSpc>
              <a:spcPct val="90000"/>
            </a:lnSpc>
            <a:spcBef>
              <a:spcPct val="0"/>
            </a:spcBef>
            <a:spcAft>
              <a:spcPct val="35000"/>
            </a:spcAft>
          </a:pPr>
          <a:r>
            <a:rPr lang="en-US" sz="3600" kern="1200"/>
            <a:t>R</a:t>
          </a:r>
        </a:p>
        <a:p>
          <a:pPr lvl="0" algn="ctr" defTabSz="1600200">
            <a:lnSpc>
              <a:spcPct val="90000"/>
            </a:lnSpc>
            <a:spcBef>
              <a:spcPct val="0"/>
            </a:spcBef>
            <a:spcAft>
              <a:spcPct val="35000"/>
            </a:spcAft>
          </a:pPr>
          <a:r>
            <a:rPr lang="en-US" sz="1700" kern="1200"/>
            <a:t>		</a:t>
          </a:r>
        </a:p>
      </dsp:txBody>
      <dsp:txXfrm>
        <a:off x="199827" y="4021028"/>
        <a:ext cx="962894" cy="1111950"/>
      </dsp:txXfrm>
    </dsp:sp>
    <dsp:sp modelId="{5139673A-59D4-410E-9902-3065845EBB2D}">
      <dsp:nvSpPr>
        <dsp:cNvPr id="0" name=""/>
        <dsp:cNvSpPr/>
      </dsp:nvSpPr>
      <dsp:spPr>
        <a:xfrm rot="5400000">
          <a:off x="3315906" y="3200624"/>
          <a:ext cx="1492182" cy="56104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Limité dans le temps</a:t>
          </a:r>
        </a:p>
        <a:p>
          <a:pPr marL="114300" lvl="1" indent="-114300" algn="l" defTabSz="622300">
            <a:lnSpc>
              <a:spcPct val="90000"/>
            </a:lnSpc>
            <a:spcBef>
              <a:spcPct val="0"/>
            </a:spcBef>
            <a:spcAft>
              <a:spcPct val="15000"/>
            </a:spcAft>
            <a:buChar char="••"/>
          </a:pPr>
          <a:r>
            <a:rPr lang="en-US" sz="1400" b="0" kern="1200" dirty="0"/>
            <a:t>Un processus de gestion du changement qui n'est pas assorti d'un calendrier peut facilement dériver vers des vœux pieux</a:t>
          </a:r>
          <a:r>
            <a:rPr lang="en-US" sz="1400" b="1" kern="1200" dirty="0"/>
            <a:t>. </a:t>
          </a:r>
        </a:p>
      </dsp:txBody>
      <dsp:txXfrm rot="-5400000">
        <a:off x="1256785" y="5332587"/>
        <a:ext cx="5537582" cy="1346498"/>
      </dsp:txXfrm>
    </dsp:sp>
    <dsp:sp modelId="{1A9A6845-077D-40EE-8902-6A868437EA16}">
      <dsp:nvSpPr>
        <dsp:cNvPr id="0" name=""/>
        <dsp:cNvSpPr/>
      </dsp:nvSpPr>
      <dsp:spPr>
        <a:xfrm>
          <a:off x="147737" y="5272370"/>
          <a:ext cx="1109048" cy="14669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a:t>T</a:t>
          </a:r>
        </a:p>
      </dsp:txBody>
      <dsp:txXfrm>
        <a:off x="201876" y="5326509"/>
        <a:ext cx="1000770" cy="13586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9816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84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76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3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27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70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7F6BBAE-5CC5-4315-87AE-7DB2CBABB0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C5C7309-9023-4E3D-9F06-DE67AF29B1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583E629-8369-41C9-9297-051F79CD9083}"/>
              </a:ext>
            </a:extLst>
          </p:cNvPr>
          <p:cNvSpPr>
            <a:spLocks noGrp="1" noChangeArrowheads="1"/>
          </p:cNvSpPr>
          <p:nvPr>
            <p:ph type="sldNum" sz="quarter" idx="12"/>
          </p:nvPr>
        </p:nvSpPr>
        <p:spPr>
          <a:ln/>
        </p:spPr>
        <p:txBody>
          <a:bodyPr/>
          <a:lstStyle>
            <a:lvl1pPr>
              <a:defRPr/>
            </a:lvl1pPr>
          </a:lstStyle>
          <a:p>
            <a:fld id="{215D85F2-0A4C-49BF-A685-CCB64AF3CC81}" type="slidenum">
              <a:rPr lang="en-US" altLang="en-US"/>
              <a:pPr/>
              <a:t>‹N°›</a:t>
            </a:fld>
            <a:endParaRPr lang="en-US" altLang="en-US"/>
          </a:p>
        </p:txBody>
      </p:sp>
    </p:spTree>
    <p:extLst>
      <p:ext uri="{BB962C8B-B14F-4D97-AF65-F5344CB8AC3E}">
        <p14:creationId xmlns:p14="http://schemas.microsoft.com/office/powerpoint/2010/main" val="2217236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p:nvPr/>
        </p:nvSpPr>
        <p:spPr>
          <a:xfrm>
            <a:off x="0" y="1"/>
            <a:ext cx="9144635" cy="1812688"/>
          </a:xfrm>
          <a:custGeom>
            <a:avLst/>
            <a:gdLst/>
            <a:ahLst/>
            <a:cxnLst/>
            <a:rect l="l" t="t" r="r" b="b"/>
            <a:pathLst>
              <a:path w="9144635" h="3305175" extrusionOk="0">
                <a:moveTo>
                  <a:pt x="0" y="3304911"/>
                </a:moveTo>
                <a:lnTo>
                  <a:pt x="0" y="0"/>
                </a:lnTo>
                <a:lnTo>
                  <a:pt x="7135660" y="0"/>
                </a:lnTo>
                <a:lnTo>
                  <a:pt x="9144210" y="595197"/>
                </a:lnTo>
                <a:lnTo>
                  <a:pt x="0" y="3304911"/>
                </a:lnTo>
                <a:close/>
              </a:path>
            </a:pathLst>
          </a:custGeom>
          <a:solidFill>
            <a:srgbClr val="9326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9144210"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7135659"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028700" y="1028712"/>
            <a:ext cx="16230600" cy="8229600"/>
          </a:xfrm>
          <a:custGeom>
            <a:avLst/>
            <a:gdLst/>
            <a:ahLst/>
            <a:cxnLst/>
            <a:rect l="l" t="t" r="r" b="b"/>
            <a:pathLst>
              <a:path w="16230600" h="8229600" extrusionOk="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22"/>
          <p:cNvPicPr preferRelativeResize="0"/>
          <p:nvPr/>
        </p:nvPicPr>
        <p:blipFill rotWithShape="1">
          <a:blip r:embed="rId5">
            <a:alphaModFix/>
          </a:blip>
          <a:srcRect/>
          <a:stretch/>
        </p:blipFill>
        <p:spPr>
          <a:xfrm>
            <a:off x="1028700" y="9258300"/>
            <a:ext cx="3198719" cy="702057"/>
          </a:xfrm>
          <a:prstGeom prst="rect">
            <a:avLst/>
          </a:prstGeom>
          <a:noFill/>
          <a:ln>
            <a:noFill/>
          </a:ln>
        </p:spPr>
      </p:pic>
      <p:sp>
        <p:nvSpPr>
          <p:cNvPr id="15" name="Google Shape;15;p22"/>
          <p:cNvSpPr txBox="1"/>
          <p:nvPr/>
        </p:nvSpPr>
        <p:spPr>
          <a:xfrm>
            <a:off x="4648200" y="9412402"/>
            <a:ext cx="12611100" cy="477054"/>
          </a:xfrm>
          <a:prstGeom prst="rect">
            <a:avLst/>
          </a:prstGeom>
          <a:noFill/>
          <a:ln>
            <a:noFill/>
          </a:ln>
        </p:spPr>
        <p:txBody>
          <a:bodyPr spcFirstLastPara="1" wrap="square" lIns="91425" tIns="45700" rIns="91425" bIns="45700" anchor="t" anchorCtr="0">
            <a:spAutoFit/>
          </a:bodyPr>
          <a:lstStyle/>
          <a:p>
            <a:pPr marL="12700" marR="0" lvl="0" indent="0" algn="just" rtl="0">
              <a:lnSpc>
                <a:spcPct val="106785"/>
              </a:lnSpc>
              <a:spcBef>
                <a:spcPts val="0"/>
              </a:spcBef>
              <a:spcAft>
                <a:spcPts val="0"/>
              </a:spcAft>
              <a:buNone/>
            </a:pPr>
            <a:r>
              <a:rPr lang="en-US" sz="1400">
                <a:solidFill>
                  <a:schemeClr val="dk1"/>
                </a:solidFill>
                <a:latin typeface="Arial"/>
                <a:ea typeface="Arial"/>
                <a:cs typeface="Arial"/>
                <a:sym typeface="Arial"/>
              </a:rPr>
              <a:t>"Le soutien de la Commission européenne à la production de cette publication ne constitue pas une approbation de son contenu, qui reflète uniquement les opinions des auteurs, et la Commission ne peut être tenue responsable de l'utilisation qui pourrait être faite des informations contenues dans cette publication".</a:t>
            </a:r>
            <a:endParaRPr/>
          </a:p>
        </p:txBody>
      </p:sp>
      <p:sp>
        <p:nvSpPr>
          <p:cNvPr id="16" name="Google Shape;16;p22"/>
          <p:cNvSpPr/>
          <p:nvPr/>
        </p:nvSpPr>
        <p:spPr>
          <a:xfrm>
            <a:off x="9137374"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7128823"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6">
            <a:alphaModFix/>
          </a:blip>
          <a:srcRect/>
          <a:stretch/>
        </p:blipFill>
        <p:spPr>
          <a:xfrm>
            <a:off x="14325600" y="1465438"/>
            <a:ext cx="2749826" cy="694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a:stretch/>
        </p:blipFill>
        <p:spPr>
          <a:xfrm>
            <a:off x="5276850" y="3569329"/>
            <a:ext cx="7734299" cy="1943099"/>
          </a:xfrm>
          <a:prstGeom prst="rect">
            <a:avLst/>
          </a:prstGeom>
          <a:noFill/>
          <a:ln>
            <a:noFill/>
          </a:ln>
        </p:spPr>
      </p:pic>
      <p:pic>
        <p:nvPicPr>
          <p:cNvPr id="26" name="Google Shape;26;p1"/>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27" name="Google Shape;27;p1"/>
          <p:cNvSpPr txBox="1"/>
          <p:nvPr/>
        </p:nvSpPr>
        <p:spPr>
          <a:xfrm>
            <a:off x="8494824" y="6053902"/>
            <a:ext cx="1986657" cy="31994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000" dirty="0">
                <a:solidFill>
                  <a:schemeClr val="dk1"/>
                </a:solidFill>
                <a:latin typeface="Helvetica Neue"/>
                <a:ea typeface="Helvetica Neue"/>
                <a:cs typeface="Helvetica Neue"/>
                <a:sym typeface="Helvetica Neue"/>
              </a:rPr>
              <a:t>dewproject.eu</a:t>
            </a:r>
            <a:endParaRPr sz="2000" dirty="0">
              <a:solidFill>
                <a:schemeClr val="dk1"/>
              </a:solidFill>
              <a:latin typeface="Helvetica Neue"/>
              <a:ea typeface="Helvetica Neue"/>
              <a:cs typeface="Helvetica Neue"/>
              <a:sym typeface="Helvetica Neue"/>
            </a:endParaRPr>
          </a:p>
        </p:txBody>
      </p:sp>
      <p:sp>
        <p:nvSpPr>
          <p:cNvPr id="28" name="Google Shape;28;p1"/>
          <p:cNvSpPr txBox="1"/>
          <p:nvPr/>
        </p:nvSpPr>
        <p:spPr>
          <a:xfrm>
            <a:off x="3238499" y="6593360"/>
            <a:ext cx="11811000" cy="28392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dirty="0">
                <a:solidFill>
                  <a:srgbClr val="660066"/>
                </a:solidFill>
                <a:latin typeface="Calibri"/>
                <a:ea typeface="Calibri"/>
                <a:cs typeface="Calibri"/>
                <a:sym typeface="Calibri"/>
              </a:rPr>
              <a:t>Gestion du changement </a:t>
            </a:r>
            <a:endParaRPr sz="4400" b="1" dirty="0">
              <a:solidFill>
                <a:srgbClr val="660066"/>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US" sz="4400" dirty="0">
                <a:solidFill>
                  <a:schemeClr val="dk1"/>
                </a:solidFill>
                <a:latin typeface="Calibri"/>
                <a:ea typeface="Calibri"/>
                <a:cs typeface="Calibri"/>
                <a:sym typeface="Calibri"/>
              </a:rPr>
              <a:t>Partenaire : </a:t>
            </a:r>
            <a:r>
              <a:rPr lang="en-IE" sz="4400" dirty="0">
                <a:solidFill>
                  <a:schemeClr val="dk1"/>
                </a:solidFill>
                <a:latin typeface="Calibri"/>
                <a:ea typeface="Calibri"/>
                <a:cs typeface="Calibri"/>
                <a:sym typeface="Calibri"/>
              </a:rPr>
              <a:t>IRL</a:t>
            </a:r>
            <a:endParaRPr sz="4400" dirty="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p:nvPr/>
        </p:nvSpPr>
        <p:spPr>
          <a:xfrm>
            <a:off x="1457960" y="1566761"/>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2. La gestion du changement est difficile</a:t>
            </a:r>
            <a:endParaRPr sz="4000" b="1" dirty="0">
              <a:solidFill>
                <a:srgbClr val="660066"/>
              </a:solidFill>
              <a:latin typeface="Calibri"/>
              <a:ea typeface="Calibri"/>
              <a:cs typeface="Calibri"/>
              <a:sym typeface="Calibri"/>
            </a:endParaRPr>
          </a:p>
        </p:txBody>
      </p:sp>
      <p:sp>
        <p:nvSpPr>
          <p:cNvPr id="89" name="Google Shape;89;p6"/>
          <p:cNvSpPr txBox="1"/>
          <p:nvPr/>
        </p:nvSpPr>
        <p:spPr>
          <a:xfrm>
            <a:off x="1457960" y="2598735"/>
            <a:ext cx="9514840" cy="6986488"/>
          </a:xfrm>
          <a:prstGeom prst="rect">
            <a:avLst/>
          </a:prstGeom>
          <a:noFill/>
          <a:ln>
            <a:noFill/>
          </a:ln>
        </p:spPr>
        <p:txBody>
          <a:bodyPr spcFirstLastPara="1" wrap="square" lIns="91425" tIns="45700" rIns="91425" bIns="45700" anchor="t" anchorCtr="0">
            <a:spAutoFit/>
          </a:bodyPr>
          <a:lstStyle/>
          <a:p>
            <a:pPr marL="342900" indent="-34290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La gestion du changement, bien qu'elle soit l'élément vital de la survie des entreprises, est très difficile. </a:t>
            </a:r>
          </a:p>
          <a:p>
            <a:pPr marL="342900" indent="-34290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En 2006, la Harvard Business Review a constaté que 66 % des initiatives de changement ne parviennent pas à atteindre les résultats commerciaux souhaités (Anon. in Ryerson University, 2011).</a:t>
            </a:r>
            <a:endParaRPr lang="en-US" sz="2400" b="0" dirty="0">
              <a:effectLst/>
              <a:latin typeface="Calibri" panose="020F0502020204030204" pitchFamily="34" charset="0"/>
              <a:cs typeface="Calibri" panose="020F0502020204030204" pitchFamily="34" charset="0"/>
            </a:endParaRPr>
          </a:p>
          <a:p>
            <a:pPr marL="342900" indent="-34290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Le stress quotidien de la </a:t>
            </a:r>
            <a:r>
              <a:rPr lang="en-US" sz="2400" b="0" i="0" u="none" strike="noStrike" dirty="0" err="1">
                <a:solidFill>
                  <a:srgbClr val="000000"/>
                </a:solidFill>
                <a:effectLst/>
                <a:latin typeface="Calibri" panose="020F0502020204030204" pitchFamily="34" charset="0"/>
                <a:cs typeface="Calibri" panose="020F0502020204030204" pitchFamily="34" charset="0"/>
              </a:rPr>
              <a:t>pratique des </a:t>
            </a:r>
            <a:r>
              <a:rPr lang="en-US" sz="2400" b="0" i="0" u="none" strike="noStrike" dirty="0">
                <a:solidFill>
                  <a:srgbClr val="000000"/>
                </a:solidFill>
                <a:effectLst/>
                <a:latin typeface="Calibri" panose="020F0502020204030204" pitchFamily="34" charset="0"/>
                <a:cs typeface="Calibri" panose="020F0502020204030204" pitchFamily="34" charset="0"/>
              </a:rPr>
              <a:t>affaires, des commandes à remplir, des clients à satisfaire, laisse peu d'espace pour le luxe perçu de gérer réellement le changement plutôt que de se précipiter pour y réagir. </a:t>
            </a:r>
          </a:p>
          <a:p>
            <a:pPr marL="342900" indent="-34290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Pour les petites entreprises en particulier, la priorité est généralement donnée à une tâche plus </a:t>
            </a:r>
            <a:r>
              <a:rPr lang="en-US" sz="2400" b="0" i="0" u="none" strike="noStrike" dirty="0" err="1">
                <a:solidFill>
                  <a:srgbClr val="000000"/>
                </a:solidFill>
                <a:effectLst/>
                <a:latin typeface="Calibri" panose="020F0502020204030204" pitchFamily="34" charset="0"/>
                <a:cs typeface="Calibri" panose="020F0502020204030204" pitchFamily="34" charset="0"/>
              </a:rPr>
              <a:t>immédiate</a:t>
            </a:r>
            <a:r>
              <a:rPr lang="en-US" sz="2400" b="0" i="0" u="none" strike="noStrike" dirty="0" smtClean="0">
                <a:solidFill>
                  <a:srgbClr val="000000"/>
                </a:solidFill>
                <a:effectLst/>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342900" indent="-34290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La gestion du changement exige des choix logiques honnêtes et non émotionnels, ce qui, pour de nombreux groupes de dirigeants ou individus, n'est pas facile à canaliser. </a:t>
            </a:r>
            <a:endParaRPr lang="en-US" sz="2400" dirty="0">
              <a:latin typeface="Calibri" panose="020F0502020204030204" pitchFamily="34" charset="0"/>
              <a:cs typeface="Calibri" panose="020F0502020204030204" pitchFamily="34" charset="0"/>
            </a:endParaRPr>
          </a:p>
          <a:p>
            <a:pPr marL="342900" indent="-342900" rtl="0">
              <a:spcBef>
                <a:spcPts val="0"/>
              </a:spcBef>
              <a:spcAft>
                <a:spcPts val="800"/>
              </a:spcAft>
              <a:buFont typeface="Arial" panose="020B0604020202020204" pitchFamily="34" charset="0"/>
              <a:buChar char="•"/>
            </a:pPr>
            <a:r>
              <a:rPr lang="en-US" sz="2400" b="0" dirty="0">
                <a:effectLst/>
                <a:latin typeface="Calibri" panose="020F0502020204030204" pitchFamily="34" charset="0"/>
                <a:cs typeface="Calibri" panose="020F0502020204030204" pitchFamily="34" charset="0"/>
              </a:rPr>
              <a:t>La gestion du changement est un </a:t>
            </a:r>
            <a:r>
              <a:rPr lang="en-US" sz="2400" b="1" dirty="0">
                <a:effectLst/>
                <a:latin typeface="Calibri" panose="020F0502020204030204" pitchFamily="34" charset="0"/>
                <a:cs typeface="Calibri" panose="020F0502020204030204" pitchFamily="34" charset="0"/>
              </a:rPr>
              <a:t>PROCESSUS </a:t>
            </a:r>
            <a:r>
              <a:rPr lang="en-US" sz="2400" b="0" dirty="0">
                <a:effectLst/>
                <a:latin typeface="Calibri" panose="020F0502020204030204" pitchFamily="34" charset="0"/>
                <a:cs typeface="Calibri" panose="020F0502020204030204" pitchFamily="34" charset="0"/>
              </a:rPr>
              <a:t>et non un événement. </a:t>
            </a:r>
          </a:p>
          <a:p>
            <a:r>
              <a:rPr lang="en-US" sz="2400" dirty="0">
                <a:latin typeface="Calibri" panose="020F0502020204030204" pitchFamily="34" charset="0"/>
                <a:cs typeface="Calibri" panose="020F0502020204030204" pitchFamily="34" charset="0"/>
              </a:rPr>
              <a:t/>
            </a:r>
            <a:br>
              <a:rPr lang="en-US" sz="2400" dirty="0">
                <a:latin typeface="Calibri" panose="020F0502020204030204" pitchFamily="34" charset="0"/>
                <a:cs typeface="Calibri" panose="020F0502020204030204" pitchFamily="34" charset="0"/>
              </a:rPr>
            </a:br>
            <a:endParaRPr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971E20C-15C5-4F87-AF72-5A3CC7CB8A44}"/>
              </a:ext>
            </a:extLst>
          </p:cNvPr>
          <p:cNvSpPr txBox="1"/>
          <p:nvPr/>
        </p:nvSpPr>
        <p:spPr>
          <a:xfrm>
            <a:off x="11297476" y="5153261"/>
            <a:ext cx="5657592" cy="1877437"/>
          </a:xfrm>
          <a:prstGeom prst="rect">
            <a:avLst/>
          </a:prstGeom>
          <a:noFill/>
        </p:spPr>
        <p:txBody>
          <a:bodyPr wrap="square" rtlCol="0">
            <a:spAutoFit/>
          </a:bodyPr>
          <a:lstStyle/>
          <a:p>
            <a:r>
              <a:rPr lang="en-IE" sz="1600" b="1" dirty="0">
                <a:solidFill>
                  <a:srgbClr val="7030A0"/>
                </a:solidFill>
              </a:rPr>
              <a:t>                    </a:t>
            </a:r>
            <a:r>
              <a:rPr lang="en-IE" sz="1600" b="1" dirty="0" err="1">
                <a:solidFill>
                  <a:srgbClr val="7030A0"/>
                </a:solidFill>
              </a:rPr>
              <a:t>Soyez</a:t>
            </a:r>
            <a:r>
              <a:rPr lang="en-IE" sz="1600" b="1" dirty="0">
                <a:solidFill>
                  <a:srgbClr val="7030A0"/>
                </a:solidFill>
              </a:rPr>
              <a:t> </a:t>
            </a:r>
            <a:r>
              <a:rPr lang="en-IE" sz="1600" b="1" dirty="0" err="1" smtClean="0">
                <a:solidFill>
                  <a:srgbClr val="7030A0"/>
                </a:solidFill>
              </a:rPr>
              <a:t>actifs</a:t>
            </a:r>
            <a:r>
              <a:rPr lang="en-IE" sz="1600" b="1" dirty="0" smtClean="0">
                <a:solidFill>
                  <a:srgbClr val="7030A0"/>
                </a:solidFill>
              </a:rPr>
              <a:t> </a:t>
            </a:r>
            <a:r>
              <a:rPr lang="en-IE" b="1" dirty="0">
                <a:solidFill>
                  <a:srgbClr val="7030A0"/>
                </a:solidFill>
              </a:rPr>
              <a:t>!</a:t>
            </a:r>
          </a:p>
          <a:p>
            <a:endParaRPr lang="en-US" sz="1800" b="1" i="0" u="none" strike="noStrike" dirty="0">
              <a:solidFill>
                <a:srgbClr val="7030A0"/>
              </a:solidFill>
              <a:effectLst/>
              <a:latin typeface="Calibri" panose="020F0502020204030204" pitchFamily="34" charset="0"/>
            </a:endParaRPr>
          </a:p>
          <a:p>
            <a:endParaRPr lang="en-US" sz="1800" b="1" i="0" u="none" strike="noStrike" dirty="0">
              <a:solidFill>
                <a:srgbClr val="7030A0"/>
              </a:solidFill>
              <a:effectLst/>
              <a:latin typeface="Calibri" panose="020F0502020204030204" pitchFamily="34" charset="0"/>
            </a:endParaRPr>
          </a:p>
          <a:p>
            <a:pPr marL="285750" indent="-285750">
              <a:buFont typeface="Arial" panose="020B0604020202020204" pitchFamily="34" charset="0"/>
              <a:buChar char="•"/>
            </a:pPr>
            <a:r>
              <a:rPr lang="en-US" sz="1600" b="1" i="0" u="none" strike="noStrike" dirty="0">
                <a:solidFill>
                  <a:srgbClr val="7030A0"/>
                </a:solidFill>
                <a:effectLst/>
                <a:latin typeface="Calibri" panose="020F0502020204030204" pitchFamily="34" charset="0"/>
              </a:rPr>
              <a:t>En pensant à votre entreprise ou à une entreprise que vous connaissez bien, suggérez les changements nécessaires à la </a:t>
            </a:r>
            <a:r>
              <a:rPr lang="en-US" sz="1600" b="1" i="0" u="none" strike="noStrike" dirty="0" err="1">
                <a:solidFill>
                  <a:srgbClr val="7030A0"/>
                </a:solidFill>
                <a:effectLst/>
                <a:latin typeface="Calibri" panose="020F0502020204030204" pitchFamily="34" charset="0"/>
              </a:rPr>
              <a:t>numérisation </a:t>
            </a:r>
            <a:r>
              <a:rPr lang="en-US" sz="1600" b="1" i="0" u="none" strike="noStrike" dirty="0">
                <a:solidFill>
                  <a:srgbClr val="7030A0"/>
                </a:solidFill>
                <a:effectLst/>
                <a:latin typeface="Calibri" panose="020F0502020204030204" pitchFamily="34" charset="0"/>
              </a:rPr>
              <a:t>et les obstacles à leur mise en œuvre. Si possible, partagez ces informations avec vos collègues. </a:t>
            </a:r>
            <a:endParaRPr lang="en-US" sz="1600" b="1" dirty="0">
              <a:solidFill>
                <a:srgbClr val="7030A0"/>
              </a:solidFill>
              <a:latin typeface="Calibri" panose="020F0502020204030204" pitchFamily="34" charset="0"/>
            </a:endParaRPr>
          </a:p>
        </p:txBody>
      </p:sp>
      <p:graphicFrame>
        <p:nvGraphicFramePr>
          <p:cNvPr id="3" name="Table 3">
            <a:extLst>
              <a:ext uri="{FF2B5EF4-FFF2-40B4-BE49-F238E27FC236}">
                <a16:creationId xmlns:a16="http://schemas.microsoft.com/office/drawing/2014/main" id="{F8454405-EA37-4525-816C-AFC17794707D}"/>
              </a:ext>
            </a:extLst>
          </p:cNvPr>
          <p:cNvGraphicFramePr>
            <a:graphicFrameLocks noGrp="1"/>
          </p:cNvGraphicFramePr>
          <p:nvPr>
            <p:extLst>
              <p:ext uri="{D42A27DB-BD31-4B8C-83A1-F6EECF244321}">
                <p14:modId xmlns:p14="http://schemas.microsoft.com/office/powerpoint/2010/main" val="4201557542"/>
              </p:ext>
            </p:extLst>
          </p:nvPr>
        </p:nvGraphicFramePr>
        <p:xfrm>
          <a:off x="11297476" y="7482901"/>
          <a:ext cx="5868538" cy="1230808"/>
        </p:xfrm>
        <a:graphic>
          <a:graphicData uri="http://schemas.openxmlformats.org/drawingml/2006/table">
            <a:tbl>
              <a:tblPr firstRow="1" bandRow="1">
                <a:tableStyleId>{84AED351-25B0-4149-A5ED-F89A5CD1FB83}</a:tableStyleId>
              </a:tblPr>
              <a:tblGrid>
                <a:gridCol w="2934269">
                  <a:extLst>
                    <a:ext uri="{9D8B030D-6E8A-4147-A177-3AD203B41FA5}">
                      <a16:colId xmlns:a16="http://schemas.microsoft.com/office/drawing/2014/main" val="1345410245"/>
                    </a:ext>
                  </a:extLst>
                </a:gridCol>
                <a:gridCol w="2934269">
                  <a:extLst>
                    <a:ext uri="{9D8B030D-6E8A-4147-A177-3AD203B41FA5}">
                      <a16:colId xmlns:a16="http://schemas.microsoft.com/office/drawing/2014/main" val="3249260106"/>
                    </a:ext>
                  </a:extLst>
                </a:gridCol>
              </a:tblGrid>
              <a:tr h="307702">
                <a:tc>
                  <a:txBody>
                    <a:bodyPr/>
                    <a:lstStyle/>
                    <a:p>
                      <a:r>
                        <a:rPr lang="en-IE" b="1" dirty="0"/>
                        <a:t> Modèle d'entreprise</a:t>
                      </a:r>
                    </a:p>
                  </a:txBody>
                  <a:tcPr/>
                </a:tc>
                <a:tc>
                  <a:txBody>
                    <a:bodyPr/>
                    <a:lstStyle/>
                    <a:p>
                      <a:endParaRPr lang="en-IE" dirty="0"/>
                    </a:p>
                  </a:txBody>
                  <a:tcPr/>
                </a:tc>
                <a:extLst>
                  <a:ext uri="{0D108BD9-81ED-4DB2-BD59-A6C34878D82A}">
                    <a16:rowId xmlns:a16="http://schemas.microsoft.com/office/drawing/2014/main" val="871863924"/>
                  </a:ext>
                </a:extLst>
              </a:tr>
              <a:tr h="307702">
                <a:tc>
                  <a:txBody>
                    <a:bodyPr/>
                    <a:lstStyle/>
                    <a:p>
                      <a:r>
                        <a:rPr lang="en-IE" b="1" dirty="0"/>
                        <a:t>Déficience des entreprises</a:t>
                      </a:r>
                    </a:p>
                  </a:txBody>
                  <a:tcPr/>
                </a:tc>
                <a:tc>
                  <a:txBody>
                    <a:bodyPr/>
                    <a:lstStyle/>
                    <a:p>
                      <a:endParaRPr lang="en-IE" dirty="0"/>
                    </a:p>
                  </a:txBody>
                  <a:tcPr/>
                </a:tc>
                <a:extLst>
                  <a:ext uri="{0D108BD9-81ED-4DB2-BD59-A6C34878D82A}">
                    <a16:rowId xmlns:a16="http://schemas.microsoft.com/office/drawing/2014/main" val="3124788295"/>
                  </a:ext>
                </a:extLst>
              </a:tr>
              <a:tr h="307702">
                <a:tc>
                  <a:txBody>
                    <a:bodyPr/>
                    <a:lstStyle/>
                    <a:p>
                      <a:r>
                        <a:rPr lang="en-IE" b="1" dirty="0"/>
                        <a:t>Solution de gestion du changement</a:t>
                      </a:r>
                    </a:p>
                  </a:txBody>
                  <a:tcPr/>
                </a:tc>
                <a:tc>
                  <a:txBody>
                    <a:bodyPr/>
                    <a:lstStyle/>
                    <a:p>
                      <a:endParaRPr lang="en-IE"/>
                    </a:p>
                  </a:txBody>
                  <a:tcPr/>
                </a:tc>
                <a:extLst>
                  <a:ext uri="{0D108BD9-81ED-4DB2-BD59-A6C34878D82A}">
                    <a16:rowId xmlns:a16="http://schemas.microsoft.com/office/drawing/2014/main" val="3148709953"/>
                  </a:ext>
                </a:extLst>
              </a:tr>
              <a:tr h="307702">
                <a:tc>
                  <a:txBody>
                    <a:bodyPr/>
                    <a:lstStyle/>
                    <a:p>
                      <a:r>
                        <a:rPr lang="en-IE" b="1" dirty="0"/>
                        <a:t>Obstacle à la gestion du changement </a:t>
                      </a:r>
                    </a:p>
                  </a:txBody>
                  <a:tcPr/>
                </a:tc>
                <a:tc>
                  <a:txBody>
                    <a:bodyPr/>
                    <a:lstStyle/>
                    <a:p>
                      <a:endParaRPr lang="en-IE" dirty="0"/>
                    </a:p>
                  </a:txBody>
                  <a:tcPr/>
                </a:tc>
                <a:extLst>
                  <a:ext uri="{0D108BD9-81ED-4DB2-BD59-A6C34878D82A}">
                    <a16:rowId xmlns:a16="http://schemas.microsoft.com/office/drawing/2014/main" val="1258381879"/>
                  </a:ext>
                </a:extLst>
              </a:tr>
            </a:tbl>
          </a:graphicData>
        </a:graphic>
      </p:graphicFrame>
      <p:pic>
        <p:nvPicPr>
          <p:cNvPr id="3076" name="Picture 4" descr="Hill Cartoon Images – Browse 99,298 Stock Photos, Vectors ...">
            <a:extLst>
              <a:ext uri="{FF2B5EF4-FFF2-40B4-BE49-F238E27FC236}">
                <a16:creationId xmlns:a16="http://schemas.microsoft.com/office/drawing/2014/main" id="{2D56DFC8-C8D3-4D90-8934-228D5BC67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1611" y="2344973"/>
            <a:ext cx="4147902" cy="24045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338D7F4-650A-47B6-9425-CA12367AB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8335" y="4929925"/>
            <a:ext cx="7620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1F7F30CB-218C-4D53-91B3-6EF5CA597009}"/>
              </a:ext>
            </a:extLst>
          </p:cNvPr>
          <p:cNvSpPr>
            <a:spLocks noGrp="1" noChangeArrowheads="1"/>
          </p:cNvSpPr>
          <p:nvPr>
            <p:ph type="title"/>
          </p:nvPr>
        </p:nvSpPr>
        <p:spPr>
          <a:xfrm>
            <a:off x="1548282" y="1466597"/>
            <a:ext cx="12344400" cy="954882"/>
          </a:xfrm>
        </p:spPr>
        <p:txBody>
          <a:bodyPr/>
          <a:lstStyle/>
          <a:p>
            <a:pPr eaLnBrk="1" hangingPunct="1"/>
            <a:r>
              <a:rPr lang="en-US" sz="4000" b="1" dirty="0">
                <a:solidFill>
                  <a:srgbClr val="7030A0"/>
                </a:solidFill>
                <a:latin typeface="Calibri" panose="020F0502020204030204" pitchFamily="34" charset="0"/>
                <a:ea typeface="Calibri"/>
                <a:cs typeface="Calibri" panose="020F0502020204030204" pitchFamily="34" charset="0"/>
                <a:sym typeface="Calibri"/>
              </a:rPr>
              <a:t>2. </a:t>
            </a:r>
            <a:r>
              <a:rPr lang="en-US" altLang="en-US" sz="4000" b="1" dirty="0">
                <a:solidFill>
                  <a:srgbClr val="7030A0"/>
                </a:solidFill>
                <a:latin typeface="Calibri" panose="020F0502020204030204" pitchFamily="34" charset="0"/>
                <a:cs typeface="Calibri" panose="020F0502020204030204" pitchFamily="34" charset="0"/>
              </a:rPr>
              <a:t>Conflit entre le personnel et la direction  </a:t>
            </a:r>
            <a:endParaRPr lang="en-GB" altLang="en-US" sz="4000" b="1" dirty="0">
              <a:solidFill>
                <a:srgbClr val="7030A0"/>
              </a:solidFill>
              <a:latin typeface="Calibri" panose="020F0502020204030204" pitchFamily="34" charset="0"/>
              <a:cs typeface="Calibri" panose="020F0502020204030204" pitchFamily="34" charset="0"/>
            </a:endParaRPr>
          </a:p>
        </p:txBody>
      </p:sp>
      <p:sp>
        <p:nvSpPr>
          <p:cNvPr id="16387" name="Rectangle 5">
            <a:extLst>
              <a:ext uri="{FF2B5EF4-FFF2-40B4-BE49-F238E27FC236}">
                <a16:creationId xmlns:a16="http://schemas.microsoft.com/office/drawing/2014/main" id="{768C86BC-EC31-4A89-A1C8-591512B2A0DF}"/>
              </a:ext>
            </a:extLst>
          </p:cNvPr>
          <p:cNvSpPr>
            <a:spLocks noChangeArrowheads="1"/>
          </p:cNvSpPr>
          <p:nvPr/>
        </p:nvSpPr>
        <p:spPr bwMode="auto">
          <a:xfrm>
            <a:off x="2919882" y="3105150"/>
            <a:ext cx="3657600" cy="18288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a:t>État actuel</a:t>
            </a:r>
          </a:p>
        </p:txBody>
      </p:sp>
      <p:sp>
        <p:nvSpPr>
          <p:cNvPr id="16388" name="AutoShape 7">
            <a:extLst>
              <a:ext uri="{FF2B5EF4-FFF2-40B4-BE49-F238E27FC236}">
                <a16:creationId xmlns:a16="http://schemas.microsoft.com/office/drawing/2014/main" id="{3A2CB86F-AF56-4AF0-BBEB-A2964ADFA1CF}"/>
              </a:ext>
            </a:extLst>
          </p:cNvPr>
          <p:cNvSpPr>
            <a:spLocks noChangeArrowheads="1"/>
          </p:cNvSpPr>
          <p:nvPr/>
        </p:nvSpPr>
        <p:spPr bwMode="auto">
          <a:xfrm>
            <a:off x="6691782" y="3400425"/>
            <a:ext cx="2057400" cy="1143000"/>
          </a:xfrm>
          <a:prstGeom prst="rightArrow">
            <a:avLst>
              <a:gd name="adj1" fmla="val 50000"/>
              <a:gd name="adj2" fmla="val 45000"/>
            </a:avLst>
          </a:prstGeom>
          <a:solidFill>
            <a:srgbClr val="FFFF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sz="2100"/>
          </a:p>
        </p:txBody>
      </p:sp>
      <p:sp>
        <p:nvSpPr>
          <p:cNvPr id="16389" name="Oval 8">
            <a:extLst>
              <a:ext uri="{FF2B5EF4-FFF2-40B4-BE49-F238E27FC236}">
                <a16:creationId xmlns:a16="http://schemas.microsoft.com/office/drawing/2014/main" id="{9FA5DE3B-98B5-4CF8-B840-C1DA5F77746A}"/>
              </a:ext>
            </a:extLst>
          </p:cNvPr>
          <p:cNvSpPr>
            <a:spLocks noChangeArrowheads="1"/>
          </p:cNvSpPr>
          <p:nvPr/>
        </p:nvSpPr>
        <p:spPr bwMode="auto">
          <a:xfrm>
            <a:off x="8801100" y="3105150"/>
            <a:ext cx="2857500" cy="1828800"/>
          </a:xfrm>
          <a:prstGeom prst="ellipse">
            <a:avLst/>
          </a:prstGeom>
          <a:solidFill>
            <a:srgbClr val="99CC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dirty="0"/>
              <a:t>Transformation</a:t>
            </a:r>
          </a:p>
          <a:p>
            <a:pPr algn="ctr"/>
            <a:r>
              <a:rPr lang="en-GB" altLang="en-US" sz="2100" dirty="0"/>
              <a:t>État</a:t>
            </a:r>
          </a:p>
        </p:txBody>
      </p:sp>
      <p:sp>
        <p:nvSpPr>
          <p:cNvPr id="16390" name="AutoShape 10">
            <a:extLst>
              <a:ext uri="{FF2B5EF4-FFF2-40B4-BE49-F238E27FC236}">
                <a16:creationId xmlns:a16="http://schemas.microsoft.com/office/drawing/2014/main" id="{F1469A27-42B6-4084-9B13-B1CD1D600C34}"/>
              </a:ext>
            </a:extLst>
          </p:cNvPr>
          <p:cNvSpPr>
            <a:spLocks noChangeArrowheads="1"/>
          </p:cNvSpPr>
          <p:nvPr/>
        </p:nvSpPr>
        <p:spPr bwMode="auto">
          <a:xfrm>
            <a:off x="11658600" y="3497386"/>
            <a:ext cx="1761186" cy="800100"/>
          </a:xfrm>
          <a:prstGeom prst="rightArrow">
            <a:avLst>
              <a:gd name="adj1" fmla="val 50000"/>
              <a:gd name="adj2" fmla="val 58824"/>
            </a:avLst>
          </a:prstGeom>
          <a:solidFill>
            <a:srgbClr val="FFFF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sz="2100"/>
          </a:p>
        </p:txBody>
      </p:sp>
      <p:sp>
        <p:nvSpPr>
          <p:cNvPr id="16391" name="AutoShape 11">
            <a:extLst>
              <a:ext uri="{FF2B5EF4-FFF2-40B4-BE49-F238E27FC236}">
                <a16:creationId xmlns:a16="http://schemas.microsoft.com/office/drawing/2014/main" id="{7591D826-1944-46D3-8E69-B05D59DF5D22}"/>
              </a:ext>
            </a:extLst>
          </p:cNvPr>
          <p:cNvSpPr>
            <a:spLocks noChangeArrowheads="1"/>
          </p:cNvSpPr>
          <p:nvPr/>
        </p:nvSpPr>
        <p:spPr bwMode="auto">
          <a:xfrm>
            <a:off x="12753304" y="3046289"/>
            <a:ext cx="2743200" cy="1943100"/>
          </a:xfrm>
          <a:prstGeom prst="triangle">
            <a:avLst>
              <a:gd name="adj" fmla="val 5000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dirty="0">
                <a:solidFill>
                  <a:srgbClr val="002060"/>
                </a:solidFill>
              </a:rPr>
              <a:t>L'avenir</a:t>
            </a:r>
          </a:p>
          <a:p>
            <a:pPr algn="ctr"/>
            <a:r>
              <a:rPr lang="en-GB" altLang="en-US" sz="2100" dirty="0">
                <a:solidFill>
                  <a:srgbClr val="002060"/>
                </a:solidFill>
              </a:rPr>
              <a:t>État</a:t>
            </a:r>
          </a:p>
        </p:txBody>
      </p:sp>
      <p:sp>
        <p:nvSpPr>
          <p:cNvPr id="16392" name="Rectangle 13">
            <a:extLst>
              <a:ext uri="{FF2B5EF4-FFF2-40B4-BE49-F238E27FC236}">
                <a16:creationId xmlns:a16="http://schemas.microsoft.com/office/drawing/2014/main" id="{A543BC3D-D23F-4EC1-A31C-6DFA8D9CB0A1}"/>
              </a:ext>
            </a:extLst>
          </p:cNvPr>
          <p:cNvSpPr>
            <a:spLocks noChangeArrowheads="1"/>
          </p:cNvSpPr>
          <p:nvPr/>
        </p:nvSpPr>
        <p:spPr bwMode="auto">
          <a:xfrm>
            <a:off x="2919882" y="2115191"/>
            <a:ext cx="10172700" cy="800100"/>
          </a:xfrm>
          <a:prstGeom prst="rect">
            <a:avLst/>
          </a:prstGeom>
          <a:solidFill>
            <a:srgbClr val="92D05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100" dirty="0"/>
              <a:t>La direction peut considérer le changement de manière linéaire</a:t>
            </a:r>
          </a:p>
        </p:txBody>
      </p:sp>
      <p:sp>
        <p:nvSpPr>
          <p:cNvPr id="16393" name="Rectangle 15">
            <a:extLst>
              <a:ext uri="{FF2B5EF4-FFF2-40B4-BE49-F238E27FC236}">
                <a16:creationId xmlns:a16="http://schemas.microsoft.com/office/drawing/2014/main" id="{28DABDFA-CB18-4E9F-8D30-B776B77C50B9}"/>
              </a:ext>
            </a:extLst>
          </p:cNvPr>
          <p:cNvSpPr>
            <a:spLocks noChangeArrowheads="1"/>
          </p:cNvSpPr>
          <p:nvPr/>
        </p:nvSpPr>
        <p:spPr bwMode="auto">
          <a:xfrm>
            <a:off x="3086100" y="6996448"/>
            <a:ext cx="3429000" cy="18288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dirty="0"/>
              <a:t>État actuel</a:t>
            </a:r>
          </a:p>
        </p:txBody>
      </p:sp>
      <p:sp>
        <p:nvSpPr>
          <p:cNvPr id="16394" name="Freeform 20">
            <a:extLst>
              <a:ext uri="{FF2B5EF4-FFF2-40B4-BE49-F238E27FC236}">
                <a16:creationId xmlns:a16="http://schemas.microsoft.com/office/drawing/2014/main" id="{7D992C40-C17B-4A5D-9CB9-8BACCABBB60E}"/>
              </a:ext>
            </a:extLst>
          </p:cNvPr>
          <p:cNvSpPr>
            <a:spLocks/>
          </p:cNvSpPr>
          <p:nvPr/>
        </p:nvSpPr>
        <p:spPr bwMode="auto">
          <a:xfrm>
            <a:off x="6577482" y="6619875"/>
            <a:ext cx="3314700" cy="3105150"/>
          </a:xfrm>
          <a:custGeom>
            <a:avLst/>
            <a:gdLst>
              <a:gd name="T0" fmla="*/ 0 w 1392"/>
              <a:gd name="T1" fmla="*/ 2147483646 h 1304"/>
              <a:gd name="T2" fmla="*/ 2147483646 w 1392"/>
              <a:gd name="T3" fmla="*/ 2147483646 h 1304"/>
              <a:gd name="T4" fmla="*/ 2147483646 w 1392"/>
              <a:gd name="T5" fmla="*/ 2147483646 h 1304"/>
              <a:gd name="T6" fmla="*/ 2147483646 w 1392"/>
              <a:gd name="T7" fmla="*/ 2147483646 h 1304"/>
              <a:gd name="T8" fmla="*/ 2147483646 w 1392"/>
              <a:gd name="T9" fmla="*/ 2147483646 h 1304"/>
              <a:gd name="T10" fmla="*/ 2147483646 w 1392"/>
              <a:gd name="T11" fmla="*/ 2147483646 h 1304"/>
              <a:gd name="T12" fmla="*/ 2147483646 w 1392"/>
              <a:gd name="T13" fmla="*/ 2147483646 h 1304"/>
              <a:gd name="T14" fmla="*/ 2147483646 w 1392"/>
              <a:gd name="T15" fmla="*/ 2147483646 h 1304"/>
              <a:gd name="T16" fmla="*/ 2147483646 w 1392"/>
              <a:gd name="T17" fmla="*/ 2147483646 h 1304"/>
              <a:gd name="T18" fmla="*/ 2147483646 w 1392"/>
              <a:gd name="T19" fmla="*/ 2147483646 h 1304"/>
              <a:gd name="T20" fmla="*/ 2147483646 w 1392"/>
              <a:gd name="T21" fmla="*/ 2147483646 h 1304"/>
              <a:gd name="T22" fmla="*/ 2147483646 w 1392"/>
              <a:gd name="T23" fmla="*/ 2147483646 h 1304"/>
              <a:gd name="T24" fmla="*/ 2147483646 w 1392"/>
              <a:gd name="T25" fmla="*/ 2147483646 h 1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2"/>
              <a:gd name="T40" fmla="*/ 0 h 1304"/>
              <a:gd name="T41" fmla="*/ 1392 w 1392"/>
              <a:gd name="T42" fmla="*/ 1304 h 1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2" h="1304">
                <a:moveTo>
                  <a:pt x="0" y="440"/>
                </a:moveTo>
                <a:cubicBezTo>
                  <a:pt x="308" y="220"/>
                  <a:pt x="616" y="0"/>
                  <a:pt x="624" y="104"/>
                </a:cubicBezTo>
                <a:cubicBezTo>
                  <a:pt x="632" y="208"/>
                  <a:pt x="0" y="1072"/>
                  <a:pt x="48" y="1064"/>
                </a:cubicBezTo>
                <a:cubicBezTo>
                  <a:pt x="96" y="1056"/>
                  <a:pt x="864" y="40"/>
                  <a:pt x="912" y="56"/>
                </a:cubicBezTo>
                <a:cubicBezTo>
                  <a:pt x="960" y="72"/>
                  <a:pt x="368" y="1016"/>
                  <a:pt x="336" y="1160"/>
                </a:cubicBezTo>
                <a:cubicBezTo>
                  <a:pt x="304" y="1304"/>
                  <a:pt x="592" y="1072"/>
                  <a:pt x="720" y="920"/>
                </a:cubicBezTo>
                <a:cubicBezTo>
                  <a:pt x="848" y="768"/>
                  <a:pt x="1048" y="248"/>
                  <a:pt x="1104" y="248"/>
                </a:cubicBezTo>
                <a:cubicBezTo>
                  <a:pt x="1160" y="248"/>
                  <a:pt x="1024" y="848"/>
                  <a:pt x="1056" y="920"/>
                </a:cubicBezTo>
                <a:cubicBezTo>
                  <a:pt x="1088" y="992"/>
                  <a:pt x="1248" y="736"/>
                  <a:pt x="1296" y="680"/>
                </a:cubicBezTo>
                <a:cubicBezTo>
                  <a:pt x="1344" y="624"/>
                  <a:pt x="1336" y="592"/>
                  <a:pt x="1344" y="584"/>
                </a:cubicBezTo>
                <a:cubicBezTo>
                  <a:pt x="1352" y="576"/>
                  <a:pt x="1336" y="632"/>
                  <a:pt x="1344" y="632"/>
                </a:cubicBezTo>
                <a:cubicBezTo>
                  <a:pt x="1352" y="632"/>
                  <a:pt x="1392" y="592"/>
                  <a:pt x="1392" y="584"/>
                </a:cubicBezTo>
                <a:cubicBezTo>
                  <a:pt x="1392" y="576"/>
                  <a:pt x="1368" y="580"/>
                  <a:pt x="1344" y="5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sz="2100"/>
          </a:p>
        </p:txBody>
      </p:sp>
      <p:sp>
        <p:nvSpPr>
          <p:cNvPr id="16395" name="Oval 21">
            <a:extLst>
              <a:ext uri="{FF2B5EF4-FFF2-40B4-BE49-F238E27FC236}">
                <a16:creationId xmlns:a16="http://schemas.microsoft.com/office/drawing/2014/main" id="{4AAA5AD7-007D-4BDF-8F50-71924417CF99}"/>
              </a:ext>
            </a:extLst>
          </p:cNvPr>
          <p:cNvSpPr>
            <a:spLocks noChangeArrowheads="1"/>
          </p:cNvSpPr>
          <p:nvPr/>
        </p:nvSpPr>
        <p:spPr bwMode="auto">
          <a:xfrm>
            <a:off x="9658350" y="7200900"/>
            <a:ext cx="2514600" cy="1943100"/>
          </a:xfrm>
          <a:prstGeom prst="ellipse">
            <a:avLst/>
          </a:prstGeom>
          <a:solidFill>
            <a:srgbClr val="99CC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dirty="0"/>
              <a:t>Transformation</a:t>
            </a:r>
          </a:p>
          <a:p>
            <a:pPr algn="ctr"/>
            <a:r>
              <a:rPr lang="en-GB" altLang="en-US" sz="2100" dirty="0"/>
              <a:t>État</a:t>
            </a:r>
          </a:p>
        </p:txBody>
      </p:sp>
      <p:sp>
        <p:nvSpPr>
          <p:cNvPr id="16396" name="AutoShape 22">
            <a:extLst>
              <a:ext uri="{FF2B5EF4-FFF2-40B4-BE49-F238E27FC236}">
                <a16:creationId xmlns:a16="http://schemas.microsoft.com/office/drawing/2014/main" id="{1DB4388C-F0C9-49E3-B0CE-43525A9B7395}"/>
              </a:ext>
            </a:extLst>
          </p:cNvPr>
          <p:cNvSpPr>
            <a:spLocks noChangeArrowheads="1"/>
          </p:cNvSpPr>
          <p:nvPr/>
        </p:nvSpPr>
        <p:spPr bwMode="auto">
          <a:xfrm>
            <a:off x="13123572" y="6552261"/>
            <a:ext cx="2971800" cy="2057400"/>
          </a:xfrm>
          <a:prstGeom prst="triangle">
            <a:avLst>
              <a:gd name="adj" fmla="val 5000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a:t>L'avenir</a:t>
            </a:r>
          </a:p>
          <a:p>
            <a:pPr algn="ctr"/>
            <a:r>
              <a:rPr lang="en-GB" altLang="en-US" sz="2100"/>
              <a:t>État</a:t>
            </a:r>
          </a:p>
        </p:txBody>
      </p:sp>
      <p:sp>
        <p:nvSpPr>
          <p:cNvPr id="16397" name="Freeform 23">
            <a:extLst>
              <a:ext uri="{FF2B5EF4-FFF2-40B4-BE49-F238E27FC236}">
                <a16:creationId xmlns:a16="http://schemas.microsoft.com/office/drawing/2014/main" id="{E96DB3E2-A508-452F-9AA2-A4D8B10DB837}"/>
              </a:ext>
            </a:extLst>
          </p:cNvPr>
          <p:cNvSpPr>
            <a:spLocks/>
          </p:cNvSpPr>
          <p:nvPr/>
        </p:nvSpPr>
        <p:spPr bwMode="auto">
          <a:xfrm>
            <a:off x="11644916" y="5788818"/>
            <a:ext cx="2400300" cy="3657600"/>
          </a:xfrm>
          <a:custGeom>
            <a:avLst/>
            <a:gdLst>
              <a:gd name="T0" fmla="*/ 2147483646 w 1008"/>
              <a:gd name="T1" fmla="*/ 2147483646 h 1536"/>
              <a:gd name="T2" fmla="*/ 2147483646 w 1008"/>
              <a:gd name="T3" fmla="*/ 2147483646 h 1536"/>
              <a:gd name="T4" fmla="*/ 2147483646 w 1008"/>
              <a:gd name="T5" fmla="*/ 2147483646 h 1536"/>
              <a:gd name="T6" fmla="*/ 2147483646 w 1008"/>
              <a:gd name="T7" fmla="*/ 2147483646 h 1536"/>
              <a:gd name="T8" fmla="*/ 2147483646 w 1008"/>
              <a:gd name="T9" fmla="*/ 2147483646 h 1536"/>
              <a:gd name="T10" fmla="*/ 2147483646 w 1008"/>
              <a:gd name="T11" fmla="*/ 2147483646 h 1536"/>
              <a:gd name="T12" fmla="*/ 2147483646 w 1008"/>
              <a:gd name="T13" fmla="*/ 2147483646 h 1536"/>
              <a:gd name="T14" fmla="*/ 2147483646 w 1008"/>
              <a:gd name="T15" fmla="*/ 2147483646 h 1536"/>
              <a:gd name="T16" fmla="*/ 2147483646 w 1008"/>
              <a:gd name="T17" fmla="*/ 2147483646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8"/>
              <a:gd name="T28" fmla="*/ 0 h 1536"/>
              <a:gd name="T29" fmla="*/ 1008 w 1008"/>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8" h="1536">
                <a:moveTo>
                  <a:pt x="88" y="1360"/>
                </a:moveTo>
                <a:cubicBezTo>
                  <a:pt x="308" y="1448"/>
                  <a:pt x="528" y="1536"/>
                  <a:pt x="520" y="1360"/>
                </a:cubicBezTo>
                <a:cubicBezTo>
                  <a:pt x="512" y="1184"/>
                  <a:pt x="80" y="456"/>
                  <a:pt x="40" y="304"/>
                </a:cubicBezTo>
                <a:cubicBezTo>
                  <a:pt x="0" y="152"/>
                  <a:pt x="240" y="480"/>
                  <a:pt x="280" y="448"/>
                </a:cubicBezTo>
                <a:cubicBezTo>
                  <a:pt x="320" y="416"/>
                  <a:pt x="240" y="96"/>
                  <a:pt x="280" y="112"/>
                </a:cubicBezTo>
                <a:cubicBezTo>
                  <a:pt x="320" y="128"/>
                  <a:pt x="472" y="560"/>
                  <a:pt x="520" y="544"/>
                </a:cubicBezTo>
                <a:cubicBezTo>
                  <a:pt x="568" y="528"/>
                  <a:pt x="496" y="0"/>
                  <a:pt x="568" y="16"/>
                </a:cubicBezTo>
                <a:cubicBezTo>
                  <a:pt x="640" y="32"/>
                  <a:pt x="896" y="552"/>
                  <a:pt x="952" y="640"/>
                </a:cubicBezTo>
                <a:cubicBezTo>
                  <a:pt x="1008" y="728"/>
                  <a:pt x="956" y="636"/>
                  <a:pt x="904" y="5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sz="2100"/>
          </a:p>
        </p:txBody>
      </p:sp>
      <p:sp>
        <p:nvSpPr>
          <p:cNvPr id="16398" name="Rectangle 27">
            <a:extLst>
              <a:ext uri="{FF2B5EF4-FFF2-40B4-BE49-F238E27FC236}">
                <a16:creationId xmlns:a16="http://schemas.microsoft.com/office/drawing/2014/main" id="{52600AC0-0DF2-431A-8DB3-EB59627B73CF}"/>
              </a:ext>
            </a:extLst>
          </p:cNvPr>
          <p:cNvSpPr>
            <a:spLocks noChangeArrowheads="1"/>
          </p:cNvSpPr>
          <p:nvPr/>
        </p:nvSpPr>
        <p:spPr bwMode="auto">
          <a:xfrm>
            <a:off x="2971800" y="5295900"/>
            <a:ext cx="7543800" cy="800100"/>
          </a:xfrm>
          <a:prstGeom prst="rect">
            <a:avLst/>
          </a:prstGeom>
          <a:solidFill>
            <a:srgbClr val="FFC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100" dirty="0"/>
              <a:t>Le personnel pourrait bien voir le changement différemment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p:nvPr/>
        </p:nvSpPr>
        <p:spPr>
          <a:xfrm>
            <a:off x="1533179" y="1474094"/>
            <a:ext cx="1234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3. Comment démarrer ! Définition des objectifs SMART </a:t>
            </a:r>
          </a:p>
        </p:txBody>
      </p:sp>
      <p:sp>
        <p:nvSpPr>
          <p:cNvPr id="95" name="Google Shape;95;p7"/>
          <p:cNvSpPr txBox="1"/>
          <p:nvPr/>
        </p:nvSpPr>
        <p:spPr>
          <a:xfrm>
            <a:off x="1211238" y="2513372"/>
            <a:ext cx="8519615" cy="5847714"/>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Font typeface="Arial" panose="020B0604020202020204" pitchFamily="34" charset="0"/>
              <a:buChar char="•"/>
            </a:pPr>
            <a:r>
              <a:rPr lang="en-US" sz="2400" b="0" i="0" dirty="0">
                <a:solidFill>
                  <a:srgbClr val="000000"/>
                </a:solidFill>
                <a:effectLst/>
                <a:latin typeface="open sans" panose="020B0606030504020204" pitchFamily="34" charset="0"/>
              </a:rPr>
              <a:t>Les objectifs SMART constituent </a:t>
            </a:r>
            <a:r>
              <a:rPr lang="en-US" sz="2400" dirty="0">
                <a:latin typeface="open sans" panose="020B0606030504020204" pitchFamily="34" charset="0"/>
              </a:rPr>
              <a:t>un </a:t>
            </a:r>
            <a:r>
              <a:rPr lang="en-US" sz="2400" b="0" i="0" dirty="0">
                <a:solidFill>
                  <a:srgbClr val="000000"/>
                </a:solidFill>
                <a:effectLst/>
                <a:latin typeface="open sans" panose="020B0606030504020204" pitchFamily="34" charset="0"/>
              </a:rPr>
              <a:t>moyen simple et peu coûteux en temps et en ressources de lancer un processus de gestion du changement.</a:t>
            </a:r>
          </a:p>
          <a:p>
            <a:pPr marL="571500" marR="0" lvl="0" indent="-571500" algn="l" rtl="0">
              <a:spcBef>
                <a:spcPts val="0"/>
              </a:spcBef>
              <a:spcAft>
                <a:spcPts val="0"/>
              </a:spcAft>
              <a:buFont typeface="Arial" panose="020B0604020202020204" pitchFamily="34" charset="0"/>
              <a:buChar char="•"/>
            </a:pPr>
            <a:endParaRPr lang="en-US" sz="2400" b="0" i="0" dirty="0">
              <a:solidFill>
                <a:srgbClr val="000000"/>
              </a:solidFill>
              <a:effectLst/>
              <a:latin typeface="open sans" panose="020B0606030504020204" pitchFamily="34" charset="0"/>
            </a:endParaRPr>
          </a:p>
          <a:p>
            <a:pPr marL="571500" marR="0" lvl="0" indent="-571500" algn="l" rtl="0">
              <a:spcBef>
                <a:spcPts val="0"/>
              </a:spcBef>
              <a:spcAft>
                <a:spcPts val="0"/>
              </a:spcAft>
              <a:buFont typeface="Arial" panose="020B0604020202020204" pitchFamily="34" charset="0"/>
              <a:buChar char="•"/>
            </a:pPr>
            <a:r>
              <a:rPr lang="en-US" sz="2400" dirty="0">
                <a:latin typeface="open sans" panose="020B0606030504020204" pitchFamily="34" charset="0"/>
              </a:rPr>
              <a:t>Très utile pour encadrer et surtout communiquer la </a:t>
            </a:r>
            <a:r>
              <a:rPr lang="en-US" sz="2400" b="1" dirty="0">
                <a:latin typeface="open sans" panose="020B0606030504020204" pitchFamily="34" charset="0"/>
              </a:rPr>
              <a:t>définition et l'adoption.</a:t>
            </a:r>
          </a:p>
          <a:p>
            <a:pPr marL="571500" marR="0" lvl="0" indent="-571500" algn="l" rtl="0">
              <a:spcBef>
                <a:spcPts val="0"/>
              </a:spcBef>
              <a:spcAft>
                <a:spcPts val="0"/>
              </a:spcAft>
              <a:buFont typeface="Arial" panose="020B0604020202020204" pitchFamily="34" charset="0"/>
              <a:buChar char="•"/>
            </a:pPr>
            <a:endParaRPr lang="en-US" sz="2400" b="1" i="0" dirty="0">
              <a:solidFill>
                <a:srgbClr val="000000"/>
              </a:solidFill>
              <a:effectLst/>
              <a:latin typeface="open sans" panose="020B0606030504020204" pitchFamily="34" charset="0"/>
            </a:endParaRPr>
          </a:p>
          <a:p>
            <a:pPr marL="571500" marR="0" lvl="0" indent="-571500" algn="l" rtl="0">
              <a:spcBef>
                <a:spcPts val="0"/>
              </a:spcBef>
              <a:spcAft>
                <a:spcPts val="0"/>
              </a:spcAft>
              <a:buFont typeface="Arial" panose="020B0604020202020204" pitchFamily="34" charset="0"/>
              <a:buChar char="•"/>
            </a:pPr>
            <a:r>
              <a:rPr lang="en-US" sz="2400" b="0" i="0" dirty="0">
                <a:solidFill>
                  <a:srgbClr val="000000"/>
                </a:solidFill>
                <a:effectLst/>
                <a:latin typeface="open sans" panose="020B0606030504020204" pitchFamily="34" charset="0"/>
              </a:rPr>
              <a:t>Facilite la préparation, la mise en conformité et l'acceptation du changement par votre organisation, de manière rationalisée, tout au long du processus de changement.</a:t>
            </a:r>
          </a:p>
          <a:p>
            <a:pPr marL="571500" marR="0" lvl="0" indent="-571500" algn="l" rtl="0">
              <a:spcBef>
                <a:spcPts val="0"/>
              </a:spcBef>
              <a:spcAft>
                <a:spcPts val="0"/>
              </a:spcAft>
              <a:buFont typeface="Arial" panose="020B0604020202020204" pitchFamily="34" charset="0"/>
              <a:buChar char="•"/>
            </a:pPr>
            <a:endParaRPr lang="en-US" sz="2400" b="0" i="0" dirty="0">
              <a:solidFill>
                <a:srgbClr val="000000"/>
              </a:solidFill>
              <a:effectLst/>
              <a:latin typeface="open sans" panose="020B0606030504020204" pitchFamily="34" charset="0"/>
            </a:endParaRPr>
          </a:p>
          <a:p>
            <a:pPr marL="571500" marR="0" lvl="0" indent="-571500" algn="l" rtl="0">
              <a:spcBef>
                <a:spcPts val="0"/>
              </a:spcBef>
              <a:spcAft>
                <a:spcPts val="0"/>
              </a:spcAft>
              <a:buFont typeface="Arial" panose="020B0604020202020204" pitchFamily="34" charset="0"/>
              <a:buChar char="•"/>
            </a:pPr>
            <a:r>
              <a:rPr lang="en-US" sz="2400" dirty="0">
                <a:latin typeface="open sans" panose="020B0606030504020204" pitchFamily="34" charset="0"/>
              </a:rPr>
              <a:t>Tout sur la compréhension et l'acceptation rapides</a:t>
            </a:r>
          </a:p>
          <a:p>
            <a:pPr marL="571500" marR="0" lvl="0" indent="-571500" algn="l" rtl="0">
              <a:spcBef>
                <a:spcPts val="0"/>
              </a:spcBef>
              <a:spcAft>
                <a:spcPts val="0"/>
              </a:spcAft>
              <a:buFont typeface="Arial" panose="020B0604020202020204" pitchFamily="34" charset="0"/>
              <a:buChar char="•"/>
            </a:pPr>
            <a:endParaRPr lang="en-US" sz="2400" dirty="0">
              <a:latin typeface="open sans" panose="020B0606030504020204" pitchFamily="34" charset="0"/>
            </a:endParaRPr>
          </a:p>
          <a:p>
            <a:pPr marL="571500" marR="0" lvl="0" indent="-571500" algn="l" rtl="0">
              <a:spcBef>
                <a:spcPts val="0"/>
              </a:spcBef>
              <a:spcAft>
                <a:spcPts val="0"/>
              </a:spcAft>
              <a:buFont typeface="Arial" panose="020B0604020202020204" pitchFamily="34" charset="0"/>
              <a:buChar char="•"/>
            </a:pPr>
            <a:r>
              <a:rPr lang="en-US" sz="2400" dirty="0">
                <a:latin typeface="open sans" panose="020B0606030504020204" pitchFamily="34" charset="0"/>
              </a:rPr>
              <a:t>Peut être utilisé comme structure de changement autonome ou être complété par un cadre plus complexe. </a:t>
            </a:r>
          </a:p>
          <a:p>
            <a:pPr marL="571500" marR="0" lvl="0" indent="-571500" algn="l" rtl="0">
              <a:spcBef>
                <a:spcPts val="0"/>
              </a:spcBef>
              <a:spcAft>
                <a:spcPts val="0"/>
              </a:spcAft>
              <a:buFont typeface="Arial" panose="020B0604020202020204" pitchFamily="34" charset="0"/>
              <a:buChar char="•"/>
            </a:pPr>
            <a:endParaRPr dirty="0"/>
          </a:p>
        </p:txBody>
      </p:sp>
      <p:sp>
        <p:nvSpPr>
          <p:cNvPr id="96" name="Google Shape;96;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0E679C76-8552-4594-8F39-566B77AA1E58}"/>
              </a:ext>
            </a:extLst>
          </p:cNvPr>
          <p:cNvGraphicFramePr/>
          <p:nvPr>
            <p:extLst>
              <p:ext uri="{D42A27DB-BD31-4B8C-83A1-F6EECF244321}">
                <p14:modId xmlns:p14="http://schemas.microsoft.com/office/powerpoint/2010/main" val="3854669484"/>
              </p:ext>
            </p:extLst>
          </p:nvPr>
        </p:nvGraphicFramePr>
        <p:xfrm>
          <a:off x="10167583" y="2323602"/>
          <a:ext cx="7014948" cy="6752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145E6D0D-9FDB-4A8B-9299-2C72A314ED46}"/>
              </a:ext>
            </a:extLst>
          </p:cNvPr>
          <p:cNvSpPr txBox="1"/>
          <p:nvPr/>
        </p:nvSpPr>
        <p:spPr>
          <a:xfrm>
            <a:off x="1528549" y="2274088"/>
            <a:ext cx="9144000" cy="2308324"/>
          </a:xfrm>
          <a:prstGeom prst="rect">
            <a:avLst/>
          </a:prstGeom>
          <a:noFill/>
        </p:spPr>
        <p:txBody>
          <a:bodyPr wrap="square">
            <a:spAutoFit/>
          </a:bodyPr>
          <a:lstStyle/>
          <a:p>
            <a:r>
              <a:rPr lang="en-US" sz="2400" b="1" dirty="0">
                <a:solidFill>
                  <a:srgbClr val="7030A0"/>
                </a:solidFill>
                <a:latin typeface="Calibri" panose="020F0502020204030204" pitchFamily="34" charset="0"/>
              </a:rPr>
              <a:t>Bridie </a:t>
            </a:r>
            <a:r>
              <a:rPr lang="en-US" sz="2400" b="1" i="0" u="none" strike="noStrike" dirty="0">
                <a:solidFill>
                  <a:srgbClr val="7030A0"/>
                </a:solidFill>
                <a:effectLst/>
                <a:latin typeface="Calibri" panose="020F0502020204030204" pitchFamily="34" charset="0"/>
              </a:rPr>
              <a:t>dirige un salon de coiffure établi de longue date dans une petite ville de la </a:t>
            </a:r>
            <a:r>
              <a:rPr lang="en-US" sz="2400" b="1" dirty="0">
                <a:solidFill>
                  <a:srgbClr val="7030A0"/>
                </a:solidFill>
                <a:latin typeface="Calibri" panose="020F0502020204030204" pitchFamily="34" charset="0"/>
              </a:rPr>
              <a:t>République d'</a:t>
            </a:r>
            <a:r>
              <a:rPr lang="en-US" sz="2400" b="1" i="0" u="none" strike="noStrike" dirty="0">
                <a:solidFill>
                  <a:srgbClr val="7030A0"/>
                </a:solidFill>
                <a:effectLst/>
                <a:latin typeface="Calibri" panose="020F0502020204030204" pitchFamily="34" charset="0"/>
              </a:rPr>
              <a:t>Irlande. Comme beaucoup d'entreprises irlandaises similaires, elle n'est pas encore présente sur les médias sociaux. </a:t>
            </a:r>
          </a:p>
          <a:p>
            <a:endParaRPr lang="en-US" sz="2400" b="1" dirty="0">
              <a:solidFill>
                <a:srgbClr val="7030A0"/>
              </a:solidFill>
              <a:latin typeface="Calibri" panose="020F0502020204030204" pitchFamily="34" charset="0"/>
            </a:endParaRPr>
          </a:p>
          <a:p>
            <a:r>
              <a:rPr lang="en-US" sz="2400" b="1" i="0" u="none" strike="noStrike" dirty="0">
                <a:solidFill>
                  <a:srgbClr val="7030A0"/>
                </a:solidFill>
                <a:effectLst/>
                <a:latin typeface="Calibri" panose="020F0502020204030204" pitchFamily="34" charset="0"/>
              </a:rPr>
              <a:t>Complétez le tableau SMART GOAL ci-dessous pour ce projet. Dans la mesure du possible, partager avec des collègues d'apprentissage. </a:t>
            </a:r>
            <a:endParaRPr lang="en-IE" sz="2400" dirty="0">
              <a:solidFill>
                <a:srgbClr val="7030A0"/>
              </a:solidFill>
            </a:endParaRPr>
          </a:p>
        </p:txBody>
      </p:sp>
      <p:graphicFrame>
        <p:nvGraphicFramePr>
          <p:cNvPr id="5" name="Table 6">
            <a:extLst>
              <a:ext uri="{FF2B5EF4-FFF2-40B4-BE49-F238E27FC236}">
                <a16:creationId xmlns:a16="http://schemas.microsoft.com/office/drawing/2014/main" id="{78AED17A-E714-4D04-A174-17ECB089CF04}"/>
              </a:ext>
            </a:extLst>
          </p:cNvPr>
          <p:cNvGraphicFramePr>
            <a:graphicFrameLocks noGrp="1"/>
          </p:cNvGraphicFramePr>
          <p:nvPr>
            <p:extLst>
              <p:ext uri="{D42A27DB-BD31-4B8C-83A1-F6EECF244321}">
                <p14:modId xmlns:p14="http://schemas.microsoft.com/office/powerpoint/2010/main" val="3715082021"/>
              </p:ext>
            </p:extLst>
          </p:nvPr>
        </p:nvGraphicFramePr>
        <p:xfrm>
          <a:off x="1211237" y="6639480"/>
          <a:ext cx="15943998" cy="2373936"/>
        </p:xfrm>
        <a:graphic>
          <a:graphicData uri="http://schemas.openxmlformats.org/drawingml/2006/table">
            <a:tbl>
              <a:tblPr firstRow="1" lastRow="1" bandRow="1">
                <a:tableStyleId>{84AED351-25B0-4149-A5ED-F89A5CD1FB83}</a:tableStyleId>
              </a:tblPr>
              <a:tblGrid>
                <a:gridCol w="825460">
                  <a:extLst>
                    <a:ext uri="{9D8B030D-6E8A-4147-A177-3AD203B41FA5}">
                      <a16:colId xmlns:a16="http://schemas.microsoft.com/office/drawing/2014/main" val="1363005640"/>
                    </a:ext>
                  </a:extLst>
                </a:gridCol>
                <a:gridCol w="2141731">
                  <a:extLst>
                    <a:ext uri="{9D8B030D-6E8A-4147-A177-3AD203B41FA5}">
                      <a16:colId xmlns:a16="http://schemas.microsoft.com/office/drawing/2014/main" val="3022636666"/>
                    </a:ext>
                  </a:extLst>
                </a:gridCol>
                <a:gridCol w="12976807">
                  <a:extLst>
                    <a:ext uri="{9D8B030D-6E8A-4147-A177-3AD203B41FA5}">
                      <a16:colId xmlns:a16="http://schemas.microsoft.com/office/drawing/2014/main" val="2139191347"/>
                    </a:ext>
                  </a:extLst>
                </a:gridCol>
              </a:tblGrid>
              <a:tr h="418224">
                <a:tc>
                  <a:txBody>
                    <a:bodyPr/>
                    <a:lstStyle/>
                    <a:p>
                      <a:r>
                        <a:rPr lang="en-IE" sz="2000" b="1" dirty="0"/>
                        <a:t>S</a:t>
                      </a:r>
                    </a:p>
                  </a:txBody>
                  <a:tcPr/>
                </a:tc>
                <a:tc>
                  <a:txBody>
                    <a:bodyPr/>
                    <a:lstStyle/>
                    <a:p>
                      <a:r>
                        <a:rPr lang="en-IE" sz="2000" dirty="0"/>
                        <a:t>Spécifique </a:t>
                      </a:r>
                    </a:p>
                  </a:txBody>
                  <a:tcPr/>
                </a:tc>
                <a:tc>
                  <a:txBody>
                    <a:bodyPr/>
                    <a:lstStyle/>
                    <a:p>
                      <a:endParaRPr lang="en-IE" dirty="0"/>
                    </a:p>
                  </a:txBody>
                  <a:tcPr/>
                </a:tc>
                <a:extLst>
                  <a:ext uri="{0D108BD9-81ED-4DB2-BD59-A6C34878D82A}">
                    <a16:rowId xmlns:a16="http://schemas.microsoft.com/office/drawing/2014/main" val="2849142764"/>
                  </a:ext>
                </a:extLst>
              </a:tr>
              <a:tr h="418224">
                <a:tc>
                  <a:txBody>
                    <a:bodyPr/>
                    <a:lstStyle/>
                    <a:p>
                      <a:r>
                        <a:rPr lang="en-IE" sz="2000" b="1" dirty="0"/>
                        <a:t>M</a:t>
                      </a:r>
                    </a:p>
                  </a:txBody>
                  <a:tcPr/>
                </a:tc>
                <a:tc>
                  <a:txBody>
                    <a:bodyPr/>
                    <a:lstStyle/>
                    <a:p>
                      <a:r>
                        <a:rPr lang="en-IE" sz="2000" dirty="0"/>
                        <a:t>Mesurable</a:t>
                      </a:r>
                    </a:p>
                  </a:txBody>
                  <a:tcPr/>
                </a:tc>
                <a:tc>
                  <a:txBody>
                    <a:bodyPr/>
                    <a:lstStyle/>
                    <a:p>
                      <a:endParaRPr lang="en-IE" dirty="0"/>
                    </a:p>
                  </a:txBody>
                  <a:tcPr/>
                </a:tc>
                <a:extLst>
                  <a:ext uri="{0D108BD9-81ED-4DB2-BD59-A6C34878D82A}">
                    <a16:rowId xmlns:a16="http://schemas.microsoft.com/office/drawing/2014/main" val="289406910"/>
                  </a:ext>
                </a:extLst>
              </a:tr>
              <a:tr h="418224">
                <a:tc>
                  <a:txBody>
                    <a:bodyPr/>
                    <a:lstStyle/>
                    <a:p>
                      <a:r>
                        <a:rPr lang="en-IE" sz="2000" b="1" dirty="0"/>
                        <a:t>A</a:t>
                      </a:r>
                    </a:p>
                  </a:txBody>
                  <a:tcPr/>
                </a:tc>
                <a:tc>
                  <a:txBody>
                    <a:bodyPr/>
                    <a:lstStyle/>
                    <a:p>
                      <a:r>
                        <a:rPr lang="en-IE" sz="2000" dirty="0"/>
                        <a:t>Réalisable</a:t>
                      </a:r>
                    </a:p>
                  </a:txBody>
                  <a:tcPr/>
                </a:tc>
                <a:tc>
                  <a:txBody>
                    <a:bodyPr/>
                    <a:lstStyle/>
                    <a:p>
                      <a:endParaRPr lang="en-IE" dirty="0"/>
                    </a:p>
                  </a:txBody>
                  <a:tcPr/>
                </a:tc>
                <a:extLst>
                  <a:ext uri="{0D108BD9-81ED-4DB2-BD59-A6C34878D82A}">
                    <a16:rowId xmlns:a16="http://schemas.microsoft.com/office/drawing/2014/main" val="2517690888"/>
                  </a:ext>
                </a:extLst>
              </a:tr>
              <a:tr h="418224">
                <a:tc>
                  <a:txBody>
                    <a:bodyPr/>
                    <a:lstStyle/>
                    <a:p>
                      <a:r>
                        <a:rPr lang="en-IE" sz="2000" b="1" dirty="0"/>
                        <a:t>R</a:t>
                      </a:r>
                    </a:p>
                  </a:txBody>
                  <a:tcPr/>
                </a:tc>
                <a:tc>
                  <a:txBody>
                    <a:bodyPr/>
                    <a:lstStyle/>
                    <a:p>
                      <a:r>
                        <a:rPr lang="en-IE" sz="2000" dirty="0"/>
                        <a:t>Réaliste</a:t>
                      </a:r>
                    </a:p>
                  </a:txBody>
                  <a:tcPr/>
                </a:tc>
                <a:tc>
                  <a:txBody>
                    <a:bodyPr/>
                    <a:lstStyle/>
                    <a:p>
                      <a:endParaRPr lang="en-IE" dirty="0"/>
                    </a:p>
                  </a:txBody>
                  <a:tcPr/>
                </a:tc>
                <a:extLst>
                  <a:ext uri="{0D108BD9-81ED-4DB2-BD59-A6C34878D82A}">
                    <a16:rowId xmlns:a16="http://schemas.microsoft.com/office/drawing/2014/main" val="367542100"/>
                  </a:ext>
                </a:extLst>
              </a:tr>
              <a:tr h="418224">
                <a:tc>
                  <a:txBody>
                    <a:bodyPr/>
                    <a:lstStyle/>
                    <a:p>
                      <a:r>
                        <a:rPr lang="en-IE" sz="2000" b="1" dirty="0"/>
                        <a:t>T</a:t>
                      </a:r>
                    </a:p>
                  </a:txBody>
                  <a:tcPr/>
                </a:tc>
                <a:tc>
                  <a:txBody>
                    <a:bodyPr/>
                    <a:lstStyle/>
                    <a:p>
                      <a:r>
                        <a:rPr lang="en-IE" sz="2000" dirty="0"/>
                        <a:t>Délimité dans le temps</a:t>
                      </a:r>
                    </a:p>
                  </a:txBody>
                  <a:tcPr/>
                </a:tc>
                <a:tc>
                  <a:txBody>
                    <a:bodyPr/>
                    <a:lstStyle/>
                    <a:p>
                      <a:endParaRPr lang="en-IE" dirty="0"/>
                    </a:p>
                  </a:txBody>
                  <a:tcPr/>
                </a:tc>
                <a:extLst>
                  <a:ext uri="{0D108BD9-81ED-4DB2-BD59-A6C34878D82A}">
                    <a16:rowId xmlns:a16="http://schemas.microsoft.com/office/drawing/2014/main" val="268852069"/>
                  </a:ext>
                </a:extLst>
              </a:tr>
            </a:tbl>
          </a:graphicData>
        </a:graphic>
      </p:graphicFrame>
      <p:sp>
        <p:nvSpPr>
          <p:cNvPr id="9" name="TextBox 8">
            <a:extLst>
              <a:ext uri="{FF2B5EF4-FFF2-40B4-BE49-F238E27FC236}">
                <a16:creationId xmlns:a16="http://schemas.microsoft.com/office/drawing/2014/main" id="{31E77D44-829D-4E2F-B561-B81AE2276110}"/>
              </a:ext>
            </a:extLst>
          </p:cNvPr>
          <p:cNvSpPr txBox="1"/>
          <p:nvPr/>
        </p:nvSpPr>
        <p:spPr>
          <a:xfrm>
            <a:off x="4214598" y="6045090"/>
            <a:ext cx="9937277" cy="369332"/>
          </a:xfrm>
          <a:prstGeom prst="rect">
            <a:avLst/>
          </a:prstGeom>
          <a:noFill/>
        </p:spPr>
        <p:txBody>
          <a:bodyPr wrap="square" rtlCol="0">
            <a:spAutoFit/>
          </a:bodyPr>
          <a:lstStyle/>
          <a:p>
            <a:r>
              <a:rPr lang="en-IE" sz="1800" b="1" dirty="0">
                <a:solidFill>
                  <a:srgbClr val="7030A0"/>
                </a:solidFill>
              </a:rPr>
              <a:t>Le projet d'adoption des médias sociaux "Bridie's Hair Saloon" : des objectifs intelligents </a:t>
            </a:r>
          </a:p>
        </p:txBody>
      </p:sp>
      <p:pic>
        <p:nvPicPr>
          <p:cNvPr id="4098" name="Picture 2">
            <a:extLst>
              <a:ext uri="{FF2B5EF4-FFF2-40B4-BE49-F238E27FC236}">
                <a16:creationId xmlns:a16="http://schemas.microsoft.com/office/drawing/2014/main" id="{DD7ABAFE-4C14-4563-BD73-A16A34158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549" y="1135834"/>
            <a:ext cx="899028" cy="8990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76C312D-75AF-423A-9D0F-21DD707E4288}"/>
              </a:ext>
            </a:extLst>
          </p:cNvPr>
          <p:cNvSpPr txBox="1"/>
          <p:nvPr/>
        </p:nvSpPr>
        <p:spPr>
          <a:xfrm>
            <a:off x="2046577" y="1585348"/>
            <a:ext cx="9144000" cy="307777"/>
          </a:xfrm>
          <a:prstGeom prst="rect">
            <a:avLst/>
          </a:prstGeom>
          <a:noFill/>
        </p:spPr>
        <p:txBody>
          <a:bodyPr wrap="square">
            <a:spAutoFit/>
          </a:bodyPr>
          <a:lstStyle/>
          <a:p>
            <a:r>
              <a:rPr lang="en-IE" sz="1400" b="1" dirty="0" err="1">
                <a:solidFill>
                  <a:srgbClr val="7030A0"/>
                </a:solidFill>
              </a:rPr>
              <a:t>Soyez</a:t>
            </a:r>
            <a:r>
              <a:rPr lang="en-IE" sz="1400" b="1" dirty="0">
                <a:solidFill>
                  <a:srgbClr val="7030A0"/>
                </a:solidFill>
              </a:rPr>
              <a:t> </a:t>
            </a:r>
            <a:r>
              <a:rPr lang="en-IE" b="1" dirty="0" err="1" smtClean="0">
                <a:solidFill>
                  <a:srgbClr val="7030A0"/>
                </a:solidFill>
              </a:rPr>
              <a:t>actifs</a:t>
            </a:r>
            <a:r>
              <a:rPr lang="en-IE" sz="1400" b="1" dirty="0" smtClean="0">
                <a:solidFill>
                  <a:srgbClr val="7030A0"/>
                </a:solidFill>
              </a:rPr>
              <a:t> </a:t>
            </a:r>
            <a:r>
              <a:rPr lang="en-IE" b="1" dirty="0">
                <a:solidFill>
                  <a:srgbClr val="7030A0"/>
                </a:solidFill>
              </a:rPr>
              <a:t>!</a:t>
            </a:r>
          </a:p>
        </p:txBody>
      </p:sp>
      <p:pic>
        <p:nvPicPr>
          <p:cNvPr id="6" name="Picture 5" descr="A room with tables and chairs&#10;&#10;Description automatically generated with medium confidence">
            <a:extLst>
              <a:ext uri="{FF2B5EF4-FFF2-40B4-BE49-F238E27FC236}">
                <a16:creationId xmlns:a16="http://schemas.microsoft.com/office/drawing/2014/main" id="{6BDAA0D6-B882-4FBF-9625-2437337253D5}"/>
              </a:ext>
            </a:extLst>
          </p:cNvPr>
          <p:cNvPicPr>
            <a:picLocks noChangeAspect="1"/>
          </p:cNvPicPr>
          <p:nvPr/>
        </p:nvPicPr>
        <p:blipFill>
          <a:blip r:embed="rId4"/>
          <a:stretch>
            <a:fillRect/>
          </a:stretch>
        </p:blipFill>
        <p:spPr>
          <a:xfrm>
            <a:off x="11988512" y="2499464"/>
            <a:ext cx="5012178" cy="3320568"/>
          </a:xfrm>
          <a:prstGeom prst="rect">
            <a:avLst/>
          </a:prstGeom>
        </p:spPr>
      </p:pic>
    </p:spTree>
    <p:extLst>
      <p:ext uri="{BB962C8B-B14F-4D97-AF65-F5344CB8AC3E}">
        <p14:creationId xmlns:p14="http://schemas.microsoft.com/office/powerpoint/2010/main" val="70782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9"/>
          <p:cNvSpPr txBox="1"/>
          <p:nvPr/>
        </p:nvSpPr>
        <p:spPr>
          <a:xfrm>
            <a:off x="1258251" y="1469529"/>
            <a:ext cx="1371813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3. Les huit étapes de la gestion du changement selon Kotter </a:t>
            </a:r>
          </a:p>
        </p:txBody>
      </p:sp>
      <p:sp>
        <p:nvSpPr>
          <p:cNvPr id="110" name="Google Shape;110;p9"/>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11" name="Google Shape;111;p9"/>
          <p:cNvSpPr txBox="1"/>
          <p:nvPr/>
        </p:nvSpPr>
        <p:spPr>
          <a:xfrm>
            <a:off x="1048966" y="2300227"/>
            <a:ext cx="15763240" cy="1877397"/>
          </a:xfrm>
          <a:prstGeom prst="rect">
            <a:avLst/>
          </a:prstGeom>
          <a:noFill/>
          <a:ln>
            <a:noFill/>
          </a:ln>
        </p:spPr>
        <p:txBody>
          <a:bodyPr spcFirstLastPara="1" wrap="square" lIns="91425" tIns="45700" rIns="91425" bIns="45700" anchor="t" anchorCtr="0">
            <a:spAutoFit/>
          </a:bodyPr>
          <a:lstStyle/>
          <a:p>
            <a:pPr marL="285750" indent="-28575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La théorie choisie, significative et extrêmement populaire, offre un cadre suffisamment large et détaillé pour diriger et gérer les pièges potentiels de la gestion du changement. </a:t>
            </a:r>
          </a:p>
          <a:p>
            <a:pPr marL="285750" indent="-28575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Offre une feuille de route pratique à suivre</a:t>
            </a:r>
          </a:p>
          <a:p>
            <a:pPr marL="285750" indent="-285750" rtl="0">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Évolutif, s'il est suivi correctement, il peut apporter une structure à tout projet de gestion du changement.</a:t>
            </a:r>
            <a:endParaRPr lang="en-US" sz="2400" b="0" dirty="0">
              <a:effectLst/>
            </a:endParaRPr>
          </a:p>
        </p:txBody>
      </p:sp>
      <p:pic>
        <p:nvPicPr>
          <p:cNvPr id="3" name="Picture 2" descr="Diagram&#10;&#10;Description automatically generated">
            <a:extLst>
              <a:ext uri="{FF2B5EF4-FFF2-40B4-BE49-F238E27FC236}">
                <a16:creationId xmlns:a16="http://schemas.microsoft.com/office/drawing/2014/main" id="{7FA543F4-E440-4578-B436-1AA92D8C0604}"/>
              </a:ext>
            </a:extLst>
          </p:cNvPr>
          <p:cNvPicPr>
            <a:picLocks noChangeAspect="1"/>
          </p:cNvPicPr>
          <p:nvPr/>
        </p:nvPicPr>
        <p:blipFill>
          <a:blip r:embed="rId3"/>
          <a:stretch>
            <a:fillRect/>
          </a:stretch>
        </p:blipFill>
        <p:spPr>
          <a:xfrm>
            <a:off x="2729552" y="4413892"/>
            <a:ext cx="7792871" cy="4721977"/>
          </a:xfrm>
          <a:prstGeom prst="rect">
            <a:avLst/>
          </a:prstGeom>
        </p:spPr>
      </p:pic>
      <p:pic>
        <p:nvPicPr>
          <p:cNvPr id="5122" name="Picture 2" descr="Leading Change, Kotter, John P, Used; Good Book - Picture 1 of 1">
            <a:extLst>
              <a:ext uri="{FF2B5EF4-FFF2-40B4-BE49-F238E27FC236}">
                <a16:creationId xmlns:a16="http://schemas.microsoft.com/office/drawing/2014/main" id="{1414A24C-23DF-42FC-98D7-5BE334E68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5617" y="4423249"/>
            <a:ext cx="3433003" cy="4751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p:nvPr/>
        </p:nvSpPr>
        <p:spPr>
          <a:xfrm>
            <a:off x="1481695" y="1587400"/>
            <a:ext cx="1234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3. L'importance d'un leadership efficace</a:t>
            </a:r>
          </a:p>
        </p:txBody>
      </p:sp>
      <p:sp>
        <p:nvSpPr>
          <p:cNvPr id="95" name="Google Shape;95;p7"/>
          <p:cNvSpPr txBox="1"/>
          <p:nvPr/>
        </p:nvSpPr>
        <p:spPr>
          <a:xfrm>
            <a:off x="1211238" y="2513372"/>
            <a:ext cx="9297538" cy="5047495"/>
          </a:xfrm>
          <a:prstGeom prst="rect">
            <a:avLst/>
          </a:prstGeom>
          <a:noFill/>
          <a:ln>
            <a:noFill/>
          </a:ln>
        </p:spPr>
        <p:txBody>
          <a:bodyPr spcFirstLastPara="1" wrap="square" lIns="91425" tIns="45700" rIns="91425" bIns="45700" anchor="t" anchorCtr="0">
            <a:spAutoFit/>
          </a:bodyPr>
          <a:lstStyle/>
          <a:p>
            <a:pPr eaLnBrk="1" hangingPunct="1"/>
            <a:endParaRPr lang="en-GB" altLang="en-US" sz="2800" b="1" dirty="0">
              <a:latin typeface="Calibri" panose="020F0502020204030204" pitchFamily="34" charset="0"/>
              <a:cs typeface="Calibri" panose="020F0502020204030204" pitchFamily="34" charset="0"/>
            </a:endParaRPr>
          </a:p>
          <a:p>
            <a:pPr lvl="1" eaLnBrk="1" hangingPunct="1">
              <a:buClr>
                <a:srgbClr val="FF3300"/>
              </a:buClr>
              <a:buSzTx/>
            </a:pPr>
            <a:r>
              <a:rPr lang="en-GB" altLang="en-US" sz="2400" b="1" i="1" dirty="0">
                <a:solidFill>
                  <a:srgbClr val="7030A0"/>
                </a:solidFill>
                <a:latin typeface="Calibri" panose="020F0502020204030204" pitchFamily="34" charset="0"/>
                <a:cs typeface="Calibri" panose="020F0502020204030204" pitchFamily="34" charset="0"/>
              </a:rPr>
              <a:t>La gestion du </a:t>
            </a:r>
            <a:r>
              <a:rPr lang="en-GB" altLang="en-US" sz="2400" dirty="0">
                <a:latin typeface="Calibri" panose="020F0502020204030204" pitchFamily="34" charset="0"/>
                <a:cs typeface="Calibri" panose="020F0502020204030204" pitchFamily="34" charset="0"/>
              </a:rPr>
              <a:t>changement est importante ...</a:t>
            </a:r>
          </a:p>
          <a:p>
            <a:pPr lvl="1" eaLnBrk="1" hangingPunct="1">
              <a:buSzPct val="70000"/>
              <a:buFont typeface="Wingdings" panose="05000000000000000000" pitchFamily="2" charset="2"/>
              <a:buNone/>
            </a:pPr>
            <a:r>
              <a:rPr lang="en-GB" altLang="en-US" sz="2400" dirty="0">
                <a:latin typeface="Calibri" panose="020F0502020204030204" pitchFamily="34" charset="0"/>
                <a:cs typeface="Calibri" panose="020F0502020204030204" pitchFamily="34" charset="0"/>
              </a:rPr>
              <a:t>	Mais pour la plupart des organisations, le défi le plus important est de </a:t>
            </a:r>
            <a:r>
              <a:rPr lang="en-GB" altLang="en-US" sz="2400" b="1" i="1" dirty="0">
                <a:solidFill>
                  <a:srgbClr val="7030A0"/>
                </a:solidFill>
                <a:latin typeface="Calibri" panose="020F0502020204030204" pitchFamily="34" charset="0"/>
                <a:cs typeface="Calibri" panose="020F0502020204030204" pitchFamily="34" charset="0"/>
              </a:rPr>
              <a:t>conduire le </a:t>
            </a:r>
            <a:r>
              <a:rPr lang="en-GB" altLang="en-US" sz="2400" dirty="0">
                <a:latin typeface="Calibri" panose="020F0502020204030204" pitchFamily="34" charset="0"/>
                <a:cs typeface="Calibri" panose="020F0502020204030204" pitchFamily="34" charset="0"/>
              </a:rPr>
              <a:t>changement.</a:t>
            </a:r>
          </a:p>
          <a:p>
            <a:pPr lvl="1" eaLnBrk="1" hangingPunct="1">
              <a:buSzPct val="70000"/>
              <a:buFont typeface="Wingdings" panose="05000000000000000000" pitchFamily="2" charset="2"/>
              <a:buNone/>
            </a:pPr>
            <a:r>
              <a:rPr lang="en-GB" altLang="en-US" sz="2400" dirty="0">
                <a:latin typeface="Calibri" panose="020F0502020204030204" pitchFamily="34" charset="0"/>
                <a:cs typeface="Calibri" panose="020F0502020204030204" pitchFamily="34" charset="0"/>
              </a:rPr>
              <a:t>	Seul le </a:t>
            </a:r>
            <a:r>
              <a:rPr lang="en-GB" altLang="en-US" sz="2400" b="1" i="1" dirty="0">
                <a:solidFill>
                  <a:srgbClr val="7030A0"/>
                </a:solidFill>
                <a:latin typeface="Calibri" panose="020F0502020204030204" pitchFamily="34" charset="0"/>
                <a:cs typeface="Calibri" panose="020F0502020204030204" pitchFamily="34" charset="0"/>
              </a:rPr>
              <a:t>leadership </a:t>
            </a:r>
            <a:r>
              <a:rPr lang="en-GB" altLang="en-US" sz="2400" dirty="0">
                <a:latin typeface="Calibri" panose="020F0502020204030204" pitchFamily="34" charset="0"/>
                <a:cs typeface="Calibri" panose="020F0502020204030204" pitchFamily="34" charset="0"/>
              </a:rPr>
              <a:t>peut faire sauter les nombreuses sources d'inertie des entreprises.</a:t>
            </a:r>
          </a:p>
          <a:p>
            <a:pPr lvl="1" eaLnBrk="1" hangingPunct="1">
              <a:buSzPct val="70000"/>
              <a:buFont typeface="Wingdings" panose="05000000000000000000" pitchFamily="2" charset="2"/>
              <a:buNone/>
            </a:pPr>
            <a:r>
              <a:rPr lang="en-GB" altLang="en-US" sz="2400" dirty="0">
                <a:latin typeface="Calibri" panose="020F0502020204030204" pitchFamily="34" charset="0"/>
                <a:cs typeface="Calibri" panose="020F0502020204030204" pitchFamily="34" charset="0"/>
              </a:rPr>
              <a:t>	Seul le </a:t>
            </a:r>
            <a:r>
              <a:rPr lang="en-GB" altLang="en-US" sz="2400" b="1" i="1" dirty="0">
                <a:solidFill>
                  <a:srgbClr val="7030A0"/>
                </a:solidFill>
                <a:latin typeface="Calibri" panose="020F0502020204030204" pitchFamily="34" charset="0"/>
                <a:cs typeface="Calibri" panose="020F0502020204030204" pitchFamily="34" charset="0"/>
              </a:rPr>
              <a:t>leadership </a:t>
            </a:r>
            <a:r>
              <a:rPr lang="en-GB" altLang="en-US" sz="2400" dirty="0">
                <a:latin typeface="Calibri" panose="020F0502020204030204" pitchFamily="34" charset="0"/>
                <a:cs typeface="Calibri" panose="020F0502020204030204" pitchFamily="34" charset="0"/>
              </a:rPr>
              <a:t>peut motiver les actions nécessaires pour modifier les comportements de manière significative.</a:t>
            </a:r>
          </a:p>
          <a:p>
            <a:pPr lvl="1" eaLnBrk="1" hangingPunct="1">
              <a:buSzPct val="70000"/>
              <a:buFont typeface="Wingdings" panose="05000000000000000000" pitchFamily="2" charset="2"/>
              <a:buNone/>
            </a:pPr>
            <a:endParaRPr lang="en-GB" altLang="en-US" sz="2400" dirty="0">
              <a:latin typeface="Calibri" panose="020F0502020204030204" pitchFamily="34" charset="0"/>
              <a:cs typeface="Calibri" panose="020F0502020204030204" pitchFamily="34" charset="0"/>
            </a:endParaRPr>
          </a:p>
          <a:p>
            <a:pPr lvl="1" eaLnBrk="1" hangingPunct="1">
              <a:buSzPct val="70000"/>
              <a:buFont typeface="Wingdings" panose="05000000000000000000" pitchFamily="2" charset="2"/>
              <a:buNone/>
            </a:pPr>
            <a:r>
              <a:rPr lang="en-GB" altLang="en-US" sz="2400" dirty="0">
                <a:latin typeface="Calibri" panose="020F0502020204030204" pitchFamily="34" charset="0"/>
                <a:cs typeface="Calibri" panose="020F0502020204030204" pitchFamily="34" charset="0"/>
              </a:rPr>
              <a:t>	Seul le </a:t>
            </a:r>
            <a:r>
              <a:rPr lang="en-GB" altLang="en-US" sz="2400" b="1" i="1" dirty="0">
                <a:solidFill>
                  <a:srgbClr val="7030A0"/>
                </a:solidFill>
                <a:latin typeface="Calibri" panose="020F0502020204030204" pitchFamily="34" charset="0"/>
                <a:cs typeface="Calibri" panose="020F0502020204030204" pitchFamily="34" charset="0"/>
              </a:rPr>
              <a:t>leadership </a:t>
            </a:r>
            <a:r>
              <a:rPr lang="en-GB" altLang="en-US" sz="2400" dirty="0">
                <a:latin typeface="Calibri" panose="020F0502020204030204" pitchFamily="34" charset="0"/>
                <a:cs typeface="Calibri" panose="020F0502020204030204" pitchFamily="34" charset="0"/>
              </a:rPr>
              <a:t>peut faire perdurer le changement en l'ancrant dans la culture même de l'organisation.</a:t>
            </a:r>
          </a:p>
          <a:p>
            <a:pPr lvl="1" eaLnBrk="1" hangingPunct="1">
              <a:buSzPct val="70000"/>
              <a:buFont typeface="Wingdings" panose="05000000000000000000" pitchFamily="2" charset="2"/>
              <a:buNone/>
            </a:pPr>
            <a:endParaRPr lang="en-GB" altLang="en-US" sz="2000" dirty="0"/>
          </a:p>
          <a:p>
            <a:pPr lvl="1" algn="r" eaLnBrk="1" hangingPunct="1">
              <a:buSzPct val="70000"/>
              <a:buFont typeface="Wingdings" panose="05000000000000000000" pitchFamily="2" charset="2"/>
              <a:buNone/>
            </a:pPr>
            <a:r>
              <a:rPr lang="en-GB" altLang="en-US" sz="2000" b="1" u="sng" dirty="0"/>
              <a:t>Mener le changement</a:t>
            </a:r>
            <a:r>
              <a:rPr lang="en-GB" altLang="en-US" sz="2000" b="1" dirty="0"/>
              <a:t>, John P. Kotter </a:t>
            </a:r>
          </a:p>
          <a:p>
            <a:pPr marL="571500" marR="0" lvl="0" indent="-571500" algn="l" rtl="0">
              <a:spcBef>
                <a:spcPts val="0"/>
              </a:spcBef>
              <a:spcAft>
                <a:spcPts val="0"/>
              </a:spcAft>
              <a:buFont typeface="Arial" panose="020B0604020202020204" pitchFamily="34" charset="0"/>
              <a:buChar char="•"/>
            </a:pPr>
            <a:endParaRPr dirty="0"/>
          </a:p>
        </p:txBody>
      </p:sp>
      <p:sp>
        <p:nvSpPr>
          <p:cNvPr id="96" name="Google Shape;96;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A statue of a person holding a sign&#10;&#10;Description automatically generated with medium confidence">
            <a:extLst>
              <a:ext uri="{FF2B5EF4-FFF2-40B4-BE49-F238E27FC236}">
                <a16:creationId xmlns:a16="http://schemas.microsoft.com/office/drawing/2014/main" id="{31508A21-6D9F-4D55-AB26-E57EC0F298A9}"/>
              </a:ext>
            </a:extLst>
          </p:cNvPr>
          <p:cNvPicPr>
            <a:picLocks noChangeAspect="1"/>
          </p:cNvPicPr>
          <p:nvPr/>
        </p:nvPicPr>
        <p:blipFill>
          <a:blip r:embed="rId3"/>
          <a:stretch>
            <a:fillRect/>
          </a:stretch>
        </p:blipFill>
        <p:spPr>
          <a:xfrm>
            <a:off x="10984250" y="3112662"/>
            <a:ext cx="6092512" cy="4061675"/>
          </a:xfrm>
          <a:prstGeom prst="rect">
            <a:avLst/>
          </a:prstGeom>
        </p:spPr>
      </p:pic>
    </p:spTree>
    <p:extLst>
      <p:ext uri="{BB962C8B-B14F-4D97-AF65-F5344CB8AC3E}">
        <p14:creationId xmlns:p14="http://schemas.microsoft.com/office/powerpoint/2010/main" val="184308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p:nvPr/>
        </p:nvSpPr>
        <p:spPr>
          <a:xfrm>
            <a:off x="1447800" y="1573291"/>
            <a:ext cx="3581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En résumé</a:t>
            </a:r>
            <a:endParaRPr sz="4000" b="1" dirty="0">
              <a:solidFill>
                <a:srgbClr val="660066"/>
              </a:solidFill>
              <a:latin typeface="Calibri"/>
              <a:ea typeface="Calibri"/>
              <a:cs typeface="Calibri"/>
              <a:sym typeface="Calibri"/>
            </a:endParaRPr>
          </a:p>
        </p:txBody>
      </p:sp>
      <p:sp>
        <p:nvSpPr>
          <p:cNvPr id="236" name="Google Shape;236;p16"/>
          <p:cNvSpPr txBox="1"/>
          <p:nvPr/>
        </p:nvSpPr>
        <p:spPr>
          <a:xfrm>
            <a:off x="2348670" y="2643235"/>
            <a:ext cx="4385938" cy="1846619"/>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pPr>
            <a:r>
              <a:rPr lang="en-IE" sz="2400" dirty="0">
                <a:solidFill>
                  <a:schemeClr val="dk1"/>
                </a:solidFill>
                <a:latin typeface="Calibri"/>
                <a:ea typeface="Calibri"/>
                <a:cs typeface="Calibri"/>
                <a:sym typeface="Calibri"/>
              </a:rPr>
              <a:t>La gestion du changement est un outil commercial </a:t>
            </a:r>
            <a:r>
              <a:rPr lang="en-IE" sz="2400" b="1" dirty="0">
                <a:solidFill>
                  <a:schemeClr val="dk1"/>
                </a:solidFill>
                <a:latin typeface="Calibri"/>
                <a:ea typeface="Calibri"/>
                <a:cs typeface="Calibri"/>
                <a:sym typeface="Calibri"/>
              </a:rPr>
              <a:t>structuré </a:t>
            </a:r>
            <a:r>
              <a:rPr lang="en-IE" sz="2400" dirty="0">
                <a:solidFill>
                  <a:schemeClr val="dk1"/>
                </a:solidFill>
                <a:latin typeface="Calibri"/>
                <a:ea typeface="Calibri"/>
                <a:cs typeface="Calibri"/>
                <a:sym typeface="Calibri"/>
              </a:rPr>
              <a:t>qui permet de concrétiser la vision future de votre entreprise.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7" name="Google Shape;237;p16"/>
          <p:cNvSpPr txBox="1"/>
          <p:nvPr/>
        </p:nvSpPr>
        <p:spPr>
          <a:xfrm>
            <a:off x="2348669" y="5736069"/>
            <a:ext cx="4507126" cy="2308284"/>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pPr>
            <a:r>
              <a:rPr lang="en-US" sz="2400" dirty="0">
                <a:solidFill>
                  <a:schemeClr val="dk1"/>
                </a:solidFill>
                <a:latin typeface="Calibri"/>
                <a:ea typeface="Calibri"/>
                <a:cs typeface="Calibri"/>
                <a:sym typeface="Calibri"/>
              </a:rPr>
              <a:t>Toutes les entreprises sont appelées à changer, mais la gestion du changement permet de prendre le contrôle de ce processus et d'en faire une </a:t>
            </a:r>
            <a:r>
              <a:rPr lang="en-US" sz="2400" b="1" dirty="0">
                <a:solidFill>
                  <a:schemeClr val="dk1"/>
                </a:solidFill>
                <a:latin typeface="Calibri"/>
                <a:ea typeface="Calibri"/>
                <a:cs typeface="Calibri"/>
                <a:sym typeface="Calibri"/>
              </a:rPr>
              <a:t>opportunité entrepreneuriale.</a:t>
            </a:r>
            <a:endParaRPr sz="2400" b="1" dirty="0">
              <a:solidFill>
                <a:schemeClr val="dk1"/>
              </a:solidFill>
              <a:latin typeface="Calibri"/>
              <a:ea typeface="Calibri"/>
              <a:cs typeface="Calibri"/>
              <a:sym typeface="Calibri"/>
            </a:endParaRPr>
          </a:p>
        </p:txBody>
      </p:sp>
      <p:sp>
        <p:nvSpPr>
          <p:cNvPr id="238" name="Google Shape;238;p16"/>
          <p:cNvSpPr txBox="1"/>
          <p:nvPr/>
        </p:nvSpPr>
        <p:spPr>
          <a:xfrm>
            <a:off x="12723313" y="3578810"/>
            <a:ext cx="4320728" cy="1200288"/>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pPr>
            <a:r>
              <a:rPr lang="en-US" sz="2400" dirty="0">
                <a:solidFill>
                  <a:schemeClr val="dk1"/>
                </a:solidFill>
                <a:latin typeface="Calibri"/>
                <a:ea typeface="Calibri"/>
                <a:cs typeface="Calibri"/>
                <a:sym typeface="Calibri"/>
              </a:rPr>
              <a:t>Une gestion du changement réussie suit un processus </a:t>
            </a:r>
            <a:r>
              <a:rPr lang="en-US" sz="2400" b="1" dirty="0">
                <a:solidFill>
                  <a:schemeClr val="dk1"/>
                </a:solidFill>
                <a:latin typeface="Calibri"/>
                <a:ea typeface="Calibri"/>
                <a:cs typeface="Calibri"/>
                <a:sym typeface="Calibri"/>
              </a:rPr>
              <a:t>étape par étape </a:t>
            </a:r>
            <a:r>
              <a:rPr lang="en-US" sz="2400" dirty="0">
                <a:solidFill>
                  <a:schemeClr val="dk1"/>
                </a:solidFill>
                <a:latin typeface="Calibri"/>
                <a:ea typeface="Calibri"/>
                <a:cs typeface="Calibri"/>
                <a:sym typeface="Calibri"/>
              </a:rPr>
              <a:t>entièrement accepté.  </a:t>
            </a:r>
            <a:endParaRPr sz="2400" b="1" dirty="0">
              <a:solidFill>
                <a:schemeClr val="dk1"/>
              </a:solidFill>
              <a:latin typeface="Calibri"/>
              <a:ea typeface="Calibri"/>
              <a:cs typeface="Calibri"/>
              <a:sym typeface="Calibri"/>
            </a:endParaRPr>
          </a:p>
        </p:txBody>
      </p:sp>
      <p:sp>
        <p:nvSpPr>
          <p:cNvPr id="239" name="Google Shape;239;p16"/>
          <p:cNvSpPr txBox="1"/>
          <p:nvPr/>
        </p:nvSpPr>
        <p:spPr>
          <a:xfrm>
            <a:off x="7086599" y="6960652"/>
            <a:ext cx="5310955" cy="1569620"/>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pPr>
            <a:r>
              <a:rPr lang="en-US" sz="2400" dirty="0">
                <a:solidFill>
                  <a:schemeClr val="dk1"/>
                </a:solidFill>
                <a:latin typeface="Calibri"/>
                <a:ea typeface="Calibri"/>
                <a:cs typeface="Calibri"/>
                <a:sym typeface="Calibri"/>
              </a:rPr>
              <a:t>Le processus de gestion du changement est </a:t>
            </a:r>
            <a:r>
              <a:rPr lang="en-US" sz="2400" b="1" dirty="0">
                <a:solidFill>
                  <a:schemeClr val="dk1"/>
                </a:solidFill>
                <a:latin typeface="Calibri"/>
                <a:ea typeface="Calibri"/>
                <a:cs typeface="Calibri"/>
                <a:sym typeface="Calibri"/>
              </a:rPr>
              <a:t>complexe et difficile</a:t>
            </a:r>
            <a:r>
              <a:rPr lang="en-US" sz="2400" dirty="0">
                <a:solidFill>
                  <a:schemeClr val="dk1"/>
                </a:solidFill>
                <a:latin typeface="Calibri"/>
                <a:ea typeface="Calibri"/>
                <a:cs typeface="Calibri"/>
                <a:sym typeface="Calibri"/>
              </a:rPr>
              <a:t>, mais s'il est évité, il peut avoir des conséquences très négatives pour votre entreprise.</a:t>
            </a:r>
            <a:endParaRPr sz="2400" dirty="0">
              <a:solidFill>
                <a:schemeClr val="dk1"/>
              </a:solidFill>
              <a:latin typeface="Calibri"/>
              <a:ea typeface="Calibri"/>
              <a:cs typeface="Calibri"/>
              <a:sym typeface="Calibri"/>
            </a:endParaRPr>
          </a:p>
        </p:txBody>
      </p:sp>
      <p:pic>
        <p:nvPicPr>
          <p:cNvPr id="240" name="Google Shape;240;p16"/>
          <p:cNvPicPr preferRelativeResize="0"/>
          <p:nvPr/>
        </p:nvPicPr>
        <p:blipFill rotWithShape="1">
          <a:blip r:embed="rId3">
            <a:alphaModFix/>
          </a:blip>
          <a:srcRect/>
          <a:stretch/>
        </p:blipFill>
        <p:spPr>
          <a:xfrm>
            <a:off x="6994114" y="2643235"/>
            <a:ext cx="4588286" cy="3058857"/>
          </a:xfrm>
          <a:prstGeom prst="rect">
            <a:avLst/>
          </a:prstGeom>
          <a:noFill/>
          <a:ln>
            <a:noFill/>
          </a:ln>
        </p:spPr>
      </p:pic>
      <p:sp>
        <p:nvSpPr>
          <p:cNvPr id="241" name="Google Shape;241;p16"/>
          <p:cNvSpPr/>
          <p:nvPr/>
        </p:nvSpPr>
        <p:spPr>
          <a:xfrm rot="5400000">
            <a:off x="1897106" y="597380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6"/>
          <p:cNvSpPr/>
          <p:nvPr/>
        </p:nvSpPr>
        <p:spPr>
          <a:xfrm rot="5400000">
            <a:off x="12008661" y="362429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6"/>
          <p:cNvSpPr/>
          <p:nvPr/>
        </p:nvSpPr>
        <p:spPr>
          <a:xfrm rot="5400000">
            <a:off x="12412706" y="5958591"/>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6"/>
          <p:cNvSpPr/>
          <p:nvPr/>
        </p:nvSpPr>
        <p:spPr>
          <a:xfrm>
            <a:off x="13032405" y="5749756"/>
            <a:ext cx="4011636" cy="1200288"/>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a:solidFill>
                  <a:srgbClr val="000000"/>
                </a:solidFill>
                <a:latin typeface="Calibri"/>
                <a:ea typeface="Calibri"/>
                <a:cs typeface="Calibri"/>
                <a:sym typeface="Calibri"/>
              </a:rPr>
              <a:t>Une gestion efficace du changement est un leadership efficace. </a:t>
            </a:r>
            <a:endParaRPr sz="2400" dirty="0">
              <a:solidFill>
                <a:srgbClr val="000000"/>
              </a:solidFill>
              <a:latin typeface="Calibri"/>
              <a:ea typeface="Calibri"/>
              <a:cs typeface="Calibri"/>
              <a:sym typeface="Calibri"/>
            </a:endParaRPr>
          </a:p>
        </p:txBody>
      </p:sp>
      <p:sp>
        <p:nvSpPr>
          <p:cNvPr id="245" name="Google Shape;245;p16"/>
          <p:cNvSpPr/>
          <p:nvPr/>
        </p:nvSpPr>
        <p:spPr>
          <a:xfrm rot="10800000">
            <a:off x="9052182" y="6286500"/>
            <a:ext cx="472818" cy="380999"/>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6"/>
          <p:cNvSpPr/>
          <p:nvPr/>
        </p:nvSpPr>
        <p:spPr>
          <a:xfrm rot="5400000">
            <a:off x="1897106" y="277340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1"/>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226" name="Google Shape;226;p21"/>
          <p:cNvSpPr txBox="1"/>
          <p:nvPr/>
        </p:nvSpPr>
        <p:spPr>
          <a:xfrm>
            <a:off x="4343400" y="3308522"/>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66"/>
              </a:buClr>
              <a:buSzPts val="8000"/>
              <a:buFont typeface="Calibri"/>
              <a:buNone/>
            </a:pPr>
            <a:r>
              <a:rPr lang="en-US" sz="8000" b="1" dirty="0">
                <a:solidFill>
                  <a:srgbClr val="660066"/>
                </a:solidFill>
                <a:latin typeface="Calibri"/>
                <a:ea typeface="Calibri"/>
                <a:cs typeface="Calibri"/>
                <a:sym typeface="Calibri"/>
              </a:rPr>
              <a:t>Merci de </a:t>
            </a:r>
            <a:r>
              <a:rPr lang="en-US" sz="8000" b="1" dirty="0" err="1">
                <a:solidFill>
                  <a:srgbClr val="660066"/>
                </a:solidFill>
                <a:latin typeface="Calibri"/>
                <a:ea typeface="Calibri"/>
                <a:cs typeface="Calibri"/>
                <a:sym typeface="Calibri"/>
              </a:rPr>
              <a:t>votre</a:t>
            </a:r>
            <a:r>
              <a:rPr lang="en-US" sz="8000" b="1" dirty="0">
                <a:solidFill>
                  <a:srgbClr val="660066"/>
                </a:solidFill>
                <a:latin typeface="Calibri"/>
                <a:ea typeface="Calibri"/>
                <a:cs typeface="Calibri"/>
                <a:sym typeface="Calibri"/>
              </a:rPr>
              <a:t> attention !</a:t>
            </a:r>
            <a:endParaRPr sz="8000" b="1" i="0" u="none" strike="noStrike" cap="none" dirty="0">
              <a:solidFill>
                <a:srgbClr val="660066"/>
              </a:solidFill>
              <a:latin typeface="Calibri"/>
              <a:ea typeface="Calibri"/>
              <a:cs typeface="Calibri"/>
              <a:sym typeface="Calibri"/>
            </a:endParaRPr>
          </a:p>
        </p:txBody>
      </p:sp>
      <p:sp>
        <p:nvSpPr>
          <p:cNvPr id="227" name="Google Shape;227;p21"/>
          <p:cNvSpPr txBox="1"/>
          <p:nvPr/>
        </p:nvSpPr>
        <p:spPr>
          <a:xfrm>
            <a:off x="7924800" y="6006413"/>
            <a:ext cx="1981200" cy="38151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400" dirty="0">
                <a:solidFill>
                  <a:schemeClr val="dk1"/>
                </a:solidFill>
                <a:latin typeface="Calibri"/>
                <a:ea typeface="Calibri"/>
                <a:cs typeface="Calibri"/>
                <a:sym typeface="Calibri"/>
              </a:rPr>
              <a:t>dewproject.eu</a:t>
            </a:r>
            <a:endParaRPr sz="24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2"/>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35" name="Google Shape;35;p2"/>
          <p:cNvSpPr/>
          <p:nvPr/>
        </p:nvSpPr>
        <p:spPr>
          <a:xfrm rot="5400000">
            <a:off x="1592072" y="3763592"/>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
          <p:cNvSpPr/>
          <p:nvPr/>
        </p:nvSpPr>
        <p:spPr>
          <a:xfrm rot="5400000">
            <a:off x="1572601" y="5090213"/>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
          <p:cNvSpPr/>
          <p:nvPr/>
        </p:nvSpPr>
        <p:spPr>
          <a:xfrm rot="5400000">
            <a:off x="1536776" y="7864589"/>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
          <p:cNvSpPr txBox="1"/>
          <p:nvPr/>
        </p:nvSpPr>
        <p:spPr>
          <a:xfrm>
            <a:off x="1524000" y="1502275"/>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Objectifs et buts </a:t>
            </a:r>
            <a:endParaRPr dirty="0"/>
          </a:p>
        </p:txBody>
      </p:sp>
      <p:sp>
        <p:nvSpPr>
          <p:cNvPr id="39" name="Google Shape;39;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À la fin de ce module, vous serez en mesure de :</a:t>
            </a:r>
            <a:endParaRPr/>
          </a:p>
        </p:txBody>
      </p:sp>
      <p:sp>
        <p:nvSpPr>
          <p:cNvPr id="40" name="Google Shape;40;p2"/>
          <p:cNvSpPr txBox="1"/>
          <p:nvPr/>
        </p:nvSpPr>
        <p:spPr>
          <a:xfrm>
            <a:off x="2628059" y="3597976"/>
            <a:ext cx="6096002"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Comprendre qu'un leadership efficace est une gestion efficace du changement</a:t>
            </a:r>
            <a:endParaRPr sz="2800" b="1" dirty="0">
              <a:solidFill>
                <a:schemeClr val="dk1"/>
              </a:solidFill>
              <a:latin typeface="Calibri"/>
              <a:ea typeface="Calibri"/>
              <a:cs typeface="Calibri"/>
              <a:sym typeface="Calibri"/>
            </a:endParaRPr>
          </a:p>
        </p:txBody>
      </p:sp>
      <p:sp>
        <p:nvSpPr>
          <p:cNvPr id="41" name="Google Shape;41;p2"/>
          <p:cNvSpPr txBox="1"/>
          <p:nvPr/>
        </p:nvSpPr>
        <p:spPr>
          <a:xfrm>
            <a:off x="2660037" y="4896950"/>
            <a:ext cx="512492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Reconnaître la complexité de la gestion du changement</a:t>
            </a:r>
            <a:endParaRPr sz="2800" b="1" dirty="0">
              <a:solidFill>
                <a:schemeClr val="dk1"/>
              </a:solidFill>
              <a:latin typeface="Calibri"/>
              <a:ea typeface="Calibri"/>
              <a:cs typeface="Calibri"/>
              <a:sym typeface="Calibri"/>
            </a:endParaRPr>
          </a:p>
        </p:txBody>
      </p:sp>
      <p:sp>
        <p:nvSpPr>
          <p:cNvPr id="42" name="Google Shape;42;p2"/>
          <p:cNvSpPr txBox="1"/>
          <p:nvPr/>
        </p:nvSpPr>
        <p:spPr>
          <a:xfrm>
            <a:off x="2660037" y="6097408"/>
            <a:ext cx="6324601"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Accepter l'idée que le changement doit être géré et qu'il représente toujours une opportunité pour l'entreprise </a:t>
            </a:r>
            <a:endParaRPr sz="2800" b="1" dirty="0">
              <a:solidFill>
                <a:schemeClr val="dk1"/>
              </a:solidFill>
              <a:latin typeface="Calibri"/>
              <a:ea typeface="Calibri"/>
              <a:cs typeface="Calibri"/>
              <a:sym typeface="Calibri"/>
            </a:endParaRPr>
          </a:p>
        </p:txBody>
      </p:sp>
      <p:sp>
        <p:nvSpPr>
          <p:cNvPr id="14" name="Google Shape;37;p2">
            <a:extLst>
              <a:ext uri="{FF2B5EF4-FFF2-40B4-BE49-F238E27FC236}">
                <a16:creationId xmlns:a16="http://schemas.microsoft.com/office/drawing/2014/main" id="{B7FD51FD-84F9-4E60-B573-F0A5E155E757}"/>
              </a:ext>
            </a:extLst>
          </p:cNvPr>
          <p:cNvSpPr/>
          <p:nvPr/>
        </p:nvSpPr>
        <p:spPr>
          <a:xfrm rot="5400000">
            <a:off x="1536776" y="6386550"/>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42;p2">
            <a:extLst>
              <a:ext uri="{FF2B5EF4-FFF2-40B4-BE49-F238E27FC236}">
                <a16:creationId xmlns:a16="http://schemas.microsoft.com/office/drawing/2014/main" id="{FFFD5301-7BA4-4723-9DC6-818BEA94B834}"/>
              </a:ext>
            </a:extLst>
          </p:cNvPr>
          <p:cNvSpPr txBox="1"/>
          <p:nvPr/>
        </p:nvSpPr>
        <p:spPr>
          <a:xfrm>
            <a:off x="2589888" y="7719225"/>
            <a:ext cx="6324601"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Créer un plan de gestion du changement pour votre entreprise</a:t>
            </a:r>
            <a:endParaRPr sz="2800" b="1" dirty="0">
              <a:solidFill>
                <a:schemeClr val="dk1"/>
              </a:solidFill>
              <a:latin typeface="Calibri"/>
              <a:ea typeface="Calibri"/>
              <a:cs typeface="Calibri"/>
              <a:sym typeface="Calibri"/>
            </a:endParaRPr>
          </a:p>
        </p:txBody>
      </p:sp>
      <p:pic>
        <p:nvPicPr>
          <p:cNvPr id="1026" name="Picture 2" descr="Cartoon snake Images | Free Vectors, Stock Photos &amp; PSD">
            <a:extLst>
              <a:ext uri="{FF2B5EF4-FFF2-40B4-BE49-F238E27FC236}">
                <a16:creationId xmlns:a16="http://schemas.microsoft.com/office/drawing/2014/main" id="{FC37163A-E89A-4974-AFFE-07A6D6E50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594" y="4361676"/>
            <a:ext cx="7800290" cy="29786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04656-724F-4756-A02E-77B1FE59A0DB}"/>
              </a:ext>
            </a:extLst>
          </p:cNvPr>
          <p:cNvSpPr txBox="1"/>
          <p:nvPr/>
        </p:nvSpPr>
        <p:spPr>
          <a:xfrm>
            <a:off x="9601199" y="2598152"/>
            <a:ext cx="7281081" cy="1200329"/>
          </a:xfrm>
          <a:prstGeom prst="rect">
            <a:avLst/>
          </a:prstGeom>
          <a:noFill/>
        </p:spPr>
        <p:txBody>
          <a:bodyPr wrap="square" rtlCol="0">
            <a:spAutoFit/>
          </a:bodyPr>
          <a:lstStyle/>
          <a:p>
            <a:r>
              <a:rPr lang="en-US" sz="1800" b="1" i="1" u="none" strike="noStrike" dirty="0">
                <a:solidFill>
                  <a:srgbClr val="000000"/>
                </a:solidFill>
                <a:effectLst/>
                <a:latin typeface="Calibri" panose="020F0502020204030204" pitchFamily="34" charset="0"/>
              </a:rPr>
              <a:t>"Le serpent qui ne peut changer de peau doit mourir. Il en va de même pour les esprits que l'on empêche de changer d'opinion ; ils cessent d'être des esprits".</a:t>
            </a:r>
          </a:p>
          <a:p>
            <a:endParaRPr lang="en-US" sz="1800" b="1" dirty="0">
              <a:latin typeface="Calibri" panose="020F0502020204030204" pitchFamily="34" charset="0"/>
            </a:endParaRPr>
          </a:p>
          <a:p>
            <a:r>
              <a:rPr lang="en-US" sz="1800" b="1" dirty="0" err="1">
                <a:latin typeface="Calibri" panose="020F0502020204030204" pitchFamily="34" charset="0"/>
              </a:rPr>
              <a:t>Frederich Nietzche</a:t>
            </a:r>
            <a:endParaRPr lang="en-IE"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graphicFrame>
        <p:nvGraphicFramePr>
          <p:cNvPr id="53" name="Google Shape;53;p3"/>
          <p:cNvGraphicFramePr/>
          <p:nvPr>
            <p:extLst>
              <p:ext uri="{D42A27DB-BD31-4B8C-83A1-F6EECF244321}">
                <p14:modId xmlns:p14="http://schemas.microsoft.com/office/powerpoint/2010/main" val="3033912428"/>
              </p:ext>
            </p:extLst>
          </p:nvPr>
        </p:nvGraphicFramePr>
        <p:xfrm>
          <a:off x="729343" y="2705100"/>
          <a:ext cx="16992600" cy="6585515"/>
        </p:xfrm>
        <a:graphic>
          <a:graphicData uri="http://schemas.openxmlformats.org/drawingml/2006/table">
            <a:tbl>
              <a:tblPr firstRow="1" bandRow="1">
                <a:noFill/>
              </a:tblPr>
              <a:tblGrid>
                <a:gridCol w="1881075">
                  <a:extLst>
                    <a:ext uri="{9D8B030D-6E8A-4147-A177-3AD203B41FA5}">
                      <a16:colId xmlns:a16="http://schemas.microsoft.com/office/drawing/2014/main" val="20000"/>
                    </a:ext>
                  </a:extLst>
                </a:gridCol>
                <a:gridCol w="4171100">
                  <a:extLst>
                    <a:ext uri="{9D8B030D-6E8A-4147-A177-3AD203B41FA5}">
                      <a16:colId xmlns:a16="http://schemas.microsoft.com/office/drawing/2014/main" val="20001"/>
                    </a:ext>
                  </a:extLst>
                </a:gridCol>
                <a:gridCol w="5479600">
                  <a:extLst>
                    <a:ext uri="{9D8B030D-6E8A-4147-A177-3AD203B41FA5}">
                      <a16:colId xmlns:a16="http://schemas.microsoft.com/office/drawing/2014/main" val="20002"/>
                    </a:ext>
                  </a:extLst>
                </a:gridCol>
                <a:gridCol w="5460825">
                  <a:extLst>
                    <a:ext uri="{9D8B030D-6E8A-4147-A177-3AD203B41FA5}">
                      <a16:colId xmlns:a16="http://schemas.microsoft.com/office/drawing/2014/main" val="20003"/>
                    </a:ext>
                  </a:extLst>
                </a:gridCol>
              </a:tblGrid>
              <a:tr h="218450">
                <a:tc>
                  <a:txBody>
                    <a:bodyPr/>
                    <a:lstStyle/>
                    <a:p>
                      <a:pPr marL="0" marR="0" lvl="0" indent="0" algn="ctr" rtl="0">
                        <a:spcBef>
                          <a:spcPts val="0"/>
                        </a:spcBef>
                        <a:spcAft>
                          <a:spcPts val="0"/>
                        </a:spcAft>
                        <a:buNone/>
                      </a:pPr>
                      <a:r>
                        <a:rPr lang="en-US" sz="2000" u="none" strike="noStrike" cap="none" dirty="0">
                          <a:solidFill>
                            <a:schemeClr val="lt1"/>
                          </a:solidFill>
                        </a:rPr>
                        <a:t>COMPÉTENCE</a:t>
                      </a:r>
                      <a:endParaRPr sz="2000" u="none" strike="noStrike" cap="none" dirty="0">
                        <a:solidFill>
                          <a:schemeClr val="lt1"/>
                        </a:solidFill>
                      </a:endParaRPr>
                    </a:p>
                  </a:txBody>
                  <a:tcPr marL="91450" marR="91450" marT="45725" marB="45725" anchor="ctr">
                    <a:lnL w="28575" cap="flat" cmpd="sng">
                      <a:solidFill>
                        <a:srgbClr val="660066"/>
                      </a:solidFill>
                      <a:prstDash val="solid"/>
                      <a:round/>
                      <a:headEnd type="none" w="sm" len="sm"/>
                      <a:tailEnd type="none" w="sm" len="sm"/>
                    </a:lnL>
                    <a:lnR w="28575"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US" sz="2000" u="none" strike="noStrike" cap="none">
                          <a:solidFill>
                            <a:schemeClr val="lt1"/>
                          </a:solidFill>
                        </a:rPr>
                        <a:t>NIVEAU DE </a:t>
                      </a:r>
                      <a:r>
                        <a:rPr lang="en-US" sz="2000">
                          <a:solidFill>
                            <a:schemeClr val="lt1"/>
                          </a:solidFill>
                        </a:rPr>
                        <a:t>COMPÉTENCE </a:t>
                      </a:r>
                      <a:r>
                        <a:rPr lang="en-US" sz="2000" u="none" strike="noStrike" cap="none">
                          <a:solidFill>
                            <a:schemeClr val="lt1"/>
                          </a:solidFill>
                        </a:rPr>
                        <a:t>- BASE</a:t>
                      </a:r>
                      <a:endParaRPr sz="2000" u="none" strike="noStrike" cap="none">
                        <a:solidFill>
                          <a:schemeClr val="lt1"/>
                        </a:solidFill>
                      </a:endParaRPr>
                    </a:p>
                  </a:txBody>
                  <a:tcPr marL="91450" marR="91450" marT="45725" marB="45725" anchor="ctr">
                    <a:lnL w="28575" cap="flat" cmpd="sng">
                      <a:solidFill>
                        <a:srgbClr val="660066"/>
                      </a:solidFill>
                      <a:prstDash val="solid"/>
                      <a:round/>
                      <a:headEnd type="none" w="sm" len="sm"/>
                      <a:tailEnd type="none" w="sm" len="sm"/>
                    </a:lnL>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US" sz="2000" u="none" strike="noStrike" cap="none">
                          <a:solidFill>
                            <a:schemeClr val="lt1"/>
                          </a:solidFill>
                        </a:rPr>
                        <a:t>NIVEAU DE COMPÉTENCE - INTERMÉDIAIRE</a:t>
                      </a:r>
                      <a:endParaRPr sz="2000" u="none" strike="noStrike" cap="none">
                        <a:solidFill>
                          <a:schemeClr val="lt1"/>
                        </a:solidFill>
                      </a:endParaRPr>
                    </a:p>
                  </a:txBody>
                  <a:tcPr marL="91450" marR="91450" marT="45725" marB="45725" anchor="ctr">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US" sz="2000" u="none" strike="noStrike" cap="none" dirty="0">
                          <a:solidFill>
                            <a:schemeClr val="lt1"/>
                          </a:solidFill>
                        </a:rPr>
                        <a:t>NIVEAU DE COMPÉTENCE - AVANCÉ</a:t>
                      </a:r>
                      <a:endParaRPr sz="2000" u="none" strike="noStrike" cap="none" dirty="0">
                        <a:solidFill>
                          <a:schemeClr val="lt1"/>
                        </a:solidFill>
                      </a:endParaRPr>
                    </a:p>
                  </a:txBody>
                  <a:tcPr marL="91450" marR="91450" marT="45725" marB="45725" anchor="ctr">
                    <a:lnL w="19050" cap="flat" cmpd="sng">
                      <a:solidFill>
                        <a:srgbClr val="660066"/>
                      </a:solidFill>
                      <a:prstDash val="solid"/>
                      <a:round/>
                      <a:headEnd type="none" w="sm" len="sm"/>
                      <a:tailEnd type="none" w="sm" len="sm"/>
                    </a:lnL>
                    <a:solidFill>
                      <a:srgbClr val="660066"/>
                    </a:solidFill>
                  </a:tcPr>
                </a:tc>
                <a:extLst>
                  <a:ext uri="{0D108BD9-81ED-4DB2-BD59-A6C34878D82A}">
                    <a16:rowId xmlns:a16="http://schemas.microsoft.com/office/drawing/2014/main" val="10000"/>
                  </a:ext>
                </a:extLst>
              </a:tr>
              <a:tr h="1234450">
                <a:tc>
                  <a:txBody>
                    <a:bodyPr/>
                    <a:lstStyle/>
                    <a:p>
                      <a:pPr marL="0" marR="0" lvl="0" indent="0" algn="l" rtl="0">
                        <a:spcBef>
                          <a:spcPts val="0"/>
                        </a:spcBef>
                        <a:spcAft>
                          <a:spcPts val="0"/>
                        </a:spcAft>
                        <a:buNone/>
                      </a:pPr>
                      <a:r>
                        <a:rPr lang="en-US" sz="1800" b="1" u="none" strike="noStrike" cap="none" dirty="0">
                          <a:solidFill>
                            <a:srgbClr val="660066"/>
                          </a:solidFill>
                        </a:rPr>
                        <a:t>Conscience de soi et efficacité personnelle</a:t>
                      </a:r>
                      <a:endParaRPr sz="1800" b="1" dirty="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Les apprenants ont confiance en leur propre capacité à générer de la valeur pour les autres.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Les apprenants peuvent tirer le meilleur parti de leurs forces et de leurs faiblesses.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b="1" dirty="0">
                          <a:solidFill>
                            <a:srgbClr val="660066"/>
                          </a:solidFill>
                        </a:rPr>
                        <a:t>Les apprenants peuvent compenser leurs faiblesses en faisant équipe avec d'autres et en développant davantage leurs </a:t>
                      </a:r>
                      <a:r>
                        <a:rPr lang="en-US" sz="1800" b="1" dirty="0">
                          <a:solidFill>
                            <a:srgbClr val="7030A0"/>
                          </a:solidFill>
                        </a:rPr>
                        <a:t>points forts.</a:t>
                      </a:r>
                      <a:endParaRPr sz="1800" b="1" dirty="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1"/>
                  </a:ext>
                </a:extLst>
              </a:tr>
              <a:tr h="1143000">
                <a:tc>
                  <a:txBody>
                    <a:bodyPr/>
                    <a:lstStyle/>
                    <a:p>
                      <a:pPr marL="0" marR="0" lvl="0" indent="0" algn="l" rtl="0">
                        <a:spcBef>
                          <a:spcPts val="0"/>
                        </a:spcBef>
                        <a:spcAft>
                          <a:spcPts val="0"/>
                        </a:spcAft>
                        <a:buNone/>
                      </a:pPr>
                      <a:r>
                        <a:rPr lang="en-US" sz="1800" b="1">
                          <a:solidFill>
                            <a:srgbClr val="660066"/>
                          </a:solidFill>
                        </a:rPr>
                        <a:t>Motivation et persévérance</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Les apprenants veulent suivre leur passion et créer de la valeur pour les autres.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Les apprenants sont prêts à consacrer des efforts et des ressources à leur passion et à créer de la valeur pour les autres.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Les apprenants peuvent rester concentrés sur leur passion et continuer à créer de la valeur malgré les échecs.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2"/>
                  </a:ext>
                </a:extLst>
              </a:tr>
              <a:tr h="1143000">
                <a:tc>
                  <a:txBody>
                    <a:bodyPr/>
                    <a:lstStyle/>
                    <a:p>
                      <a:pPr marL="0" marR="0" lvl="0" indent="0" algn="l" rtl="0">
                        <a:spcBef>
                          <a:spcPts val="0"/>
                        </a:spcBef>
                        <a:spcAft>
                          <a:spcPts val="0"/>
                        </a:spcAft>
                        <a:buNone/>
                      </a:pPr>
                      <a:r>
                        <a:rPr lang="en-US" sz="1800" b="1">
                          <a:solidFill>
                            <a:srgbClr val="660066"/>
                          </a:solidFill>
                        </a:rPr>
                        <a:t>Mobilisation des ressources</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Les apprenants peuvent trouver et utiliser les ressources de manière responsable.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Les apprenants peuvent rassembler et gérer différents types de ressources afin de créer de la valeur pour les autres.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b="1" dirty="0">
                          <a:solidFill>
                            <a:srgbClr val="7030A0"/>
                          </a:solidFill>
                        </a:rPr>
                        <a:t>Les apprenants peuvent définir des stratégies pour </a:t>
                      </a:r>
                      <a:r>
                        <a:rPr lang="en-US" sz="1800" b="1" dirty="0" err="1">
                          <a:solidFill>
                            <a:srgbClr val="7030A0"/>
                          </a:solidFill>
                        </a:rPr>
                        <a:t>mobiliser les </a:t>
                      </a:r>
                      <a:r>
                        <a:rPr lang="en-US" sz="1800" b="1" dirty="0">
                          <a:solidFill>
                            <a:srgbClr val="7030A0"/>
                          </a:solidFill>
                        </a:rPr>
                        <a:t>ressources dont ils ont besoin pour générer de la valeur pour les autres.</a:t>
                      </a:r>
                      <a:endParaRPr sz="1800" b="1" dirty="0">
                        <a:solidFill>
                          <a:srgbClr val="7030A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3"/>
                  </a:ext>
                </a:extLst>
              </a:tr>
              <a:tr h="1251485">
                <a:tc>
                  <a:txBody>
                    <a:bodyPr/>
                    <a:lstStyle/>
                    <a:p>
                      <a:pPr marL="0" marR="0" lvl="0" indent="0" algn="l" rtl="0">
                        <a:spcBef>
                          <a:spcPts val="0"/>
                        </a:spcBef>
                        <a:spcAft>
                          <a:spcPts val="0"/>
                        </a:spcAft>
                        <a:buNone/>
                      </a:pPr>
                      <a:r>
                        <a:rPr lang="en-US" sz="1800" b="1">
                          <a:solidFill>
                            <a:srgbClr val="660066"/>
                          </a:solidFill>
                        </a:rPr>
                        <a:t>Culture financière et économique </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Les apprenants peuvent établir le budget d'une activité simple.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dirty="0"/>
                        <a:t>Les apprenants peuvent trouver des options de financement et gérer un budget pour leur activité de création de valeur.</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dirty="0"/>
                        <a:t>Les apprenants peuvent élaborer un plan pour la viabilité financière d'une activité créatrice de valeur.</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4"/>
                  </a:ext>
                </a:extLst>
              </a:tr>
              <a:tr h="1066800">
                <a:tc>
                  <a:txBody>
                    <a:bodyPr/>
                    <a:lstStyle/>
                    <a:p>
                      <a:pPr marL="0" marR="0" lvl="0" indent="0" algn="l" rtl="0">
                        <a:spcBef>
                          <a:spcPts val="0"/>
                        </a:spcBef>
                        <a:spcAft>
                          <a:spcPts val="0"/>
                        </a:spcAft>
                        <a:buNone/>
                      </a:pPr>
                      <a:r>
                        <a:rPr lang="en-US" sz="1800" b="1">
                          <a:solidFill>
                            <a:srgbClr val="660066"/>
                          </a:solidFill>
                        </a:rPr>
                        <a:t>Mobiliser les autres</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Les apprenants peuvent communiquer leurs idées clairement et avec enthousiasme.</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dirty="0"/>
                        <a:t>Les </a:t>
                      </a:r>
                      <a:r>
                        <a:rPr lang="en-US" sz="1800" b="1" dirty="0">
                          <a:solidFill>
                            <a:srgbClr val="7030A0"/>
                          </a:solidFill>
                        </a:rPr>
                        <a:t>apprenants peuvent persuader, impliquer et inspirer les autres dans des activités créatrices de valeur. </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b="0" dirty="0">
                          <a:solidFill>
                            <a:srgbClr val="002060"/>
                          </a:solidFill>
                        </a:rPr>
                        <a:t>Les apprenants peuvent inspirer les autres et les faire participer à des activités créatrices de valeur.</a:t>
                      </a:r>
                      <a:endParaRPr sz="1800" b="0" dirty="0">
                        <a:solidFill>
                          <a:srgbClr val="00206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5"/>
                  </a:ext>
                </a:extLst>
              </a:tr>
            </a:tbl>
          </a:graphicData>
        </a:graphic>
      </p:graphicFrame>
      <p:sp>
        <p:nvSpPr>
          <p:cNvPr id="54" name="Google Shape;54;p3"/>
          <p:cNvSpPr/>
          <p:nvPr/>
        </p:nvSpPr>
        <p:spPr>
          <a:xfrm>
            <a:off x="12108543" y="3290055"/>
            <a:ext cx="5798457" cy="13716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3"/>
          <p:cNvSpPr txBox="1"/>
          <p:nvPr/>
        </p:nvSpPr>
        <p:spPr>
          <a:xfrm>
            <a:off x="1563710" y="1535123"/>
            <a:ext cx="141732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Cadre </a:t>
            </a:r>
            <a:r>
              <a:rPr lang="en-US" sz="4000" b="1" dirty="0" err="1">
                <a:solidFill>
                  <a:srgbClr val="660066"/>
                </a:solidFill>
                <a:latin typeface="Calibri"/>
                <a:ea typeface="Calibri"/>
                <a:cs typeface="Calibri"/>
                <a:sym typeface="Calibri"/>
              </a:rPr>
              <a:t>EntreComp </a:t>
            </a:r>
            <a:r>
              <a:rPr lang="en-US" sz="4000" b="1" dirty="0">
                <a:solidFill>
                  <a:srgbClr val="660066"/>
                </a:solidFill>
                <a:latin typeface="Calibri"/>
                <a:ea typeface="Calibri"/>
                <a:cs typeface="Calibri"/>
                <a:sym typeface="Calibri"/>
              </a:rPr>
              <a:t>- Espace ressources</a:t>
            </a:r>
            <a:endParaRPr sz="4000" b="1" dirty="0">
              <a:solidFill>
                <a:srgbClr val="660066"/>
              </a:solidFill>
              <a:latin typeface="Calibri"/>
              <a:ea typeface="Calibri"/>
              <a:cs typeface="Calibri"/>
              <a:sym typeface="Calibri"/>
            </a:endParaRPr>
          </a:p>
        </p:txBody>
      </p:sp>
      <p:sp>
        <p:nvSpPr>
          <p:cNvPr id="56" name="Google Shape;56;p3"/>
          <p:cNvSpPr/>
          <p:nvPr/>
        </p:nvSpPr>
        <p:spPr>
          <a:xfrm>
            <a:off x="6596385" y="7989809"/>
            <a:ext cx="5798457" cy="14478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56;p3">
            <a:extLst>
              <a:ext uri="{FF2B5EF4-FFF2-40B4-BE49-F238E27FC236}">
                <a16:creationId xmlns:a16="http://schemas.microsoft.com/office/drawing/2014/main" id="{8134417C-1DE4-4C04-A94D-FD59047D23FA}"/>
              </a:ext>
            </a:extLst>
          </p:cNvPr>
          <p:cNvSpPr/>
          <p:nvPr/>
        </p:nvSpPr>
        <p:spPr>
          <a:xfrm>
            <a:off x="12108543" y="5625346"/>
            <a:ext cx="5798457" cy="14478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4"/>
          <p:cNvPicPr preferRelativeResize="0"/>
          <p:nvPr/>
        </p:nvPicPr>
        <p:blipFill rotWithShape="1">
          <a:blip r:embed="rId3">
            <a:alphaModFix/>
          </a:blip>
          <a:srcRect l="2852" t="6499" r="3200" b="6869"/>
          <a:stretch/>
        </p:blipFill>
        <p:spPr>
          <a:xfrm>
            <a:off x="11848562" y="6364256"/>
            <a:ext cx="4779135" cy="2624556"/>
          </a:xfrm>
          <a:prstGeom prst="rect">
            <a:avLst/>
          </a:prstGeom>
          <a:noFill/>
          <a:ln>
            <a:noFill/>
          </a:ln>
        </p:spPr>
      </p:pic>
      <p:sp>
        <p:nvSpPr>
          <p:cNvPr id="62" name="Google Shape;62;p4"/>
          <p:cNvSpPr txBox="1"/>
          <p:nvPr/>
        </p:nvSpPr>
        <p:spPr>
          <a:xfrm>
            <a:off x="1696358" y="1515460"/>
            <a:ext cx="9462656" cy="13696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Index</a:t>
            </a:r>
            <a:endParaRPr dirty="0"/>
          </a:p>
          <a:p>
            <a:pPr marL="0" marR="0" lvl="0" indent="0" algn="l" rtl="0">
              <a:spcBef>
                <a:spcPts val="0"/>
              </a:spcBef>
              <a:spcAft>
                <a:spcPts val="0"/>
              </a:spcAft>
              <a:buNone/>
            </a:pPr>
            <a:endParaRPr sz="1100" b="1" dirty="0">
              <a:solidFill>
                <a:srgbClr val="660066"/>
              </a:solidFill>
              <a:latin typeface="Calibri"/>
              <a:ea typeface="Calibri"/>
              <a:cs typeface="Calibri"/>
              <a:sym typeface="Calibri"/>
            </a:endParaRPr>
          </a:p>
          <a:p>
            <a:pPr marL="0" marR="0" lvl="0" indent="0" algn="l" rtl="0">
              <a:spcBef>
                <a:spcPts val="0"/>
              </a:spcBef>
              <a:spcAft>
                <a:spcPts val="0"/>
              </a:spcAft>
              <a:buNone/>
            </a:pPr>
            <a:r>
              <a:rPr lang="en-US" sz="3200" b="1" dirty="0">
                <a:solidFill>
                  <a:srgbClr val="660066"/>
                </a:solidFill>
                <a:latin typeface="Calibri"/>
                <a:ea typeface="Calibri"/>
                <a:cs typeface="Calibri"/>
                <a:sym typeface="Calibri"/>
              </a:rPr>
              <a:t>Gestion du changement</a:t>
            </a:r>
            <a:endParaRPr sz="3200" b="1" dirty="0">
              <a:solidFill>
                <a:srgbClr val="660066"/>
              </a:solidFill>
              <a:latin typeface="Calibri"/>
              <a:ea typeface="Calibri"/>
              <a:cs typeface="Calibri"/>
              <a:sym typeface="Calibri"/>
            </a:endParaRPr>
          </a:p>
        </p:txBody>
      </p:sp>
      <p:grpSp>
        <p:nvGrpSpPr>
          <p:cNvPr id="63" name="Google Shape;63;p4"/>
          <p:cNvGrpSpPr/>
          <p:nvPr/>
        </p:nvGrpSpPr>
        <p:grpSpPr>
          <a:xfrm>
            <a:off x="2144486" y="2957188"/>
            <a:ext cx="6801805" cy="3288246"/>
            <a:chOff x="6420992" y="1321255"/>
            <a:chExt cx="6248400" cy="3288246"/>
          </a:xfrm>
        </p:grpSpPr>
        <p:sp>
          <p:nvSpPr>
            <p:cNvPr id="64" name="Google Shape;64;p4"/>
            <p:cNvSpPr txBox="1"/>
            <p:nvPr/>
          </p:nvSpPr>
          <p:spPr>
            <a:xfrm>
              <a:off x="6420992" y="2301217"/>
              <a:ext cx="62484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1 : </a:t>
              </a:r>
              <a:r>
                <a:rPr lang="en-IE" sz="2400" dirty="0">
                  <a:solidFill>
                    <a:schemeClr val="dk1"/>
                  </a:solidFill>
                  <a:latin typeface="Calibri"/>
                  <a:ea typeface="Calibri"/>
                  <a:cs typeface="Calibri"/>
                  <a:sym typeface="Calibri"/>
                </a:rPr>
                <a:t>Changements et gestion des changements</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2 : </a:t>
              </a:r>
              <a:r>
                <a:rPr lang="en-IE" sz="2400" dirty="0">
                  <a:solidFill>
                    <a:schemeClr val="dk1"/>
                  </a:solidFill>
                  <a:latin typeface="Calibri"/>
                  <a:ea typeface="Calibri"/>
                  <a:cs typeface="Calibri"/>
                  <a:sym typeface="Calibri"/>
                </a:rPr>
                <a:t>La nature du changement dans les entreprises</a:t>
              </a:r>
            </a:p>
            <a:p>
              <a:pPr marL="0" marR="0" lvl="0" indent="0" algn="l" rtl="0">
                <a:spcBef>
                  <a:spcPts val="0"/>
                </a:spcBef>
                <a:spcAft>
                  <a:spcPts val="0"/>
                </a:spcAft>
                <a:buNone/>
              </a:pPr>
              <a:r>
                <a:rPr lang="en-IE" sz="2400" dirty="0">
                  <a:solidFill>
                    <a:schemeClr val="dk1"/>
                  </a:solidFill>
                  <a:latin typeface="Calibri"/>
                  <a:cs typeface="Calibri"/>
                  <a:sym typeface="Calibri"/>
                </a:rPr>
                <a:t>Section 3 : La gestion du changement n'est pas une nouveauté</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4 : La complexité de la gestion du changement</a:t>
              </a: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5 : Facteurs de changement internes et externes</a:t>
              </a:r>
            </a:p>
          </p:txBody>
        </p:sp>
        <p:sp>
          <p:nvSpPr>
            <p:cNvPr id="65" name="Google Shape;65;p4"/>
            <p:cNvSpPr txBox="1"/>
            <p:nvPr/>
          </p:nvSpPr>
          <p:spPr>
            <a:xfrm>
              <a:off x="6420992" y="1321255"/>
              <a:ext cx="5677146"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Unité 1 : Comprendre la gestion du changement</a:t>
              </a:r>
              <a:endParaRPr sz="2800" b="1" dirty="0">
                <a:solidFill>
                  <a:schemeClr val="dk1"/>
                </a:solidFill>
                <a:latin typeface="Calibri"/>
                <a:ea typeface="Calibri"/>
                <a:cs typeface="Calibri"/>
                <a:sym typeface="Calibri"/>
              </a:endParaRPr>
            </a:p>
          </p:txBody>
        </p:sp>
      </p:grpSp>
      <p:grpSp>
        <p:nvGrpSpPr>
          <p:cNvPr id="66" name="Google Shape;66;p4"/>
          <p:cNvGrpSpPr/>
          <p:nvPr/>
        </p:nvGrpSpPr>
        <p:grpSpPr>
          <a:xfrm>
            <a:off x="2144486" y="7465618"/>
            <a:ext cx="12609482" cy="1785023"/>
            <a:chOff x="6420993" y="1316557"/>
            <a:chExt cx="6584790" cy="1785023"/>
          </a:xfrm>
        </p:grpSpPr>
        <p:sp>
          <p:nvSpPr>
            <p:cNvPr id="67" name="Google Shape;67;p4"/>
            <p:cNvSpPr txBox="1"/>
            <p:nvPr/>
          </p:nvSpPr>
          <p:spPr>
            <a:xfrm>
              <a:off x="6420993" y="2270624"/>
              <a:ext cx="658479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1 : </a:t>
              </a:r>
              <a:r>
                <a:rPr lang="en-IE" sz="2400" dirty="0">
                  <a:solidFill>
                    <a:schemeClr val="dk1"/>
                  </a:solidFill>
                  <a:latin typeface="Calibri"/>
                  <a:ea typeface="Calibri"/>
                  <a:cs typeface="Calibri"/>
                  <a:sym typeface="Calibri"/>
                </a:rPr>
                <a:t>Pourquoi la gestion du changement est-elle difficile ?</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2 : </a:t>
              </a:r>
              <a:r>
                <a:rPr lang="en-IE" sz="2400" dirty="0">
                  <a:solidFill>
                    <a:schemeClr val="dk1"/>
                  </a:solidFill>
                  <a:latin typeface="Calibri"/>
                  <a:ea typeface="Calibri"/>
                  <a:cs typeface="Calibri"/>
                  <a:sym typeface="Calibri"/>
                </a:rPr>
                <a:t>Gestion des conflits avec le personnel</a:t>
              </a:r>
              <a:endParaRPr dirty="0"/>
            </a:p>
          </p:txBody>
        </p:sp>
        <p:sp>
          <p:nvSpPr>
            <p:cNvPr id="68" name="Google Shape;68;p4"/>
            <p:cNvSpPr txBox="1"/>
            <p:nvPr/>
          </p:nvSpPr>
          <p:spPr>
            <a:xfrm>
              <a:off x="6420993" y="1316557"/>
              <a:ext cx="538921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Unité 2 : Pourquoi la gestion du changement est-elle difficile ?</a:t>
              </a:r>
              <a:endParaRPr sz="2800" b="1" dirty="0">
                <a:solidFill>
                  <a:schemeClr val="dk1"/>
                </a:solidFill>
                <a:latin typeface="Calibri"/>
                <a:ea typeface="Calibri"/>
                <a:cs typeface="Calibri"/>
                <a:sym typeface="Calibri"/>
              </a:endParaRPr>
            </a:p>
          </p:txBody>
        </p:sp>
      </p:grpSp>
      <p:grpSp>
        <p:nvGrpSpPr>
          <p:cNvPr id="69" name="Google Shape;69;p4"/>
          <p:cNvGrpSpPr/>
          <p:nvPr/>
        </p:nvGrpSpPr>
        <p:grpSpPr>
          <a:xfrm>
            <a:off x="9529119" y="2730228"/>
            <a:ext cx="7374924" cy="2413844"/>
            <a:chOff x="6420993" y="1302812"/>
            <a:chExt cx="5124926" cy="2413844"/>
          </a:xfrm>
        </p:grpSpPr>
        <p:sp>
          <p:nvSpPr>
            <p:cNvPr id="70" name="Google Shape;70;p4"/>
            <p:cNvSpPr txBox="1"/>
            <p:nvPr/>
          </p:nvSpPr>
          <p:spPr>
            <a:xfrm>
              <a:off x="6420993" y="2147036"/>
              <a:ext cx="512492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Section 1 : </a:t>
              </a:r>
              <a:r>
                <a:rPr lang="en-IE" sz="2400" dirty="0">
                  <a:solidFill>
                    <a:schemeClr val="dk1"/>
                  </a:solidFill>
                  <a:latin typeface="Calibri"/>
                  <a:ea typeface="Calibri"/>
                  <a:cs typeface="Calibri"/>
                  <a:sym typeface="Calibri"/>
                </a:rPr>
                <a:t>Pour commencer ! Définition des objectifs SMART</a:t>
              </a:r>
              <a:endParaRPr dirty="0"/>
            </a:p>
            <a:p>
              <a:pPr marL="0" marR="0" lvl="0" indent="0" algn="l" rtl="0">
                <a:spcBef>
                  <a:spcPts val="0"/>
                </a:spcBef>
                <a:spcAft>
                  <a:spcPts val="0"/>
                </a:spcAft>
                <a:buNone/>
              </a:pPr>
              <a:r>
                <a:rPr lang="en-US" sz="2400" dirty="0">
                  <a:solidFill>
                    <a:schemeClr val="dk1"/>
                  </a:solidFill>
                  <a:latin typeface="Calibri"/>
                  <a:cs typeface="Calibri"/>
                  <a:sym typeface="Calibri"/>
                </a:rPr>
                <a:t>Section 2 : Processus de gestion du changement en huit étapes de Kotter</a:t>
              </a:r>
            </a:p>
            <a:p>
              <a:pPr marL="0" marR="0" lvl="0" indent="0" algn="l" rtl="0">
                <a:spcBef>
                  <a:spcPts val="0"/>
                </a:spcBef>
                <a:spcAft>
                  <a:spcPts val="0"/>
                </a:spcAft>
                <a:buNone/>
              </a:pPr>
              <a:r>
                <a:rPr lang="en-US" sz="2400" dirty="0">
                  <a:solidFill>
                    <a:schemeClr val="dk1"/>
                  </a:solidFill>
                  <a:latin typeface="Calibri"/>
                  <a:cs typeface="Calibri"/>
                  <a:sym typeface="Calibri"/>
                </a:rPr>
                <a:t>Section 3 : L'importance du leadership</a:t>
              </a:r>
              <a:endParaRPr dirty="0"/>
            </a:p>
          </p:txBody>
        </p:sp>
        <p:sp>
          <p:nvSpPr>
            <p:cNvPr id="71" name="Google Shape;71;p4"/>
            <p:cNvSpPr txBox="1"/>
            <p:nvPr/>
          </p:nvSpPr>
          <p:spPr>
            <a:xfrm>
              <a:off x="6420993" y="1302812"/>
              <a:ext cx="5124926"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Unité 3 : Comment gérer le changement</a:t>
              </a:r>
              <a:endParaRPr sz="2800" b="1" dirty="0">
                <a:solidFill>
                  <a:schemeClr val="dk1"/>
                </a:solidFill>
                <a:latin typeface="Calibri"/>
                <a:ea typeface="Calibri"/>
                <a:cs typeface="Calibri"/>
                <a:sym typeface="Calibri"/>
              </a:endParaRPr>
            </a:p>
          </p:txBody>
        </p:sp>
      </p:grpSp>
      <p:sp>
        <p:nvSpPr>
          <p:cNvPr id="72" name="Google Shape;72;p4"/>
          <p:cNvSpPr/>
          <p:nvPr/>
        </p:nvSpPr>
        <p:spPr>
          <a:xfrm rot="5400000">
            <a:off x="1345330" y="339902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4"/>
          <p:cNvSpPr/>
          <p:nvPr/>
        </p:nvSpPr>
        <p:spPr>
          <a:xfrm rot="5400000">
            <a:off x="1345330" y="8026979"/>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4"/>
          <p:cNvSpPr/>
          <p:nvPr/>
        </p:nvSpPr>
        <p:spPr>
          <a:xfrm rot="5400000">
            <a:off x="8732218" y="2909383"/>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524000" y="1399774"/>
            <a:ext cx="8382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1. Qu'est-ce que la gestion du changement ?</a:t>
            </a:r>
            <a:endParaRPr sz="4000" b="1" dirty="0">
              <a:solidFill>
                <a:srgbClr val="660066"/>
              </a:solidFill>
              <a:latin typeface="Calibri"/>
              <a:ea typeface="Calibri"/>
              <a:cs typeface="Calibri"/>
              <a:sym typeface="Calibri"/>
            </a:endParaRPr>
          </a:p>
        </p:txBody>
      </p:sp>
      <p:sp>
        <p:nvSpPr>
          <p:cNvPr id="66" name="Google Shape;66;p4"/>
          <p:cNvSpPr txBox="1"/>
          <p:nvPr/>
        </p:nvSpPr>
        <p:spPr>
          <a:xfrm>
            <a:off x="1524000" y="2921226"/>
            <a:ext cx="11883081" cy="710959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400" b="0" i="0" u="none" strike="noStrike" dirty="0">
                <a:solidFill>
                  <a:srgbClr val="000000"/>
                </a:solidFill>
                <a:effectLst/>
                <a:latin typeface="Calibri" panose="020F0502020204030204" pitchFamily="34" charset="0"/>
              </a:rPr>
              <a:t>Le changement, dans les affaires comme dans la vie, a toujours été la seule constante.</a:t>
            </a:r>
          </a:p>
          <a:p>
            <a:pPr marL="457200" marR="0" lvl="0" indent="-457200" algn="l" rtl="0">
              <a:spcBef>
                <a:spcPts val="0"/>
              </a:spcBef>
              <a:spcAft>
                <a:spcPts val="0"/>
              </a:spcAft>
              <a:buClr>
                <a:schemeClr val="dk1"/>
              </a:buClr>
              <a:buSzPts val="2800"/>
              <a:buFont typeface="Arial"/>
              <a:buChar char="•"/>
            </a:pPr>
            <a:endParaRPr lang="en-US" sz="2400" dirty="0">
              <a:latin typeface="Calibri" panose="020F0502020204030204" pitchFamily="34" charset="0"/>
            </a:endParaRPr>
          </a:p>
          <a:p>
            <a:pPr marL="457200" marR="0" lvl="0" indent="-457200" algn="l" rtl="0">
              <a:spcBef>
                <a:spcPts val="0"/>
              </a:spcBef>
              <a:spcAft>
                <a:spcPts val="0"/>
              </a:spcAft>
              <a:buClr>
                <a:schemeClr val="dk1"/>
              </a:buClr>
              <a:buSzPts val="2800"/>
              <a:buFont typeface="Arial"/>
              <a:buChar char="•"/>
            </a:pPr>
            <a:r>
              <a:rPr lang="en-US" sz="2400" b="0" i="0" u="none" strike="noStrike" dirty="0">
                <a:solidFill>
                  <a:srgbClr val="000000"/>
                </a:solidFill>
                <a:effectLst/>
                <a:latin typeface="Calibri" panose="020F0502020204030204" pitchFamily="34" charset="0"/>
              </a:rPr>
              <a:t>Au cours de la troisième décennie du 21e siècle (</a:t>
            </a:r>
            <a:r>
              <a:rPr lang="en-US" sz="2400" b="0" i="0" u="none" strike="noStrike" baseline="30000" dirty="0">
                <a:solidFill>
                  <a:srgbClr val="000000"/>
                </a:solidFill>
                <a:effectLst/>
                <a:latin typeface="Calibri" panose="020F0502020204030204" pitchFamily="34" charset="0"/>
              </a:rPr>
              <a:t>st</a:t>
            </a:r>
            <a:r>
              <a:rPr lang="en-US" sz="2400" b="0" i="0" u="none" strike="noStrike" dirty="0">
                <a:solidFill>
                  <a:srgbClr val="000000"/>
                </a:solidFill>
                <a:effectLst/>
                <a:latin typeface="Calibri" panose="020F0502020204030204" pitchFamily="34" charset="0"/>
              </a:rPr>
              <a:t> ), le rythme des changements dans les entreprises s'accélère à une vitesse sans précédent dans l'histoire de l'humanité.</a:t>
            </a:r>
          </a:p>
          <a:p>
            <a:pPr marL="457200" marR="0" lvl="0" indent="-457200" algn="l" rtl="0">
              <a:spcBef>
                <a:spcPts val="0"/>
              </a:spcBef>
              <a:spcAft>
                <a:spcPts val="0"/>
              </a:spcAft>
              <a:buClr>
                <a:schemeClr val="dk1"/>
              </a:buClr>
              <a:buSzPts val="2800"/>
              <a:buFont typeface="Arial"/>
              <a:buChar char="•"/>
            </a:pPr>
            <a:endParaRPr lang="en-US" sz="2400" b="0" i="0" u="none" strike="noStrike" dirty="0">
              <a:solidFill>
                <a:srgbClr val="000000"/>
              </a:solidFill>
              <a:effectLst/>
              <a:latin typeface="Calibri" panose="020F0502020204030204" pitchFamily="34" charset="0"/>
            </a:endParaRPr>
          </a:p>
          <a:p>
            <a:pPr marL="457200" marR="0" lvl="0" indent="-457200" algn="l" rtl="0">
              <a:spcBef>
                <a:spcPts val="0"/>
              </a:spcBef>
              <a:spcAft>
                <a:spcPts val="0"/>
              </a:spcAft>
              <a:buClr>
                <a:schemeClr val="dk1"/>
              </a:buClr>
              <a:buSzPts val="2800"/>
              <a:buFont typeface="Arial"/>
              <a:buChar char="•"/>
            </a:pPr>
            <a:r>
              <a:rPr lang="en-US" sz="2400" dirty="0">
                <a:solidFill>
                  <a:schemeClr val="dk1"/>
                </a:solidFill>
                <a:latin typeface="Calibri" panose="020F0502020204030204" pitchFamily="34" charset="0"/>
                <a:ea typeface="Calibri"/>
                <a:cs typeface="Calibri"/>
                <a:sym typeface="Calibri"/>
              </a:rPr>
              <a:t>Votre entreprise ne peut pas éviter le changement, mais la </a:t>
            </a:r>
            <a:r>
              <a:rPr lang="en-US" sz="2400" b="1" dirty="0">
                <a:solidFill>
                  <a:schemeClr val="dk1"/>
                </a:solidFill>
                <a:latin typeface="Calibri" panose="020F0502020204030204" pitchFamily="34" charset="0"/>
                <a:ea typeface="Calibri"/>
                <a:cs typeface="Calibri"/>
                <a:sym typeface="Calibri"/>
              </a:rPr>
              <a:t>gestion du </a:t>
            </a:r>
            <a:r>
              <a:rPr lang="en-US" sz="2400" dirty="0">
                <a:solidFill>
                  <a:schemeClr val="dk1"/>
                </a:solidFill>
                <a:latin typeface="Calibri" panose="020F0502020204030204" pitchFamily="34" charset="0"/>
                <a:ea typeface="Calibri"/>
                <a:cs typeface="Calibri"/>
                <a:sym typeface="Calibri"/>
              </a:rPr>
              <a:t>changement </a:t>
            </a:r>
          </a:p>
          <a:p>
            <a:pPr marR="0" lvl="0" algn="l" rtl="0">
              <a:spcBef>
                <a:spcPts val="0"/>
              </a:spcBef>
              <a:spcAft>
                <a:spcPts val="0"/>
              </a:spcAft>
              <a:buClr>
                <a:schemeClr val="dk1"/>
              </a:buClr>
              <a:buSzPts val="2800"/>
            </a:pPr>
            <a:r>
              <a:rPr lang="en-US" sz="2400" dirty="0">
                <a:solidFill>
                  <a:schemeClr val="dk1"/>
                </a:solidFill>
                <a:latin typeface="Calibri" panose="020F0502020204030204" pitchFamily="34" charset="0"/>
                <a:ea typeface="Calibri"/>
                <a:cs typeface="Calibri"/>
                <a:sym typeface="Calibri"/>
              </a:rPr>
              <a:t>       ne se limite pas à réagir à cette réalité. </a:t>
            </a:r>
          </a:p>
          <a:p>
            <a:pPr marR="0" lvl="0" algn="l" rtl="0">
              <a:spcBef>
                <a:spcPts val="0"/>
              </a:spcBef>
              <a:spcAft>
                <a:spcPts val="0"/>
              </a:spcAft>
              <a:buClr>
                <a:schemeClr val="dk1"/>
              </a:buClr>
              <a:buSzPts val="2800"/>
            </a:pPr>
            <a:endParaRPr lang="en-US" sz="2400" dirty="0">
              <a:solidFill>
                <a:schemeClr val="dk1"/>
              </a:solidFill>
              <a:latin typeface="Calibri" panose="020F0502020204030204" pitchFamily="34" charset="0"/>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400" b="0" i="0" dirty="0">
                <a:solidFill>
                  <a:srgbClr val="4D5156"/>
                </a:solidFill>
                <a:effectLst/>
                <a:latin typeface="Calibri" panose="020F0502020204030204" pitchFamily="34" charset="0"/>
                <a:cs typeface="Calibri" panose="020F0502020204030204" pitchFamily="34" charset="0"/>
              </a:rPr>
              <a:t>La gestion du changement est le </a:t>
            </a:r>
            <a:r>
              <a:rPr lang="en-US" sz="2400" b="1" i="0" dirty="0">
                <a:solidFill>
                  <a:srgbClr val="5F6368"/>
                </a:solidFill>
                <a:effectLst/>
                <a:latin typeface="Calibri" panose="020F0502020204030204" pitchFamily="34" charset="0"/>
                <a:cs typeface="Calibri" panose="020F0502020204030204" pitchFamily="34" charset="0"/>
              </a:rPr>
              <a:t>processus de planification, de mise en œuvre</a:t>
            </a:r>
          </a:p>
          <a:p>
            <a:pPr marR="0" lvl="0" algn="l" rtl="0">
              <a:spcBef>
                <a:spcPts val="0"/>
              </a:spcBef>
              <a:spcAft>
                <a:spcPts val="0"/>
              </a:spcAft>
              <a:buClr>
                <a:schemeClr val="dk1"/>
              </a:buClr>
              <a:buSzPts val="2800"/>
            </a:pPr>
            <a:r>
              <a:rPr lang="en-US" sz="2400" b="1" i="0" dirty="0">
                <a:solidFill>
                  <a:srgbClr val="5F6368"/>
                </a:solidFill>
                <a:effectLst/>
                <a:latin typeface="Calibri" panose="020F0502020204030204" pitchFamily="34" charset="0"/>
                <a:cs typeface="Calibri" panose="020F0502020204030204" pitchFamily="34" charset="0"/>
              </a:rPr>
              <a:t>       et de consolider les changements au sein d'une organisation.</a:t>
            </a:r>
          </a:p>
          <a:p>
            <a:pPr marL="457200" marR="0" lvl="0" indent="-457200" algn="l" rtl="0">
              <a:spcBef>
                <a:spcPts val="0"/>
              </a:spcBef>
              <a:spcAft>
                <a:spcPts val="0"/>
              </a:spcAft>
              <a:buClr>
                <a:schemeClr val="dk1"/>
              </a:buClr>
              <a:buSzPts val="2800"/>
              <a:buFont typeface="Arial"/>
              <a:buChar char="•"/>
            </a:pPr>
            <a:endParaRPr lang="en-US" sz="2400" b="1" i="0" dirty="0">
              <a:solidFill>
                <a:srgbClr val="5F6368"/>
              </a:solidFill>
              <a:effectLst/>
              <a:latin typeface="Calibri" panose="020F0502020204030204" pitchFamily="34" charset="0"/>
              <a:cs typeface="Calibri" panose="020F0502020204030204" pitchFamily="34" charset="0"/>
            </a:endParaRPr>
          </a:p>
          <a:p>
            <a:pPr marL="457200" marR="0" lvl="0" indent="-457200" algn="l" rtl="0">
              <a:spcBef>
                <a:spcPts val="0"/>
              </a:spcBef>
              <a:spcAft>
                <a:spcPts val="0"/>
              </a:spcAft>
              <a:buClr>
                <a:schemeClr val="dk1"/>
              </a:buClr>
              <a:buSzPts val="2800"/>
              <a:buFont typeface="Arial"/>
              <a:buChar char="•"/>
            </a:pPr>
            <a:r>
              <a:rPr lang="en-US" sz="2400" b="1" dirty="0">
                <a:solidFill>
                  <a:srgbClr val="5F6368"/>
                </a:solidFill>
                <a:latin typeface="Calibri" panose="020F0502020204030204" pitchFamily="34" charset="0"/>
                <a:ea typeface="Calibri"/>
                <a:cs typeface="Calibri" panose="020F0502020204030204" pitchFamily="34" charset="0"/>
                <a:sym typeface="Calibri"/>
              </a:rPr>
              <a:t>La gestion du changement est un outil commercial planifié et structuré visant à</a:t>
            </a:r>
          </a:p>
          <a:p>
            <a:pPr marR="0" lvl="0" algn="l" rtl="0">
              <a:spcBef>
                <a:spcPts val="0"/>
              </a:spcBef>
              <a:spcAft>
                <a:spcPts val="0"/>
              </a:spcAft>
              <a:buClr>
                <a:schemeClr val="dk1"/>
              </a:buClr>
              <a:buSzPts val="2800"/>
            </a:pPr>
            <a:r>
              <a:rPr lang="en-US" sz="2400" b="1" dirty="0">
                <a:solidFill>
                  <a:srgbClr val="5F6368"/>
                </a:solidFill>
                <a:latin typeface="Calibri" panose="020F0502020204030204" pitchFamily="34" charset="0"/>
                <a:ea typeface="Calibri"/>
                <a:cs typeface="Calibri" panose="020F0502020204030204" pitchFamily="34" charset="0"/>
                <a:sym typeface="Calibri"/>
              </a:rPr>
              <a:t>       réaliser la vision future de votre entreprise.</a:t>
            </a:r>
          </a:p>
          <a:p>
            <a:pPr marL="457200" marR="0" lvl="0" indent="-457200" algn="l" rtl="0">
              <a:spcBef>
                <a:spcPts val="0"/>
              </a:spcBef>
              <a:spcAft>
                <a:spcPts val="0"/>
              </a:spcAft>
              <a:buClr>
                <a:schemeClr val="dk1"/>
              </a:buClr>
              <a:buSzPts val="2800"/>
              <a:buFont typeface="Arial"/>
              <a:buChar char="•"/>
            </a:pPr>
            <a:endParaRPr lang="en-US" sz="2400" b="1" dirty="0">
              <a:solidFill>
                <a:srgbClr val="5F6368"/>
              </a:solidFill>
              <a:latin typeface="Calibri" panose="020F0502020204030204" pitchFamily="34" charset="0"/>
              <a:ea typeface="Calibri"/>
              <a:cs typeface="Calibri" panose="020F0502020204030204" pitchFamily="34" charset="0"/>
              <a:sym typeface="Calibri"/>
            </a:endParaRPr>
          </a:p>
          <a:p>
            <a:pPr marL="457200" marR="0" lvl="0" indent="-457200" algn="l" rtl="0">
              <a:spcBef>
                <a:spcPts val="0"/>
              </a:spcBef>
              <a:spcAft>
                <a:spcPts val="0"/>
              </a:spcAft>
              <a:buClr>
                <a:schemeClr val="dk1"/>
              </a:buClr>
              <a:buSzPts val="2800"/>
              <a:buFont typeface="Arial"/>
              <a:buChar char="•"/>
            </a:pPr>
            <a:r>
              <a:rPr lang="en-US" sz="2400" b="1" dirty="0">
                <a:solidFill>
                  <a:srgbClr val="5F6368"/>
                </a:solidFill>
                <a:latin typeface="Calibri" panose="020F0502020204030204" pitchFamily="34" charset="0"/>
                <a:ea typeface="Calibri"/>
                <a:cs typeface="Calibri" panose="020F0502020204030204" pitchFamily="34" charset="0"/>
                <a:sym typeface="Calibri"/>
              </a:rPr>
              <a:t>La gestion du changement est un effort entrepreneurial pour répondre à une opportunité entrepreneuriale.</a:t>
            </a:r>
          </a:p>
          <a:p>
            <a:pPr marL="457200" marR="0" lvl="0" indent="-457200" algn="l" rtl="0">
              <a:spcBef>
                <a:spcPts val="0"/>
              </a:spcBef>
              <a:spcAft>
                <a:spcPts val="0"/>
              </a:spcAft>
              <a:buClr>
                <a:schemeClr val="dk1"/>
              </a:buClr>
              <a:buSzPts val="2800"/>
              <a:buFont typeface="Arial"/>
              <a:buChar char="•"/>
            </a:pPr>
            <a:endParaRPr sz="1600" dirty="0">
              <a:solidFill>
                <a:schemeClr val="dk1"/>
              </a:solidFill>
              <a:latin typeface="Calibri" panose="020F0502020204030204" pitchFamily="34" charset="0"/>
              <a:ea typeface="Calibri"/>
              <a:cs typeface="Calibri" panose="020F0502020204030204" pitchFamily="34" charset="0"/>
              <a:sym typeface="Calibri"/>
            </a:endParaRPr>
          </a:p>
          <a:p>
            <a:pPr marL="457200" marR="0" lvl="1" indent="0" algn="l" rtl="0">
              <a:spcBef>
                <a:spcPts val="0"/>
              </a:spcBef>
              <a:spcAft>
                <a:spcPts val="0"/>
              </a:spcAft>
              <a:buNone/>
            </a:pPr>
            <a:endParaRPr sz="2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 </a:t>
            </a:r>
            <a:endParaRPr sz="2800" b="1" dirty="0">
              <a:solidFill>
                <a:schemeClr val="dk1"/>
              </a:solidFill>
              <a:latin typeface="Calibri"/>
              <a:ea typeface="Calibri"/>
              <a:cs typeface="Calibri"/>
              <a:sym typeface="Calibri"/>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926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373874" y="1510434"/>
            <a:ext cx="8382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1. La nature du changement dans les entreprises</a:t>
            </a:r>
          </a:p>
        </p:txBody>
      </p:sp>
      <p:sp>
        <p:nvSpPr>
          <p:cNvPr id="66" name="Google Shape;66;p4"/>
          <p:cNvSpPr txBox="1"/>
          <p:nvPr/>
        </p:nvSpPr>
        <p:spPr>
          <a:xfrm>
            <a:off x="1373874" y="2835465"/>
            <a:ext cx="8124967" cy="6407868"/>
          </a:xfrm>
          <a:prstGeom prst="rect">
            <a:avLst/>
          </a:prstGeom>
          <a:noFill/>
          <a:ln>
            <a:noFill/>
          </a:ln>
        </p:spPr>
        <p:txBody>
          <a:bodyPr spcFirstLastPara="1" wrap="square" lIns="91425" tIns="45700" rIns="91425" bIns="45700" anchor="t" anchorCtr="0">
            <a:spAutoFit/>
          </a:bodyPr>
          <a:lstStyle/>
          <a:p>
            <a:pPr marL="342900" lvl="1" indent="-342900" eaLnBrk="1" hangingPunct="1">
              <a:lnSpc>
                <a:spcPct val="90000"/>
              </a:lnSpc>
              <a:buClr>
                <a:schemeClr val="tx1"/>
              </a:buClr>
              <a:buSzPct val="100000"/>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La seule chose qui ne change pas dans le monde des affaires, c'est le besoin de changement.</a:t>
            </a:r>
          </a:p>
          <a:p>
            <a:pPr marL="342900" lvl="1" indent="-342900" eaLnBrk="1" hangingPunct="1">
              <a:lnSpc>
                <a:spcPct val="90000"/>
              </a:lnSpc>
              <a:buClr>
                <a:schemeClr val="tx1"/>
              </a:buClr>
              <a:buSzPct val="10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chemeClr val="tx1"/>
              </a:buClr>
              <a:buSzPct val="100000"/>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Les entreprises doivent constamment rechercher de nouvelles façons de faire les choses, faute de quoi elles deviennent non compétitives et "meurent".</a:t>
            </a:r>
          </a:p>
          <a:p>
            <a:pPr marL="342900" lvl="1" indent="-342900" eaLnBrk="1" hangingPunct="1">
              <a:lnSpc>
                <a:spcPct val="90000"/>
              </a:lnSpc>
              <a:buClr>
                <a:schemeClr val="tx1"/>
              </a:buClr>
              <a:buSzPct val="10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chemeClr val="tx1"/>
              </a:buClr>
              <a:buSzPct val="100000"/>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À cet égard, les entreprises doivent adopter la philosophie de l'amélioration continue et rechercher en permanence des moyens d'améliorer leurs processus.   </a:t>
            </a: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dirty="0">
              <a:latin typeface="Calibri" panose="020F0502020204030204" pitchFamily="34" charset="0"/>
              <a:cs typeface="Calibri" panose="020F0502020204030204" pitchFamily="34" charset="0"/>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 name="Picture 3" descr="Diagram&#10;&#10;Description automatically generated">
            <a:extLst>
              <a:ext uri="{FF2B5EF4-FFF2-40B4-BE49-F238E27FC236}">
                <a16:creationId xmlns:a16="http://schemas.microsoft.com/office/drawing/2014/main" id="{5044E473-39E5-492A-98E6-B8553AE8AD00}"/>
              </a:ext>
            </a:extLst>
          </p:cNvPr>
          <p:cNvPicPr>
            <a:picLocks noChangeAspect="1"/>
          </p:cNvPicPr>
          <p:nvPr/>
        </p:nvPicPr>
        <p:blipFill>
          <a:blip r:embed="rId3"/>
          <a:stretch>
            <a:fillRect/>
          </a:stretch>
        </p:blipFill>
        <p:spPr>
          <a:xfrm>
            <a:off x="9703558" y="3575712"/>
            <a:ext cx="7468946" cy="4589449"/>
          </a:xfrm>
          <a:prstGeom prst="rect">
            <a:avLst/>
          </a:prstGeom>
        </p:spPr>
      </p:pic>
      <p:sp>
        <p:nvSpPr>
          <p:cNvPr id="6" name="TextBox 5">
            <a:extLst>
              <a:ext uri="{FF2B5EF4-FFF2-40B4-BE49-F238E27FC236}">
                <a16:creationId xmlns:a16="http://schemas.microsoft.com/office/drawing/2014/main" id="{1374AF4E-B35D-4251-B7D0-2379B17F1B01}"/>
              </a:ext>
            </a:extLst>
          </p:cNvPr>
          <p:cNvSpPr txBox="1"/>
          <p:nvPr/>
        </p:nvSpPr>
        <p:spPr>
          <a:xfrm>
            <a:off x="10904561" y="2835465"/>
            <a:ext cx="6114197" cy="523220"/>
          </a:xfrm>
          <a:prstGeom prst="rect">
            <a:avLst/>
          </a:prstGeom>
          <a:noFill/>
        </p:spPr>
        <p:txBody>
          <a:bodyPr wrap="square" rtlCol="0">
            <a:spAutoFit/>
          </a:bodyPr>
          <a:lstStyle/>
          <a:p>
            <a:r>
              <a:rPr lang="en-IE" sz="2800" b="1" dirty="0">
                <a:solidFill>
                  <a:srgbClr val="7030A0"/>
                </a:solidFill>
                <a:latin typeface="Calibri" panose="020F0502020204030204" pitchFamily="34" charset="0"/>
                <a:cs typeface="Calibri" panose="020F0502020204030204" pitchFamily="34" charset="0"/>
              </a:rPr>
              <a:t>La vision de la gestion du changement </a:t>
            </a:r>
          </a:p>
        </p:txBody>
      </p:sp>
    </p:spTree>
    <p:extLst>
      <p:ext uri="{BB962C8B-B14F-4D97-AF65-F5344CB8AC3E}">
        <p14:creationId xmlns:p14="http://schemas.microsoft.com/office/powerpoint/2010/main" val="120740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510172" y="1533087"/>
            <a:ext cx="8382000" cy="193895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dirty="0">
                <a:solidFill>
                  <a:srgbClr val="660066"/>
                </a:solidFill>
                <a:latin typeface="Calibri"/>
                <a:ea typeface="Calibri"/>
                <a:cs typeface="Calibri"/>
                <a:sym typeface="Calibri"/>
              </a:rPr>
              <a:t>1. La gestion du changement n'est pas une nouveauté</a:t>
            </a:r>
          </a:p>
          <a:p>
            <a:pPr marL="742950" marR="0" lvl="0" indent="-742950" algn="l" rtl="0">
              <a:spcBef>
                <a:spcPts val="0"/>
              </a:spcBef>
              <a:spcAft>
                <a:spcPts val="0"/>
              </a:spcAft>
              <a:buAutoNum type="arabicPeriod"/>
            </a:pPr>
            <a:endParaRPr sz="4000" b="1" dirty="0">
              <a:solidFill>
                <a:srgbClr val="660066"/>
              </a:solidFill>
              <a:latin typeface="Calibri"/>
              <a:ea typeface="Calibri"/>
              <a:cs typeface="Calibri"/>
              <a:sym typeface="Calibri"/>
            </a:endParaRPr>
          </a:p>
        </p:txBody>
      </p:sp>
      <p:sp>
        <p:nvSpPr>
          <p:cNvPr id="66" name="Google Shape;66;p4"/>
          <p:cNvSpPr txBox="1"/>
          <p:nvPr/>
        </p:nvSpPr>
        <p:spPr>
          <a:xfrm>
            <a:off x="1510172" y="3086588"/>
            <a:ext cx="10488239" cy="6658193"/>
          </a:xfrm>
          <a:prstGeom prst="rect">
            <a:avLst/>
          </a:prstGeom>
          <a:noFill/>
          <a:ln>
            <a:noFill/>
          </a:ln>
        </p:spPr>
        <p:txBody>
          <a:bodyPr spcFirstLastPara="1" wrap="square" lIns="91425" tIns="45700" rIns="91425" bIns="45700" anchor="t" anchorCtr="0">
            <a:spAutoFit/>
          </a:bodyPr>
          <a:lstStyle/>
          <a:p>
            <a:pPr marL="285750" indent="-285750" rtl="0">
              <a:spcBef>
                <a:spcPts val="0"/>
              </a:spcBef>
              <a:spcAft>
                <a:spcPts val="8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Les disciplines de l'ingénierie et de la psychologie, en particulier à partir de la fin du 19e siècle (</a:t>
            </a:r>
            <a:r>
              <a:rPr lang="en-US" sz="1800" b="0" i="0" u="none" strike="noStrike" baseline="30000" dirty="0">
                <a:solidFill>
                  <a:srgbClr val="000000"/>
                </a:solidFill>
                <a:effectLst/>
                <a:latin typeface="Calibri" panose="020F0502020204030204" pitchFamily="34" charset="0"/>
              </a:rPr>
              <a:t>th</a:t>
            </a:r>
            <a:r>
              <a:rPr lang="en-US" sz="1800" b="0" i="0" u="none" strike="noStrike" dirty="0">
                <a:solidFill>
                  <a:srgbClr val="000000"/>
                </a:solidFill>
                <a:effectLst/>
                <a:latin typeface="Calibri" panose="020F0502020204030204" pitchFamily="34" charset="0"/>
              </a:rPr>
              <a:t> ), période d'</a:t>
            </a:r>
            <a:r>
              <a:rPr lang="en-US" sz="1800" b="0" i="0" u="none" strike="noStrike" dirty="0" err="1">
                <a:solidFill>
                  <a:srgbClr val="000000"/>
                </a:solidFill>
                <a:effectLst/>
                <a:latin typeface="Calibri" panose="020F0502020204030204" pitchFamily="34" charset="0"/>
              </a:rPr>
              <a:t>urbanisation </a:t>
            </a:r>
            <a:r>
              <a:rPr lang="en-US" sz="1800" b="0" i="0" u="none" strike="noStrike" dirty="0">
                <a:solidFill>
                  <a:srgbClr val="000000"/>
                </a:solidFill>
                <a:effectLst/>
                <a:latin typeface="Calibri" panose="020F0502020204030204" pitchFamily="34" charset="0"/>
              </a:rPr>
              <a:t>et d'</a:t>
            </a:r>
            <a:r>
              <a:rPr lang="en-US" sz="1800" b="0" i="0" u="none" strike="noStrike" dirty="0" err="1">
                <a:solidFill>
                  <a:srgbClr val="000000"/>
                </a:solidFill>
                <a:effectLst/>
                <a:latin typeface="Calibri" panose="020F0502020204030204" pitchFamily="34" charset="0"/>
              </a:rPr>
              <a:t>industrialisation, </a:t>
            </a:r>
            <a:r>
              <a:rPr lang="en-US" sz="1800" b="0" i="0" u="none" strike="noStrike" dirty="0">
                <a:solidFill>
                  <a:srgbClr val="000000"/>
                </a:solidFill>
                <a:effectLst/>
                <a:latin typeface="Calibri" panose="020F0502020204030204" pitchFamily="34" charset="0"/>
              </a:rPr>
              <a:t>ont commencé à s'associer pour aider à décrire comment le changement se produit et comment le gérer. </a:t>
            </a:r>
          </a:p>
          <a:p>
            <a:pPr marL="285750" indent="-285750" rtl="0">
              <a:spcBef>
                <a:spcPts val="0"/>
              </a:spcBef>
              <a:spcAft>
                <a:spcPts val="8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La gestion scientifique développée par Frederick Taylor en 1911 est un exemple célèbre de gestion du changement dans la </a:t>
            </a:r>
            <a:r>
              <a:rPr lang="en-US" sz="1800" b="0" i="0" u="none" strike="noStrike" dirty="0" err="1">
                <a:solidFill>
                  <a:srgbClr val="000000"/>
                </a:solidFill>
                <a:effectLst/>
                <a:latin typeface="Calibri" panose="020F0502020204030204" pitchFamily="34" charset="0"/>
              </a:rPr>
              <a:t>pratique</a:t>
            </a:r>
            <a:r>
              <a:rPr lang="en-US" sz="1800" dirty="0">
                <a:latin typeface="Calibri" panose="020F0502020204030204" pitchFamily="34" charset="0"/>
              </a:rPr>
              <a:t>. </a:t>
            </a:r>
          </a:p>
          <a:p>
            <a:pPr marL="285750" indent="-285750" rtl="0">
              <a:spcBef>
                <a:spcPts val="0"/>
              </a:spcBef>
              <a:spcAft>
                <a:spcPts val="8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L'efficacité de la production dans un atelier ou une usine pourrait être grandement améliorée en observant attentivement chaque travailleur et en éliminant les pertes de temps et les mouvements dans son travail.</a:t>
            </a:r>
          </a:p>
          <a:p>
            <a:pPr marL="285750" indent="-285750" rtl="0">
              <a:spcBef>
                <a:spcPts val="0"/>
              </a:spcBef>
              <a:spcAft>
                <a:spcPts val="8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Les idées de Taylors ont fortement influencé la réflexion sur la gestion du changement et le développement de modèles d'entreprise depuis plus de 100 ans. </a:t>
            </a:r>
          </a:p>
          <a:p>
            <a:pPr marL="285750" indent="-285750" rtl="0">
              <a:spcBef>
                <a:spcPts val="0"/>
              </a:spcBef>
              <a:spcAft>
                <a:spcPts val="800"/>
              </a:spcAft>
              <a:buFont typeface="Arial" panose="020B0604020202020204" pitchFamily="34" charset="0"/>
              <a:buChar char="•"/>
            </a:pPr>
            <a:r>
              <a:rPr lang="en-IE" sz="1800" b="0" i="0" u="none" strike="noStrike" dirty="0">
                <a:solidFill>
                  <a:srgbClr val="000000"/>
                </a:solidFill>
                <a:effectLst/>
                <a:latin typeface="Calibri" panose="020F0502020204030204" pitchFamily="34" charset="0"/>
              </a:rPr>
              <a:t>La science de la psychologie, la </a:t>
            </a:r>
            <a:r>
              <a:rPr lang="en-US" sz="1800" b="0" i="0" u="none" strike="noStrike" dirty="0">
                <a:solidFill>
                  <a:srgbClr val="000000"/>
                </a:solidFill>
                <a:effectLst/>
                <a:latin typeface="Calibri" panose="020F0502020204030204" pitchFamily="34" charset="0"/>
              </a:rPr>
              <a:t>compréhension des changements de personnel, la satisfaction au travail, la sécurité et l'insécurité de l'emploi, la fidélisation du personnel, le moral, la productivité et l'aide apportée à chaque membre du personnel pour qu'il comprenne ce qu'un changement spécifique peut signifier pour lui personnellement font tous partie d'une approche de la gestion du changement </a:t>
            </a:r>
            <a:r>
              <a:rPr lang="en-US" sz="1800" b="1" i="0" u="none" strike="noStrike" dirty="0">
                <a:solidFill>
                  <a:srgbClr val="000000"/>
                </a:solidFill>
                <a:effectLst/>
                <a:latin typeface="Calibri" panose="020F0502020204030204" pitchFamily="34" charset="0"/>
              </a:rPr>
              <a:t>orientée vers la psychologie.</a:t>
            </a:r>
          </a:p>
          <a:p>
            <a:pPr marL="285750" indent="-285750" rtl="0">
              <a:spcBef>
                <a:spcPts val="0"/>
              </a:spcBef>
              <a:spcAft>
                <a:spcPts val="800"/>
              </a:spcAft>
              <a:buFont typeface="Arial" panose="020B0604020202020204" pitchFamily="34" charset="0"/>
              <a:buChar char="•"/>
            </a:pPr>
            <a:endParaRPr lang="en-US" sz="1800" b="1" i="0" u="none" strike="noStrike" dirty="0">
              <a:solidFill>
                <a:srgbClr val="000000"/>
              </a:solidFill>
              <a:effectLst/>
              <a:latin typeface="Calibri" panose="020F0502020204030204" pitchFamily="34" charset="0"/>
            </a:endParaRPr>
          </a:p>
          <a:p>
            <a:pPr marL="285750" indent="-285750" rtl="0">
              <a:spcBef>
                <a:spcPts val="0"/>
              </a:spcBef>
              <a:spcAft>
                <a:spcPts val="800"/>
              </a:spcAft>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Une gestion efficace du changement implique à la fois la dimension mécanique (technologique) et la dimension humaine. Il est toujours important d'explorer la manière dont ces deux dimensions peuvent interagir dans la </a:t>
            </a:r>
            <a:r>
              <a:rPr lang="en-US" sz="1800" b="1" i="0" u="none" strike="noStrike" dirty="0" err="1">
                <a:solidFill>
                  <a:srgbClr val="000000"/>
                </a:solidFill>
                <a:effectLst/>
                <a:latin typeface="Calibri" panose="020F0502020204030204" pitchFamily="34" charset="0"/>
              </a:rPr>
              <a:t>pratique </a:t>
            </a:r>
            <a:r>
              <a:rPr lang="en-US" sz="1800" b="1" i="0" u="none" strike="noStrike" dirty="0">
                <a:solidFill>
                  <a:srgbClr val="000000"/>
                </a:solidFill>
                <a:effectLst/>
                <a:latin typeface="Calibri" panose="020F0502020204030204" pitchFamily="34" charset="0"/>
              </a:rPr>
              <a:t>lors de la planification d'un nouveau changement dans l'entreprise.  </a:t>
            </a:r>
            <a:endParaRPr lang="en-US" sz="1800" b="1" dirty="0">
              <a:effectLst/>
            </a:endParaRPr>
          </a:p>
          <a:p>
            <a:endParaRPr sz="2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 </a:t>
            </a:r>
            <a:endParaRPr sz="2800" b="1" dirty="0">
              <a:solidFill>
                <a:schemeClr val="dk1"/>
              </a:solidFill>
              <a:latin typeface="Calibri"/>
              <a:ea typeface="Calibri"/>
              <a:cs typeface="Calibri"/>
              <a:sym typeface="Calibri"/>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5302DBDD-8BF1-45B2-981B-41CEF400EC57}"/>
              </a:ext>
            </a:extLst>
          </p:cNvPr>
          <p:cNvSpPr txBox="1"/>
          <p:nvPr/>
        </p:nvSpPr>
        <p:spPr>
          <a:xfrm>
            <a:off x="12332043" y="3472039"/>
            <a:ext cx="4772687" cy="2585323"/>
          </a:xfrm>
          <a:prstGeom prst="rect">
            <a:avLst/>
          </a:prstGeom>
          <a:noFill/>
        </p:spPr>
        <p:txBody>
          <a:bodyPr wrap="square" rtlCol="0">
            <a:spAutoFit/>
          </a:bodyPr>
          <a:lstStyle/>
          <a:p>
            <a:r>
              <a:rPr lang="en-IE" sz="1800" b="1" dirty="0">
                <a:solidFill>
                  <a:srgbClr val="7030A0"/>
                </a:solidFill>
              </a:rPr>
              <a:t>                </a:t>
            </a:r>
            <a:r>
              <a:rPr lang="en-IE" sz="1800" b="1" dirty="0" err="1">
                <a:solidFill>
                  <a:srgbClr val="7030A0"/>
                </a:solidFill>
              </a:rPr>
              <a:t>Soyez</a:t>
            </a:r>
            <a:r>
              <a:rPr lang="en-IE" sz="1800" b="1" dirty="0">
                <a:solidFill>
                  <a:srgbClr val="7030A0"/>
                </a:solidFill>
              </a:rPr>
              <a:t> </a:t>
            </a:r>
            <a:r>
              <a:rPr lang="en-IE" sz="1800" b="1" dirty="0" err="1" smtClean="0">
                <a:solidFill>
                  <a:srgbClr val="7030A0"/>
                </a:solidFill>
              </a:rPr>
              <a:t>actifs</a:t>
            </a:r>
            <a:r>
              <a:rPr lang="en-IE" sz="1800" b="1" dirty="0" smtClean="0">
                <a:solidFill>
                  <a:srgbClr val="7030A0"/>
                </a:solidFill>
              </a:rPr>
              <a:t> </a:t>
            </a:r>
            <a:r>
              <a:rPr lang="en-IE" sz="1800" b="1" dirty="0">
                <a:solidFill>
                  <a:srgbClr val="7030A0"/>
                </a:solidFill>
              </a:rPr>
              <a:t>!</a:t>
            </a:r>
          </a:p>
          <a:p>
            <a:endParaRPr lang="en-IE" dirty="0"/>
          </a:p>
          <a:p>
            <a:endParaRPr lang="en-US" sz="1800" b="1" i="0" u="none" strike="noStrike" dirty="0">
              <a:solidFill>
                <a:srgbClr val="7030A0"/>
              </a:solidFill>
              <a:effectLst/>
              <a:latin typeface="Calibri" panose="020F0502020204030204" pitchFamily="34" charset="0"/>
            </a:endParaRPr>
          </a:p>
          <a:p>
            <a:pPr marL="285750" indent="-285750">
              <a:buFont typeface="Arial" panose="020B0604020202020204" pitchFamily="34" charset="0"/>
              <a:buChar char="•"/>
            </a:pPr>
            <a:r>
              <a:rPr lang="en-US" sz="1600" b="1" i="0" u="none" strike="noStrike" dirty="0">
                <a:solidFill>
                  <a:srgbClr val="7030A0"/>
                </a:solidFill>
                <a:effectLst/>
                <a:latin typeface="Calibri" panose="020F0502020204030204" pitchFamily="34" charset="0"/>
              </a:rPr>
              <a:t>Pouvez-vous citer deux entreprises célèbres où la gestion scientifique est mise en </a:t>
            </a:r>
            <a:r>
              <a:rPr lang="en-US" sz="1600" b="1" i="0" u="none" strike="noStrike" dirty="0" err="1">
                <a:solidFill>
                  <a:srgbClr val="7030A0"/>
                </a:solidFill>
                <a:effectLst/>
                <a:latin typeface="Calibri" panose="020F0502020204030204" pitchFamily="34" charset="0"/>
              </a:rPr>
              <a:t>pratique </a:t>
            </a:r>
            <a:r>
              <a:rPr lang="en-US" sz="1600" b="1" i="0" u="none" strike="noStrike" dirty="0">
                <a:solidFill>
                  <a:srgbClr val="7030A0"/>
                </a:solidFill>
                <a:effectLst/>
                <a:latin typeface="Calibri" panose="020F0502020204030204" pitchFamily="34" charset="0"/>
              </a:rPr>
              <a:t>? </a:t>
            </a:r>
          </a:p>
          <a:p>
            <a:pPr marL="285750" indent="-285750">
              <a:buFont typeface="Arial" panose="020B0604020202020204" pitchFamily="34" charset="0"/>
              <a:buChar char="•"/>
            </a:pPr>
            <a:endParaRPr lang="en-US" sz="1600" b="1" dirty="0">
              <a:solidFill>
                <a:srgbClr val="7030A0"/>
              </a:solidFill>
              <a:latin typeface="Calibri" panose="020F0502020204030204" pitchFamily="34" charset="0"/>
            </a:endParaRPr>
          </a:p>
          <a:p>
            <a:pPr marL="285750" indent="-285750">
              <a:buFont typeface="Arial" panose="020B0604020202020204" pitchFamily="34" charset="0"/>
              <a:buChar char="•"/>
            </a:pPr>
            <a:r>
              <a:rPr lang="en-US" sz="1600" b="1" i="0" u="none" strike="noStrike" dirty="0">
                <a:solidFill>
                  <a:srgbClr val="7030A0"/>
                </a:solidFill>
                <a:effectLst/>
                <a:latin typeface="Calibri" panose="020F0502020204030204" pitchFamily="34" charset="0"/>
              </a:rPr>
              <a:t>Comment la gestion scientifique peut-elle contribuer à la gestion du changement dans cette chaîne de restauration rapide irlandaise populaire ? </a:t>
            </a:r>
            <a:endParaRPr lang="en-IE" sz="1600" dirty="0">
              <a:solidFill>
                <a:srgbClr val="7030A0"/>
              </a:solidFill>
            </a:endParaRPr>
          </a:p>
        </p:txBody>
      </p:sp>
      <p:pic>
        <p:nvPicPr>
          <p:cNvPr id="2058" name="Picture 10" descr="A restaurant with neon signs&#10;&#10;Description automatically generated with low confidence">
            <a:extLst>
              <a:ext uri="{FF2B5EF4-FFF2-40B4-BE49-F238E27FC236}">
                <a16:creationId xmlns:a16="http://schemas.microsoft.com/office/drawing/2014/main" id="{8711570A-EC3E-4853-A2C3-E49DC3AA4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2092" y="6451683"/>
            <a:ext cx="4382638" cy="28344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ARtoon Model-T by Lady-Autobot17 on DeviantArt">
            <a:extLst>
              <a:ext uri="{FF2B5EF4-FFF2-40B4-BE49-F238E27FC236}">
                <a16:creationId xmlns:a16="http://schemas.microsoft.com/office/drawing/2014/main" id="{8CBACE31-62D1-4324-A7FA-FB0701894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1444" y="2175355"/>
            <a:ext cx="1343623" cy="12966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93E83B4-68DA-4F0C-A181-AB55E8D05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09573" y="3317647"/>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4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524000" y="1573290"/>
            <a:ext cx="1164474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1. La complexité de la gestion du changement.</a:t>
            </a:r>
          </a:p>
        </p:txBody>
      </p:sp>
      <p:sp>
        <p:nvSpPr>
          <p:cNvPr id="66" name="Google Shape;66;p4"/>
          <p:cNvSpPr txBox="1"/>
          <p:nvPr/>
        </p:nvSpPr>
        <p:spPr>
          <a:xfrm>
            <a:off x="1524000" y="2651839"/>
            <a:ext cx="14962909" cy="708908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800"/>
            </a:pPr>
            <a:r>
              <a:rPr lang="en-US" sz="2000" b="0" i="1" u="none" strike="noStrike" dirty="0">
                <a:solidFill>
                  <a:srgbClr val="000000"/>
                </a:solidFill>
                <a:effectLst/>
                <a:latin typeface="Calibri" panose="020F0502020204030204" pitchFamily="34" charset="0"/>
              </a:rPr>
              <a:t>"La gestion du changement est une approche </a:t>
            </a:r>
            <a:r>
              <a:rPr lang="en-US" sz="2000" b="1" i="1" u="none" strike="noStrike" dirty="0">
                <a:solidFill>
                  <a:srgbClr val="000000"/>
                </a:solidFill>
                <a:effectLst/>
                <a:latin typeface="Calibri" panose="020F0502020204030204" pitchFamily="34" charset="0"/>
              </a:rPr>
              <a:t>structurée </a:t>
            </a:r>
            <a:r>
              <a:rPr lang="en-US" sz="2000" b="0" i="1" u="none" strike="noStrike" dirty="0">
                <a:solidFill>
                  <a:srgbClr val="000000"/>
                </a:solidFill>
                <a:effectLst/>
                <a:latin typeface="Calibri" panose="020F0502020204030204" pitchFamily="34" charset="0"/>
              </a:rPr>
              <a:t>visant à </a:t>
            </a:r>
            <a:r>
              <a:rPr lang="en-US" sz="2000" b="1" i="1" u="none" strike="noStrike" dirty="0">
                <a:solidFill>
                  <a:srgbClr val="000000"/>
                </a:solidFill>
                <a:effectLst/>
                <a:latin typeface="Calibri" panose="020F0502020204030204" pitchFamily="34" charset="0"/>
              </a:rPr>
              <a:t>faire passer les individus</a:t>
            </a:r>
            <a:r>
              <a:rPr lang="en-US" sz="2000" b="0" i="1" u="none" strike="noStrike" dirty="0">
                <a:solidFill>
                  <a:srgbClr val="000000"/>
                </a:solidFill>
                <a:effectLst/>
                <a:latin typeface="Calibri" panose="020F0502020204030204" pitchFamily="34" charset="0"/>
              </a:rPr>
              <a:t>, les équipes et les </a:t>
            </a:r>
            <a:r>
              <a:rPr lang="en-US" sz="2000" b="0" i="1" u="none" strike="noStrike" dirty="0" err="1">
                <a:solidFill>
                  <a:srgbClr val="000000"/>
                </a:solidFill>
                <a:effectLst/>
                <a:latin typeface="Calibri" panose="020F0502020204030204" pitchFamily="34" charset="0"/>
              </a:rPr>
              <a:t>organisations d'</a:t>
            </a:r>
            <a:r>
              <a:rPr lang="en-US" sz="2000" b="0" i="1" u="none" strike="noStrike" dirty="0">
                <a:solidFill>
                  <a:srgbClr val="000000"/>
                </a:solidFill>
                <a:effectLst/>
                <a:latin typeface="Calibri" panose="020F0502020204030204" pitchFamily="34" charset="0"/>
              </a:rPr>
              <a:t>un état actuel à un état futur souhaité afin de mettre pleinement en œuvre une vision et une stratégie. La gestion du changement est le </a:t>
            </a:r>
            <a:r>
              <a:rPr lang="en-US" sz="2000" b="1" i="1" u="none" strike="noStrike" dirty="0">
                <a:solidFill>
                  <a:srgbClr val="000000"/>
                </a:solidFill>
                <a:effectLst/>
                <a:latin typeface="Calibri" panose="020F0502020204030204" pitchFamily="34" charset="0"/>
              </a:rPr>
              <a:t>processus formel </a:t>
            </a:r>
            <a:r>
              <a:rPr lang="en-US" sz="2000" b="0" i="1" u="none" strike="noStrike" dirty="0">
                <a:solidFill>
                  <a:srgbClr val="000000"/>
                </a:solidFill>
                <a:effectLst/>
                <a:latin typeface="Calibri" panose="020F0502020204030204" pitchFamily="34" charset="0"/>
              </a:rPr>
              <a:t>de changement </a:t>
            </a:r>
            <a:r>
              <a:rPr lang="en-US" sz="2000" b="0" i="1" u="none" strike="noStrike" dirty="0" err="1">
                <a:solidFill>
                  <a:srgbClr val="000000"/>
                </a:solidFill>
                <a:effectLst/>
                <a:latin typeface="Calibri" panose="020F0502020204030204" pitchFamily="34" charset="0"/>
              </a:rPr>
              <a:t>organisationnel. La </a:t>
            </a:r>
            <a:r>
              <a:rPr lang="en-US" sz="2000" b="0" i="1" u="none" strike="noStrike" dirty="0">
                <a:solidFill>
                  <a:srgbClr val="000000"/>
                </a:solidFill>
                <a:effectLst/>
                <a:latin typeface="Calibri" panose="020F0502020204030204" pitchFamily="34" charset="0"/>
              </a:rPr>
              <a:t>gestion du changement consiste à </a:t>
            </a:r>
            <a:r>
              <a:rPr lang="en-US" sz="2000" b="1" i="1" u="none" strike="noStrike" dirty="0">
                <a:solidFill>
                  <a:srgbClr val="000000"/>
                </a:solidFill>
                <a:effectLst/>
                <a:latin typeface="Calibri" panose="020F0502020204030204" pitchFamily="34" charset="0"/>
              </a:rPr>
              <a:t>définir et à adopter des </a:t>
            </a:r>
            <a:r>
              <a:rPr lang="en-US" sz="2000" b="0" i="1" u="none" strike="noStrike" dirty="0">
                <a:solidFill>
                  <a:srgbClr val="000000"/>
                </a:solidFill>
                <a:effectLst/>
                <a:latin typeface="Calibri" panose="020F0502020204030204" pitchFamily="34" charset="0"/>
              </a:rPr>
              <a:t>stratégies, des structures, des procédures et des technologies d'entreprise pour faire face aux changements découlant des conditions internes et externes. "(Anon in </a:t>
            </a:r>
            <a:r>
              <a:rPr lang="en-US" sz="2000" b="0" i="1" u="none" strike="noStrike" dirty="0" err="1">
                <a:solidFill>
                  <a:srgbClr val="000000"/>
                </a:solidFill>
                <a:effectLst/>
                <a:latin typeface="Calibri" panose="020F0502020204030204" pitchFamily="34" charset="0"/>
              </a:rPr>
              <a:t>Ryerston </a:t>
            </a:r>
            <a:r>
              <a:rPr lang="en-US" sz="2000" b="0" i="1" u="none" strike="noStrike" dirty="0">
                <a:solidFill>
                  <a:srgbClr val="000000"/>
                </a:solidFill>
                <a:effectLst/>
                <a:latin typeface="Calibri" panose="020F0502020204030204" pitchFamily="34" charset="0"/>
              </a:rPr>
              <a:t>University 2011).</a:t>
            </a:r>
            <a:endParaRPr sz="2000" dirty="0">
              <a:solidFill>
                <a:schemeClr val="dk1"/>
              </a:solidFill>
              <a:latin typeface="Calibri" panose="020F0502020204030204" pitchFamily="34" charset="0"/>
              <a:ea typeface="Calibri"/>
              <a:cs typeface="Calibri" panose="020F0502020204030204" pitchFamily="34" charset="0"/>
              <a:sym typeface="Calibri"/>
            </a:endParaRPr>
          </a:p>
          <a:p>
            <a:pPr rtl="0">
              <a:spcBef>
                <a:spcPts val="0"/>
              </a:spcBef>
              <a:spcAft>
                <a:spcPts val="800"/>
              </a:spcAft>
            </a:pPr>
            <a:r>
              <a:rPr lang="en-US" sz="2000" b="0" dirty="0">
                <a:effectLst/>
              </a:rPr>
              <a:t/>
            </a:r>
            <a:br>
              <a:rPr lang="en-US" sz="2000" b="0" dirty="0">
                <a:effectLst/>
              </a:rPr>
            </a:br>
            <a:r>
              <a:rPr lang="en-US" sz="2000" b="1" i="0" u="none" strike="noStrike" dirty="0">
                <a:solidFill>
                  <a:srgbClr val="000000"/>
                </a:solidFill>
                <a:effectLst/>
                <a:latin typeface="Calibri" panose="020F0502020204030204" pitchFamily="34" charset="0"/>
              </a:rPr>
              <a:t>Approche structurée </a:t>
            </a:r>
            <a:r>
              <a:rPr lang="en-US" sz="2000" b="0" i="0" u="none" strike="noStrike" dirty="0">
                <a:solidFill>
                  <a:srgbClr val="000000"/>
                </a:solidFill>
                <a:effectLst/>
                <a:latin typeface="Calibri" panose="020F0502020204030204" pitchFamily="34" charset="0"/>
              </a:rPr>
              <a:t>- La gestion du changement est une question de planification structurée, et non de réaction précipitée.</a:t>
            </a:r>
            <a:br>
              <a:rPr lang="en-US" sz="2000" b="0" i="0" u="none" strike="noStrike" dirty="0">
                <a:solidFill>
                  <a:srgbClr val="000000"/>
                </a:solidFill>
                <a:effectLst/>
                <a:latin typeface="Calibri" panose="020F0502020204030204" pitchFamily="34" charset="0"/>
              </a:rPr>
            </a:br>
            <a:endParaRPr lang="en-US" sz="2000" b="0" dirty="0">
              <a:effectLst/>
            </a:endParaRPr>
          </a:p>
          <a:p>
            <a:pPr rtl="0">
              <a:spcBef>
                <a:spcPts val="0"/>
              </a:spcBef>
              <a:spcAft>
                <a:spcPts val="800"/>
              </a:spcAft>
            </a:pPr>
            <a:r>
              <a:rPr lang="en-US" sz="2000" b="1" i="0" u="none" strike="noStrike" dirty="0">
                <a:solidFill>
                  <a:srgbClr val="000000"/>
                </a:solidFill>
                <a:effectLst/>
                <a:latin typeface="Calibri" panose="020F0502020204030204" pitchFamily="34" charset="0"/>
              </a:rPr>
              <a:t>Transition des personnes </a:t>
            </a:r>
            <a:r>
              <a:rPr lang="en-US" sz="2000" b="0" i="0" u="none" strike="noStrike" dirty="0">
                <a:solidFill>
                  <a:srgbClr val="000000"/>
                </a:solidFill>
                <a:effectLst/>
                <a:latin typeface="Calibri" panose="020F0502020204030204" pitchFamily="34" charset="0"/>
              </a:rPr>
              <a:t>- La gestion du changement est un processus de transition des personnes d'une </a:t>
            </a:r>
            <a:r>
              <a:rPr lang="en-US" sz="2000" b="0" i="0" u="none" strike="noStrike" dirty="0" err="1">
                <a:solidFill>
                  <a:srgbClr val="000000"/>
                </a:solidFill>
                <a:effectLst/>
                <a:latin typeface="Calibri" panose="020F0502020204030204" pitchFamily="34" charset="0"/>
              </a:rPr>
              <a:t>pratique </a:t>
            </a:r>
            <a:r>
              <a:rPr lang="en-US" sz="2000" b="0" i="0" u="none" strike="noStrike" dirty="0">
                <a:solidFill>
                  <a:srgbClr val="000000"/>
                </a:solidFill>
                <a:effectLst/>
                <a:latin typeface="Calibri" panose="020F0502020204030204" pitchFamily="34" charset="0"/>
              </a:rPr>
              <a:t>A (qui est souvent bien établie, peut-être assez réussie et confortable) à une </a:t>
            </a:r>
            <a:r>
              <a:rPr lang="en-US" sz="2000" b="0" i="0" u="none" strike="noStrike" dirty="0" err="1">
                <a:solidFill>
                  <a:srgbClr val="000000"/>
                </a:solidFill>
                <a:effectLst/>
                <a:latin typeface="Calibri" panose="020F0502020204030204" pitchFamily="34" charset="0"/>
              </a:rPr>
              <a:t>pratique </a:t>
            </a:r>
            <a:r>
              <a:rPr lang="en-US" sz="2000" b="0" i="0" u="none" strike="noStrike" dirty="0">
                <a:solidFill>
                  <a:srgbClr val="000000"/>
                </a:solidFill>
                <a:effectLst/>
                <a:latin typeface="Calibri" panose="020F0502020204030204" pitchFamily="34" charset="0"/>
              </a:rPr>
              <a:t>B (qui implique de l'ambition, du risque et de l'inconnu). Elle s'intéresse fondamentalement à toutes les incertitudes de la gestion du personnel. </a:t>
            </a:r>
            <a:endParaRPr lang="en-US" sz="2000" i="0" u="none" strike="noStrike" dirty="0">
              <a:solidFill>
                <a:srgbClr val="000000"/>
              </a:solidFill>
              <a:latin typeface="Calibri" panose="020F0502020204030204" pitchFamily="34" charset="0"/>
            </a:endParaRPr>
          </a:p>
          <a:p>
            <a:pPr rtl="0">
              <a:spcBef>
                <a:spcPts val="0"/>
              </a:spcBef>
              <a:spcAft>
                <a:spcPts val="800"/>
              </a:spcAft>
            </a:pPr>
            <a:r>
              <a:rPr lang="en-US" sz="2000" b="0" dirty="0">
                <a:effectLst/>
              </a:rPr>
              <a:t/>
            </a:r>
            <a:br>
              <a:rPr lang="en-US" sz="2000" b="0" dirty="0">
                <a:effectLst/>
              </a:rPr>
            </a:br>
            <a:r>
              <a:rPr lang="en-US" sz="2000" b="1" i="0" u="none" strike="noStrike" dirty="0">
                <a:solidFill>
                  <a:srgbClr val="000000"/>
                </a:solidFill>
                <a:effectLst/>
                <a:latin typeface="Calibri" panose="020F0502020204030204" pitchFamily="34" charset="0"/>
              </a:rPr>
              <a:t>Processus formel </a:t>
            </a:r>
            <a:r>
              <a:rPr lang="en-US" sz="2000" b="0" i="0" u="none" strike="noStrike" dirty="0">
                <a:solidFill>
                  <a:srgbClr val="000000"/>
                </a:solidFill>
                <a:effectLst/>
                <a:latin typeface="Calibri" panose="020F0502020204030204" pitchFamily="34" charset="0"/>
              </a:rPr>
              <a:t>- La gestion efficace du changement doit être un processus </a:t>
            </a:r>
            <a:r>
              <a:rPr lang="en-US" sz="2000" b="0" i="0" u="none" strike="noStrike" dirty="0" err="1">
                <a:solidFill>
                  <a:srgbClr val="000000"/>
                </a:solidFill>
                <a:effectLst/>
                <a:latin typeface="Calibri" panose="020F0502020204030204" pitchFamily="34" charset="0"/>
              </a:rPr>
              <a:t>formel</a:t>
            </a:r>
            <a:r>
              <a:rPr lang="en-US" sz="2000" b="0" i="0" u="none" strike="noStrike" dirty="0">
                <a:solidFill>
                  <a:srgbClr val="000000"/>
                </a:solidFill>
                <a:effectLst/>
                <a:latin typeface="Calibri" panose="020F0502020204030204" pitchFamily="34" charset="0"/>
              </a:rPr>
              <a:t>. Un changement </a:t>
            </a:r>
            <a:r>
              <a:rPr lang="en-US" sz="2000" b="0" i="0" u="none" strike="noStrike" dirty="0" err="1">
                <a:solidFill>
                  <a:srgbClr val="000000"/>
                </a:solidFill>
                <a:effectLst/>
                <a:latin typeface="Calibri" panose="020F0502020204030204" pitchFamily="34" charset="0"/>
              </a:rPr>
              <a:t>organisationnel </a:t>
            </a:r>
            <a:r>
              <a:rPr lang="en-US" sz="2000" b="0" i="0" u="none" strike="noStrike" dirty="0">
                <a:solidFill>
                  <a:srgbClr val="000000"/>
                </a:solidFill>
                <a:effectLst/>
                <a:latin typeface="Calibri" panose="020F0502020204030204" pitchFamily="34" charset="0"/>
              </a:rPr>
              <a:t>organique informel, où le changement dans une </a:t>
            </a:r>
            <a:r>
              <a:rPr lang="en-US" sz="2000" b="0" i="0" u="none" strike="noStrike" dirty="0" err="1">
                <a:solidFill>
                  <a:srgbClr val="000000"/>
                </a:solidFill>
                <a:effectLst/>
                <a:latin typeface="Calibri" panose="020F0502020204030204" pitchFamily="34" charset="0"/>
              </a:rPr>
              <a:t>organisation </a:t>
            </a:r>
            <a:r>
              <a:rPr lang="en-US" sz="2000" b="0" i="0" u="none" strike="noStrike" dirty="0">
                <a:solidFill>
                  <a:srgbClr val="000000"/>
                </a:solidFill>
                <a:effectLst/>
                <a:latin typeface="Calibri" panose="020F0502020204030204" pitchFamily="34" charset="0"/>
              </a:rPr>
              <a:t>se produit simplement au fil du temps ou </a:t>
            </a:r>
            <a:r>
              <a:rPr lang="en-US" sz="2000" dirty="0">
                <a:latin typeface="Calibri" panose="020F0502020204030204" pitchFamily="34" charset="0"/>
              </a:rPr>
              <a:t>comme une </a:t>
            </a:r>
            <a:r>
              <a:rPr lang="en-US" sz="2000" b="0" i="0" u="none" strike="noStrike" dirty="0">
                <a:solidFill>
                  <a:srgbClr val="000000"/>
                </a:solidFill>
                <a:effectLst/>
                <a:latin typeface="Calibri" panose="020F0502020204030204" pitchFamily="34" charset="0"/>
              </a:rPr>
              <a:t>réaction naturelle, </a:t>
            </a:r>
            <a:r>
              <a:rPr lang="en-US" sz="2000" b="1" i="0" u="none" strike="noStrike" dirty="0">
                <a:solidFill>
                  <a:srgbClr val="000000"/>
                </a:solidFill>
                <a:effectLst/>
                <a:latin typeface="Calibri" panose="020F0502020204030204" pitchFamily="34" charset="0"/>
              </a:rPr>
              <a:t>n'</a:t>
            </a:r>
            <a:r>
              <a:rPr lang="en-US" sz="2000" b="0" i="0" u="none" strike="noStrike" dirty="0">
                <a:solidFill>
                  <a:srgbClr val="000000"/>
                </a:solidFill>
                <a:effectLst/>
                <a:latin typeface="Calibri" panose="020F0502020204030204" pitchFamily="34" charset="0"/>
              </a:rPr>
              <a:t>est </a:t>
            </a:r>
            <a:r>
              <a:rPr lang="en-US" sz="2000" b="1" i="0" u="none" strike="noStrike" dirty="0">
                <a:solidFill>
                  <a:srgbClr val="000000"/>
                </a:solidFill>
                <a:effectLst/>
                <a:latin typeface="Calibri" panose="020F0502020204030204" pitchFamily="34" charset="0"/>
              </a:rPr>
              <a:t>pas </a:t>
            </a:r>
            <a:r>
              <a:rPr lang="en-US" sz="2000" b="0" i="0" u="none" strike="noStrike" dirty="0">
                <a:solidFill>
                  <a:srgbClr val="000000"/>
                </a:solidFill>
                <a:effectLst/>
                <a:latin typeface="Calibri" panose="020F0502020204030204" pitchFamily="34" charset="0"/>
              </a:rPr>
              <a:t>de la gestion du changement. </a:t>
            </a:r>
            <a:endParaRPr lang="en-US" sz="2000" b="0" dirty="0">
              <a:effectLst/>
            </a:endParaRPr>
          </a:p>
          <a:p>
            <a:pPr rtl="0">
              <a:spcBef>
                <a:spcPts val="0"/>
              </a:spcBef>
              <a:spcAft>
                <a:spcPts val="800"/>
              </a:spcAft>
            </a:pPr>
            <a:r>
              <a:rPr lang="en-US" sz="2000" b="0" dirty="0">
                <a:effectLst/>
              </a:rPr>
              <a:t/>
            </a:r>
            <a:br>
              <a:rPr lang="en-US" sz="2000" b="0" dirty="0">
                <a:effectLst/>
              </a:rPr>
            </a:br>
            <a:r>
              <a:rPr lang="en-US" sz="2000" b="1" i="0" u="none" strike="noStrike" dirty="0">
                <a:solidFill>
                  <a:srgbClr val="000000"/>
                </a:solidFill>
                <a:effectLst/>
                <a:latin typeface="Calibri" panose="020F0502020204030204" pitchFamily="34" charset="0"/>
              </a:rPr>
              <a:t>Définition et adoption </a:t>
            </a:r>
            <a:r>
              <a:rPr lang="en-US" sz="2000" b="0" i="0" u="none" strike="noStrike" dirty="0">
                <a:solidFill>
                  <a:srgbClr val="000000"/>
                </a:solidFill>
                <a:effectLst/>
                <a:latin typeface="Calibri" panose="020F0502020204030204" pitchFamily="34" charset="0"/>
              </a:rPr>
              <a:t>- La communication est l'une des clés de la réussite de la gestion du changement. Une définition et une communication claires du défi à relever et de la manière d'y parvenir contribueront grandement à dissiper les craintes et à obtenir le niveau d'adhésion et d'adoption nécessaire à la réussite. </a:t>
            </a:r>
            <a:endParaRPr lang="en-US" sz="2000" b="0" dirty="0">
              <a:effectLst/>
            </a:endParaRPr>
          </a:p>
          <a:p>
            <a:r>
              <a:rPr lang="en-US" sz="2000" dirty="0"/>
              <a:t/>
            </a:r>
            <a:br>
              <a:rPr lang="en-US" sz="2000" dirty="0"/>
            </a:br>
            <a:endParaRPr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 </a:t>
            </a:r>
            <a:endParaRPr sz="2400" b="1" dirty="0">
              <a:solidFill>
                <a:schemeClr val="dk1"/>
              </a:solidFill>
              <a:latin typeface="Calibri"/>
              <a:ea typeface="Calibri"/>
              <a:cs typeface="Calibri"/>
              <a:sym typeface="Calibri"/>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172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p:nvPr/>
        </p:nvSpPr>
        <p:spPr>
          <a:xfrm>
            <a:off x="1672107" y="1592854"/>
            <a:ext cx="12115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1. Causes internes et externes du changement</a:t>
            </a:r>
            <a:endParaRPr sz="4000" b="1" dirty="0">
              <a:solidFill>
                <a:srgbClr val="660066"/>
              </a:solidFill>
              <a:latin typeface="Calibri"/>
              <a:ea typeface="Calibri"/>
              <a:cs typeface="Calibri"/>
              <a:sym typeface="Calibri"/>
            </a:endParaRPr>
          </a:p>
        </p:txBody>
      </p:sp>
      <p:sp>
        <p:nvSpPr>
          <p:cNvPr id="73" name="Google Shape;73;p5"/>
          <p:cNvSpPr txBox="1"/>
          <p:nvPr/>
        </p:nvSpPr>
        <p:spPr>
          <a:xfrm>
            <a:off x="1138707" y="2796691"/>
            <a:ext cx="13182600" cy="175428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4000"/>
            </a:pPr>
            <a:r>
              <a:rPr lang="en-US" sz="4000" dirty="0">
                <a:solidFill>
                  <a:schemeClr val="dk1"/>
                </a:solidFill>
                <a:latin typeface="Calibri"/>
                <a:ea typeface="Calibri"/>
                <a:cs typeface="Calibri"/>
                <a:sym typeface="Calibri"/>
              </a:rPr>
              <a:t>Il existe deux principaux moteurs de changement dans l'entreprise : </a:t>
            </a:r>
            <a:r>
              <a:rPr lang="en-US" sz="4000" b="1" dirty="0">
                <a:solidFill>
                  <a:schemeClr val="dk1"/>
                </a:solidFill>
                <a:latin typeface="Calibri"/>
                <a:ea typeface="Calibri"/>
                <a:cs typeface="Calibri"/>
                <a:sym typeface="Calibri"/>
              </a:rPr>
              <a:t>interne et externe. </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 </a:t>
            </a:r>
            <a:endParaRPr sz="2800" b="1" dirty="0">
              <a:solidFill>
                <a:schemeClr val="dk1"/>
              </a:solidFill>
              <a:latin typeface="Calibri"/>
              <a:ea typeface="Calibri"/>
              <a:cs typeface="Calibri"/>
              <a:sym typeface="Calibri"/>
            </a:endParaRPr>
          </a:p>
        </p:txBody>
      </p:sp>
      <p:grpSp>
        <p:nvGrpSpPr>
          <p:cNvPr id="74" name="Google Shape;74;p5"/>
          <p:cNvGrpSpPr/>
          <p:nvPr/>
        </p:nvGrpSpPr>
        <p:grpSpPr>
          <a:xfrm>
            <a:off x="2705163" y="4151893"/>
            <a:ext cx="12877674" cy="4979595"/>
            <a:chOff x="62" y="213739"/>
            <a:chExt cx="12877674" cy="4979595"/>
          </a:xfrm>
        </p:grpSpPr>
        <p:sp>
          <p:nvSpPr>
            <p:cNvPr id="75" name="Google Shape;75;p5"/>
            <p:cNvSpPr/>
            <p:nvPr/>
          </p:nvSpPr>
          <p:spPr>
            <a:xfrm>
              <a:off x="62" y="215974"/>
              <a:ext cx="6017604" cy="892800"/>
            </a:xfrm>
            <a:prstGeom prst="rect">
              <a:avLst/>
            </a:prstGeom>
            <a:gradFill>
              <a:gsLst>
                <a:gs pos="0">
                  <a:srgbClr val="513B71"/>
                </a:gs>
                <a:gs pos="80000">
                  <a:srgbClr val="6B4E95"/>
                </a:gs>
                <a:gs pos="100000">
                  <a:srgbClr val="6B4D9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txBox="1"/>
            <p:nvPr/>
          </p:nvSpPr>
          <p:spPr>
            <a:xfrm>
              <a:off x="62" y="213739"/>
              <a:ext cx="6017604"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None/>
              </a:pPr>
              <a:r>
                <a:rPr lang="en-US" sz="3100" dirty="0">
                  <a:solidFill>
                    <a:schemeClr val="lt1"/>
                  </a:solidFill>
                  <a:latin typeface="Calibri"/>
                  <a:ea typeface="Calibri"/>
                  <a:cs typeface="Calibri"/>
                  <a:sym typeface="Calibri"/>
                </a:rPr>
                <a:t>Agents de changement internes</a:t>
              </a:r>
              <a:endParaRPr sz="3100" dirty="0">
                <a:solidFill>
                  <a:schemeClr val="lt1"/>
                </a:solidFill>
                <a:latin typeface="Calibri"/>
                <a:ea typeface="Calibri"/>
                <a:cs typeface="Calibri"/>
                <a:sym typeface="Calibri"/>
              </a:endParaRPr>
            </a:p>
          </p:txBody>
        </p:sp>
        <p:sp>
          <p:nvSpPr>
            <p:cNvPr id="77" name="Google Shape;77;p5"/>
            <p:cNvSpPr/>
            <p:nvPr/>
          </p:nvSpPr>
          <p:spPr>
            <a:xfrm>
              <a:off x="62" y="1108774"/>
              <a:ext cx="6017604" cy="4084560"/>
            </a:xfrm>
            <a:prstGeom prst="rect">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txBox="1"/>
            <p:nvPr/>
          </p:nvSpPr>
          <p:spPr>
            <a:xfrm>
              <a:off x="62" y="1108774"/>
              <a:ext cx="6017604" cy="4084560"/>
            </a:xfrm>
            <a:prstGeom prst="rect">
              <a:avLst/>
            </a:prstGeom>
            <a:noFill/>
            <a:ln>
              <a:noFill/>
            </a:ln>
          </p:spPr>
          <p:txBody>
            <a:bodyPr spcFirstLastPara="1" wrap="square" lIns="165350" tIns="165350" rIns="220450" bIns="248025" anchor="t" anchorCtr="0">
              <a:noAutofit/>
            </a:bodyPr>
            <a:lstStyle/>
            <a:p>
              <a:pPr marL="285750" marR="0" lvl="1" indent="-285750" algn="l" rtl="0">
                <a:lnSpc>
                  <a:spcPct val="90000"/>
                </a:lnSpc>
                <a:spcBef>
                  <a:spcPts val="0"/>
                </a:spcBef>
                <a:spcAft>
                  <a:spcPts val="0"/>
                </a:spcAft>
                <a:buClr>
                  <a:schemeClr val="dk1"/>
                </a:buClr>
                <a:buSzPts val="3100"/>
                <a:buFont typeface="Calibri"/>
                <a:buChar char="•"/>
              </a:pPr>
              <a:r>
                <a:rPr lang="en-IE" sz="3100" b="0" i="0" u="none" strike="noStrike" cap="none" dirty="0">
                  <a:solidFill>
                    <a:schemeClr val="dk1"/>
                  </a:solidFill>
                  <a:latin typeface="Calibri"/>
                  <a:ea typeface="Calibri"/>
                  <a:cs typeface="Calibri"/>
                  <a:sym typeface="Calibri"/>
                </a:rPr>
                <a:t>Technologie</a:t>
              </a:r>
            </a:p>
            <a:p>
              <a:pPr marL="285750" marR="0" lvl="1" indent="-285750" algn="l" rtl="0">
                <a:lnSpc>
                  <a:spcPct val="90000"/>
                </a:lnSpc>
                <a:spcBef>
                  <a:spcPts val="0"/>
                </a:spcBef>
                <a:spcAft>
                  <a:spcPts val="0"/>
                </a:spcAft>
                <a:buClr>
                  <a:schemeClr val="dk1"/>
                </a:buClr>
                <a:buSzPts val="3100"/>
                <a:buFont typeface="Calibri"/>
                <a:buChar char="•"/>
              </a:pPr>
              <a:r>
                <a:rPr lang="en-IE" sz="3100" dirty="0">
                  <a:solidFill>
                    <a:schemeClr val="dk1"/>
                  </a:solidFill>
                  <a:latin typeface="Calibri"/>
                  <a:ea typeface="Calibri"/>
                  <a:cs typeface="Calibri"/>
                  <a:sym typeface="Calibri"/>
                </a:rPr>
                <a:t>Insuffisance opérationnelle</a:t>
              </a:r>
            </a:p>
            <a:p>
              <a:pPr marL="285750" marR="0" lvl="1" indent="-285750" algn="l" rtl="0">
                <a:lnSpc>
                  <a:spcPct val="90000"/>
                </a:lnSpc>
                <a:spcBef>
                  <a:spcPts val="0"/>
                </a:spcBef>
                <a:spcAft>
                  <a:spcPts val="0"/>
                </a:spcAft>
                <a:buClr>
                  <a:schemeClr val="dk1"/>
                </a:buClr>
                <a:buSzPts val="3100"/>
                <a:buFont typeface="Calibri"/>
                <a:buChar char="•"/>
              </a:pPr>
              <a:r>
                <a:rPr lang="en-IE" sz="3100" dirty="0">
                  <a:solidFill>
                    <a:schemeClr val="dk1"/>
                  </a:solidFill>
                  <a:latin typeface="Calibri"/>
                  <a:ea typeface="Calibri"/>
                  <a:cs typeface="Calibri"/>
                  <a:sym typeface="Calibri"/>
                </a:rPr>
                <a:t>Défaut de communication</a:t>
              </a:r>
            </a:p>
            <a:p>
              <a:pPr marL="285750" marR="0" lvl="1" indent="-285750" algn="l" rtl="0">
                <a:lnSpc>
                  <a:spcPct val="90000"/>
                </a:lnSpc>
                <a:spcBef>
                  <a:spcPts val="0"/>
                </a:spcBef>
                <a:spcAft>
                  <a:spcPts val="0"/>
                </a:spcAft>
                <a:buClr>
                  <a:schemeClr val="dk1"/>
                </a:buClr>
                <a:buSzPts val="3100"/>
                <a:buFont typeface="Calibri"/>
                <a:buChar char="•"/>
              </a:pPr>
              <a:r>
                <a:rPr lang="en-IE" sz="3100" dirty="0">
                  <a:solidFill>
                    <a:schemeClr val="dk1"/>
                  </a:solidFill>
                  <a:latin typeface="Calibri"/>
                  <a:ea typeface="Calibri"/>
                  <a:cs typeface="Calibri"/>
                  <a:sym typeface="Calibri"/>
                </a:rPr>
                <a:t>Expérience des </a:t>
              </a:r>
              <a:r>
                <a:rPr lang="en-IE" sz="3100" b="0" i="0" u="none" strike="noStrike" cap="none" dirty="0">
                  <a:solidFill>
                    <a:schemeClr val="dk1"/>
                  </a:solidFill>
                  <a:latin typeface="Calibri"/>
                  <a:ea typeface="Calibri"/>
                  <a:cs typeface="Calibri"/>
                  <a:sym typeface="Calibri"/>
                </a:rPr>
                <a:t>pairs </a:t>
              </a:r>
            </a:p>
            <a:p>
              <a:pPr marL="285750" marR="0" lvl="1" indent="-285750" algn="l" rtl="0">
                <a:lnSpc>
                  <a:spcPct val="90000"/>
                </a:lnSpc>
                <a:spcBef>
                  <a:spcPts val="0"/>
                </a:spcBef>
                <a:spcAft>
                  <a:spcPts val="0"/>
                </a:spcAft>
                <a:buClr>
                  <a:schemeClr val="dk1"/>
                </a:buClr>
                <a:buSzPts val="3100"/>
                <a:buFont typeface="Calibri"/>
                <a:buChar char="•"/>
              </a:pPr>
              <a:r>
                <a:rPr lang="en-IE" sz="3100" b="0" i="0" u="none" strike="noStrike" cap="none" dirty="0">
                  <a:solidFill>
                    <a:schemeClr val="dk1"/>
                  </a:solidFill>
                  <a:latin typeface="Calibri"/>
                  <a:ea typeface="Calibri"/>
                  <a:cs typeface="Calibri"/>
                  <a:sym typeface="Calibri"/>
                </a:rPr>
                <a:t>Changements dans le personnel</a:t>
              </a:r>
            </a:p>
            <a:p>
              <a:pPr marL="285750" marR="0" lvl="1" indent="-285750" algn="l" rtl="0">
                <a:lnSpc>
                  <a:spcPct val="90000"/>
                </a:lnSpc>
                <a:spcBef>
                  <a:spcPts val="0"/>
                </a:spcBef>
                <a:spcAft>
                  <a:spcPts val="0"/>
                </a:spcAft>
                <a:buClr>
                  <a:schemeClr val="dk1"/>
                </a:buClr>
                <a:buSzPts val="3100"/>
                <a:buFont typeface="Calibri"/>
                <a:buChar char="•"/>
              </a:pPr>
              <a:r>
                <a:rPr lang="en-IE" sz="3100" b="0" i="0" u="none" strike="noStrike" cap="none" dirty="0">
                  <a:solidFill>
                    <a:schemeClr val="dk1"/>
                  </a:solidFill>
                  <a:latin typeface="Calibri"/>
                  <a:ea typeface="Calibri"/>
                  <a:cs typeface="Calibri"/>
                  <a:sym typeface="Calibri"/>
                </a:rPr>
                <a:t>Modifications de la marge bénéficiaire</a:t>
              </a:r>
            </a:p>
            <a:p>
              <a:pPr marL="285750" marR="0" lvl="1" indent="-285750" algn="l" rtl="0">
                <a:lnSpc>
                  <a:spcPct val="90000"/>
                </a:lnSpc>
                <a:spcBef>
                  <a:spcPts val="0"/>
                </a:spcBef>
                <a:spcAft>
                  <a:spcPts val="0"/>
                </a:spcAft>
                <a:buClr>
                  <a:schemeClr val="dk1"/>
                </a:buClr>
                <a:buSzPts val="3100"/>
                <a:buFont typeface="Calibri"/>
                <a:buChar char="•"/>
              </a:pPr>
              <a:r>
                <a:rPr lang="en-IE" sz="3100" dirty="0">
                  <a:solidFill>
                    <a:schemeClr val="dk1"/>
                  </a:solidFill>
                  <a:latin typeface="Calibri"/>
                  <a:ea typeface="Calibri"/>
                  <a:cs typeface="Calibri"/>
                  <a:sym typeface="Calibri"/>
                </a:rPr>
                <a:t>Opportunité </a:t>
              </a:r>
              <a:endParaRPr lang="en-IE" sz="31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0"/>
                </a:spcBef>
                <a:spcAft>
                  <a:spcPts val="0"/>
                </a:spcAft>
                <a:buClr>
                  <a:schemeClr val="dk1"/>
                </a:buClr>
                <a:buSzPts val="3100"/>
                <a:buFont typeface="Calibri"/>
                <a:buChar char="•"/>
              </a:pPr>
              <a:endParaRPr lang="en-IE" sz="31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0"/>
                </a:spcBef>
                <a:spcAft>
                  <a:spcPts val="0"/>
                </a:spcAft>
                <a:buClr>
                  <a:schemeClr val="dk1"/>
                </a:buClr>
                <a:buSzPts val="3100"/>
                <a:buFont typeface="Calibri"/>
                <a:buChar char="•"/>
              </a:pPr>
              <a:endParaRPr sz="3100" b="0" i="0" u="none" strike="noStrike" cap="none" dirty="0">
                <a:solidFill>
                  <a:schemeClr val="dk1"/>
                </a:solidFill>
                <a:latin typeface="Calibri"/>
                <a:ea typeface="Calibri"/>
                <a:cs typeface="Calibri"/>
                <a:sym typeface="Calibri"/>
              </a:endParaRPr>
            </a:p>
          </p:txBody>
        </p:sp>
        <p:sp>
          <p:nvSpPr>
            <p:cNvPr id="79" name="Google Shape;79;p5"/>
            <p:cNvSpPr/>
            <p:nvPr/>
          </p:nvSpPr>
          <p:spPr>
            <a:xfrm>
              <a:off x="6860132" y="215974"/>
              <a:ext cx="6017604" cy="892800"/>
            </a:xfrm>
            <a:prstGeom prst="rect">
              <a:avLst/>
            </a:prstGeom>
            <a:gradFill>
              <a:gsLst>
                <a:gs pos="0">
                  <a:srgbClr val="827692"/>
                </a:gs>
                <a:gs pos="80000">
                  <a:srgbClr val="AB9CC0"/>
                </a:gs>
                <a:gs pos="100000">
                  <a:srgbClr val="AC9DC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txBox="1"/>
            <p:nvPr/>
          </p:nvSpPr>
          <p:spPr>
            <a:xfrm>
              <a:off x="6860132" y="215974"/>
              <a:ext cx="6017604"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None/>
              </a:pPr>
              <a:r>
                <a:rPr lang="en-US" sz="3100" dirty="0">
                  <a:solidFill>
                    <a:schemeClr val="lt1"/>
                  </a:solidFill>
                  <a:latin typeface="Calibri"/>
                  <a:ea typeface="Calibri"/>
                  <a:cs typeface="Calibri"/>
                  <a:sym typeface="Calibri"/>
                </a:rPr>
                <a:t>Agents de changement externes</a:t>
              </a:r>
              <a:endParaRPr sz="3100" dirty="0">
                <a:solidFill>
                  <a:schemeClr val="lt1"/>
                </a:solidFill>
                <a:latin typeface="Calibri"/>
                <a:ea typeface="Calibri"/>
                <a:cs typeface="Calibri"/>
                <a:sym typeface="Calibri"/>
              </a:endParaRPr>
            </a:p>
          </p:txBody>
        </p:sp>
        <p:sp>
          <p:nvSpPr>
            <p:cNvPr id="81" name="Google Shape;81;p5"/>
            <p:cNvSpPr/>
            <p:nvPr/>
          </p:nvSpPr>
          <p:spPr>
            <a:xfrm>
              <a:off x="6860132" y="1108774"/>
              <a:ext cx="6017604" cy="4084560"/>
            </a:xfrm>
            <a:prstGeom prst="rect">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p:nvPr/>
          </p:nvSpPr>
          <p:spPr>
            <a:xfrm>
              <a:off x="6860132" y="1108774"/>
              <a:ext cx="6017604" cy="4084560"/>
            </a:xfrm>
            <a:prstGeom prst="rect">
              <a:avLst/>
            </a:prstGeom>
            <a:noFill/>
            <a:ln>
              <a:noFill/>
            </a:ln>
          </p:spPr>
          <p:txBody>
            <a:bodyPr spcFirstLastPara="1" wrap="square" lIns="165350" tIns="165350" rIns="220450" bIns="248025" anchor="t" anchorCtr="0">
              <a:noAutofit/>
            </a:bodyPr>
            <a:lstStyle/>
            <a:p>
              <a:pPr marL="285750" marR="0" lvl="1" indent="-285750" algn="l" rtl="0">
                <a:lnSpc>
                  <a:spcPct val="90000"/>
                </a:lnSpc>
                <a:spcBef>
                  <a:spcPts val="0"/>
                </a:spcBef>
                <a:spcAft>
                  <a:spcPts val="0"/>
                </a:spcAft>
                <a:buClr>
                  <a:schemeClr val="dk1"/>
                </a:buClr>
                <a:buSzPts val="3100"/>
                <a:buFont typeface="Calibri"/>
                <a:buChar char="•"/>
              </a:pPr>
              <a:r>
                <a:rPr lang="en-IE" sz="3100" b="0" i="0" u="none" strike="noStrike" cap="none" dirty="0">
                  <a:solidFill>
                    <a:schemeClr val="dk1"/>
                  </a:solidFill>
                  <a:latin typeface="Calibri"/>
                  <a:ea typeface="Calibri"/>
                  <a:cs typeface="Calibri"/>
                  <a:sym typeface="Calibri"/>
                </a:rPr>
                <a:t>Technologie</a:t>
              </a:r>
            </a:p>
            <a:p>
              <a:pPr marL="285750" marR="0" lvl="1" indent="-285750" algn="l" rtl="0">
                <a:lnSpc>
                  <a:spcPct val="90000"/>
                </a:lnSpc>
                <a:spcBef>
                  <a:spcPts val="0"/>
                </a:spcBef>
                <a:spcAft>
                  <a:spcPts val="0"/>
                </a:spcAft>
                <a:buClr>
                  <a:schemeClr val="dk1"/>
                </a:buClr>
                <a:buSzPts val="3100"/>
                <a:buFont typeface="Calibri"/>
                <a:buChar char="•"/>
              </a:pPr>
              <a:r>
                <a:rPr lang="en-IE" sz="3100" dirty="0">
                  <a:solidFill>
                    <a:schemeClr val="dk1"/>
                  </a:solidFill>
                  <a:latin typeface="Calibri"/>
                  <a:ea typeface="Calibri"/>
                  <a:cs typeface="Calibri"/>
                  <a:sym typeface="Calibri"/>
                </a:rPr>
                <a:t>L'évolution de la culture et des attentes des consommateurs</a:t>
              </a:r>
              <a:endParaRPr sz="31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465"/>
                </a:spcBef>
                <a:spcAft>
                  <a:spcPts val="0"/>
                </a:spcAft>
                <a:buClr>
                  <a:schemeClr val="dk1"/>
                </a:buClr>
                <a:buSzPts val="3100"/>
                <a:buFont typeface="Calibri"/>
                <a:buChar char="•"/>
              </a:pPr>
              <a:r>
                <a:rPr lang="en-US" sz="3100" b="0" i="0" u="none" strike="noStrike" cap="none" dirty="0">
                  <a:solidFill>
                    <a:schemeClr val="dk1"/>
                  </a:solidFill>
                  <a:latin typeface="Calibri"/>
                  <a:ea typeface="Calibri"/>
                  <a:cs typeface="Calibri"/>
                  <a:sym typeface="Calibri"/>
                </a:rPr>
                <a:t>Boom et récession économiques</a:t>
              </a:r>
            </a:p>
            <a:p>
              <a:pPr marL="285750" marR="0" lvl="1" indent="-285750" algn="l" rtl="0">
                <a:lnSpc>
                  <a:spcPct val="90000"/>
                </a:lnSpc>
                <a:spcBef>
                  <a:spcPts val="465"/>
                </a:spcBef>
                <a:spcAft>
                  <a:spcPts val="0"/>
                </a:spcAft>
                <a:buClr>
                  <a:schemeClr val="dk1"/>
                </a:buClr>
                <a:buSzPts val="3100"/>
                <a:buFont typeface="Calibri"/>
                <a:buChar char="•"/>
              </a:pPr>
              <a:r>
                <a:rPr lang="en-US" sz="3100" dirty="0">
                  <a:solidFill>
                    <a:schemeClr val="dk1"/>
                  </a:solidFill>
                  <a:latin typeface="Calibri"/>
                  <a:ea typeface="Calibri"/>
                  <a:cs typeface="Calibri"/>
                  <a:sym typeface="Calibri"/>
                </a:rPr>
                <a:t>Migration</a:t>
              </a:r>
            </a:p>
            <a:p>
              <a:pPr marL="285750" marR="0" lvl="1" indent="-285750" algn="l" rtl="0">
                <a:lnSpc>
                  <a:spcPct val="90000"/>
                </a:lnSpc>
                <a:spcBef>
                  <a:spcPts val="465"/>
                </a:spcBef>
                <a:spcAft>
                  <a:spcPts val="0"/>
                </a:spcAft>
                <a:buClr>
                  <a:schemeClr val="dk1"/>
                </a:buClr>
                <a:buSzPts val="3100"/>
                <a:buFont typeface="Calibri"/>
                <a:buChar char="•"/>
              </a:pPr>
              <a:r>
                <a:rPr lang="en-US" sz="3100" dirty="0">
                  <a:solidFill>
                    <a:schemeClr val="dk1"/>
                  </a:solidFill>
                  <a:latin typeface="Calibri"/>
                  <a:ea typeface="Calibri"/>
                  <a:cs typeface="Calibri"/>
                  <a:sym typeface="Calibri"/>
                </a:rPr>
                <a:t>Le Brexit</a:t>
              </a:r>
            </a:p>
            <a:p>
              <a:pPr marL="285750" marR="0" lvl="1" indent="-285750" algn="l" rtl="0">
                <a:lnSpc>
                  <a:spcPct val="90000"/>
                </a:lnSpc>
                <a:spcBef>
                  <a:spcPts val="465"/>
                </a:spcBef>
                <a:spcAft>
                  <a:spcPts val="0"/>
                </a:spcAft>
                <a:buClr>
                  <a:schemeClr val="dk1"/>
                </a:buClr>
                <a:buSzPts val="3100"/>
                <a:buFont typeface="Calibri"/>
                <a:buChar char="•"/>
              </a:pPr>
              <a:r>
                <a:rPr lang="en-US" sz="3100" b="0" i="0" u="none" strike="noStrike" cap="none" dirty="0" err="1">
                  <a:solidFill>
                    <a:schemeClr val="dk1"/>
                  </a:solidFill>
                  <a:latin typeface="Calibri"/>
                  <a:ea typeface="Calibri"/>
                  <a:cs typeface="Calibri"/>
                  <a:sym typeface="Calibri"/>
                </a:rPr>
                <a:t>Sécularisation</a:t>
              </a:r>
              <a:endParaRPr sz="3100" b="0" i="0" u="none" strike="noStrike" cap="none" dirty="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10877</TotalTime>
  <Words>1977</Words>
  <Application>Microsoft Office PowerPoint</Application>
  <PresentationFormat>Personnalisé</PresentationFormat>
  <Paragraphs>225</Paragraphs>
  <Slides>17</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Calibri</vt:lpstr>
      <vt:lpstr>Wingdings</vt:lpstr>
      <vt:lpstr>Arial</vt:lpstr>
      <vt:lpstr>Helvetica Neue</vt:lpstr>
      <vt:lpstr>Open Sans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Conflit entre le personnel et la direction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keywords>, docId:59EFD16C024E80BC351CDC3B5B9C06A3</cp:keywords>
  <cp:lastModifiedBy>Utilisateur</cp:lastModifiedBy>
  <cp:revision>12</cp:revision>
  <dcterms:created xsi:type="dcterms:W3CDTF">2022-01-04T10:29:56Z</dcterms:created>
  <dcterms:modified xsi:type="dcterms:W3CDTF">2023-04-19T07:38:39Z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