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318" r:id="rId4"/>
    <p:sldId id="259" r:id="rId5"/>
    <p:sldId id="277" r:id="rId6"/>
    <p:sldId id="282" r:id="rId7"/>
    <p:sldId id="278" r:id="rId8"/>
    <p:sldId id="279" r:id="rId9"/>
    <p:sldId id="260" r:id="rId10"/>
    <p:sldId id="261" r:id="rId11"/>
    <p:sldId id="316" r:id="rId12"/>
    <p:sldId id="262" r:id="rId13"/>
    <p:sldId id="280" r:id="rId14"/>
    <p:sldId id="264" r:id="rId15"/>
    <p:sldId id="317" r:id="rId16"/>
    <p:sldId id="271" r:id="rId17"/>
    <p:sldId id="276" r:id="rId18"/>
  </p:sldIdLst>
  <p:sldSz cx="18288000" cy="10287000"/>
  <p:notesSz cx="18288000" cy="10287000"/>
  <p:embeddedFontLst>
    <p:embeddedFont>
      <p:font typeface="Open Sans" panose="020B0604020202020204" charset="0"/>
      <p:regular r:id="rId20"/>
      <p:bold r:id="rId21"/>
      <p:italic r:id="rId22"/>
      <p:boldItalic r:id="rId23"/>
    </p:embeddedFont>
    <p:embeddedFont>
      <p:font typeface="Helvetica Neue"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9krRfdfinuaIyJZKbmiKemPo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AED351-25B0-4149-A5ED-F89A5CD1FB83}">
  <a:tblStyle styleId="{84AED351-25B0-4149-A5ED-F89A5CD1FB8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AF0"/>
          </a:solidFill>
        </a:fill>
      </a:tcStyle>
    </a:wholeTbl>
    <a:band1H>
      <a:tcTxStyle/>
      <a:tcStyle>
        <a:tcBdr/>
        <a:fill>
          <a:solidFill>
            <a:srgbClr val="D7D2DF"/>
          </a:solidFill>
        </a:fill>
      </a:tcStyle>
    </a:band1H>
    <a:band2H>
      <a:tcTxStyle/>
      <a:tcStyle>
        <a:tcBdr/>
      </a:tcStyle>
    </a:band2H>
    <a:band1V>
      <a:tcTxStyle/>
      <a:tcStyle>
        <a:tcBdr/>
        <a:fill>
          <a:solidFill>
            <a:srgbClr val="D7D2DF"/>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4660"/>
  </p:normalViewPr>
  <p:slideViewPr>
    <p:cSldViewPr snapToGrid="0">
      <p:cViewPr>
        <p:scale>
          <a:sx n="50" d="100"/>
          <a:sy n="50" d="100"/>
        </p:scale>
        <p:origin x="136" y="-19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C87C0-921A-4FA1-9452-E455B6BDB38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a:p>
      </dgm:t>
    </dgm:pt>
    <dgm:pt modelId="{C7345760-1184-4B12-BA2A-F373A8B5AFB9}">
      <dgm:prSet phldrT="[Text]" custT="1"/>
      <dgm:spPr/>
      <dgm:t>
        <a:bodyPr/>
        <a:lstStyle/>
        <a:p>
          <a:pPr algn="ctr"/>
          <a:endParaRPr sz="2800"/>
        </a:p>
        <a:p>
          <a:pPr algn="ctr"/>
          <a:r>
            <a:rPr sz="2800"/>
            <a:t>S</a:t>
          </a:r>
          <a:r>
            <a:rPr sz="1600"/>
            <a:t>		</a:t>
          </a:r>
        </a:p>
      </dgm:t>
    </dgm:pt>
    <dgm:pt modelId="{A069D11C-3280-4D91-A3CA-8C04F415ADB6}" type="parTrans" cxnId="{2DA3FE8D-6ED4-4677-BD1A-FD0813D65810}">
      <dgm:prSet/>
      <dgm:spPr/>
      <dgm:t>
        <a:bodyPr/>
        <a:lstStyle/>
        <a:p>
          <a:endParaRPr/>
        </a:p>
      </dgm:t>
    </dgm:pt>
    <dgm:pt modelId="{2796E5A4-B6FF-4FC7-B449-0EB1B2491C58}" type="sibTrans" cxnId="{2DA3FE8D-6ED4-4677-BD1A-FD0813D65810}">
      <dgm:prSet/>
      <dgm:spPr/>
      <dgm:t>
        <a:bodyPr/>
        <a:lstStyle/>
        <a:p>
          <a:endParaRPr/>
        </a:p>
      </dgm:t>
    </dgm:pt>
    <dgm:pt modelId="{80920F99-297F-412C-9732-013DE68FAD30}">
      <dgm:prSet phldrT="[Text]" custT="1"/>
      <dgm:spPr/>
      <dgm:t>
        <a:bodyPr/>
        <a:lstStyle/>
        <a:p>
          <a:endParaRPr sz="3600"/>
        </a:p>
        <a:p>
          <a:r>
            <a:rPr sz="3600"/>
            <a:t>M</a:t>
          </a:r>
          <a:r>
            <a:rPr sz="1600"/>
            <a:t>			</a:t>
          </a:r>
        </a:p>
      </dgm:t>
    </dgm:pt>
    <dgm:pt modelId="{CCAC09A7-F597-42F5-82FA-479CF510A0BF}" type="parTrans" cxnId="{B293A23E-2CA7-4B57-A9A8-4D957FDF95BD}">
      <dgm:prSet/>
      <dgm:spPr/>
      <dgm:t>
        <a:bodyPr/>
        <a:lstStyle/>
        <a:p>
          <a:endParaRPr/>
        </a:p>
      </dgm:t>
    </dgm:pt>
    <dgm:pt modelId="{99D2F311-A166-421E-8F2B-1B31E238ACDA}" type="sibTrans" cxnId="{B293A23E-2CA7-4B57-A9A8-4D957FDF95BD}">
      <dgm:prSet/>
      <dgm:spPr/>
      <dgm:t>
        <a:bodyPr/>
        <a:lstStyle/>
        <a:p>
          <a:endParaRPr/>
        </a:p>
      </dgm:t>
    </dgm:pt>
    <dgm:pt modelId="{8D6CA13B-3AA6-48C9-80B9-69A3FD096EDA}">
      <dgm:prSet phldrT="[Text]" custT="1"/>
      <dgm:spPr/>
      <dgm:t>
        <a:bodyPr/>
        <a:lstStyle/>
        <a:p>
          <a:pPr algn="ctr">
            <a:defRPr sz="3600"/>
          </a:pPr>
          <a:r>
            <a:t>A</a:t>
          </a:r>
        </a:p>
      </dgm:t>
    </dgm:pt>
    <dgm:pt modelId="{02867017-898B-4679-A835-BFCB670845BB}" type="parTrans" cxnId="{FB531983-7543-4C1A-B93D-C837F892C01F}">
      <dgm:prSet/>
      <dgm:spPr/>
      <dgm:t>
        <a:bodyPr/>
        <a:lstStyle/>
        <a:p>
          <a:endParaRPr/>
        </a:p>
      </dgm:t>
    </dgm:pt>
    <dgm:pt modelId="{FBC7E037-D726-4509-A379-7E0A561E0152}" type="sibTrans" cxnId="{FB531983-7543-4C1A-B93D-C837F892C01F}">
      <dgm:prSet/>
      <dgm:spPr/>
      <dgm:t>
        <a:bodyPr/>
        <a:lstStyle/>
        <a:p>
          <a:endParaRPr/>
        </a:p>
      </dgm:t>
    </dgm:pt>
    <dgm:pt modelId="{51F42667-3EB4-4994-B13F-10B73ED09ED5}">
      <dgm:prSet custT="1"/>
      <dgm:spPr/>
      <dgm:t>
        <a:bodyPr/>
        <a:lstStyle/>
        <a:p>
          <a:endParaRPr sz="3600"/>
        </a:p>
        <a:p>
          <a:pPr>
            <a:defRPr sz="3600"/>
          </a:pPr>
          <a:r>
            <a:t>R</a:t>
          </a:r>
        </a:p>
        <a:p>
          <a:pPr>
            <a:defRPr sz="1700"/>
          </a:pPr>
          <a:r>
            <a:t>		</a:t>
          </a:r>
        </a:p>
      </dgm:t>
    </dgm:pt>
    <dgm:pt modelId="{33BD7826-2176-4ACF-A33D-1D89125E314F}" type="parTrans" cxnId="{E0A9318A-7277-4490-B007-5B4B23ECD73D}">
      <dgm:prSet/>
      <dgm:spPr/>
      <dgm:t>
        <a:bodyPr/>
        <a:lstStyle/>
        <a:p>
          <a:endParaRPr/>
        </a:p>
      </dgm:t>
    </dgm:pt>
    <dgm:pt modelId="{317FCABE-8ECF-4218-B4B1-F7D47DAC68DB}" type="sibTrans" cxnId="{E0A9318A-7277-4490-B007-5B4B23ECD73D}">
      <dgm:prSet/>
      <dgm:spPr/>
      <dgm:t>
        <a:bodyPr/>
        <a:lstStyle/>
        <a:p>
          <a:endParaRPr/>
        </a:p>
      </dgm:t>
    </dgm:pt>
    <dgm:pt modelId="{0F7EBE37-31E4-4F84-A9D3-8B2B34A4CFB6}">
      <dgm:prSet custT="1"/>
      <dgm:spPr/>
      <dgm:t>
        <a:bodyPr/>
        <a:lstStyle/>
        <a:p>
          <a:pPr algn="ctr">
            <a:defRPr sz="3600"/>
          </a:pPr>
          <a:r>
            <a:t>T</a:t>
          </a:r>
        </a:p>
      </dgm:t>
    </dgm:pt>
    <dgm:pt modelId="{A6AD0ADD-20F6-4187-97AC-37C5F9B25643}" type="parTrans" cxnId="{91B45EE9-1E70-45D4-9241-09162BB55571}">
      <dgm:prSet/>
      <dgm:spPr/>
      <dgm:t>
        <a:bodyPr/>
        <a:lstStyle/>
        <a:p>
          <a:endParaRPr/>
        </a:p>
      </dgm:t>
    </dgm:pt>
    <dgm:pt modelId="{AED80AED-5427-441D-837C-EE9215EE3B36}" type="sibTrans" cxnId="{91B45EE9-1E70-45D4-9241-09162BB55571}">
      <dgm:prSet/>
      <dgm:spPr/>
      <dgm:t>
        <a:bodyPr/>
        <a:lstStyle/>
        <a:p>
          <a:endParaRPr/>
        </a:p>
      </dgm:t>
    </dgm:pt>
    <dgm:pt modelId="{218065AC-E275-40F9-83E1-93F5C0FA73F0}">
      <dgm:prSet phldrT="[Text]" custT="1"/>
      <dgm:spPr/>
      <dgm:t>
        <a:bodyPr/>
        <a:lstStyle/>
        <a:p>
          <a:pPr>
            <a:defRPr sz="1400" b="1"/>
          </a:pPr>
          <a:r>
            <a:rPr lang="it-IT" sz="1400" dirty="0" smtClean="0"/>
            <a:t>Specifico</a:t>
          </a:r>
          <a:endParaRPr sz="1400" dirty="0"/>
        </a:p>
      </dgm:t>
    </dgm:pt>
    <dgm:pt modelId="{CA9F57B0-42D2-4B8C-8540-C2586416ACEC}" type="parTrans" cxnId="{EB935701-1BAC-42B3-BA9D-B235128419B0}">
      <dgm:prSet/>
      <dgm:spPr/>
      <dgm:t>
        <a:bodyPr/>
        <a:lstStyle/>
        <a:p>
          <a:endParaRPr/>
        </a:p>
      </dgm:t>
    </dgm:pt>
    <dgm:pt modelId="{8C8489BA-089D-4F4E-A8A0-74D2B27525A7}" type="sibTrans" cxnId="{EB935701-1BAC-42B3-BA9D-B235128419B0}">
      <dgm:prSet/>
      <dgm:spPr/>
      <dgm:t>
        <a:bodyPr/>
        <a:lstStyle/>
        <a:p>
          <a:endParaRPr/>
        </a:p>
      </dgm:t>
    </dgm:pt>
    <dgm:pt modelId="{7FF9A15E-09B5-471B-B813-48D03D9E8C4E}">
      <dgm:prSet phldrT="[Text]" custT="1"/>
      <dgm:spPr/>
      <dgm:t>
        <a:bodyPr/>
        <a:lstStyle/>
        <a:p>
          <a:pPr>
            <a:lnSpc>
              <a:spcPct val="100000"/>
            </a:lnSpc>
            <a:spcAft>
              <a:spcPts val="0"/>
            </a:spcAft>
            <a:defRPr sz="1400" b="1"/>
          </a:pPr>
          <a:r>
            <a:rPr lang="it-IT" sz="1400" dirty="0" smtClean="0"/>
            <a:t>Misurabili</a:t>
          </a:r>
          <a:endParaRPr sz="3600" dirty="0"/>
        </a:p>
      </dgm:t>
    </dgm:pt>
    <dgm:pt modelId="{75F17081-A5D2-4A30-A8EE-6B27705F9CFC}" type="parTrans" cxnId="{3BFA4945-107F-43F2-A84D-7A769FAD5798}">
      <dgm:prSet/>
      <dgm:spPr/>
      <dgm:t>
        <a:bodyPr/>
        <a:lstStyle/>
        <a:p>
          <a:endParaRPr/>
        </a:p>
      </dgm:t>
    </dgm:pt>
    <dgm:pt modelId="{93E449BD-64AC-4F62-AC7A-39FE7B581359}" type="sibTrans" cxnId="{3BFA4945-107F-43F2-A84D-7A769FAD5798}">
      <dgm:prSet/>
      <dgm:spPr/>
      <dgm:t>
        <a:bodyPr/>
        <a:lstStyle/>
        <a:p>
          <a:endParaRPr/>
        </a:p>
      </dgm:t>
    </dgm:pt>
    <dgm:pt modelId="{E1BFB14B-5FA6-4DB9-929F-F8959DC32026}">
      <dgm:prSet phldrT="[Text]" custT="1"/>
      <dgm:spPr/>
      <dgm:t>
        <a:bodyPr/>
        <a:lstStyle/>
        <a:p>
          <a:pPr>
            <a:defRPr sz="1400" b="1"/>
          </a:pPr>
          <a:r>
            <a:rPr lang="it-IT" sz="1400" dirty="0" smtClean="0"/>
            <a:t>Realizzabile</a:t>
          </a:r>
          <a:endParaRPr sz="1400" dirty="0"/>
        </a:p>
      </dgm:t>
    </dgm:pt>
    <dgm:pt modelId="{CCC4A8F9-0350-4127-BAEC-1F2D053EB571}" type="parTrans" cxnId="{5AB56D9E-EB77-44ED-935A-C54B9FF5D8C9}">
      <dgm:prSet/>
      <dgm:spPr/>
      <dgm:t>
        <a:bodyPr/>
        <a:lstStyle/>
        <a:p>
          <a:endParaRPr/>
        </a:p>
      </dgm:t>
    </dgm:pt>
    <dgm:pt modelId="{D5F530A2-0BC6-402A-BC3B-DDCFFF4608B2}" type="sibTrans" cxnId="{5AB56D9E-EB77-44ED-935A-C54B9FF5D8C9}">
      <dgm:prSet/>
      <dgm:spPr/>
      <dgm:t>
        <a:bodyPr/>
        <a:lstStyle/>
        <a:p>
          <a:endParaRPr/>
        </a:p>
      </dgm:t>
    </dgm:pt>
    <dgm:pt modelId="{AA53BD63-BF31-4462-BE13-36C33A5A2E54}">
      <dgm:prSet custT="1"/>
      <dgm:spPr/>
      <dgm:t>
        <a:bodyPr/>
        <a:lstStyle/>
        <a:p>
          <a:pPr>
            <a:defRPr sz="1400" b="1"/>
          </a:pPr>
          <a:r>
            <a:rPr lang="it-IT" sz="1400" dirty="0" smtClean="0"/>
            <a:t>Realistico</a:t>
          </a:r>
          <a:endParaRPr sz="1400" dirty="0"/>
        </a:p>
      </dgm:t>
    </dgm:pt>
    <dgm:pt modelId="{98675B6B-AF22-4E98-90B8-F60E53AE7489}" type="parTrans" cxnId="{79912826-F226-4E77-BC12-477D2C0A3110}">
      <dgm:prSet/>
      <dgm:spPr/>
      <dgm:t>
        <a:bodyPr/>
        <a:lstStyle/>
        <a:p>
          <a:endParaRPr/>
        </a:p>
      </dgm:t>
    </dgm:pt>
    <dgm:pt modelId="{A5F92916-804F-43C9-9B7B-2E20E752594F}" type="sibTrans" cxnId="{79912826-F226-4E77-BC12-477D2C0A3110}">
      <dgm:prSet/>
      <dgm:spPr/>
      <dgm:t>
        <a:bodyPr/>
        <a:lstStyle/>
        <a:p>
          <a:endParaRPr/>
        </a:p>
      </dgm:t>
    </dgm:pt>
    <dgm:pt modelId="{20C5B232-E4B5-4BDC-8D70-EF32E740B1E4}">
      <dgm:prSet custT="1"/>
      <dgm:spPr/>
      <dgm:t>
        <a:bodyPr/>
        <a:lstStyle/>
        <a:p>
          <a:pPr>
            <a:defRPr sz="1400" b="1"/>
          </a:pPr>
          <a:r>
            <a:rPr lang="it-IT" sz="1400" b="1" dirty="0" smtClean="0"/>
            <a:t>Limitato nel tempo</a:t>
          </a:r>
          <a:endParaRPr sz="1400" dirty="0"/>
        </a:p>
      </dgm:t>
    </dgm:pt>
    <dgm:pt modelId="{BF366858-2416-49EA-A295-EA7A0726F2DE}" type="parTrans" cxnId="{73B4E1F5-F850-41D6-A19D-73622F9F3F3E}">
      <dgm:prSet/>
      <dgm:spPr/>
      <dgm:t>
        <a:bodyPr/>
        <a:lstStyle/>
        <a:p>
          <a:endParaRPr/>
        </a:p>
      </dgm:t>
    </dgm:pt>
    <dgm:pt modelId="{87857987-74AF-4D9F-85D0-B30BCCA13DFE}" type="sibTrans" cxnId="{73B4E1F5-F850-41D6-A19D-73622F9F3F3E}">
      <dgm:prSet/>
      <dgm:spPr/>
      <dgm:t>
        <a:bodyPr/>
        <a:lstStyle/>
        <a:p>
          <a:endParaRPr/>
        </a:p>
      </dgm:t>
    </dgm:pt>
    <dgm:pt modelId="{648D4E08-F26B-47D7-9CF2-106F577DE5FB}">
      <dgm:prSet custT="1"/>
      <dgm:spPr/>
      <dgm:t>
        <a:bodyPr/>
        <a:lstStyle/>
        <a:p>
          <a:pPr>
            <a:defRPr sz="1400" b="1"/>
          </a:pPr>
          <a:r>
            <a:rPr lang="it-IT" sz="1400" b="0" dirty="0" smtClean="0"/>
            <a:t>Un </a:t>
          </a:r>
          <a:r>
            <a:rPr lang="it-IT" sz="1400" b="0" dirty="0" smtClean="0"/>
            <a:t>processo </a:t>
          </a:r>
          <a:r>
            <a:rPr lang="it-IT" sz="1400" b="0" dirty="0" smtClean="0"/>
            <a:t>di gestione del cambiamento senza limiti di tempo può ricadere facilmente in una visione velleitaria.</a:t>
          </a:r>
          <a:r>
            <a:rPr lang="it-IT" sz="1400" b="1" dirty="0" smtClean="0"/>
            <a:t> </a:t>
          </a:r>
          <a:endParaRPr sz="1400" dirty="0"/>
        </a:p>
      </dgm:t>
    </dgm:pt>
    <dgm:pt modelId="{0099599A-DDAE-4A22-A909-813E57550F06}" type="parTrans" cxnId="{CC8FEB47-801F-44A6-BCB1-5CE3E4B84B14}">
      <dgm:prSet/>
      <dgm:spPr/>
      <dgm:t>
        <a:bodyPr/>
        <a:lstStyle/>
        <a:p>
          <a:endParaRPr lang="en-GB"/>
        </a:p>
      </dgm:t>
    </dgm:pt>
    <dgm:pt modelId="{69295264-67D2-4683-940C-E063DCCE4E43}" type="sibTrans" cxnId="{CC8FEB47-801F-44A6-BCB1-5CE3E4B84B14}">
      <dgm:prSet/>
      <dgm:spPr/>
      <dgm:t>
        <a:bodyPr/>
        <a:lstStyle/>
        <a:p>
          <a:endParaRPr lang="en-GB"/>
        </a:p>
      </dgm:t>
    </dgm:pt>
    <dgm:pt modelId="{0EC778BE-41F4-41A0-AA1E-CD46E6D9D971}">
      <dgm:prSet custT="1"/>
      <dgm:spPr/>
      <dgm:t>
        <a:bodyPr/>
        <a:lstStyle/>
        <a:p>
          <a:pPr>
            <a:defRPr sz="1400" b="1"/>
          </a:pPr>
          <a:r>
            <a:rPr lang="it-IT" sz="1400" b="0" dirty="0" smtClean="0"/>
            <a:t>Il tempo concesso per raggiungere gli obiettivi di cambiamento deve essere realistico, consentendo a tutti gli stakeholder di avere il tempo sufficiente per svolgere il proprio ruolo nel processo</a:t>
          </a:r>
          <a:r>
            <a:rPr lang="it-IT" sz="1400" dirty="0" smtClean="0"/>
            <a:t>.</a:t>
          </a:r>
          <a:endParaRPr sz="1400" dirty="0"/>
        </a:p>
      </dgm:t>
    </dgm:pt>
    <dgm:pt modelId="{3104FA86-15CC-46AB-9E7D-EA6497358CFC}" type="parTrans" cxnId="{33BAFE32-9784-4A98-BEB6-135BB39BF4B1}">
      <dgm:prSet/>
      <dgm:spPr/>
      <dgm:t>
        <a:bodyPr/>
        <a:lstStyle/>
        <a:p>
          <a:endParaRPr lang="en-GB"/>
        </a:p>
      </dgm:t>
    </dgm:pt>
    <dgm:pt modelId="{FE1A1097-C1EA-4968-BC5E-6330386938ED}" type="sibTrans" cxnId="{33BAFE32-9784-4A98-BEB6-135BB39BF4B1}">
      <dgm:prSet/>
      <dgm:spPr/>
      <dgm:t>
        <a:bodyPr/>
        <a:lstStyle/>
        <a:p>
          <a:endParaRPr lang="en-GB"/>
        </a:p>
      </dgm:t>
    </dgm:pt>
    <dgm:pt modelId="{54228651-6D30-4007-989D-F36F98D3E878}">
      <dgm:prSet phldrT="[Text]" custT="1"/>
      <dgm:spPr/>
      <dgm:t>
        <a:bodyPr/>
        <a:lstStyle/>
        <a:p>
          <a:pPr>
            <a:defRPr sz="1400" b="1"/>
          </a:pPr>
          <a:r>
            <a:rPr lang="it-IT" sz="1400" b="0" dirty="0" smtClean="0"/>
            <a:t>Obiettivi </a:t>
          </a:r>
          <a:r>
            <a:rPr lang="it-IT" sz="1400" b="0" dirty="0" smtClean="0"/>
            <a:t>irraggiungibili </a:t>
          </a:r>
          <a:r>
            <a:rPr lang="it-IT" sz="1400" b="0" dirty="0" smtClean="0"/>
            <a:t>non favoriscono l’adesione al processo e portano a un rapido disimpegno e alla disillusione nei confronto del processo di gestione del cambiamento.</a:t>
          </a:r>
          <a:endParaRPr sz="1400" b="0" dirty="0"/>
        </a:p>
      </dgm:t>
    </dgm:pt>
    <dgm:pt modelId="{131983C4-4E49-4AEA-AB65-74CCD3F22987}" type="parTrans" cxnId="{7151972E-20AB-4A6C-A2EA-678A9764D6C9}">
      <dgm:prSet/>
      <dgm:spPr/>
      <dgm:t>
        <a:bodyPr/>
        <a:lstStyle/>
        <a:p>
          <a:endParaRPr lang="en-GB"/>
        </a:p>
      </dgm:t>
    </dgm:pt>
    <dgm:pt modelId="{08ECFEB8-3BCA-486B-8BC6-A62C491573B6}" type="sibTrans" cxnId="{7151972E-20AB-4A6C-A2EA-678A9764D6C9}">
      <dgm:prSet/>
      <dgm:spPr/>
      <dgm:t>
        <a:bodyPr/>
        <a:lstStyle/>
        <a:p>
          <a:endParaRPr lang="en-GB"/>
        </a:p>
      </dgm:t>
    </dgm:pt>
    <dgm:pt modelId="{E3B42CE6-A461-4FBF-97A8-3B3177D2707E}">
      <dgm:prSet phldrT="[Text]" custT="1"/>
      <dgm:spPr/>
      <dgm:t>
        <a:bodyPr/>
        <a:lstStyle/>
        <a:p>
          <a:pPr>
            <a:defRPr sz="1400" b="1"/>
          </a:pPr>
          <a:r>
            <a:rPr lang="it-IT" sz="1400" b="0" dirty="0" smtClean="0"/>
            <a:t>Essere in grado di descrivere esattamente l’oggetto del cambiamento.</a:t>
          </a:r>
          <a:endParaRPr sz="1400" b="0" dirty="0"/>
        </a:p>
      </dgm:t>
    </dgm:pt>
    <dgm:pt modelId="{C1EE9475-987D-42EB-96D2-25C1C7881431}" type="parTrans" cxnId="{E45C2D4B-6E94-4BB5-83ED-9AD3ABE4298E}">
      <dgm:prSet/>
      <dgm:spPr/>
      <dgm:t>
        <a:bodyPr/>
        <a:lstStyle/>
        <a:p>
          <a:endParaRPr lang="en-GB"/>
        </a:p>
      </dgm:t>
    </dgm:pt>
    <dgm:pt modelId="{1CFD4EDF-1CF9-4979-845B-CE8186171D6A}" type="sibTrans" cxnId="{E45C2D4B-6E94-4BB5-83ED-9AD3ABE4298E}">
      <dgm:prSet/>
      <dgm:spPr/>
      <dgm:t>
        <a:bodyPr/>
        <a:lstStyle/>
        <a:p>
          <a:endParaRPr lang="en-GB"/>
        </a:p>
      </dgm:t>
    </dgm:pt>
    <dgm:pt modelId="{0566ED6D-B4CF-4A2F-8976-2A2200911405}">
      <dgm:prSet phldrT="[Text]" custT="1"/>
      <dgm:spPr/>
      <dgm:t>
        <a:bodyPr/>
        <a:lstStyle/>
        <a:p>
          <a:pPr>
            <a:lnSpc>
              <a:spcPct val="100000"/>
            </a:lnSpc>
            <a:spcAft>
              <a:spcPts val="0"/>
            </a:spcAft>
            <a:defRPr sz="1400" b="1"/>
          </a:pPr>
          <a:r>
            <a:rPr lang="it-IT" sz="1400" b="0" dirty="0" smtClean="0"/>
            <a:t>Tutti i cambiamenti aziendali devono essere tangibili così tutti gli stakeholder possono vedere, toccare e capire il cambiamento.</a:t>
          </a:r>
          <a:r>
            <a:rPr lang="it-IT" sz="3600" dirty="0" smtClean="0"/>
            <a:t> </a:t>
          </a:r>
          <a:endParaRPr sz="3600" dirty="0"/>
        </a:p>
      </dgm:t>
    </dgm:pt>
    <dgm:pt modelId="{A206AF14-95D5-44BB-BDBC-61F91F5BC06A}" type="parTrans" cxnId="{64BEF8D7-D5D4-4A4F-815C-535EEC577B72}">
      <dgm:prSet/>
      <dgm:spPr/>
      <dgm:t>
        <a:bodyPr/>
        <a:lstStyle/>
        <a:p>
          <a:endParaRPr lang="en-GB"/>
        </a:p>
      </dgm:t>
    </dgm:pt>
    <dgm:pt modelId="{D6F54838-852C-4B64-8AF9-20D03332CB1F}" type="sibTrans" cxnId="{64BEF8D7-D5D4-4A4F-815C-535EEC577B72}">
      <dgm:prSet/>
      <dgm:spPr/>
      <dgm:t>
        <a:bodyPr/>
        <a:lstStyle/>
        <a:p>
          <a:endParaRPr lang="en-GB"/>
        </a:p>
      </dgm:t>
    </dgm:pt>
    <dgm:pt modelId="{6A89BCAF-41F7-48F3-AEDA-40E5954063CB}" type="pres">
      <dgm:prSet presAssocID="{5D3C87C0-921A-4FA1-9452-E455B6BDB380}" presName="Name0" presStyleCnt="0">
        <dgm:presLayoutVars>
          <dgm:dir/>
          <dgm:animLvl val="lvl"/>
          <dgm:resizeHandles val="exact"/>
        </dgm:presLayoutVars>
      </dgm:prSet>
      <dgm:spPr/>
      <dgm:t>
        <a:bodyPr/>
        <a:lstStyle/>
        <a:p>
          <a:endParaRPr lang="it-IT"/>
        </a:p>
      </dgm:t>
    </dgm:pt>
    <dgm:pt modelId="{E6D7BEF8-7357-4243-979C-82D01DC42F2A}" type="pres">
      <dgm:prSet presAssocID="{C7345760-1184-4B12-BA2A-F373A8B5AFB9}" presName="linNode" presStyleCnt="0"/>
      <dgm:spPr/>
    </dgm:pt>
    <dgm:pt modelId="{42FF42A4-D653-4A63-A6B3-BE698CFA6C89}" type="pres">
      <dgm:prSet presAssocID="{C7345760-1184-4B12-BA2A-F373A8B5AFB9}" presName="parentText" presStyleLbl="node1" presStyleIdx="0" presStyleCnt="5" custScaleX="43959">
        <dgm:presLayoutVars>
          <dgm:chMax val="1"/>
          <dgm:bulletEnabled val="1"/>
        </dgm:presLayoutVars>
      </dgm:prSet>
      <dgm:spPr/>
      <dgm:t>
        <a:bodyPr/>
        <a:lstStyle/>
        <a:p>
          <a:endParaRPr lang="it-IT"/>
        </a:p>
      </dgm:t>
    </dgm:pt>
    <dgm:pt modelId="{56E80F34-91DD-4649-AB2C-702D3839DA11}" type="pres">
      <dgm:prSet presAssocID="{C7345760-1184-4B12-BA2A-F373A8B5AFB9}" presName="descendantText" presStyleLbl="alignAccFollowNode1" presStyleIdx="0" presStyleCnt="5" custScaleX="119091" custLinFactNeighborX="239" custLinFactNeighborY="-3029">
        <dgm:presLayoutVars>
          <dgm:bulletEnabled val="1"/>
        </dgm:presLayoutVars>
      </dgm:prSet>
      <dgm:spPr/>
      <dgm:t>
        <a:bodyPr/>
        <a:lstStyle/>
        <a:p>
          <a:endParaRPr lang="it-IT"/>
        </a:p>
      </dgm:t>
    </dgm:pt>
    <dgm:pt modelId="{284C417F-E8AD-4B44-8DD4-773FEF5EB0A4}" type="pres">
      <dgm:prSet presAssocID="{2796E5A4-B6FF-4FC7-B449-0EB1B2491C58}" presName="sp" presStyleCnt="0"/>
      <dgm:spPr/>
    </dgm:pt>
    <dgm:pt modelId="{C8D313C5-5E1D-46C8-BC50-79A440299229}" type="pres">
      <dgm:prSet presAssocID="{80920F99-297F-412C-9732-013DE68FAD30}" presName="linNode" presStyleCnt="0"/>
      <dgm:spPr/>
    </dgm:pt>
    <dgm:pt modelId="{BA6A82D7-F811-499C-8F97-A7A15E7CAAE9}" type="pres">
      <dgm:prSet presAssocID="{80920F99-297F-412C-9732-013DE68FAD30}" presName="parentText" presStyleLbl="node1" presStyleIdx="1" presStyleCnt="5" custScaleX="42332" custLinFactNeighborX="-147" custLinFactNeighborY="-1056">
        <dgm:presLayoutVars>
          <dgm:chMax val="1"/>
          <dgm:bulletEnabled val="1"/>
        </dgm:presLayoutVars>
      </dgm:prSet>
      <dgm:spPr/>
      <dgm:t>
        <a:bodyPr/>
        <a:lstStyle/>
        <a:p>
          <a:endParaRPr lang="it-IT"/>
        </a:p>
      </dgm:t>
    </dgm:pt>
    <dgm:pt modelId="{7AB4E668-06F1-46C0-A8B7-716E27F6F0FC}" type="pres">
      <dgm:prSet presAssocID="{80920F99-297F-412C-9732-013DE68FAD30}" presName="descendantText" presStyleLbl="alignAccFollowNode1" presStyleIdx="1" presStyleCnt="5" custScaleX="122986" custScaleY="82857">
        <dgm:presLayoutVars>
          <dgm:bulletEnabled val="1"/>
        </dgm:presLayoutVars>
      </dgm:prSet>
      <dgm:spPr/>
      <dgm:t>
        <a:bodyPr/>
        <a:lstStyle/>
        <a:p>
          <a:endParaRPr lang="it-IT"/>
        </a:p>
      </dgm:t>
    </dgm:pt>
    <dgm:pt modelId="{C15B0C59-B8FF-429A-B892-EBB65D3645C2}" type="pres">
      <dgm:prSet presAssocID="{99D2F311-A166-421E-8F2B-1B31E238ACDA}" presName="sp" presStyleCnt="0"/>
      <dgm:spPr/>
    </dgm:pt>
    <dgm:pt modelId="{D0C215C7-5A1F-41AA-998E-DDCE637D94AD}" type="pres">
      <dgm:prSet presAssocID="{8D6CA13B-3AA6-48C9-80B9-69A3FD096EDA}" presName="linNode" presStyleCnt="0"/>
      <dgm:spPr/>
    </dgm:pt>
    <dgm:pt modelId="{456A3888-56BB-4C9E-816B-FFC09219FE7E}" type="pres">
      <dgm:prSet presAssocID="{8D6CA13B-3AA6-48C9-80B9-69A3FD096EDA}" presName="parentText" presStyleLbl="node1" presStyleIdx="2" presStyleCnt="5" custScaleX="42254">
        <dgm:presLayoutVars>
          <dgm:chMax val="1"/>
          <dgm:bulletEnabled val="1"/>
        </dgm:presLayoutVars>
      </dgm:prSet>
      <dgm:spPr/>
      <dgm:t>
        <a:bodyPr/>
        <a:lstStyle/>
        <a:p>
          <a:endParaRPr lang="it-IT"/>
        </a:p>
      </dgm:t>
    </dgm:pt>
    <dgm:pt modelId="{89EE13BC-9212-4FB7-B1E5-D806AA20F5A6}" type="pres">
      <dgm:prSet presAssocID="{8D6CA13B-3AA6-48C9-80B9-69A3FD096EDA}" presName="descendantText" presStyleLbl="alignAccFollowNode1" presStyleIdx="2" presStyleCnt="5" custScaleX="123112" custScaleY="85056">
        <dgm:presLayoutVars>
          <dgm:bulletEnabled val="1"/>
        </dgm:presLayoutVars>
      </dgm:prSet>
      <dgm:spPr/>
      <dgm:t>
        <a:bodyPr/>
        <a:lstStyle/>
        <a:p>
          <a:endParaRPr lang="it-IT"/>
        </a:p>
      </dgm:t>
    </dgm:pt>
    <dgm:pt modelId="{01BB4C8A-CD4F-4552-8090-5B0809D31693}" type="pres">
      <dgm:prSet presAssocID="{FBC7E037-D726-4509-A379-7E0A561E0152}" presName="sp" presStyleCnt="0"/>
      <dgm:spPr/>
    </dgm:pt>
    <dgm:pt modelId="{2E99A904-D6DC-4F41-A2E8-034D4B962967}" type="pres">
      <dgm:prSet presAssocID="{51F42667-3EB4-4994-B13F-10B73ED09ED5}" presName="linNode" presStyleCnt="0"/>
      <dgm:spPr/>
    </dgm:pt>
    <dgm:pt modelId="{765FECE9-EADB-4338-ADD2-61BBA2952998}" type="pres">
      <dgm:prSet presAssocID="{51F42667-3EB4-4994-B13F-10B73ED09ED5}" presName="parentText" presStyleLbl="node1" presStyleIdx="3" presStyleCnt="5" custScaleX="42254" custScaleY="96815">
        <dgm:presLayoutVars>
          <dgm:chMax val="1"/>
          <dgm:bulletEnabled val="1"/>
        </dgm:presLayoutVars>
      </dgm:prSet>
      <dgm:spPr/>
      <dgm:t>
        <a:bodyPr/>
        <a:lstStyle/>
        <a:p>
          <a:endParaRPr lang="it-IT"/>
        </a:p>
      </dgm:t>
    </dgm:pt>
    <dgm:pt modelId="{037403F0-1146-4B93-B4C1-DA034729D43B}" type="pres">
      <dgm:prSet presAssocID="{51F42667-3EB4-4994-B13F-10B73ED09ED5}" presName="descendantText" presStyleLbl="alignAccFollowNode1" presStyleIdx="3" presStyleCnt="5" custScaleX="125841" custScaleY="123381" custLinFactNeighborX="4257" custLinFactNeighborY="-5933">
        <dgm:presLayoutVars>
          <dgm:bulletEnabled val="1"/>
        </dgm:presLayoutVars>
      </dgm:prSet>
      <dgm:spPr/>
      <dgm:t>
        <a:bodyPr/>
        <a:lstStyle/>
        <a:p>
          <a:endParaRPr lang="it-IT"/>
        </a:p>
      </dgm:t>
    </dgm:pt>
    <dgm:pt modelId="{EF2EAB05-AB41-4CFA-87D5-CD1F22F1FBD3}" type="pres">
      <dgm:prSet presAssocID="{317FCABE-8ECF-4218-B4B1-F7D47DAC68DB}" presName="sp" presStyleCnt="0"/>
      <dgm:spPr/>
    </dgm:pt>
    <dgm:pt modelId="{4187DAD4-3FC1-44D5-80D7-3A5438BB4D4A}" type="pres">
      <dgm:prSet presAssocID="{0F7EBE37-31E4-4F84-A9D3-8B2B34A4CFB6}" presName="linNode" presStyleCnt="0"/>
      <dgm:spPr/>
    </dgm:pt>
    <dgm:pt modelId="{1A9A6845-077D-40EE-8902-6A868437EA16}" type="pres">
      <dgm:prSet presAssocID="{0F7EBE37-31E4-4F84-A9D3-8B2B34A4CFB6}" presName="parentText" presStyleLbl="node1" presStyleIdx="4" presStyleCnt="5" custScaleX="43959" custScaleY="116781">
        <dgm:presLayoutVars>
          <dgm:chMax val="1"/>
          <dgm:bulletEnabled val="1"/>
        </dgm:presLayoutVars>
      </dgm:prSet>
      <dgm:spPr/>
      <dgm:t>
        <a:bodyPr/>
        <a:lstStyle/>
        <a:p>
          <a:endParaRPr lang="it-IT"/>
        </a:p>
      </dgm:t>
    </dgm:pt>
    <dgm:pt modelId="{5139673A-59D4-410E-9902-3065845EBB2D}" type="pres">
      <dgm:prSet presAssocID="{0F7EBE37-31E4-4F84-A9D3-8B2B34A4CFB6}" presName="descendantText" presStyleLbl="alignAccFollowNode1" presStyleIdx="4" presStyleCnt="5" custScaleX="125088" custScaleY="86424" custLinFactNeighborX="5103" custLinFactNeighborY="4747">
        <dgm:presLayoutVars>
          <dgm:bulletEnabled val="1"/>
        </dgm:presLayoutVars>
      </dgm:prSet>
      <dgm:spPr/>
      <dgm:t>
        <a:bodyPr/>
        <a:lstStyle/>
        <a:p>
          <a:endParaRPr lang="it-IT"/>
        </a:p>
      </dgm:t>
    </dgm:pt>
  </dgm:ptLst>
  <dgm:cxnLst>
    <dgm:cxn modelId="{CC8FEB47-801F-44A6-BCB1-5CE3E4B84B14}" srcId="{0F7EBE37-31E4-4F84-A9D3-8B2B34A4CFB6}" destId="{648D4E08-F26B-47D7-9CF2-106F577DE5FB}" srcOrd="1" destOrd="0" parTransId="{0099599A-DDAE-4A22-A909-813E57550F06}" sibTransId="{69295264-67D2-4683-940C-E063DCCE4E43}"/>
    <dgm:cxn modelId="{7E065C97-AE12-4504-9856-13A0F0A988CB}" type="presOf" srcId="{0EC778BE-41F4-41A0-AA1E-CD46E6D9D971}" destId="{037403F0-1146-4B93-B4C1-DA034729D43B}" srcOrd="0" destOrd="1" presId="urn:microsoft.com/office/officeart/2005/8/layout/vList5"/>
    <dgm:cxn modelId="{4C353956-A5ED-40A7-B889-71303832C7FF}" type="presOf" srcId="{20C5B232-E4B5-4BDC-8D70-EF32E740B1E4}" destId="{5139673A-59D4-410E-9902-3065845EBB2D}" srcOrd="0" destOrd="0" presId="urn:microsoft.com/office/officeart/2005/8/layout/vList5"/>
    <dgm:cxn modelId="{33BAFE32-9784-4A98-BEB6-135BB39BF4B1}" srcId="{51F42667-3EB4-4994-B13F-10B73ED09ED5}" destId="{0EC778BE-41F4-41A0-AA1E-CD46E6D9D971}" srcOrd="1" destOrd="0" parTransId="{3104FA86-15CC-46AB-9E7D-EA6497358CFC}" sibTransId="{FE1A1097-C1EA-4968-BC5E-6330386938ED}"/>
    <dgm:cxn modelId="{E8FC40DF-0840-44E7-BC20-53B801E24240}" type="presOf" srcId="{0F7EBE37-31E4-4F84-A9D3-8B2B34A4CFB6}" destId="{1A9A6845-077D-40EE-8902-6A868437EA16}" srcOrd="0" destOrd="0" presId="urn:microsoft.com/office/officeart/2005/8/layout/vList5"/>
    <dgm:cxn modelId="{1647B0FE-97F5-4D13-8AD6-2B0E6D67EC4E}" type="presOf" srcId="{8D6CA13B-3AA6-48C9-80B9-69A3FD096EDA}" destId="{456A3888-56BB-4C9E-816B-FFC09219FE7E}" srcOrd="0" destOrd="0" presId="urn:microsoft.com/office/officeart/2005/8/layout/vList5"/>
    <dgm:cxn modelId="{E77968EE-5C60-42AA-A656-05892B83F1D8}" type="presOf" srcId="{648D4E08-F26B-47D7-9CF2-106F577DE5FB}" destId="{5139673A-59D4-410E-9902-3065845EBB2D}" srcOrd="0" destOrd="1" presId="urn:microsoft.com/office/officeart/2005/8/layout/vList5"/>
    <dgm:cxn modelId="{CACEBC73-41BE-428D-A53D-C0FBF465494D}" type="presOf" srcId="{54228651-6D30-4007-989D-F36F98D3E878}" destId="{89EE13BC-9212-4FB7-B1E5-D806AA20F5A6}" srcOrd="0" destOrd="1" presId="urn:microsoft.com/office/officeart/2005/8/layout/vList5"/>
    <dgm:cxn modelId="{4A47730A-69C1-4F9C-9F0E-CEEEB278E371}" type="presOf" srcId="{51F42667-3EB4-4994-B13F-10B73ED09ED5}" destId="{765FECE9-EADB-4338-ADD2-61BBA2952998}" srcOrd="0" destOrd="0" presId="urn:microsoft.com/office/officeart/2005/8/layout/vList5"/>
    <dgm:cxn modelId="{73B4E1F5-F850-41D6-A19D-73622F9F3F3E}" srcId="{0F7EBE37-31E4-4F84-A9D3-8B2B34A4CFB6}" destId="{20C5B232-E4B5-4BDC-8D70-EF32E740B1E4}" srcOrd="0" destOrd="0" parTransId="{BF366858-2416-49EA-A295-EA7A0726F2DE}" sibTransId="{87857987-74AF-4D9F-85D0-B30BCCA13DFE}"/>
    <dgm:cxn modelId="{91B45EE9-1E70-45D4-9241-09162BB55571}" srcId="{5D3C87C0-921A-4FA1-9452-E455B6BDB380}" destId="{0F7EBE37-31E4-4F84-A9D3-8B2B34A4CFB6}" srcOrd="4" destOrd="0" parTransId="{A6AD0ADD-20F6-4187-97AC-37C5F9B25643}" sibTransId="{AED80AED-5427-441D-837C-EE9215EE3B36}"/>
    <dgm:cxn modelId="{117B1F66-62BE-4E07-8455-40356F585522}" type="presOf" srcId="{5D3C87C0-921A-4FA1-9452-E455B6BDB380}" destId="{6A89BCAF-41F7-48F3-AEDA-40E5954063CB}" srcOrd="0" destOrd="0" presId="urn:microsoft.com/office/officeart/2005/8/layout/vList5"/>
    <dgm:cxn modelId="{5AB56D9E-EB77-44ED-935A-C54B9FF5D8C9}" srcId="{8D6CA13B-3AA6-48C9-80B9-69A3FD096EDA}" destId="{E1BFB14B-5FA6-4DB9-929F-F8959DC32026}" srcOrd="0" destOrd="0" parTransId="{CCC4A8F9-0350-4127-BAEC-1F2D053EB571}" sibTransId="{D5F530A2-0BC6-402A-BC3B-DDCFFF4608B2}"/>
    <dgm:cxn modelId="{E45C2D4B-6E94-4BB5-83ED-9AD3ABE4298E}" srcId="{C7345760-1184-4B12-BA2A-F373A8B5AFB9}" destId="{E3B42CE6-A461-4FBF-97A8-3B3177D2707E}" srcOrd="1" destOrd="0" parTransId="{C1EE9475-987D-42EB-96D2-25C1C7881431}" sibTransId="{1CFD4EDF-1CF9-4979-845B-CE8186171D6A}"/>
    <dgm:cxn modelId="{2DA3FE8D-6ED4-4677-BD1A-FD0813D65810}" srcId="{5D3C87C0-921A-4FA1-9452-E455B6BDB380}" destId="{C7345760-1184-4B12-BA2A-F373A8B5AFB9}" srcOrd="0" destOrd="0" parTransId="{A069D11C-3280-4D91-A3CA-8C04F415ADB6}" sibTransId="{2796E5A4-B6FF-4FC7-B449-0EB1B2491C58}"/>
    <dgm:cxn modelId="{D5B6CD2C-7514-4C50-B96B-20F9AEA30C18}" type="presOf" srcId="{80920F99-297F-412C-9732-013DE68FAD30}" destId="{BA6A82D7-F811-499C-8F97-A7A15E7CAAE9}" srcOrd="0" destOrd="0" presId="urn:microsoft.com/office/officeart/2005/8/layout/vList5"/>
    <dgm:cxn modelId="{E58B8EB7-6B64-485B-956A-74E1BB8F4397}" type="presOf" srcId="{C7345760-1184-4B12-BA2A-F373A8B5AFB9}" destId="{42FF42A4-D653-4A63-A6B3-BE698CFA6C89}" srcOrd="0" destOrd="0" presId="urn:microsoft.com/office/officeart/2005/8/layout/vList5"/>
    <dgm:cxn modelId="{FB531983-7543-4C1A-B93D-C837F892C01F}" srcId="{5D3C87C0-921A-4FA1-9452-E455B6BDB380}" destId="{8D6CA13B-3AA6-48C9-80B9-69A3FD096EDA}" srcOrd="2" destOrd="0" parTransId="{02867017-898B-4679-A835-BFCB670845BB}" sibTransId="{FBC7E037-D726-4509-A379-7E0A561E0152}"/>
    <dgm:cxn modelId="{CE1091C5-E0C2-496F-8669-458987108A6A}" type="presOf" srcId="{E3B42CE6-A461-4FBF-97A8-3B3177D2707E}" destId="{56E80F34-91DD-4649-AB2C-702D3839DA11}" srcOrd="0" destOrd="1" presId="urn:microsoft.com/office/officeart/2005/8/layout/vList5"/>
    <dgm:cxn modelId="{D03C9A82-0841-49F2-8CFF-0B290466F447}" type="presOf" srcId="{0566ED6D-B4CF-4A2F-8976-2A2200911405}" destId="{7AB4E668-06F1-46C0-A8B7-716E27F6F0FC}" srcOrd="0" destOrd="1" presId="urn:microsoft.com/office/officeart/2005/8/layout/vList5"/>
    <dgm:cxn modelId="{B293A23E-2CA7-4B57-A9A8-4D957FDF95BD}" srcId="{5D3C87C0-921A-4FA1-9452-E455B6BDB380}" destId="{80920F99-297F-412C-9732-013DE68FAD30}" srcOrd="1" destOrd="0" parTransId="{CCAC09A7-F597-42F5-82FA-479CF510A0BF}" sibTransId="{99D2F311-A166-421E-8F2B-1B31E238ACDA}"/>
    <dgm:cxn modelId="{78C1596D-A351-4593-8EA1-5826145776EC}" type="presOf" srcId="{7FF9A15E-09B5-471B-B813-48D03D9E8C4E}" destId="{7AB4E668-06F1-46C0-A8B7-716E27F6F0FC}" srcOrd="0" destOrd="0" presId="urn:microsoft.com/office/officeart/2005/8/layout/vList5"/>
    <dgm:cxn modelId="{AE83E6BD-4471-447D-A50D-D70F9ED69404}" type="presOf" srcId="{AA53BD63-BF31-4462-BE13-36C33A5A2E54}" destId="{037403F0-1146-4B93-B4C1-DA034729D43B}" srcOrd="0" destOrd="0" presId="urn:microsoft.com/office/officeart/2005/8/layout/vList5"/>
    <dgm:cxn modelId="{43979824-DE72-45FF-B096-5286E4A808C4}" type="presOf" srcId="{E1BFB14B-5FA6-4DB9-929F-F8959DC32026}" destId="{89EE13BC-9212-4FB7-B1E5-D806AA20F5A6}" srcOrd="0" destOrd="0" presId="urn:microsoft.com/office/officeart/2005/8/layout/vList5"/>
    <dgm:cxn modelId="{AC05BFEA-AFD7-4345-B35E-76566E7FAC31}" type="presOf" srcId="{218065AC-E275-40F9-83E1-93F5C0FA73F0}" destId="{56E80F34-91DD-4649-AB2C-702D3839DA11}" srcOrd="0" destOrd="0" presId="urn:microsoft.com/office/officeart/2005/8/layout/vList5"/>
    <dgm:cxn modelId="{79912826-F226-4E77-BC12-477D2C0A3110}" srcId="{51F42667-3EB4-4994-B13F-10B73ED09ED5}" destId="{AA53BD63-BF31-4462-BE13-36C33A5A2E54}" srcOrd="0" destOrd="0" parTransId="{98675B6B-AF22-4E98-90B8-F60E53AE7489}" sibTransId="{A5F92916-804F-43C9-9B7B-2E20E752594F}"/>
    <dgm:cxn modelId="{E0A9318A-7277-4490-B007-5B4B23ECD73D}" srcId="{5D3C87C0-921A-4FA1-9452-E455B6BDB380}" destId="{51F42667-3EB4-4994-B13F-10B73ED09ED5}" srcOrd="3" destOrd="0" parTransId="{33BD7826-2176-4ACF-A33D-1D89125E314F}" sibTransId="{317FCABE-8ECF-4218-B4B1-F7D47DAC68DB}"/>
    <dgm:cxn modelId="{7151972E-20AB-4A6C-A2EA-678A9764D6C9}" srcId="{8D6CA13B-3AA6-48C9-80B9-69A3FD096EDA}" destId="{54228651-6D30-4007-989D-F36F98D3E878}" srcOrd="1" destOrd="0" parTransId="{131983C4-4E49-4AEA-AB65-74CCD3F22987}" sibTransId="{08ECFEB8-3BCA-486B-8BC6-A62C491573B6}"/>
    <dgm:cxn modelId="{EB935701-1BAC-42B3-BA9D-B235128419B0}" srcId="{C7345760-1184-4B12-BA2A-F373A8B5AFB9}" destId="{218065AC-E275-40F9-83E1-93F5C0FA73F0}" srcOrd="0" destOrd="0" parTransId="{CA9F57B0-42D2-4B8C-8540-C2586416ACEC}" sibTransId="{8C8489BA-089D-4F4E-A8A0-74D2B27525A7}"/>
    <dgm:cxn modelId="{3BFA4945-107F-43F2-A84D-7A769FAD5798}" srcId="{80920F99-297F-412C-9732-013DE68FAD30}" destId="{7FF9A15E-09B5-471B-B813-48D03D9E8C4E}" srcOrd="0" destOrd="0" parTransId="{75F17081-A5D2-4A30-A8EE-6B27705F9CFC}" sibTransId="{93E449BD-64AC-4F62-AC7A-39FE7B581359}"/>
    <dgm:cxn modelId="{64BEF8D7-D5D4-4A4F-815C-535EEC577B72}" srcId="{80920F99-297F-412C-9732-013DE68FAD30}" destId="{0566ED6D-B4CF-4A2F-8976-2A2200911405}" srcOrd="1" destOrd="0" parTransId="{A206AF14-95D5-44BB-BDBC-61F91F5BC06A}" sibTransId="{D6F54838-852C-4B64-8AF9-20D03332CB1F}"/>
    <dgm:cxn modelId="{26760329-77A9-44C5-B4A5-903D72647653}" type="presParOf" srcId="{6A89BCAF-41F7-48F3-AEDA-40E5954063CB}" destId="{E6D7BEF8-7357-4243-979C-82D01DC42F2A}" srcOrd="0" destOrd="0" presId="urn:microsoft.com/office/officeart/2005/8/layout/vList5"/>
    <dgm:cxn modelId="{039F75E5-DCBD-4556-99BA-7A6A649DA748}" type="presParOf" srcId="{E6D7BEF8-7357-4243-979C-82D01DC42F2A}" destId="{42FF42A4-D653-4A63-A6B3-BE698CFA6C89}" srcOrd="0" destOrd="0" presId="urn:microsoft.com/office/officeart/2005/8/layout/vList5"/>
    <dgm:cxn modelId="{5EA55478-3F22-45F6-B646-384BDAF7917F}" type="presParOf" srcId="{E6D7BEF8-7357-4243-979C-82D01DC42F2A}" destId="{56E80F34-91DD-4649-AB2C-702D3839DA11}" srcOrd="1" destOrd="0" presId="urn:microsoft.com/office/officeart/2005/8/layout/vList5"/>
    <dgm:cxn modelId="{5E4B3E39-49B9-4D98-8913-D9B49A1BC397}" type="presParOf" srcId="{6A89BCAF-41F7-48F3-AEDA-40E5954063CB}" destId="{284C417F-E8AD-4B44-8DD4-773FEF5EB0A4}" srcOrd="1" destOrd="0" presId="urn:microsoft.com/office/officeart/2005/8/layout/vList5"/>
    <dgm:cxn modelId="{D765C95A-DDA7-474B-9AAE-3E08BACA438C}" type="presParOf" srcId="{6A89BCAF-41F7-48F3-AEDA-40E5954063CB}" destId="{C8D313C5-5E1D-46C8-BC50-79A440299229}" srcOrd="2" destOrd="0" presId="urn:microsoft.com/office/officeart/2005/8/layout/vList5"/>
    <dgm:cxn modelId="{A6CE7755-6C02-450B-B227-E865B9792795}" type="presParOf" srcId="{C8D313C5-5E1D-46C8-BC50-79A440299229}" destId="{BA6A82D7-F811-499C-8F97-A7A15E7CAAE9}" srcOrd="0" destOrd="0" presId="urn:microsoft.com/office/officeart/2005/8/layout/vList5"/>
    <dgm:cxn modelId="{F7D54972-BDB0-42DB-A6AC-2D18C90E3468}" type="presParOf" srcId="{C8D313C5-5E1D-46C8-BC50-79A440299229}" destId="{7AB4E668-06F1-46C0-A8B7-716E27F6F0FC}" srcOrd="1" destOrd="0" presId="urn:microsoft.com/office/officeart/2005/8/layout/vList5"/>
    <dgm:cxn modelId="{8AE5621F-163B-4AA6-BD06-1A48C2F413EA}" type="presParOf" srcId="{6A89BCAF-41F7-48F3-AEDA-40E5954063CB}" destId="{C15B0C59-B8FF-429A-B892-EBB65D3645C2}" srcOrd="3" destOrd="0" presId="urn:microsoft.com/office/officeart/2005/8/layout/vList5"/>
    <dgm:cxn modelId="{16F50161-671D-48DC-8ACF-499AEE3837BA}" type="presParOf" srcId="{6A89BCAF-41F7-48F3-AEDA-40E5954063CB}" destId="{D0C215C7-5A1F-41AA-998E-DDCE637D94AD}" srcOrd="4" destOrd="0" presId="urn:microsoft.com/office/officeart/2005/8/layout/vList5"/>
    <dgm:cxn modelId="{E31B297A-81E5-4671-A72E-298453810E4E}" type="presParOf" srcId="{D0C215C7-5A1F-41AA-998E-DDCE637D94AD}" destId="{456A3888-56BB-4C9E-816B-FFC09219FE7E}" srcOrd="0" destOrd="0" presId="urn:microsoft.com/office/officeart/2005/8/layout/vList5"/>
    <dgm:cxn modelId="{CEB358BA-A6EA-4D2A-9A17-F2F7C6630122}" type="presParOf" srcId="{D0C215C7-5A1F-41AA-998E-DDCE637D94AD}" destId="{89EE13BC-9212-4FB7-B1E5-D806AA20F5A6}" srcOrd="1" destOrd="0" presId="urn:microsoft.com/office/officeart/2005/8/layout/vList5"/>
    <dgm:cxn modelId="{535D54BC-49BB-40C3-BB2B-6B2D6CA57285}" type="presParOf" srcId="{6A89BCAF-41F7-48F3-AEDA-40E5954063CB}" destId="{01BB4C8A-CD4F-4552-8090-5B0809D31693}" srcOrd="5" destOrd="0" presId="urn:microsoft.com/office/officeart/2005/8/layout/vList5"/>
    <dgm:cxn modelId="{B2F6C129-C740-4EC1-A661-CBA04AC6F17C}" type="presParOf" srcId="{6A89BCAF-41F7-48F3-AEDA-40E5954063CB}" destId="{2E99A904-D6DC-4F41-A2E8-034D4B962967}" srcOrd="6" destOrd="0" presId="urn:microsoft.com/office/officeart/2005/8/layout/vList5"/>
    <dgm:cxn modelId="{022B27D3-2EDF-4CBB-AAA7-2CF9A24CFE00}" type="presParOf" srcId="{2E99A904-D6DC-4F41-A2E8-034D4B962967}" destId="{765FECE9-EADB-4338-ADD2-61BBA2952998}" srcOrd="0" destOrd="0" presId="urn:microsoft.com/office/officeart/2005/8/layout/vList5"/>
    <dgm:cxn modelId="{2749EA56-26A2-4E5F-B8AD-017C0C1282B5}" type="presParOf" srcId="{2E99A904-D6DC-4F41-A2E8-034D4B962967}" destId="{037403F0-1146-4B93-B4C1-DA034729D43B}" srcOrd="1" destOrd="0" presId="urn:microsoft.com/office/officeart/2005/8/layout/vList5"/>
    <dgm:cxn modelId="{C2F3A98F-73F3-417D-8683-3D3A5ECB9993}" type="presParOf" srcId="{6A89BCAF-41F7-48F3-AEDA-40E5954063CB}" destId="{EF2EAB05-AB41-4CFA-87D5-CD1F22F1FBD3}" srcOrd="7" destOrd="0" presId="urn:microsoft.com/office/officeart/2005/8/layout/vList5"/>
    <dgm:cxn modelId="{41A4EC60-05E6-4B4D-857E-94E9524CC78E}" type="presParOf" srcId="{6A89BCAF-41F7-48F3-AEDA-40E5954063CB}" destId="{4187DAD4-3FC1-44D5-80D7-3A5438BB4D4A}" srcOrd="8" destOrd="0" presId="urn:microsoft.com/office/officeart/2005/8/layout/vList5"/>
    <dgm:cxn modelId="{8D9DF84B-1163-4888-8BE5-C6F4EFF28A29}" type="presParOf" srcId="{4187DAD4-3FC1-44D5-80D7-3A5438BB4D4A}" destId="{1A9A6845-077D-40EE-8902-6A868437EA16}" srcOrd="0" destOrd="0" presId="urn:microsoft.com/office/officeart/2005/8/layout/vList5"/>
    <dgm:cxn modelId="{AB563BC6-4D24-40F5-BE6A-43B4C2B7DEDA}" type="presParOf" srcId="{4187DAD4-3FC1-44D5-80D7-3A5438BB4D4A}" destId="{5139673A-59D4-410E-9902-3065845EBB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80F34-91DD-4649-AB2C-702D3839DA11}">
      <dsp:nvSpPr>
        <dsp:cNvPr id="0" name=""/>
        <dsp:cNvSpPr/>
      </dsp:nvSpPr>
      <dsp:spPr>
        <a:xfrm rot="5400000">
          <a:off x="4123769" y="-2521852"/>
          <a:ext cx="1072981" cy="632851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defRPr sz="1400" b="1"/>
          </a:pPr>
          <a:r>
            <a:rPr lang="it-IT" sz="1400" kern="1200" dirty="0" smtClean="0"/>
            <a:t>Specifico</a:t>
          </a:r>
          <a:endParaRPr sz="1400" kern="1200" dirty="0"/>
        </a:p>
        <a:p>
          <a:pPr marL="114300" lvl="1" indent="-114300" algn="l" defTabSz="622300">
            <a:lnSpc>
              <a:spcPct val="90000"/>
            </a:lnSpc>
            <a:spcBef>
              <a:spcPct val="0"/>
            </a:spcBef>
            <a:spcAft>
              <a:spcPct val="15000"/>
            </a:spcAft>
            <a:buChar char="••"/>
            <a:defRPr sz="1400" b="1"/>
          </a:pPr>
          <a:r>
            <a:rPr lang="it-IT" sz="1400" b="0" kern="1200" dirty="0" smtClean="0"/>
            <a:t>Essere in grado di descrivere esattamente l’oggetto del cambiamento.</a:t>
          </a:r>
          <a:endParaRPr sz="1400" b="0" kern="1200" dirty="0"/>
        </a:p>
      </dsp:txBody>
      <dsp:txXfrm rot="-5400000">
        <a:off x="1496005" y="158291"/>
        <a:ext cx="6276132" cy="968223"/>
      </dsp:txXfrm>
    </dsp:sp>
    <dsp:sp modelId="{42FF42A4-D653-4A63-A6B3-BE698CFA6C89}">
      <dsp:nvSpPr>
        <dsp:cNvPr id="0" name=""/>
        <dsp:cNvSpPr/>
      </dsp:nvSpPr>
      <dsp:spPr>
        <a:xfrm>
          <a:off x="174867" y="4290"/>
          <a:ext cx="1313992" cy="13412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endParaRPr sz="2800" kern="1200"/>
        </a:p>
        <a:p>
          <a:pPr lvl="0" algn="ctr" defTabSz="1244600">
            <a:lnSpc>
              <a:spcPct val="90000"/>
            </a:lnSpc>
            <a:spcBef>
              <a:spcPct val="0"/>
            </a:spcBef>
            <a:spcAft>
              <a:spcPct val="35000"/>
            </a:spcAft>
          </a:pPr>
          <a:r>
            <a:rPr sz="2800" kern="1200"/>
            <a:t>S</a:t>
          </a:r>
          <a:r>
            <a:rPr sz="1600" kern="1200"/>
            <a:t>		</a:t>
          </a:r>
        </a:p>
      </dsp:txBody>
      <dsp:txXfrm>
        <a:off x="239011" y="68434"/>
        <a:ext cx="1185704" cy="1212938"/>
      </dsp:txXfrm>
    </dsp:sp>
    <dsp:sp modelId="{7AB4E668-06F1-46C0-A8B7-716E27F6F0FC}">
      <dsp:nvSpPr>
        <dsp:cNvPr id="0" name=""/>
        <dsp:cNvSpPr/>
      </dsp:nvSpPr>
      <dsp:spPr>
        <a:xfrm rot="5400000">
          <a:off x="4263453" y="-1184554"/>
          <a:ext cx="889040" cy="65354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ct val="0"/>
            </a:spcBef>
            <a:spcAft>
              <a:spcPts val="0"/>
            </a:spcAft>
            <a:buChar char="••"/>
            <a:defRPr sz="1400" b="1"/>
          </a:pPr>
          <a:r>
            <a:rPr lang="it-IT" sz="1400" kern="1200" dirty="0" smtClean="0"/>
            <a:t>Misurabili</a:t>
          </a:r>
          <a:endParaRPr sz="3600" kern="1200" dirty="0"/>
        </a:p>
        <a:p>
          <a:pPr marL="114300" lvl="1" indent="-114300" algn="l" defTabSz="622300">
            <a:lnSpc>
              <a:spcPct val="100000"/>
            </a:lnSpc>
            <a:spcBef>
              <a:spcPct val="0"/>
            </a:spcBef>
            <a:spcAft>
              <a:spcPts val="0"/>
            </a:spcAft>
            <a:buChar char="••"/>
            <a:defRPr sz="1400" b="1"/>
          </a:pPr>
          <a:r>
            <a:rPr lang="it-IT" sz="1400" b="0" kern="1200" dirty="0" smtClean="0"/>
            <a:t>Tutti i cambiamenti aziendali devono essere tangibili così tutti gli stakeholder possono vedere, toccare e capire il cambiamento.</a:t>
          </a:r>
          <a:r>
            <a:rPr lang="it-IT" sz="3600" kern="1200" dirty="0" smtClean="0"/>
            <a:t> </a:t>
          </a:r>
          <a:endParaRPr sz="3600" kern="1200" dirty="0"/>
        </a:p>
      </dsp:txBody>
      <dsp:txXfrm rot="-5400000">
        <a:off x="1440228" y="1682070"/>
        <a:ext cx="6492093" cy="802242"/>
      </dsp:txXfrm>
    </dsp:sp>
    <dsp:sp modelId="{BA6A82D7-F811-499C-8F97-A7A15E7CAAE9}">
      <dsp:nvSpPr>
        <dsp:cNvPr id="0" name=""/>
        <dsp:cNvSpPr/>
      </dsp:nvSpPr>
      <dsp:spPr>
        <a:xfrm>
          <a:off x="167055" y="1398415"/>
          <a:ext cx="1265359" cy="13412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endParaRPr sz="3600" kern="1200"/>
        </a:p>
        <a:p>
          <a:pPr lvl="0" algn="ctr" defTabSz="1600200">
            <a:lnSpc>
              <a:spcPct val="90000"/>
            </a:lnSpc>
            <a:spcBef>
              <a:spcPct val="0"/>
            </a:spcBef>
            <a:spcAft>
              <a:spcPct val="35000"/>
            </a:spcAft>
          </a:pPr>
          <a:r>
            <a:rPr sz="3600" kern="1200"/>
            <a:t>M</a:t>
          </a:r>
          <a:r>
            <a:rPr sz="1600" kern="1200"/>
            <a:t>			</a:t>
          </a:r>
        </a:p>
      </dsp:txBody>
      <dsp:txXfrm>
        <a:off x="228825" y="1460185"/>
        <a:ext cx="1141819" cy="1217686"/>
      </dsp:txXfrm>
    </dsp:sp>
    <dsp:sp modelId="{89EE13BC-9212-4FB7-B1E5-D806AA20F5A6}">
      <dsp:nvSpPr>
        <dsp:cNvPr id="0" name=""/>
        <dsp:cNvSpPr/>
      </dsp:nvSpPr>
      <dsp:spPr>
        <a:xfrm rot="5400000">
          <a:off x="4252672" y="220386"/>
          <a:ext cx="912634" cy="65421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defRPr sz="1400" b="1"/>
          </a:pPr>
          <a:r>
            <a:rPr lang="it-IT" sz="1400" kern="1200" dirty="0" smtClean="0"/>
            <a:t>Realizzabile</a:t>
          </a:r>
          <a:endParaRPr sz="1400" kern="1200" dirty="0"/>
        </a:p>
        <a:p>
          <a:pPr marL="114300" lvl="1" indent="-114300" algn="l" defTabSz="622300">
            <a:lnSpc>
              <a:spcPct val="90000"/>
            </a:lnSpc>
            <a:spcBef>
              <a:spcPct val="0"/>
            </a:spcBef>
            <a:spcAft>
              <a:spcPct val="15000"/>
            </a:spcAft>
            <a:buChar char="••"/>
            <a:defRPr sz="1400" b="1"/>
          </a:pPr>
          <a:r>
            <a:rPr lang="it-IT" sz="1400" b="0" kern="1200" dirty="0" smtClean="0"/>
            <a:t>Obiettivi </a:t>
          </a:r>
          <a:r>
            <a:rPr lang="it-IT" sz="1400" b="0" kern="1200" dirty="0" smtClean="0"/>
            <a:t>irraggiungibili </a:t>
          </a:r>
          <a:r>
            <a:rPr lang="it-IT" sz="1400" b="0" kern="1200" dirty="0" smtClean="0"/>
            <a:t>non favoriscono l’adesione al processo e portano a un rapido disimpegno e alla disillusione nei confronto del processo di gestione del cambiamento.</a:t>
          </a:r>
          <a:endParaRPr sz="1400" b="0" kern="1200" dirty="0"/>
        </a:p>
      </dsp:txBody>
      <dsp:txXfrm rot="-5400000">
        <a:off x="1437896" y="3079714"/>
        <a:ext cx="6497637" cy="823532"/>
      </dsp:txXfrm>
    </dsp:sp>
    <dsp:sp modelId="{456A3888-56BB-4C9E-816B-FFC09219FE7E}">
      <dsp:nvSpPr>
        <dsp:cNvPr id="0" name=""/>
        <dsp:cNvSpPr/>
      </dsp:nvSpPr>
      <dsp:spPr>
        <a:xfrm>
          <a:off x="174867" y="2820866"/>
          <a:ext cx="1263028" cy="13412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defRPr sz="3600"/>
          </a:pPr>
          <a:r>
            <a:rPr sz="3600" kern="1200"/>
            <a:t>A</a:t>
          </a:r>
        </a:p>
      </dsp:txBody>
      <dsp:txXfrm>
        <a:off x="236523" y="2882522"/>
        <a:ext cx="1139716" cy="1217914"/>
      </dsp:txXfrm>
    </dsp:sp>
    <dsp:sp modelId="{037403F0-1146-4B93-B4C1-DA034729D43B}">
      <dsp:nvSpPr>
        <dsp:cNvPr id="0" name=""/>
        <dsp:cNvSpPr/>
      </dsp:nvSpPr>
      <dsp:spPr>
        <a:xfrm rot="5400000">
          <a:off x="4246819" y="1483818"/>
          <a:ext cx="1323855" cy="66872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defRPr sz="1400" b="1"/>
          </a:pPr>
          <a:r>
            <a:rPr lang="it-IT" sz="1400" kern="1200" dirty="0" smtClean="0"/>
            <a:t>Realistico</a:t>
          </a:r>
          <a:endParaRPr sz="1400" kern="1200" dirty="0"/>
        </a:p>
        <a:p>
          <a:pPr marL="114300" lvl="1" indent="-114300" algn="l" defTabSz="622300">
            <a:lnSpc>
              <a:spcPct val="90000"/>
            </a:lnSpc>
            <a:spcBef>
              <a:spcPct val="0"/>
            </a:spcBef>
            <a:spcAft>
              <a:spcPct val="15000"/>
            </a:spcAft>
            <a:buChar char="••"/>
            <a:defRPr sz="1400" b="1"/>
          </a:pPr>
          <a:r>
            <a:rPr lang="it-IT" sz="1400" b="0" kern="1200" dirty="0" smtClean="0"/>
            <a:t>Il tempo concesso per raggiungere gli obiettivi di cambiamento deve essere realistico, consentendo a tutti gli stakeholder di avere il tempo sufficiente per svolgere il proprio ruolo nel processo</a:t>
          </a:r>
          <a:r>
            <a:rPr lang="it-IT" sz="1400" kern="1200" dirty="0" smtClean="0"/>
            <a:t>.</a:t>
          </a:r>
          <a:endParaRPr sz="1400" kern="1200" dirty="0"/>
        </a:p>
      </dsp:txBody>
      <dsp:txXfrm rot="-5400000">
        <a:off x="1565144" y="4230119"/>
        <a:ext cx="6622582" cy="1194605"/>
      </dsp:txXfrm>
    </dsp:sp>
    <dsp:sp modelId="{765FECE9-EADB-4338-ADD2-61BBA2952998}">
      <dsp:nvSpPr>
        <dsp:cNvPr id="0" name=""/>
        <dsp:cNvSpPr/>
      </dsp:nvSpPr>
      <dsp:spPr>
        <a:xfrm>
          <a:off x="174867" y="4241828"/>
          <a:ext cx="1263028" cy="12985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endParaRPr sz="3600" kern="1200"/>
        </a:p>
        <a:p>
          <a:pPr lvl="0" algn="ctr" defTabSz="1600200">
            <a:lnSpc>
              <a:spcPct val="90000"/>
            </a:lnSpc>
            <a:spcBef>
              <a:spcPct val="0"/>
            </a:spcBef>
            <a:spcAft>
              <a:spcPct val="35000"/>
            </a:spcAft>
            <a:defRPr sz="3600"/>
          </a:pPr>
          <a:r>
            <a:rPr kern="1200"/>
            <a:t>R</a:t>
          </a:r>
        </a:p>
        <a:p>
          <a:pPr lvl="0" algn="ctr" defTabSz="1600200">
            <a:lnSpc>
              <a:spcPct val="90000"/>
            </a:lnSpc>
            <a:spcBef>
              <a:spcPct val="0"/>
            </a:spcBef>
            <a:spcAft>
              <a:spcPct val="35000"/>
            </a:spcAft>
            <a:defRPr sz="1700"/>
          </a:pPr>
          <a:r>
            <a:rPr kern="1200"/>
            <a:t>		</a:t>
          </a:r>
        </a:p>
      </dsp:txBody>
      <dsp:txXfrm>
        <a:off x="236523" y="4303484"/>
        <a:ext cx="1139716" cy="1175196"/>
      </dsp:txXfrm>
    </dsp:sp>
    <dsp:sp modelId="{5139673A-59D4-410E-9902-3065845EBB2D}">
      <dsp:nvSpPr>
        <dsp:cNvPr id="0" name=""/>
        <dsp:cNvSpPr/>
      </dsp:nvSpPr>
      <dsp:spPr>
        <a:xfrm rot="5400000">
          <a:off x="4496657" y="3133803"/>
          <a:ext cx="927313" cy="66407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defRPr sz="1400" b="1"/>
          </a:pPr>
          <a:r>
            <a:rPr lang="it-IT" sz="1400" b="1" kern="1200" dirty="0" smtClean="0"/>
            <a:t>Limitato nel tempo</a:t>
          </a:r>
          <a:endParaRPr sz="1400" kern="1200" dirty="0"/>
        </a:p>
        <a:p>
          <a:pPr marL="114300" lvl="1" indent="-114300" algn="l" defTabSz="622300">
            <a:lnSpc>
              <a:spcPct val="90000"/>
            </a:lnSpc>
            <a:spcBef>
              <a:spcPct val="0"/>
            </a:spcBef>
            <a:spcAft>
              <a:spcPct val="15000"/>
            </a:spcAft>
            <a:buChar char="••"/>
            <a:defRPr sz="1400" b="1"/>
          </a:pPr>
          <a:r>
            <a:rPr lang="it-IT" sz="1400" b="0" kern="1200" dirty="0" smtClean="0"/>
            <a:t>Un </a:t>
          </a:r>
          <a:r>
            <a:rPr lang="it-IT" sz="1400" b="0" kern="1200" dirty="0" smtClean="0"/>
            <a:t>processo </a:t>
          </a:r>
          <a:r>
            <a:rPr lang="it-IT" sz="1400" b="0" kern="1200" dirty="0" smtClean="0"/>
            <a:t>di gestione del cambiamento senza limiti di tempo può ricadere facilmente in una visione velleitaria.</a:t>
          </a:r>
          <a:r>
            <a:rPr lang="it-IT" sz="1400" b="1" kern="1200" dirty="0" smtClean="0"/>
            <a:t> </a:t>
          </a:r>
          <a:endParaRPr sz="1400" kern="1200" dirty="0"/>
        </a:p>
      </dsp:txBody>
      <dsp:txXfrm rot="-5400000">
        <a:off x="1639963" y="6035765"/>
        <a:ext cx="6595433" cy="836777"/>
      </dsp:txXfrm>
    </dsp:sp>
    <dsp:sp modelId="{1A9A6845-077D-40EE-8902-6A868437EA16}">
      <dsp:nvSpPr>
        <dsp:cNvPr id="0" name=""/>
        <dsp:cNvSpPr/>
      </dsp:nvSpPr>
      <dsp:spPr>
        <a:xfrm>
          <a:off x="174867" y="5620071"/>
          <a:ext cx="1312709" cy="15662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defRPr sz="3600"/>
          </a:pPr>
          <a:r>
            <a:rPr sz="3600" kern="1200"/>
            <a:t>T</a:t>
          </a:r>
        </a:p>
      </dsp:txBody>
      <dsp:txXfrm>
        <a:off x="238948" y="5684152"/>
        <a:ext cx="1184547" cy="143813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71223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5807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249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911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9816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247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1844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6315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84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p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lang="en-US"/>
          </a:p>
        </p:txBody>
      </p:sp>
    </p:spTree>
    <p:extLst>
      <p:ext uri="{BB962C8B-B14F-4D97-AF65-F5344CB8AC3E}">
        <p14:creationId xmlns:p14="http://schemas.microsoft.com/office/powerpoint/2010/main" val="70303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3: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lang="en-US"/>
          </a:p>
        </p:txBody>
      </p:sp>
    </p:spTree>
    <p:extLst>
      <p:ext uri="{BB962C8B-B14F-4D97-AF65-F5344CB8AC3E}">
        <p14:creationId xmlns:p14="http://schemas.microsoft.com/office/powerpoint/2010/main" val="102539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7859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176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37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7270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70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301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Clicca per modificare lo stile del titolo Master</a:t>
            </a:r>
          </a:p>
        </p:txBody>
      </p:sp>
      <p:sp>
        <p:nvSpPr>
          <p:cNvPr id="3" name="Rectangle 4">
            <a:extLst>
              <a:ext uri="{FF2B5EF4-FFF2-40B4-BE49-F238E27FC236}">
                <a16:creationId xmlns="" xmlns:a16="http://schemas.microsoft.com/office/drawing/2014/main" id="{07F6BBAE-5CC5-4315-87AE-7DB2CBABB0BE}"/>
              </a:ext>
            </a:extLst>
          </p:cNvPr>
          <p:cNvSpPr>
            <a:spLocks noGrp="1" noChangeArrowheads="1"/>
          </p:cNvSpPr>
          <p:nvPr>
            <p:ph type="dt" sz="half" idx="10"/>
          </p:nvPr>
        </p:nvSpPr>
        <p:spPr>
          <a:ln/>
        </p:spPr>
        <p:txBody>
          <a:bodyPr/>
          <a:lstStyle/>
          <a:p>
            <a:endParaRPr/>
          </a:p>
        </p:txBody>
      </p:sp>
      <p:sp>
        <p:nvSpPr>
          <p:cNvPr id="4" name="Rectangle 5">
            <a:extLst>
              <a:ext uri="{FF2B5EF4-FFF2-40B4-BE49-F238E27FC236}">
                <a16:creationId xmlns="" xmlns:a16="http://schemas.microsoft.com/office/drawing/2014/main" id="{2C5C7309-9023-4E3D-9F06-DE67AF29B134}"/>
              </a:ext>
            </a:extLst>
          </p:cNvPr>
          <p:cNvSpPr>
            <a:spLocks noGrp="1" noChangeArrowheads="1"/>
          </p:cNvSpPr>
          <p:nvPr>
            <p:ph type="ftr" sz="quarter" idx="11"/>
          </p:nvPr>
        </p:nvSpPr>
        <p:spPr>
          <a:ln/>
        </p:spPr>
        <p:txBody>
          <a:bodyPr/>
          <a:lstStyle/>
          <a:p>
            <a:endParaRPr/>
          </a:p>
        </p:txBody>
      </p:sp>
      <p:sp>
        <p:nvSpPr>
          <p:cNvPr id="5" name="Rectangle 6">
            <a:extLst>
              <a:ext uri="{FF2B5EF4-FFF2-40B4-BE49-F238E27FC236}">
                <a16:creationId xmlns="" xmlns:a16="http://schemas.microsoft.com/office/drawing/2014/main" id="{9583E629-8369-41C9-9297-051F79CD9083}"/>
              </a:ext>
            </a:extLst>
          </p:cNvPr>
          <p:cNvSpPr>
            <a:spLocks noGrp="1" noChangeArrowheads="1"/>
          </p:cNvSpPr>
          <p:nvPr>
            <p:ph type="sldNum" sz="quarter" idx="12"/>
          </p:nvPr>
        </p:nvSpPr>
        <p:spPr>
          <a:ln/>
        </p:spPr>
        <p:txBody>
          <a:bodyPr/>
          <a:lstStyle/>
          <a:p>
            <a:fld id="{215D85F2-0A4C-49BF-A685-CCB64AF3CC81}" type="slidenum">
              <a:rPr lang="en-US" altLang="en-US"/>
              <a:t>‹N›</a:t>
            </a:fld>
            <a:endParaRPr lang="en-US" altLang="en-US"/>
          </a:p>
        </p:txBody>
      </p:sp>
    </p:spTree>
    <p:extLst>
      <p:ext uri="{BB962C8B-B14F-4D97-AF65-F5344CB8AC3E}">
        <p14:creationId xmlns:p14="http://schemas.microsoft.com/office/powerpoint/2010/main" val="22172363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p:nvPr/>
        </p:nvSpPr>
        <p:spPr>
          <a:xfrm>
            <a:off x="0" y="1"/>
            <a:ext cx="9144635" cy="1812688"/>
          </a:xfrm>
          <a:custGeom>
            <a:avLst/>
            <a:gdLst/>
            <a:ahLst/>
            <a:cxnLst/>
            <a:rect l="l" t="t" r="r" b="b"/>
            <a:pathLst>
              <a:path w="9144635" h="3305175" extrusionOk="0">
                <a:moveTo>
                  <a:pt x="0" y="3304911"/>
                </a:moveTo>
                <a:lnTo>
                  <a:pt x="0" y="0"/>
                </a:lnTo>
                <a:lnTo>
                  <a:pt x="7135660" y="0"/>
                </a:lnTo>
                <a:lnTo>
                  <a:pt x="9144210" y="595197"/>
                </a:lnTo>
                <a:lnTo>
                  <a:pt x="0" y="3304911"/>
                </a:lnTo>
                <a:close/>
              </a:path>
            </a:pathLst>
          </a:custGeom>
          <a:solidFill>
            <a:srgbClr val="93268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9144210"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7135659"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028700" y="1028712"/>
            <a:ext cx="16230600" cy="8229600"/>
          </a:xfrm>
          <a:custGeom>
            <a:avLst/>
            <a:gdLst/>
            <a:ahLst/>
            <a:cxnLst/>
            <a:rect l="l" t="t" r="r" b="b"/>
            <a:pathLst>
              <a:path w="16230600" h="8229600" extrusionOk="0">
                <a:moveTo>
                  <a:pt x="16230588" y="83553"/>
                </a:moveTo>
                <a:lnTo>
                  <a:pt x="16146564" y="83553"/>
                </a:lnTo>
                <a:lnTo>
                  <a:pt x="16146564" y="0"/>
                </a:lnTo>
                <a:lnTo>
                  <a:pt x="16137128" y="0"/>
                </a:lnTo>
                <a:lnTo>
                  <a:pt x="16137128" y="83553"/>
                </a:lnTo>
                <a:lnTo>
                  <a:pt x="16137128" y="92989"/>
                </a:lnTo>
                <a:lnTo>
                  <a:pt x="16137128" y="8136128"/>
                </a:lnTo>
                <a:lnTo>
                  <a:pt x="93459" y="8136128"/>
                </a:lnTo>
                <a:lnTo>
                  <a:pt x="93459" y="92989"/>
                </a:lnTo>
                <a:lnTo>
                  <a:pt x="16137128" y="92989"/>
                </a:lnTo>
                <a:lnTo>
                  <a:pt x="16137128" y="83553"/>
                </a:lnTo>
                <a:lnTo>
                  <a:pt x="93459" y="83553"/>
                </a:lnTo>
                <a:lnTo>
                  <a:pt x="93459" y="0"/>
                </a:lnTo>
                <a:lnTo>
                  <a:pt x="84023" y="0"/>
                </a:lnTo>
                <a:lnTo>
                  <a:pt x="84023" y="83553"/>
                </a:lnTo>
                <a:lnTo>
                  <a:pt x="0" y="83553"/>
                </a:lnTo>
                <a:lnTo>
                  <a:pt x="0" y="92989"/>
                </a:lnTo>
                <a:lnTo>
                  <a:pt x="84023" y="92989"/>
                </a:lnTo>
                <a:lnTo>
                  <a:pt x="84023" y="8136128"/>
                </a:lnTo>
                <a:lnTo>
                  <a:pt x="0" y="8136128"/>
                </a:lnTo>
                <a:lnTo>
                  <a:pt x="0" y="8145564"/>
                </a:lnTo>
                <a:lnTo>
                  <a:pt x="84023" y="8145564"/>
                </a:lnTo>
                <a:lnTo>
                  <a:pt x="84023" y="8229600"/>
                </a:lnTo>
                <a:lnTo>
                  <a:pt x="93459" y="8229600"/>
                </a:lnTo>
                <a:lnTo>
                  <a:pt x="93459" y="8145564"/>
                </a:lnTo>
                <a:lnTo>
                  <a:pt x="16137128" y="8145564"/>
                </a:lnTo>
                <a:lnTo>
                  <a:pt x="16137128" y="8229600"/>
                </a:lnTo>
                <a:lnTo>
                  <a:pt x="16146564" y="8229600"/>
                </a:lnTo>
                <a:lnTo>
                  <a:pt x="16146564" y="8145564"/>
                </a:lnTo>
                <a:lnTo>
                  <a:pt x="16230588" y="8145564"/>
                </a:lnTo>
                <a:lnTo>
                  <a:pt x="16230588" y="8136128"/>
                </a:lnTo>
                <a:lnTo>
                  <a:pt x="16146564" y="8136128"/>
                </a:lnTo>
                <a:lnTo>
                  <a:pt x="16146564" y="92989"/>
                </a:lnTo>
                <a:lnTo>
                  <a:pt x="16230588" y="92989"/>
                </a:lnTo>
                <a:lnTo>
                  <a:pt x="16230588" y="83553"/>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 name="Google Shape;14;p22"/>
          <p:cNvPicPr preferRelativeResize="0"/>
          <p:nvPr/>
        </p:nvPicPr>
        <p:blipFill rotWithShape="1">
          <a:blip r:embed="rId5">
            <a:alphaModFix/>
          </a:blip>
          <a:srcRect/>
          <a:stretch/>
        </p:blipFill>
        <p:spPr>
          <a:xfrm>
            <a:off x="1028700" y="9258300"/>
            <a:ext cx="3198719" cy="702057"/>
          </a:xfrm>
          <a:prstGeom prst="rect">
            <a:avLst/>
          </a:prstGeom>
          <a:noFill/>
          <a:ln>
            <a:noFill/>
          </a:ln>
        </p:spPr>
      </p:pic>
      <p:sp>
        <p:nvSpPr>
          <p:cNvPr id="15" name="Google Shape;15;p22"/>
          <p:cNvSpPr txBox="1"/>
          <p:nvPr/>
        </p:nvSpPr>
        <p:spPr>
          <a:xfrm>
            <a:off x="4648200" y="9412402"/>
            <a:ext cx="12611100" cy="477054"/>
          </a:xfrm>
          <a:prstGeom prst="rect">
            <a:avLst/>
          </a:prstGeom>
          <a:noFill/>
          <a:ln>
            <a:noFill/>
          </a:ln>
        </p:spPr>
        <p:txBody>
          <a:bodyPr spcFirstLastPara="1" wrap="square" lIns="91425" tIns="45700" rIns="91425" bIns="45700" anchor="t" anchorCtr="0">
            <a:spAutoFit/>
          </a:bodyPr>
          <a:lstStyle/>
          <a:p>
            <a:pPr marL="12700" marR="0" lvl="0" indent="0" algn="just" rtl="0">
              <a:lnSpc>
                <a:spcPct val="106785"/>
              </a:lnSpc>
              <a:spcBef>
                <a:spcPts val="0"/>
              </a:spcBef>
              <a:spcAft>
                <a:spcPts val="0"/>
              </a:spcAft>
              <a:buNone/>
              <a:defRPr sz="1400">
                <a:solidFill>
                  <a:schemeClr val="dk1"/>
                </a:solidFill>
                <a:latin typeface="Arial"/>
                <a:ea typeface="Arial"/>
                <a:cs typeface="Arial"/>
                <a:sym typeface="Arial"/>
              </a:defRPr>
            </a:pPr>
            <a:r>
              <a:t>"Il sostegno della Commissione europea per la produzione di questa pubblicazione non costituisce l'approvazione dei contenuti che riflettono solo le opinioni degli autori e la Commissione non può essere ritenuta responsabile per qualsiasi uso che possa essere fatto delle informazioni ivi contenute."</a:t>
            </a:r>
          </a:p>
        </p:txBody>
      </p:sp>
      <p:sp>
        <p:nvSpPr>
          <p:cNvPr id="16" name="Google Shape;16;p22"/>
          <p:cNvSpPr/>
          <p:nvPr/>
        </p:nvSpPr>
        <p:spPr>
          <a:xfrm>
            <a:off x="9137374"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7128823"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6">
            <a:alphaModFix/>
          </a:blip>
          <a:srcRect/>
          <a:stretch/>
        </p:blipFill>
        <p:spPr>
          <a:xfrm>
            <a:off x="14325600" y="1465438"/>
            <a:ext cx="2749826" cy="694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1"/>
          <p:cNvPicPr preferRelativeResize="0"/>
          <p:nvPr/>
        </p:nvPicPr>
        <p:blipFill rotWithShape="1">
          <a:blip r:embed="rId3">
            <a:alphaModFix/>
          </a:blip>
          <a:srcRect/>
          <a:stretch/>
        </p:blipFill>
        <p:spPr>
          <a:xfrm>
            <a:off x="5276850" y="3569329"/>
            <a:ext cx="7734299" cy="1943099"/>
          </a:xfrm>
          <a:prstGeom prst="rect">
            <a:avLst/>
          </a:prstGeom>
          <a:noFill/>
          <a:ln>
            <a:noFill/>
          </a:ln>
        </p:spPr>
      </p:pic>
      <p:pic>
        <p:nvPicPr>
          <p:cNvPr id="26" name="Google Shape;26;p1"/>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27" name="Google Shape;27;p1"/>
          <p:cNvSpPr txBox="1"/>
          <p:nvPr/>
        </p:nvSpPr>
        <p:spPr>
          <a:xfrm>
            <a:off x="8494824" y="6053902"/>
            <a:ext cx="1986657" cy="319944"/>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defRPr sz="2000">
                <a:solidFill>
                  <a:schemeClr val="dk1"/>
                </a:solidFill>
                <a:latin typeface="Helvetica Neue"/>
                <a:ea typeface="Helvetica Neue"/>
                <a:cs typeface="Helvetica Neue"/>
                <a:sym typeface="Helvetica Neue"/>
              </a:defRPr>
            </a:pPr>
            <a:r>
              <a:t>dewproject.eu</a:t>
            </a:r>
            <a:endParaRPr sz="2000">
              <a:solidFill>
                <a:schemeClr val="dk1"/>
              </a:solidFill>
              <a:latin typeface="Helvetica Neue"/>
              <a:ea typeface="Helvetica Neue"/>
              <a:cs typeface="Helvetica Neue"/>
              <a:sym typeface="Helvetica Neue"/>
            </a:endParaRPr>
          </a:p>
        </p:txBody>
      </p:sp>
      <p:sp>
        <p:nvSpPr>
          <p:cNvPr id="28" name="Google Shape;28;p1"/>
          <p:cNvSpPr txBox="1"/>
          <p:nvPr/>
        </p:nvSpPr>
        <p:spPr>
          <a:xfrm>
            <a:off x="3238499" y="6667500"/>
            <a:ext cx="11811000" cy="283923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defRPr sz="4400" b="1">
                <a:solidFill>
                  <a:srgbClr val="660066"/>
                </a:solidFill>
                <a:latin typeface="Calibri"/>
                <a:ea typeface="Calibri"/>
                <a:cs typeface="Calibri"/>
                <a:sym typeface="Calibri"/>
              </a:defRPr>
            </a:pPr>
            <a:r>
              <a:rPr dirty="0" err="1" smtClean="0"/>
              <a:t>Gestione</a:t>
            </a:r>
            <a:r>
              <a:rPr dirty="0" smtClean="0"/>
              <a:t> del </a:t>
            </a:r>
            <a:r>
              <a:rPr dirty="0" err="1" smtClean="0"/>
              <a:t>cambiamento</a:t>
            </a:r>
            <a:r>
              <a:rPr dirty="0" smtClean="0"/>
              <a:t> </a:t>
            </a:r>
            <a:endParaRPr sz="4400" b="1" dirty="0">
              <a:solidFill>
                <a:srgbClr val="660066"/>
              </a:solidFill>
              <a:latin typeface="Calibri"/>
              <a:ea typeface="Calibri"/>
              <a:cs typeface="Calibri"/>
              <a:sym typeface="Calibri"/>
            </a:endParaRPr>
          </a:p>
          <a:p>
            <a:pPr marL="12700" marR="0" lvl="0" indent="0" algn="ctr" rtl="0">
              <a:lnSpc>
                <a:spcPct val="100000"/>
              </a:lnSpc>
              <a:spcBef>
                <a:spcPts val="100"/>
              </a:spcBef>
              <a:spcAft>
                <a:spcPts val="0"/>
              </a:spcAft>
              <a:buNone/>
            </a:pPr>
            <a:endParaRPr sz="4400" b="1"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defRPr sz="4400">
                <a:solidFill>
                  <a:schemeClr val="dk1"/>
                </a:solidFill>
                <a:latin typeface="Calibri"/>
                <a:ea typeface="Calibri"/>
                <a:cs typeface="Calibri"/>
                <a:sym typeface="Calibri"/>
              </a:defRPr>
            </a:pPr>
            <a:r>
              <a:rPr lang="it-IT" dirty="0"/>
              <a:t>P</a:t>
            </a:r>
            <a:r>
              <a:rPr dirty="0" err="1" smtClean="0"/>
              <a:t>artner</a:t>
            </a:r>
            <a:r>
              <a:rPr dirty="0"/>
              <a:t>: IRL</a:t>
            </a:r>
            <a:endParaRPr sz="4400" dirty="0">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None/>
            </a:pPr>
            <a:endParaRPr sz="4400" b="1"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p:nvPr/>
        </p:nvSpPr>
        <p:spPr>
          <a:xfrm>
            <a:off x="2118360" y="1435234"/>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rPr dirty="0"/>
              <a:t>2. La </a:t>
            </a:r>
            <a:r>
              <a:rPr dirty="0" err="1"/>
              <a:t>gestione</a:t>
            </a:r>
            <a:r>
              <a:rPr dirty="0"/>
              <a:t> del </a:t>
            </a:r>
            <a:r>
              <a:rPr dirty="0" err="1"/>
              <a:t>cambiamento</a:t>
            </a:r>
            <a:r>
              <a:rPr dirty="0"/>
              <a:t> è </a:t>
            </a:r>
            <a:r>
              <a:rPr lang="it-IT" dirty="0" smtClean="0"/>
              <a:t>complessa</a:t>
            </a:r>
            <a:endParaRPr sz="4000" b="1" dirty="0">
              <a:solidFill>
                <a:srgbClr val="660066"/>
              </a:solidFill>
              <a:latin typeface="Calibri"/>
              <a:ea typeface="Calibri"/>
              <a:cs typeface="Calibri"/>
              <a:sym typeface="Calibri"/>
            </a:endParaRPr>
          </a:p>
        </p:txBody>
      </p:sp>
      <p:sp>
        <p:nvSpPr>
          <p:cNvPr id="89" name="Google Shape;89;p6"/>
          <p:cNvSpPr txBox="1"/>
          <p:nvPr/>
        </p:nvSpPr>
        <p:spPr>
          <a:xfrm>
            <a:off x="1572260" y="2197245"/>
            <a:ext cx="9514840" cy="6863377"/>
          </a:xfrm>
          <a:prstGeom prst="rect">
            <a:avLst/>
          </a:prstGeom>
          <a:noFill/>
          <a:ln>
            <a:noFill/>
          </a:ln>
        </p:spPr>
        <p:txBody>
          <a:bodyPr spcFirstLastPara="1" wrap="square" lIns="91425" tIns="45700" rIns="91425" bIns="45700" anchor="t" anchorCtr="0">
            <a:spAutoFit/>
          </a:bodyPr>
          <a:lstStyle/>
          <a:p>
            <a:pPr marL="342900" indent="-342900" algn="just" rtl="0">
              <a:spcBef>
                <a:spcPts val="0"/>
              </a:spcBef>
              <a:buFont typeface="Arial" panose="020B0604020202020204" pitchFamily="34" charset="0"/>
              <a:buChar char="•"/>
              <a:defRPr sz="2400">
                <a:solidFill>
                  <a:srgbClr val="000000"/>
                </a:solidFill>
                <a:effectLst/>
                <a:latin typeface="Calibri" panose="020F0502020204030204" pitchFamily="34" charset="0"/>
                <a:cs typeface="Calibri" panose="020F0502020204030204" pitchFamily="34" charset="0"/>
              </a:defRPr>
            </a:pPr>
            <a:r>
              <a:rPr lang="it-IT" dirty="0" smtClean="0"/>
              <a:t>La gestione del cambiamento, pur essendo la linfa vitale della sopravvivenza aziendale, è molto </a:t>
            </a:r>
            <a:r>
              <a:rPr lang="it-IT" dirty="0" smtClean="0"/>
              <a:t>complessa</a:t>
            </a:r>
            <a:r>
              <a:rPr lang="it-IT" dirty="0" smtClean="0"/>
              <a:t>. </a:t>
            </a:r>
          </a:p>
          <a:p>
            <a:pPr marL="342900" indent="-342900" algn="just" rtl="0">
              <a:spcBef>
                <a:spcPts val="0"/>
              </a:spcBef>
              <a:buFont typeface="Arial" panose="020B0604020202020204" pitchFamily="34" charset="0"/>
              <a:buChar char="•"/>
              <a:defRPr sz="2400">
                <a:solidFill>
                  <a:srgbClr val="000000"/>
                </a:solidFill>
                <a:effectLst/>
                <a:latin typeface="Calibri" panose="020F0502020204030204" pitchFamily="34" charset="0"/>
                <a:cs typeface="Calibri" panose="020F0502020204030204" pitchFamily="34" charset="0"/>
              </a:defRPr>
            </a:pPr>
            <a:endParaRPr lang="it-IT" sz="1600" dirty="0" smtClean="0"/>
          </a:p>
          <a:p>
            <a:pPr marL="342900" indent="-342900" algn="just" rtl="0">
              <a:spcBef>
                <a:spcPts val="0"/>
              </a:spcBef>
              <a:buFont typeface="Arial" panose="020B0604020202020204" pitchFamily="34" charset="0"/>
              <a:buChar char="•"/>
              <a:defRPr sz="2400">
                <a:solidFill>
                  <a:srgbClr val="000000"/>
                </a:solidFill>
                <a:effectLst/>
                <a:latin typeface="Calibri" panose="020F0502020204030204" pitchFamily="34" charset="0"/>
                <a:cs typeface="Calibri" panose="020F0502020204030204" pitchFamily="34" charset="0"/>
              </a:defRPr>
            </a:pPr>
            <a:r>
              <a:rPr lang="it-IT" dirty="0" smtClean="0"/>
              <a:t>Nel 2006 Harvard Business Review ha rilevato che il 66 % delle iniziative di cambiamento non riesce a raggiungere i risultati aziendali desiderati (Anon. in </a:t>
            </a:r>
            <a:r>
              <a:rPr lang="it-IT" dirty="0" err="1" smtClean="0"/>
              <a:t>Ryerson</a:t>
            </a:r>
            <a:r>
              <a:rPr lang="it-IT" dirty="0" smtClean="0"/>
              <a:t> University, 2011).</a:t>
            </a:r>
          </a:p>
          <a:p>
            <a:pPr marL="342900" indent="-342900" algn="just" rtl="0">
              <a:spcBef>
                <a:spcPts val="0"/>
              </a:spcBef>
              <a:buFont typeface="Arial" panose="020B0604020202020204" pitchFamily="34" charset="0"/>
              <a:buChar char="•"/>
              <a:defRPr sz="2400">
                <a:solidFill>
                  <a:srgbClr val="000000"/>
                </a:solidFill>
                <a:effectLst/>
                <a:latin typeface="Calibri" panose="020F0502020204030204" pitchFamily="34" charset="0"/>
                <a:cs typeface="Calibri" panose="020F0502020204030204" pitchFamily="34" charset="0"/>
              </a:defRPr>
            </a:pPr>
            <a:endParaRPr lang="it-IT" sz="1600" b="0" dirty="0" smtClean="0">
              <a:effectLst/>
              <a:latin typeface="Calibri" panose="020F0502020204030204" pitchFamily="34" charset="0"/>
              <a:cs typeface="Calibri" panose="020F0502020204030204" pitchFamily="34" charset="0"/>
            </a:endParaRPr>
          </a:p>
          <a:p>
            <a:pPr marL="342900" indent="-342900" algn="just" rtl="0">
              <a:spcBef>
                <a:spcPts val="0"/>
              </a:spcBef>
              <a:buFont typeface="Arial" panose="020B0604020202020204" pitchFamily="34" charset="0"/>
              <a:buChar char="•"/>
              <a:defRPr sz="2400">
                <a:solidFill>
                  <a:srgbClr val="000000"/>
                </a:solidFill>
                <a:effectLst/>
                <a:latin typeface="Calibri" panose="020F0502020204030204" pitchFamily="34" charset="0"/>
                <a:cs typeface="Calibri" panose="020F0502020204030204" pitchFamily="34" charset="0"/>
              </a:defRPr>
            </a:pPr>
            <a:r>
              <a:rPr lang="it-IT" dirty="0" smtClean="0"/>
              <a:t>Lo stress quotidiano della pratica aziendale, gli ordini da riempire, i clienti da soddisfare lasciano poco spazio per la gestione del cambiamento, percepita come un lusso, a fronte del continuo affannarsi per reagire al cambiamento.</a:t>
            </a:r>
          </a:p>
          <a:p>
            <a:pPr algn="just" rtl="0">
              <a:spcBef>
                <a:spcPts val="0"/>
              </a:spcBef>
              <a:defRPr sz="2400">
                <a:solidFill>
                  <a:srgbClr val="000000"/>
                </a:solidFill>
                <a:effectLst/>
                <a:latin typeface="Calibri" panose="020F0502020204030204" pitchFamily="34" charset="0"/>
                <a:cs typeface="Calibri" panose="020F0502020204030204" pitchFamily="34" charset="0"/>
              </a:defRPr>
            </a:pPr>
            <a:endParaRPr lang="it-IT" sz="1600" dirty="0" smtClean="0"/>
          </a:p>
          <a:p>
            <a:pPr marL="342900" indent="-342900" algn="just" rtl="0">
              <a:spcBef>
                <a:spcPts val="0"/>
              </a:spcBef>
              <a:buFont typeface="Arial" panose="020B0604020202020204" pitchFamily="34" charset="0"/>
              <a:buChar char="•"/>
              <a:defRPr sz="2400">
                <a:solidFill>
                  <a:srgbClr val="000000"/>
                </a:solidFill>
                <a:effectLst/>
                <a:latin typeface="Calibri" panose="020F0502020204030204" pitchFamily="34" charset="0"/>
                <a:cs typeface="Calibri" panose="020F0502020204030204" pitchFamily="34" charset="0"/>
              </a:defRPr>
            </a:pPr>
            <a:r>
              <a:rPr lang="it-IT" dirty="0" smtClean="0"/>
              <a:t>Per qualsiasi piccola impresa in particolare, c'è di solito un compito più immediato </a:t>
            </a:r>
            <a:r>
              <a:rPr lang="it-IT" dirty="0" smtClean="0"/>
              <a:t>che ha </a:t>
            </a:r>
            <a:r>
              <a:rPr lang="it-IT" dirty="0" smtClean="0"/>
              <a:t>la priorità.</a:t>
            </a:r>
          </a:p>
          <a:p>
            <a:pPr marL="342900" indent="-342900" algn="just" rtl="0">
              <a:spcBef>
                <a:spcPts val="0"/>
              </a:spcBef>
              <a:buFont typeface="Arial" panose="020B0604020202020204" pitchFamily="34" charset="0"/>
              <a:buChar char="•"/>
              <a:defRPr sz="2400">
                <a:solidFill>
                  <a:srgbClr val="000000"/>
                </a:solidFill>
                <a:effectLst/>
                <a:latin typeface="Calibri" panose="020F0502020204030204" pitchFamily="34" charset="0"/>
                <a:cs typeface="Calibri" panose="020F0502020204030204" pitchFamily="34" charset="0"/>
              </a:defRPr>
            </a:pPr>
            <a:endParaRPr lang="it-IT" sz="1600" dirty="0" smtClean="0">
              <a:latin typeface="Calibri" panose="020F0502020204030204" pitchFamily="34" charset="0"/>
              <a:cs typeface="Calibri" panose="020F0502020204030204" pitchFamily="34" charset="0"/>
            </a:endParaRPr>
          </a:p>
          <a:p>
            <a:pPr marL="342900" indent="-342900" algn="just" rtl="0">
              <a:spcBef>
                <a:spcPts val="0"/>
              </a:spcBef>
              <a:buFont typeface="Arial" panose="020B0604020202020204" pitchFamily="34" charset="0"/>
              <a:buChar char="•"/>
              <a:defRPr sz="2400">
                <a:solidFill>
                  <a:srgbClr val="000000"/>
                </a:solidFill>
                <a:effectLst/>
                <a:latin typeface="Calibri" panose="020F0502020204030204" pitchFamily="34" charset="0"/>
                <a:cs typeface="Calibri" panose="020F0502020204030204" pitchFamily="34" charset="0"/>
              </a:defRPr>
            </a:pPr>
            <a:r>
              <a:rPr lang="it-IT" dirty="0" smtClean="0"/>
              <a:t>Gestire il cambiamento richiede scelte oneste e non emotive basate sulla logica che per molti gruppi di leadership o individui non è facile da canalizzare. </a:t>
            </a:r>
          </a:p>
          <a:p>
            <a:pPr marL="342900" indent="-342900" algn="just" rtl="0">
              <a:spcBef>
                <a:spcPts val="0"/>
              </a:spcBef>
              <a:buFont typeface="Arial" panose="020B0604020202020204" pitchFamily="34" charset="0"/>
              <a:buChar char="•"/>
              <a:defRPr sz="2400">
                <a:solidFill>
                  <a:srgbClr val="000000"/>
                </a:solidFill>
                <a:effectLst/>
                <a:latin typeface="Calibri" panose="020F0502020204030204" pitchFamily="34" charset="0"/>
                <a:cs typeface="Calibri" panose="020F0502020204030204" pitchFamily="34" charset="0"/>
              </a:defRPr>
            </a:pPr>
            <a:endParaRPr lang="it-IT" sz="1600" dirty="0" smtClean="0">
              <a:latin typeface="Calibri" panose="020F0502020204030204" pitchFamily="34" charset="0"/>
              <a:cs typeface="Calibri" panose="020F0502020204030204" pitchFamily="34" charset="0"/>
            </a:endParaRPr>
          </a:p>
          <a:p>
            <a:pPr marL="342900" indent="-342900" algn="just" rtl="0">
              <a:spcBef>
                <a:spcPts val="0"/>
              </a:spcBef>
              <a:buFont typeface="Arial" panose="020B0604020202020204" pitchFamily="34" charset="0"/>
              <a:buChar char="•"/>
              <a:defRPr sz="2400">
                <a:effectLst/>
                <a:latin typeface="Calibri" panose="020F0502020204030204" pitchFamily="34" charset="0"/>
                <a:cs typeface="Calibri" panose="020F0502020204030204" pitchFamily="34" charset="0"/>
              </a:defRPr>
            </a:pPr>
            <a:r>
              <a:rPr lang="it-IT" dirty="0" smtClean="0"/>
              <a:t>La gestione del cambiamento è un </a:t>
            </a:r>
            <a:r>
              <a:rPr lang="it-IT" b="1" dirty="0" smtClean="0"/>
              <a:t>PROCESSO </a:t>
            </a:r>
            <a:r>
              <a:rPr lang="it-IT" dirty="0" smtClean="0"/>
              <a:t>non un evento. </a:t>
            </a:r>
            <a:endParaRPr lang="it-IT" dirty="0"/>
          </a:p>
        </p:txBody>
      </p:sp>
      <p:sp>
        <p:nvSpPr>
          <p:cNvPr id="5" name="TextBox 4">
            <a:extLst>
              <a:ext uri="{FF2B5EF4-FFF2-40B4-BE49-F238E27FC236}">
                <a16:creationId xmlns="" xmlns:a16="http://schemas.microsoft.com/office/drawing/2014/main" id="{E971E20C-15C5-4F87-AF72-5A3CC7CB8A44}"/>
              </a:ext>
            </a:extLst>
          </p:cNvPr>
          <p:cNvSpPr txBox="1"/>
          <p:nvPr/>
        </p:nvSpPr>
        <p:spPr>
          <a:xfrm>
            <a:off x="11297476" y="5153261"/>
            <a:ext cx="5657592" cy="1877437"/>
          </a:xfrm>
          <a:prstGeom prst="rect">
            <a:avLst/>
          </a:prstGeom>
          <a:noFill/>
        </p:spPr>
        <p:txBody>
          <a:bodyPr wrap="square">
            <a:spAutoFit/>
          </a:bodyPr>
          <a:lstStyle/>
          <a:p>
            <a:r>
              <a:rPr dirty="0"/>
              <a:t>                    </a:t>
            </a:r>
            <a:r>
              <a:rPr lang="it-IT" sz="1600" b="1" dirty="0" smtClean="0">
                <a:solidFill>
                  <a:srgbClr val="7030A0"/>
                </a:solidFill>
              </a:rPr>
              <a:t>DATTI DA FARE</a:t>
            </a:r>
            <a:r>
              <a:rPr sz="1600" b="1" dirty="0" smtClean="0">
                <a:solidFill>
                  <a:srgbClr val="7030A0"/>
                </a:solidFill>
              </a:rPr>
              <a:t>!</a:t>
            </a:r>
            <a:endParaRPr sz="1600" b="1" dirty="0">
              <a:solidFill>
                <a:srgbClr val="7030A0"/>
              </a:solidFill>
            </a:endParaRPr>
          </a:p>
          <a:p>
            <a:endParaRPr sz="1800" b="1" i="0" u="none" strike="noStrike" dirty="0">
              <a:solidFill>
                <a:srgbClr val="7030A0"/>
              </a:solidFill>
              <a:effectLst/>
              <a:latin typeface="Calibri" panose="020F0502020204030204" pitchFamily="34" charset="0"/>
            </a:endParaRPr>
          </a:p>
          <a:p>
            <a:endParaRPr sz="1800" b="1" i="0" u="none" strike="noStrike" dirty="0">
              <a:solidFill>
                <a:srgbClr val="7030A0"/>
              </a:solidFill>
              <a:effectLst/>
              <a:latin typeface="Calibri" panose="020F0502020204030204" pitchFamily="34" charset="0"/>
            </a:endParaRPr>
          </a:p>
          <a:p>
            <a:pPr marL="285750" indent="-285750" algn="just">
              <a:buFont typeface="Arial" panose="020B0604020202020204" pitchFamily="34" charset="0"/>
              <a:buChar char="•"/>
              <a:defRPr sz="1600" b="1">
                <a:solidFill>
                  <a:srgbClr val="7030A0"/>
                </a:solidFill>
                <a:effectLst/>
                <a:latin typeface="Calibri" panose="020F0502020204030204" pitchFamily="34" charset="0"/>
              </a:defRPr>
            </a:pPr>
            <a:r>
              <a:rPr lang="it-IT" dirty="0" smtClean="0"/>
              <a:t>Pensando alla tua impresa o a un'impresa con cui hai familiarità, suggerisci il cambiamento di digitalizzazione necessario e i blocchi nella loro attuazione. Dove possibile condividi con un collega l’ apprendimento. </a:t>
            </a:r>
            <a:endParaRPr lang="it-IT" sz="1600" b="1" dirty="0">
              <a:solidFill>
                <a:srgbClr val="7030A0"/>
              </a:solidFill>
              <a:latin typeface="Calibri" panose="020F0502020204030204" pitchFamily="34" charset="0"/>
            </a:endParaRPr>
          </a:p>
        </p:txBody>
      </p:sp>
      <p:graphicFrame>
        <p:nvGraphicFramePr>
          <p:cNvPr id="3" name="Table 3">
            <a:extLst>
              <a:ext uri="{FF2B5EF4-FFF2-40B4-BE49-F238E27FC236}">
                <a16:creationId xmlns="" xmlns:a16="http://schemas.microsoft.com/office/drawing/2014/main" id="{F8454405-EA37-4525-816C-AFC17794707D}"/>
              </a:ext>
            </a:extLst>
          </p:cNvPr>
          <p:cNvGraphicFramePr>
            <a:graphicFrameLocks noGrp="1"/>
          </p:cNvGraphicFramePr>
          <p:nvPr>
            <p:extLst>
              <p:ext uri="{D42A27DB-BD31-4B8C-83A1-F6EECF244321}">
                <p14:modId xmlns:p14="http://schemas.microsoft.com/office/powerpoint/2010/main" val="4201557542"/>
              </p:ext>
            </p:extLst>
          </p:nvPr>
        </p:nvGraphicFramePr>
        <p:xfrm>
          <a:off x="11297476" y="7482901"/>
          <a:ext cx="5868538" cy="1651724"/>
        </p:xfrm>
        <a:graphic>
          <a:graphicData uri="http://schemas.openxmlformats.org/drawingml/2006/table">
            <a:tbl>
              <a:tblPr firstRow="1" bandRow="1">
                <a:tableStyleId>{84AED351-25B0-4149-A5ED-F89A5CD1FB83}</a:tableStyleId>
              </a:tblPr>
              <a:tblGrid>
                <a:gridCol w="2934269">
                  <a:extLst>
                    <a:ext uri="{9D8B030D-6E8A-4147-A177-3AD203B41FA5}">
                      <a16:colId xmlns="" xmlns:a16="http://schemas.microsoft.com/office/drawing/2014/main" val="1345410245"/>
                    </a:ext>
                  </a:extLst>
                </a:gridCol>
                <a:gridCol w="2934269">
                  <a:extLst>
                    <a:ext uri="{9D8B030D-6E8A-4147-A177-3AD203B41FA5}">
                      <a16:colId xmlns="" xmlns:a16="http://schemas.microsoft.com/office/drawing/2014/main" val="3249260106"/>
                    </a:ext>
                  </a:extLst>
                </a:gridCol>
              </a:tblGrid>
              <a:tr h="307702">
                <a:tc>
                  <a:txBody>
                    <a:bodyPr/>
                    <a:lstStyle/>
                    <a:p>
                      <a:pPr>
                        <a:defRPr b="1"/>
                      </a:pPr>
                      <a:r>
                        <a:t> Modello di business</a:t>
                      </a:r>
                    </a:p>
                  </a:txBody>
                  <a:tcPr/>
                </a:tc>
                <a:tc>
                  <a:txBody>
                    <a:bodyPr/>
                    <a:lstStyle/>
                    <a:p>
                      <a:endParaRPr/>
                    </a:p>
                  </a:txBody>
                  <a:tcPr/>
                </a:tc>
                <a:extLst>
                  <a:ext uri="{0D108BD9-81ED-4DB2-BD59-A6C34878D82A}">
                    <a16:rowId xmlns="" xmlns:a16="http://schemas.microsoft.com/office/drawing/2014/main" val="871863924"/>
                  </a:ext>
                </a:extLst>
              </a:tr>
              <a:tr h="307702">
                <a:tc>
                  <a:txBody>
                    <a:bodyPr/>
                    <a:lstStyle/>
                    <a:p>
                      <a:pPr>
                        <a:defRPr b="1"/>
                      </a:pPr>
                      <a:r>
                        <a:t>Deficit di business</a:t>
                      </a:r>
                    </a:p>
                  </a:txBody>
                  <a:tcPr/>
                </a:tc>
                <a:tc>
                  <a:txBody>
                    <a:bodyPr/>
                    <a:lstStyle/>
                    <a:p>
                      <a:endParaRPr/>
                    </a:p>
                  </a:txBody>
                  <a:tcPr/>
                </a:tc>
                <a:extLst>
                  <a:ext uri="{0D108BD9-81ED-4DB2-BD59-A6C34878D82A}">
                    <a16:rowId xmlns="" xmlns:a16="http://schemas.microsoft.com/office/drawing/2014/main" val="3124788295"/>
                  </a:ext>
                </a:extLst>
              </a:tr>
              <a:tr h="307702">
                <a:tc>
                  <a:txBody>
                    <a:bodyPr/>
                    <a:lstStyle/>
                    <a:p>
                      <a:pPr>
                        <a:defRPr b="1"/>
                      </a:pPr>
                      <a:r>
                        <a:t>Soluzione di gestione del cambiamento</a:t>
                      </a:r>
                    </a:p>
                  </a:txBody>
                  <a:tcPr/>
                </a:tc>
                <a:tc>
                  <a:txBody>
                    <a:bodyPr/>
                    <a:lstStyle/>
                    <a:p>
                      <a:endParaRPr/>
                    </a:p>
                  </a:txBody>
                  <a:tcPr/>
                </a:tc>
                <a:extLst>
                  <a:ext uri="{0D108BD9-81ED-4DB2-BD59-A6C34878D82A}">
                    <a16:rowId xmlns="" xmlns:a16="http://schemas.microsoft.com/office/drawing/2014/main" val="3148709953"/>
                  </a:ext>
                </a:extLst>
              </a:tr>
              <a:tr h="307702">
                <a:tc>
                  <a:txBody>
                    <a:bodyPr/>
                    <a:lstStyle/>
                    <a:p>
                      <a:pPr>
                        <a:defRPr b="1"/>
                      </a:pPr>
                      <a:r>
                        <a:t>Impediment di gestione delle modifiche </a:t>
                      </a:r>
                    </a:p>
                  </a:txBody>
                  <a:tcPr/>
                </a:tc>
                <a:tc>
                  <a:txBody>
                    <a:bodyPr/>
                    <a:lstStyle/>
                    <a:p>
                      <a:endParaRPr/>
                    </a:p>
                  </a:txBody>
                  <a:tcPr/>
                </a:tc>
                <a:extLst>
                  <a:ext uri="{0D108BD9-81ED-4DB2-BD59-A6C34878D82A}">
                    <a16:rowId xmlns="" xmlns:a16="http://schemas.microsoft.com/office/drawing/2014/main" val="1258381879"/>
                  </a:ext>
                </a:extLst>
              </a:tr>
            </a:tbl>
          </a:graphicData>
        </a:graphic>
      </p:graphicFrame>
      <p:pic>
        <p:nvPicPr>
          <p:cNvPr id="3076" name="Picture 4" descr="Hill Cartoon Images – Browse 99,298 Stock Photos, Vectors ...">
            <a:extLst>
              <a:ext uri="{FF2B5EF4-FFF2-40B4-BE49-F238E27FC236}">
                <a16:creationId xmlns="" xmlns:a16="http://schemas.microsoft.com/office/drawing/2014/main" id="{2D56DFC8-C8D3-4D90-8934-228D5BC67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1611" y="2344973"/>
            <a:ext cx="4147902" cy="24045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 xmlns:a16="http://schemas.microsoft.com/office/drawing/2014/main" id="{B338D7F4-650A-47B6-9425-CA12367AB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8335" y="4929925"/>
            <a:ext cx="762000"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 xmlns:a16="http://schemas.microsoft.com/office/drawing/2014/main" id="{1F7F30CB-218C-4D53-91B3-6EF5CA597009}"/>
              </a:ext>
            </a:extLst>
          </p:cNvPr>
          <p:cNvSpPr>
            <a:spLocks noGrp="1" noChangeArrowheads="1"/>
          </p:cNvSpPr>
          <p:nvPr>
            <p:ph type="title"/>
          </p:nvPr>
        </p:nvSpPr>
        <p:spPr>
          <a:xfrm>
            <a:off x="1548282" y="1466597"/>
            <a:ext cx="12344400" cy="954882"/>
          </a:xfrm>
        </p:spPr>
        <p:txBody>
          <a:bodyPr/>
          <a:lstStyle/>
          <a:p>
            <a:pPr eaLnBrk="1" hangingPunct="1">
              <a:defRPr sz="4000" b="1">
                <a:solidFill>
                  <a:srgbClr val="7030A0"/>
                </a:solidFill>
                <a:latin typeface="Calibri" panose="020F0502020204030204" pitchFamily="34" charset="0"/>
                <a:cs typeface="Calibri" panose="020F0502020204030204" pitchFamily="34" charset="0"/>
              </a:defRPr>
            </a:pPr>
            <a:r>
              <a:rPr dirty="0">
                <a:ea typeface="Calibri"/>
                <a:sym typeface="Calibri"/>
              </a:rPr>
              <a:t>2. </a:t>
            </a:r>
            <a:r>
              <a:rPr dirty="0" err="1"/>
              <a:t>Personale</a:t>
            </a:r>
            <a:r>
              <a:rPr dirty="0"/>
              <a:t>/</a:t>
            </a:r>
            <a:r>
              <a:rPr dirty="0" err="1"/>
              <a:t>Conflitto</a:t>
            </a:r>
            <a:r>
              <a:rPr dirty="0"/>
              <a:t> di </a:t>
            </a:r>
            <a:r>
              <a:rPr dirty="0" err="1"/>
              <a:t>gestione</a:t>
            </a:r>
            <a:r>
              <a:rPr dirty="0"/>
              <a:t>  </a:t>
            </a:r>
            <a:endParaRPr sz="4000" b="1" dirty="0">
              <a:solidFill>
                <a:srgbClr val="7030A0"/>
              </a:solidFill>
              <a:latin typeface="Calibri" panose="020F0502020204030204" pitchFamily="34" charset="0"/>
              <a:cs typeface="Calibri" panose="020F0502020204030204" pitchFamily="34" charset="0"/>
            </a:endParaRPr>
          </a:p>
        </p:txBody>
      </p:sp>
      <p:sp>
        <p:nvSpPr>
          <p:cNvPr id="16387" name="Rectangle 5">
            <a:extLst>
              <a:ext uri="{FF2B5EF4-FFF2-40B4-BE49-F238E27FC236}">
                <a16:creationId xmlns="" xmlns:a16="http://schemas.microsoft.com/office/drawing/2014/main" id="{768C86BC-EC31-4A89-A1C8-591512B2A0DF}"/>
              </a:ext>
            </a:extLst>
          </p:cNvPr>
          <p:cNvSpPr>
            <a:spLocks noChangeArrowheads="1"/>
          </p:cNvSpPr>
          <p:nvPr/>
        </p:nvSpPr>
        <p:spPr bwMode="auto">
          <a:xfrm>
            <a:off x="2919882" y="3295650"/>
            <a:ext cx="3657600" cy="1828800"/>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sz="2100"/>
            </a:pPr>
            <a:r>
              <a:t>Stato attuale</a:t>
            </a:r>
          </a:p>
        </p:txBody>
      </p:sp>
      <p:sp>
        <p:nvSpPr>
          <p:cNvPr id="16388" name="AutoShape 7">
            <a:extLst>
              <a:ext uri="{FF2B5EF4-FFF2-40B4-BE49-F238E27FC236}">
                <a16:creationId xmlns="" xmlns:a16="http://schemas.microsoft.com/office/drawing/2014/main" id="{3A2CB86F-AF56-4AF0-BBEB-A2964ADFA1CF}"/>
              </a:ext>
            </a:extLst>
          </p:cNvPr>
          <p:cNvSpPr>
            <a:spLocks noChangeArrowheads="1"/>
          </p:cNvSpPr>
          <p:nvPr/>
        </p:nvSpPr>
        <p:spPr bwMode="auto">
          <a:xfrm>
            <a:off x="6691782" y="3743325"/>
            <a:ext cx="2057400" cy="1143000"/>
          </a:xfrm>
          <a:prstGeom prst="rightArrow">
            <a:avLst>
              <a:gd name="adj1" fmla="val 50000"/>
              <a:gd name="adj2" fmla="val 45000"/>
            </a:avLst>
          </a:prstGeom>
          <a:solidFill>
            <a:srgbClr val="FFFF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sz="2100"/>
          </a:p>
        </p:txBody>
      </p:sp>
      <p:sp>
        <p:nvSpPr>
          <p:cNvPr id="16389" name="Oval 8">
            <a:extLst>
              <a:ext uri="{FF2B5EF4-FFF2-40B4-BE49-F238E27FC236}">
                <a16:creationId xmlns="" xmlns:a16="http://schemas.microsoft.com/office/drawing/2014/main" id="{9FA5DE3B-98B5-4CF8-B840-C1DA5F77746A}"/>
              </a:ext>
            </a:extLst>
          </p:cNvPr>
          <p:cNvSpPr>
            <a:spLocks noChangeArrowheads="1"/>
          </p:cNvSpPr>
          <p:nvPr/>
        </p:nvSpPr>
        <p:spPr bwMode="auto">
          <a:xfrm>
            <a:off x="8801100" y="3371850"/>
            <a:ext cx="2857500" cy="1828800"/>
          </a:xfrm>
          <a:prstGeom prst="ellipse">
            <a:avLst/>
          </a:prstGeom>
          <a:solidFill>
            <a:srgbClr val="99CC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sz="2100"/>
            </a:pPr>
            <a:r>
              <a:rPr lang="it-IT" dirty="0" smtClean="0"/>
              <a:t>Stato di </a:t>
            </a:r>
          </a:p>
          <a:p>
            <a:pPr algn="ctr">
              <a:defRPr sz="2100"/>
            </a:pPr>
            <a:r>
              <a:rPr lang="it-IT" dirty="0" smtClean="0"/>
              <a:t>Trasformazione</a:t>
            </a:r>
          </a:p>
          <a:p>
            <a:pPr algn="ctr">
              <a:defRPr sz="2100"/>
            </a:pPr>
            <a:endParaRPr lang="it-IT" dirty="0"/>
          </a:p>
        </p:txBody>
      </p:sp>
      <p:sp>
        <p:nvSpPr>
          <p:cNvPr id="16390" name="AutoShape 10">
            <a:extLst>
              <a:ext uri="{FF2B5EF4-FFF2-40B4-BE49-F238E27FC236}">
                <a16:creationId xmlns="" xmlns:a16="http://schemas.microsoft.com/office/drawing/2014/main" id="{F1469A27-42B6-4084-9B13-B1CD1D600C34}"/>
              </a:ext>
            </a:extLst>
          </p:cNvPr>
          <p:cNvSpPr>
            <a:spLocks noChangeArrowheads="1"/>
          </p:cNvSpPr>
          <p:nvPr/>
        </p:nvSpPr>
        <p:spPr bwMode="auto">
          <a:xfrm>
            <a:off x="11710518" y="3914775"/>
            <a:ext cx="1761186" cy="800100"/>
          </a:xfrm>
          <a:prstGeom prst="rightArrow">
            <a:avLst>
              <a:gd name="adj1" fmla="val 50000"/>
              <a:gd name="adj2" fmla="val 58824"/>
            </a:avLst>
          </a:prstGeom>
          <a:solidFill>
            <a:srgbClr val="FFFF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sz="2100"/>
          </a:p>
        </p:txBody>
      </p:sp>
      <p:sp>
        <p:nvSpPr>
          <p:cNvPr id="16391" name="AutoShape 11">
            <a:extLst>
              <a:ext uri="{FF2B5EF4-FFF2-40B4-BE49-F238E27FC236}">
                <a16:creationId xmlns="" xmlns:a16="http://schemas.microsoft.com/office/drawing/2014/main" id="{7591D826-1944-46D3-8E69-B05D59DF5D22}"/>
              </a:ext>
            </a:extLst>
          </p:cNvPr>
          <p:cNvSpPr>
            <a:spLocks noChangeArrowheads="1"/>
          </p:cNvSpPr>
          <p:nvPr/>
        </p:nvSpPr>
        <p:spPr bwMode="auto">
          <a:xfrm>
            <a:off x="12956504" y="3268786"/>
            <a:ext cx="2743200" cy="1943100"/>
          </a:xfrm>
          <a:prstGeom prst="triangle">
            <a:avLst>
              <a:gd name="adj" fmla="val 5000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sz="2100">
                <a:solidFill>
                  <a:srgbClr val="002060"/>
                </a:solidFill>
              </a:defRPr>
            </a:pPr>
            <a:r>
              <a:rPr lang="it-IT" dirty="0" smtClean="0"/>
              <a:t>Stato futuro</a:t>
            </a:r>
            <a:endParaRPr dirty="0"/>
          </a:p>
        </p:txBody>
      </p:sp>
      <p:sp>
        <p:nvSpPr>
          <p:cNvPr id="16392" name="Rectangle 13">
            <a:extLst>
              <a:ext uri="{FF2B5EF4-FFF2-40B4-BE49-F238E27FC236}">
                <a16:creationId xmlns="" xmlns:a16="http://schemas.microsoft.com/office/drawing/2014/main" id="{A543BC3D-D23F-4EC1-A31C-6DFA8D9CB0A1}"/>
              </a:ext>
            </a:extLst>
          </p:cNvPr>
          <p:cNvSpPr>
            <a:spLocks noChangeArrowheads="1"/>
          </p:cNvSpPr>
          <p:nvPr/>
        </p:nvSpPr>
        <p:spPr bwMode="auto">
          <a:xfrm>
            <a:off x="2919882" y="2267368"/>
            <a:ext cx="10172700" cy="800100"/>
          </a:xfrm>
          <a:prstGeom prst="rect">
            <a:avLst/>
          </a:prstGeom>
          <a:solidFill>
            <a:srgbClr val="92D05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sz="2100"/>
            </a:pPr>
            <a:r>
              <a:rPr lang="it-IT" dirty="0" smtClean="0"/>
              <a:t>La gestione potrebbe vedere il cambiamento in un modo lineare</a:t>
            </a:r>
            <a:endParaRPr lang="it-IT" dirty="0"/>
          </a:p>
        </p:txBody>
      </p:sp>
      <p:sp>
        <p:nvSpPr>
          <p:cNvPr id="16393" name="Rectangle 15">
            <a:extLst>
              <a:ext uri="{FF2B5EF4-FFF2-40B4-BE49-F238E27FC236}">
                <a16:creationId xmlns="" xmlns:a16="http://schemas.microsoft.com/office/drawing/2014/main" id="{28DABDFA-CB18-4E9F-8D30-B776B77C50B9}"/>
              </a:ext>
            </a:extLst>
          </p:cNvPr>
          <p:cNvSpPr>
            <a:spLocks noChangeArrowheads="1"/>
          </p:cNvSpPr>
          <p:nvPr/>
        </p:nvSpPr>
        <p:spPr bwMode="auto">
          <a:xfrm>
            <a:off x="3086100" y="6996448"/>
            <a:ext cx="3429000" cy="1828800"/>
          </a:xfrm>
          <a:prstGeom prst="rect">
            <a:avLst/>
          </a:prstGeom>
          <a:solidFill>
            <a:schemeClr val="fo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sz="2100"/>
            </a:pPr>
            <a:r>
              <a:t>Stato attuale</a:t>
            </a:r>
          </a:p>
        </p:txBody>
      </p:sp>
      <p:sp>
        <p:nvSpPr>
          <p:cNvPr id="16394" name="Freeform 20">
            <a:extLst>
              <a:ext uri="{FF2B5EF4-FFF2-40B4-BE49-F238E27FC236}">
                <a16:creationId xmlns="" xmlns:a16="http://schemas.microsoft.com/office/drawing/2014/main" id="{7D992C40-C17B-4A5D-9CB9-8BACCABBB60E}"/>
              </a:ext>
            </a:extLst>
          </p:cNvPr>
          <p:cNvSpPr>
            <a:spLocks/>
          </p:cNvSpPr>
          <p:nvPr/>
        </p:nvSpPr>
        <p:spPr bwMode="auto">
          <a:xfrm>
            <a:off x="6577482" y="6619875"/>
            <a:ext cx="3314700" cy="3105150"/>
          </a:xfrm>
          <a:custGeom>
            <a:avLst/>
            <a:gdLst>
              <a:gd name="T0" fmla="*/ 0 w 1392"/>
              <a:gd name="T1" fmla="*/ 2147483646 h 1304"/>
              <a:gd name="T2" fmla="*/ 2147483646 w 1392"/>
              <a:gd name="T3" fmla="*/ 2147483646 h 1304"/>
              <a:gd name="T4" fmla="*/ 2147483646 w 1392"/>
              <a:gd name="T5" fmla="*/ 2147483646 h 1304"/>
              <a:gd name="T6" fmla="*/ 2147483646 w 1392"/>
              <a:gd name="T7" fmla="*/ 2147483646 h 1304"/>
              <a:gd name="T8" fmla="*/ 2147483646 w 1392"/>
              <a:gd name="T9" fmla="*/ 2147483646 h 1304"/>
              <a:gd name="T10" fmla="*/ 2147483646 w 1392"/>
              <a:gd name="T11" fmla="*/ 2147483646 h 1304"/>
              <a:gd name="T12" fmla="*/ 2147483646 w 1392"/>
              <a:gd name="T13" fmla="*/ 2147483646 h 1304"/>
              <a:gd name="T14" fmla="*/ 2147483646 w 1392"/>
              <a:gd name="T15" fmla="*/ 2147483646 h 1304"/>
              <a:gd name="T16" fmla="*/ 2147483646 w 1392"/>
              <a:gd name="T17" fmla="*/ 2147483646 h 1304"/>
              <a:gd name="T18" fmla="*/ 2147483646 w 1392"/>
              <a:gd name="T19" fmla="*/ 2147483646 h 1304"/>
              <a:gd name="T20" fmla="*/ 2147483646 w 1392"/>
              <a:gd name="T21" fmla="*/ 2147483646 h 1304"/>
              <a:gd name="T22" fmla="*/ 2147483646 w 1392"/>
              <a:gd name="T23" fmla="*/ 2147483646 h 1304"/>
              <a:gd name="T24" fmla="*/ 2147483646 w 1392"/>
              <a:gd name="T25" fmla="*/ 2147483646 h 1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2"/>
              <a:gd name="T40" fmla="*/ 0 h 1304"/>
              <a:gd name="T41" fmla="*/ 1392 w 1392"/>
              <a:gd name="T42" fmla="*/ 1304 h 1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2" h="1304">
                <a:moveTo>
                  <a:pt x="0" y="440"/>
                </a:moveTo>
                <a:cubicBezTo>
                  <a:pt x="308" y="220"/>
                  <a:pt x="616" y="0"/>
                  <a:pt x="624" y="104"/>
                </a:cubicBezTo>
                <a:cubicBezTo>
                  <a:pt x="632" y="208"/>
                  <a:pt x="0" y="1072"/>
                  <a:pt x="48" y="1064"/>
                </a:cubicBezTo>
                <a:cubicBezTo>
                  <a:pt x="96" y="1056"/>
                  <a:pt x="864" y="40"/>
                  <a:pt x="912" y="56"/>
                </a:cubicBezTo>
                <a:cubicBezTo>
                  <a:pt x="960" y="72"/>
                  <a:pt x="368" y="1016"/>
                  <a:pt x="336" y="1160"/>
                </a:cubicBezTo>
                <a:cubicBezTo>
                  <a:pt x="304" y="1304"/>
                  <a:pt x="592" y="1072"/>
                  <a:pt x="720" y="920"/>
                </a:cubicBezTo>
                <a:cubicBezTo>
                  <a:pt x="848" y="768"/>
                  <a:pt x="1048" y="248"/>
                  <a:pt x="1104" y="248"/>
                </a:cubicBezTo>
                <a:cubicBezTo>
                  <a:pt x="1160" y="248"/>
                  <a:pt x="1024" y="848"/>
                  <a:pt x="1056" y="920"/>
                </a:cubicBezTo>
                <a:cubicBezTo>
                  <a:pt x="1088" y="992"/>
                  <a:pt x="1248" y="736"/>
                  <a:pt x="1296" y="680"/>
                </a:cubicBezTo>
                <a:cubicBezTo>
                  <a:pt x="1344" y="624"/>
                  <a:pt x="1336" y="592"/>
                  <a:pt x="1344" y="584"/>
                </a:cubicBezTo>
                <a:cubicBezTo>
                  <a:pt x="1352" y="576"/>
                  <a:pt x="1336" y="632"/>
                  <a:pt x="1344" y="632"/>
                </a:cubicBezTo>
                <a:cubicBezTo>
                  <a:pt x="1352" y="632"/>
                  <a:pt x="1392" y="592"/>
                  <a:pt x="1392" y="584"/>
                </a:cubicBezTo>
                <a:cubicBezTo>
                  <a:pt x="1392" y="576"/>
                  <a:pt x="1368" y="580"/>
                  <a:pt x="1344" y="58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sz="2100"/>
          </a:p>
        </p:txBody>
      </p:sp>
      <p:sp>
        <p:nvSpPr>
          <p:cNvPr id="16395" name="Oval 21">
            <a:extLst>
              <a:ext uri="{FF2B5EF4-FFF2-40B4-BE49-F238E27FC236}">
                <a16:creationId xmlns="" xmlns:a16="http://schemas.microsoft.com/office/drawing/2014/main" id="{4AAA5AD7-007D-4BDF-8F50-71924417CF99}"/>
              </a:ext>
            </a:extLst>
          </p:cNvPr>
          <p:cNvSpPr>
            <a:spLocks noChangeArrowheads="1"/>
          </p:cNvSpPr>
          <p:nvPr/>
        </p:nvSpPr>
        <p:spPr bwMode="auto">
          <a:xfrm>
            <a:off x="9658350" y="7200900"/>
            <a:ext cx="2736850" cy="1943100"/>
          </a:xfrm>
          <a:prstGeom prst="ellipse">
            <a:avLst/>
          </a:prstGeom>
          <a:solidFill>
            <a:srgbClr val="99CCFF"/>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sz="2100"/>
            </a:pPr>
            <a:r>
              <a:rPr lang="it-IT" dirty="0" smtClean="0"/>
              <a:t>Stato di </a:t>
            </a:r>
          </a:p>
          <a:p>
            <a:pPr algn="ctr">
              <a:defRPr sz="2100"/>
            </a:pPr>
            <a:r>
              <a:rPr lang="it-IT" dirty="0" smtClean="0"/>
              <a:t>Trasformazione</a:t>
            </a:r>
            <a:endParaRPr dirty="0"/>
          </a:p>
        </p:txBody>
      </p:sp>
      <p:sp>
        <p:nvSpPr>
          <p:cNvPr id="16396" name="AutoShape 22">
            <a:extLst>
              <a:ext uri="{FF2B5EF4-FFF2-40B4-BE49-F238E27FC236}">
                <a16:creationId xmlns="" xmlns:a16="http://schemas.microsoft.com/office/drawing/2014/main" id="{1DB4388C-F0C9-49E3-B0CE-43525A9B7395}"/>
              </a:ext>
            </a:extLst>
          </p:cNvPr>
          <p:cNvSpPr>
            <a:spLocks noChangeArrowheads="1"/>
          </p:cNvSpPr>
          <p:nvPr/>
        </p:nvSpPr>
        <p:spPr bwMode="auto">
          <a:xfrm>
            <a:off x="13123572" y="6552261"/>
            <a:ext cx="2971800" cy="2057400"/>
          </a:xfrm>
          <a:prstGeom prst="triangle">
            <a:avLst>
              <a:gd name="adj" fmla="val 50000"/>
            </a:avLst>
          </a:prstGeom>
          <a:solidFill>
            <a:srgbClr val="FF006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sz="2100"/>
            </a:pPr>
            <a:r>
              <a:rPr lang="it-IT" dirty="0" smtClean="0"/>
              <a:t>Stato futuro</a:t>
            </a:r>
          </a:p>
          <a:p>
            <a:pPr algn="ctr">
              <a:defRPr sz="2100"/>
            </a:pPr>
            <a:endParaRPr dirty="0"/>
          </a:p>
        </p:txBody>
      </p:sp>
      <p:sp>
        <p:nvSpPr>
          <p:cNvPr id="16397" name="Freeform 23">
            <a:extLst>
              <a:ext uri="{FF2B5EF4-FFF2-40B4-BE49-F238E27FC236}">
                <a16:creationId xmlns="" xmlns:a16="http://schemas.microsoft.com/office/drawing/2014/main" id="{E96DB3E2-A508-452F-9AA2-A4D8B10DB837}"/>
              </a:ext>
            </a:extLst>
          </p:cNvPr>
          <p:cNvSpPr>
            <a:spLocks/>
          </p:cNvSpPr>
          <p:nvPr/>
        </p:nvSpPr>
        <p:spPr bwMode="auto">
          <a:xfrm>
            <a:off x="11644916" y="5788818"/>
            <a:ext cx="2400300" cy="3657600"/>
          </a:xfrm>
          <a:custGeom>
            <a:avLst/>
            <a:gdLst>
              <a:gd name="T0" fmla="*/ 2147483646 w 1008"/>
              <a:gd name="T1" fmla="*/ 2147483646 h 1536"/>
              <a:gd name="T2" fmla="*/ 2147483646 w 1008"/>
              <a:gd name="T3" fmla="*/ 2147483646 h 1536"/>
              <a:gd name="T4" fmla="*/ 2147483646 w 1008"/>
              <a:gd name="T5" fmla="*/ 2147483646 h 1536"/>
              <a:gd name="T6" fmla="*/ 2147483646 w 1008"/>
              <a:gd name="T7" fmla="*/ 2147483646 h 1536"/>
              <a:gd name="T8" fmla="*/ 2147483646 w 1008"/>
              <a:gd name="T9" fmla="*/ 2147483646 h 1536"/>
              <a:gd name="T10" fmla="*/ 2147483646 w 1008"/>
              <a:gd name="T11" fmla="*/ 2147483646 h 1536"/>
              <a:gd name="T12" fmla="*/ 2147483646 w 1008"/>
              <a:gd name="T13" fmla="*/ 2147483646 h 1536"/>
              <a:gd name="T14" fmla="*/ 2147483646 w 1008"/>
              <a:gd name="T15" fmla="*/ 2147483646 h 1536"/>
              <a:gd name="T16" fmla="*/ 2147483646 w 1008"/>
              <a:gd name="T17" fmla="*/ 2147483646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8"/>
              <a:gd name="T28" fmla="*/ 0 h 1536"/>
              <a:gd name="T29" fmla="*/ 1008 w 1008"/>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8" h="1536">
                <a:moveTo>
                  <a:pt x="88" y="1360"/>
                </a:moveTo>
                <a:cubicBezTo>
                  <a:pt x="308" y="1448"/>
                  <a:pt x="528" y="1536"/>
                  <a:pt x="520" y="1360"/>
                </a:cubicBezTo>
                <a:cubicBezTo>
                  <a:pt x="512" y="1184"/>
                  <a:pt x="80" y="456"/>
                  <a:pt x="40" y="304"/>
                </a:cubicBezTo>
                <a:cubicBezTo>
                  <a:pt x="0" y="152"/>
                  <a:pt x="240" y="480"/>
                  <a:pt x="280" y="448"/>
                </a:cubicBezTo>
                <a:cubicBezTo>
                  <a:pt x="320" y="416"/>
                  <a:pt x="240" y="96"/>
                  <a:pt x="280" y="112"/>
                </a:cubicBezTo>
                <a:cubicBezTo>
                  <a:pt x="320" y="128"/>
                  <a:pt x="472" y="560"/>
                  <a:pt x="520" y="544"/>
                </a:cubicBezTo>
                <a:cubicBezTo>
                  <a:pt x="568" y="528"/>
                  <a:pt x="496" y="0"/>
                  <a:pt x="568" y="16"/>
                </a:cubicBezTo>
                <a:cubicBezTo>
                  <a:pt x="640" y="32"/>
                  <a:pt x="896" y="552"/>
                  <a:pt x="952" y="640"/>
                </a:cubicBezTo>
                <a:cubicBezTo>
                  <a:pt x="1008" y="728"/>
                  <a:pt x="956" y="636"/>
                  <a:pt x="904" y="54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sz="2100"/>
          </a:p>
        </p:txBody>
      </p:sp>
      <p:sp>
        <p:nvSpPr>
          <p:cNvPr id="16398" name="Rectangle 27">
            <a:extLst>
              <a:ext uri="{FF2B5EF4-FFF2-40B4-BE49-F238E27FC236}">
                <a16:creationId xmlns="" xmlns:a16="http://schemas.microsoft.com/office/drawing/2014/main" id="{52600AC0-0DF2-431A-8DB3-EB59627B73CF}"/>
              </a:ext>
            </a:extLst>
          </p:cNvPr>
          <p:cNvSpPr>
            <a:spLocks noChangeArrowheads="1"/>
          </p:cNvSpPr>
          <p:nvPr/>
        </p:nvSpPr>
        <p:spPr bwMode="auto">
          <a:xfrm>
            <a:off x="2971800" y="5600700"/>
            <a:ext cx="7543800" cy="800100"/>
          </a:xfrm>
          <a:prstGeom prst="rect">
            <a:avLst/>
          </a:prstGeom>
          <a:solidFill>
            <a:srgbClr val="FFC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sz="2100"/>
            </a:pPr>
            <a:r>
              <a:rPr dirty="0"/>
              <a:t>Il </a:t>
            </a:r>
            <a:r>
              <a:rPr dirty="0" err="1"/>
              <a:t>personale</a:t>
            </a:r>
            <a:r>
              <a:rPr dirty="0"/>
              <a:t> </a:t>
            </a:r>
            <a:r>
              <a:rPr dirty="0" err="1"/>
              <a:t>potrebbe</a:t>
            </a:r>
            <a:r>
              <a:rPr dirty="0"/>
              <a:t> </a:t>
            </a:r>
            <a:r>
              <a:rPr dirty="0" err="1"/>
              <a:t>vedere</a:t>
            </a:r>
            <a:r>
              <a:rPr dirty="0"/>
              <a:t> il </a:t>
            </a:r>
            <a:r>
              <a:rPr dirty="0" err="1"/>
              <a:t>cambiamento</a:t>
            </a:r>
            <a:r>
              <a:rPr dirty="0"/>
              <a:t> in </a:t>
            </a:r>
            <a:r>
              <a:rPr dirty="0" err="1"/>
              <a:t>modo</a:t>
            </a:r>
            <a:r>
              <a:rPr dirty="0"/>
              <a:t> </a:t>
            </a:r>
            <a:r>
              <a:rPr dirty="0" err="1"/>
              <a:t>diverso</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p:nvPr/>
        </p:nvSpPr>
        <p:spPr>
          <a:xfrm>
            <a:off x="1533179" y="1474094"/>
            <a:ext cx="1234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rPr dirty="0"/>
              <a:t>3. Come iniziare! </a:t>
            </a:r>
            <a:r>
              <a:rPr dirty="0" err="1"/>
              <a:t>Impostazione</a:t>
            </a:r>
            <a:r>
              <a:rPr dirty="0"/>
              <a:t> </a:t>
            </a:r>
            <a:r>
              <a:rPr dirty="0" smtClean="0"/>
              <a:t>d</a:t>
            </a:r>
            <a:r>
              <a:rPr lang="it-IT" dirty="0" smtClean="0"/>
              <a:t>i </a:t>
            </a:r>
            <a:r>
              <a:rPr dirty="0" err="1" smtClean="0"/>
              <a:t>obiettiv</a:t>
            </a:r>
            <a:r>
              <a:rPr lang="it-IT" dirty="0" smtClean="0"/>
              <a:t>i</a:t>
            </a:r>
            <a:r>
              <a:rPr dirty="0" smtClean="0"/>
              <a:t> </a:t>
            </a:r>
            <a:r>
              <a:rPr lang="it-IT" dirty="0" smtClean="0"/>
              <a:t>SMART</a:t>
            </a:r>
            <a:r>
              <a:rPr dirty="0" smtClean="0"/>
              <a:t> </a:t>
            </a:r>
            <a:endParaRPr dirty="0"/>
          </a:p>
        </p:txBody>
      </p:sp>
      <p:sp>
        <p:nvSpPr>
          <p:cNvPr id="95" name="Google Shape;95;p7"/>
          <p:cNvSpPr txBox="1"/>
          <p:nvPr/>
        </p:nvSpPr>
        <p:spPr>
          <a:xfrm>
            <a:off x="1211238" y="2513372"/>
            <a:ext cx="8519615" cy="6586378"/>
          </a:xfrm>
          <a:prstGeom prst="rect">
            <a:avLst/>
          </a:prstGeom>
          <a:noFill/>
          <a:ln>
            <a:noFill/>
          </a:ln>
        </p:spPr>
        <p:txBody>
          <a:bodyPr spcFirstLastPara="1" wrap="square" lIns="91425" tIns="45700" rIns="91425" bIns="45700" anchor="t" anchorCtr="0">
            <a:spAutoFit/>
          </a:bodyPr>
          <a:lstStyle/>
          <a:p>
            <a:pPr marL="571500" marR="0" lvl="0" indent="-571500" algn="just" rtl="0">
              <a:spcBef>
                <a:spcPts val="0"/>
              </a:spcBef>
              <a:spcAft>
                <a:spcPts val="0"/>
              </a:spcAft>
              <a:buFont typeface="Arial" panose="020B0604020202020204" pitchFamily="34" charset="0"/>
              <a:buChar char="•"/>
              <a:defRPr sz="2400">
                <a:latin typeface="open sans" panose="020B0606030504020204" pitchFamily="34" charset="0"/>
              </a:defRPr>
            </a:pPr>
            <a:r>
              <a:rPr lang="it-IT" dirty="0" smtClean="0">
                <a:solidFill>
                  <a:srgbClr val="000000"/>
                </a:solidFill>
                <a:effectLst/>
              </a:rPr>
              <a:t>Gli obiettivi </a:t>
            </a:r>
            <a:r>
              <a:rPr lang="it-IT" dirty="0" smtClean="0"/>
              <a:t>SMART</a:t>
            </a:r>
            <a:r>
              <a:rPr lang="it-IT" dirty="0" smtClean="0">
                <a:solidFill>
                  <a:srgbClr val="000000"/>
                </a:solidFill>
                <a:effectLst/>
              </a:rPr>
              <a:t> </a:t>
            </a:r>
            <a:r>
              <a:rPr lang="it-IT" dirty="0" smtClean="0"/>
              <a:t>sono un modo semplice e conveniente sia nel tempo che nelle risorse per avviare qualsiasi processo di gestione del cambiamento</a:t>
            </a:r>
            <a:endParaRPr lang="it-IT" dirty="0" smtClean="0">
              <a:solidFill>
                <a:srgbClr val="000000"/>
              </a:solidFill>
              <a:effectLst/>
            </a:endParaRPr>
          </a:p>
          <a:p>
            <a:pPr marL="571500" marR="0" lvl="0" indent="-571500" algn="just" rtl="0">
              <a:spcBef>
                <a:spcPts val="0"/>
              </a:spcBef>
              <a:spcAft>
                <a:spcPts val="0"/>
              </a:spcAft>
              <a:buFont typeface="Arial" panose="020B0604020202020204" pitchFamily="34" charset="0"/>
              <a:buChar char="•"/>
            </a:pPr>
            <a:endParaRPr lang="it-IT" sz="2400" b="0" i="0" dirty="0" smtClean="0">
              <a:solidFill>
                <a:srgbClr val="000000"/>
              </a:solidFill>
              <a:effectLst/>
              <a:latin typeface="open sans" panose="020B0606030504020204" pitchFamily="34" charset="0"/>
            </a:endParaRPr>
          </a:p>
          <a:p>
            <a:pPr marL="571500" marR="0" lvl="0" indent="-571500" algn="just" rtl="0">
              <a:spcBef>
                <a:spcPts val="0"/>
              </a:spcBef>
              <a:spcAft>
                <a:spcPts val="0"/>
              </a:spcAft>
              <a:buFont typeface="Arial" panose="020B0604020202020204" pitchFamily="34" charset="0"/>
              <a:buChar char="•"/>
              <a:defRPr sz="2400">
                <a:latin typeface="open sans" panose="020B0606030504020204" pitchFamily="34" charset="0"/>
              </a:defRPr>
            </a:pPr>
            <a:r>
              <a:rPr lang="it-IT" dirty="0" smtClean="0"/>
              <a:t>Molto utile nell'inquadratura e soprattutto nella comunicazione di </a:t>
            </a:r>
            <a:r>
              <a:rPr lang="it-IT" b="1" dirty="0" smtClean="0"/>
              <a:t>Definizione e Adozione</a:t>
            </a:r>
          </a:p>
          <a:p>
            <a:pPr marL="571500" marR="0" lvl="0" indent="-571500" algn="just" rtl="0">
              <a:spcBef>
                <a:spcPts val="0"/>
              </a:spcBef>
              <a:spcAft>
                <a:spcPts val="0"/>
              </a:spcAft>
              <a:buFont typeface="Arial" panose="020B0604020202020204" pitchFamily="34" charset="0"/>
              <a:buChar char="•"/>
            </a:pPr>
            <a:endParaRPr lang="it-IT" sz="2400" b="1" i="0" dirty="0" smtClean="0">
              <a:solidFill>
                <a:srgbClr val="000000"/>
              </a:solidFill>
              <a:effectLst/>
              <a:latin typeface="open sans" panose="020B0606030504020204" pitchFamily="34" charset="0"/>
            </a:endParaRPr>
          </a:p>
          <a:p>
            <a:pPr marL="571500" marR="0" lvl="0" indent="-571500" algn="just" rtl="0">
              <a:spcBef>
                <a:spcPts val="0"/>
              </a:spcBef>
              <a:spcAft>
                <a:spcPts val="0"/>
              </a:spcAft>
              <a:buFont typeface="Arial" panose="020B0604020202020204" pitchFamily="34" charset="0"/>
              <a:buChar char="•"/>
              <a:defRPr sz="2400">
                <a:solidFill>
                  <a:srgbClr val="000000"/>
                </a:solidFill>
                <a:effectLst/>
                <a:latin typeface="open sans" panose="020B0606030504020204" pitchFamily="34" charset="0"/>
              </a:defRPr>
            </a:pPr>
            <a:r>
              <a:rPr lang="it-IT" dirty="0" smtClean="0"/>
              <a:t>Rende più facile aiutare la tua organizzazione a preparare, conformarsi e accettare il cambiamento in modo semplificato durante il processo di modifica</a:t>
            </a:r>
          </a:p>
          <a:p>
            <a:pPr marL="571500" marR="0" lvl="0" indent="-571500" algn="just" rtl="0">
              <a:spcBef>
                <a:spcPts val="0"/>
              </a:spcBef>
              <a:spcAft>
                <a:spcPts val="0"/>
              </a:spcAft>
              <a:buFont typeface="Arial" panose="020B0604020202020204" pitchFamily="34" charset="0"/>
              <a:buChar char="•"/>
            </a:pPr>
            <a:endParaRPr lang="it-IT" sz="2400" b="0" i="0" dirty="0" smtClean="0">
              <a:solidFill>
                <a:srgbClr val="000000"/>
              </a:solidFill>
              <a:effectLst/>
              <a:latin typeface="open sans" panose="020B0606030504020204" pitchFamily="34" charset="0"/>
            </a:endParaRPr>
          </a:p>
          <a:p>
            <a:pPr marL="571500" marR="0" lvl="0" indent="-571500" algn="just" rtl="0">
              <a:spcBef>
                <a:spcPts val="0"/>
              </a:spcBef>
              <a:spcAft>
                <a:spcPts val="0"/>
              </a:spcAft>
              <a:buFont typeface="Arial" panose="020B0604020202020204" pitchFamily="34" charset="0"/>
              <a:buChar char="•"/>
              <a:defRPr sz="2400">
                <a:latin typeface="open sans" panose="020B0606030504020204" pitchFamily="34" charset="0"/>
              </a:defRPr>
            </a:pPr>
            <a:r>
              <a:rPr lang="it-IT" dirty="0" smtClean="0"/>
              <a:t>Tutto sulla rapida comprensione e accettazione</a:t>
            </a:r>
          </a:p>
          <a:p>
            <a:pPr marL="571500" marR="0" lvl="0" indent="-571500" algn="just" rtl="0">
              <a:spcBef>
                <a:spcPts val="0"/>
              </a:spcBef>
              <a:spcAft>
                <a:spcPts val="0"/>
              </a:spcAft>
              <a:buFont typeface="Arial" panose="020B0604020202020204" pitchFamily="34" charset="0"/>
              <a:buChar char="•"/>
            </a:pPr>
            <a:endParaRPr lang="it-IT" sz="2400" dirty="0" smtClean="0">
              <a:latin typeface="open sans" panose="020B0606030504020204" pitchFamily="34" charset="0"/>
            </a:endParaRPr>
          </a:p>
          <a:p>
            <a:pPr marL="571500" marR="0" lvl="0" indent="-571500" algn="just" rtl="0">
              <a:spcBef>
                <a:spcPts val="0"/>
              </a:spcBef>
              <a:spcAft>
                <a:spcPts val="0"/>
              </a:spcAft>
              <a:buFont typeface="Arial" panose="020B0604020202020204" pitchFamily="34" charset="0"/>
              <a:buChar char="•"/>
              <a:defRPr sz="2400">
                <a:latin typeface="open sans" panose="020B0606030504020204" pitchFamily="34" charset="0"/>
              </a:defRPr>
            </a:pPr>
            <a:r>
              <a:rPr lang="it-IT" dirty="0" smtClean="0"/>
              <a:t>Può essere utilizzato come una struttura di cambiamento a sé stante o essere costruito con un framework più complicato </a:t>
            </a:r>
          </a:p>
          <a:p>
            <a:pPr marL="571500" marR="0" lvl="0" indent="-571500" algn="l" rtl="0">
              <a:spcBef>
                <a:spcPts val="0"/>
              </a:spcBef>
              <a:spcAft>
                <a:spcPts val="0"/>
              </a:spcAft>
              <a:buFont typeface="Arial" panose="020B0604020202020204" pitchFamily="34" charset="0"/>
              <a:buChar char="•"/>
            </a:pPr>
            <a:endParaRPr dirty="0"/>
          </a:p>
        </p:txBody>
      </p:sp>
      <p:sp>
        <p:nvSpPr>
          <p:cNvPr id="96" name="Google Shape;96;p7" descr="Business Communication: What it Means, Why it Matters &amp; Mor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6" name="Diagram 5">
            <a:extLst>
              <a:ext uri="{FF2B5EF4-FFF2-40B4-BE49-F238E27FC236}">
                <a16:creationId xmlns="" xmlns:a16="http://schemas.microsoft.com/office/drawing/2014/main" id="{0E679C76-8552-4594-8F39-566B77AA1E58}"/>
              </a:ext>
            </a:extLst>
          </p:cNvPr>
          <p:cNvGraphicFramePr/>
          <p:nvPr>
            <p:extLst>
              <p:ext uri="{D42A27DB-BD31-4B8C-83A1-F6EECF244321}">
                <p14:modId xmlns:p14="http://schemas.microsoft.com/office/powerpoint/2010/main" val="1875172650"/>
              </p:ext>
            </p:extLst>
          </p:nvPr>
        </p:nvGraphicFramePr>
        <p:xfrm>
          <a:off x="9726006" y="2181940"/>
          <a:ext cx="8303146" cy="719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Google Shape;96;p7" descr="Business Communication: What it Means, Why it Matters &amp; Mor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TextBox 10">
            <a:extLst>
              <a:ext uri="{FF2B5EF4-FFF2-40B4-BE49-F238E27FC236}">
                <a16:creationId xmlns="" xmlns:a16="http://schemas.microsoft.com/office/drawing/2014/main" id="{145E6D0D-9FDB-4A8B-9299-2C72A314ED46}"/>
              </a:ext>
            </a:extLst>
          </p:cNvPr>
          <p:cNvSpPr txBox="1"/>
          <p:nvPr/>
        </p:nvSpPr>
        <p:spPr>
          <a:xfrm>
            <a:off x="1274549" y="2255367"/>
            <a:ext cx="9144000" cy="2308324"/>
          </a:xfrm>
          <a:prstGeom prst="rect">
            <a:avLst/>
          </a:prstGeom>
          <a:noFill/>
        </p:spPr>
        <p:txBody>
          <a:bodyPr wrap="square">
            <a:spAutoFit/>
          </a:bodyPr>
          <a:lstStyle/>
          <a:p>
            <a:pPr algn="just">
              <a:defRPr sz="2400" b="1">
                <a:solidFill>
                  <a:srgbClr val="7030A0"/>
                </a:solidFill>
                <a:latin typeface="Calibri" panose="020F0502020204030204" pitchFamily="34" charset="0"/>
              </a:defRPr>
            </a:pPr>
            <a:r>
              <a:rPr lang="it-IT" dirty="0" smtClean="0"/>
              <a:t>"</a:t>
            </a:r>
            <a:r>
              <a:rPr lang="it-IT" dirty="0" err="1" smtClean="0"/>
              <a:t>Bridie</a:t>
            </a:r>
            <a:r>
              <a:rPr lang="it-IT" dirty="0" smtClean="0"/>
              <a:t>"</a:t>
            </a:r>
            <a:r>
              <a:rPr lang="it-IT" dirty="0" smtClean="0">
                <a:effectLst/>
              </a:rPr>
              <a:t> gestisce un parrucchiere di lunga data in una piccola città della </a:t>
            </a:r>
            <a:r>
              <a:rPr lang="it-IT" dirty="0" smtClean="0"/>
              <a:t>Repubblica d' </a:t>
            </a:r>
            <a:r>
              <a:rPr lang="it-IT" dirty="0" smtClean="0">
                <a:effectLst/>
              </a:rPr>
              <a:t>Irlanda. Tipica di molte aziende irlandesi simili, la sua attività non ha ancora una presenza sui social media. </a:t>
            </a:r>
          </a:p>
          <a:p>
            <a:pPr algn="just"/>
            <a:endParaRPr lang="it-IT" sz="2400" b="1" dirty="0" smtClean="0">
              <a:solidFill>
                <a:srgbClr val="7030A0"/>
              </a:solidFill>
              <a:latin typeface="Calibri" panose="020F0502020204030204" pitchFamily="34" charset="0"/>
            </a:endParaRPr>
          </a:p>
          <a:p>
            <a:pPr algn="just">
              <a:defRPr sz="2400" b="1">
                <a:solidFill>
                  <a:srgbClr val="7030A0"/>
                </a:solidFill>
                <a:effectLst/>
                <a:latin typeface="Calibri" panose="020F0502020204030204" pitchFamily="34" charset="0"/>
              </a:defRPr>
            </a:pPr>
            <a:r>
              <a:rPr lang="it-IT" dirty="0" smtClean="0"/>
              <a:t>Completa la tabella SMART GOAL qui sotto per questo progetto. Dove possibile condividere con un collega l’ apprendimento. </a:t>
            </a:r>
            <a:endParaRPr lang="it-IT" sz="2400" dirty="0">
              <a:solidFill>
                <a:srgbClr val="7030A0"/>
              </a:solidFill>
            </a:endParaRPr>
          </a:p>
        </p:txBody>
      </p:sp>
      <p:graphicFrame>
        <p:nvGraphicFramePr>
          <p:cNvPr id="5" name="Table 6">
            <a:extLst>
              <a:ext uri="{FF2B5EF4-FFF2-40B4-BE49-F238E27FC236}">
                <a16:creationId xmlns="" xmlns:a16="http://schemas.microsoft.com/office/drawing/2014/main" id="{78AED17A-E714-4D04-A174-17ECB089CF04}"/>
              </a:ext>
            </a:extLst>
          </p:cNvPr>
          <p:cNvGraphicFramePr>
            <a:graphicFrameLocks noGrp="1"/>
          </p:cNvGraphicFramePr>
          <p:nvPr>
            <p:extLst>
              <p:ext uri="{D42A27DB-BD31-4B8C-83A1-F6EECF244321}">
                <p14:modId xmlns:p14="http://schemas.microsoft.com/office/powerpoint/2010/main" val="1917600979"/>
              </p:ext>
            </p:extLst>
          </p:nvPr>
        </p:nvGraphicFramePr>
        <p:xfrm>
          <a:off x="1147549" y="6923544"/>
          <a:ext cx="15943998" cy="2373936"/>
        </p:xfrm>
        <a:graphic>
          <a:graphicData uri="http://schemas.openxmlformats.org/drawingml/2006/table">
            <a:tbl>
              <a:tblPr firstRow="1" lastRow="1" bandRow="1">
                <a:tableStyleId>{84AED351-25B0-4149-A5ED-F89A5CD1FB83}</a:tableStyleId>
              </a:tblPr>
              <a:tblGrid>
                <a:gridCol w="825460">
                  <a:extLst>
                    <a:ext uri="{9D8B030D-6E8A-4147-A177-3AD203B41FA5}">
                      <a16:colId xmlns="" xmlns:a16="http://schemas.microsoft.com/office/drawing/2014/main" val="1363005640"/>
                    </a:ext>
                  </a:extLst>
                </a:gridCol>
                <a:gridCol w="2141731">
                  <a:extLst>
                    <a:ext uri="{9D8B030D-6E8A-4147-A177-3AD203B41FA5}">
                      <a16:colId xmlns="" xmlns:a16="http://schemas.microsoft.com/office/drawing/2014/main" val="3022636666"/>
                    </a:ext>
                  </a:extLst>
                </a:gridCol>
                <a:gridCol w="12976807">
                  <a:extLst>
                    <a:ext uri="{9D8B030D-6E8A-4147-A177-3AD203B41FA5}">
                      <a16:colId xmlns="" xmlns:a16="http://schemas.microsoft.com/office/drawing/2014/main" val="2139191347"/>
                    </a:ext>
                  </a:extLst>
                </a:gridCol>
              </a:tblGrid>
              <a:tr h="418224">
                <a:tc>
                  <a:txBody>
                    <a:bodyPr/>
                    <a:lstStyle/>
                    <a:p>
                      <a:pPr>
                        <a:defRPr sz="2000" b="1"/>
                      </a:pPr>
                      <a:r>
                        <a:t>S</a:t>
                      </a:r>
                    </a:p>
                  </a:txBody>
                  <a:tcPr/>
                </a:tc>
                <a:tc>
                  <a:txBody>
                    <a:bodyPr/>
                    <a:lstStyle/>
                    <a:p>
                      <a:pPr>
                        <a:defRPr sz="2000"/>
                      </a:pPr>
                      <a:r>
                        <a:t>Specifico </a:t>
                      </a:r>
                    </a:p>
                  </a:txBody>
                  <a:tcPr/>
                </a:tc>
                <a:tc>
                  <a:txBody>
                    <a:bodyPr/>
                    <a:lstStyle/>
                    <a:p>
                      <a:endParaRPr/>
                    </a:p>
                  </a:txBody>
                  <a:tcPr/>
                </a:tc>
                <a:extLst>
                  <a:ext uri="{0D108BD9-81ED-4DB2-BD59-A6C34878D82A}">
                    <a16:rowId xmlns="" xmlns:a16="http://schemas.microsoft.com/office/drawing/2014/main" val="2849142764"/>
                  </a:ext>
                </a:extLst>
              </a:tr>
              <a:tr h="418224">
                <a:tc>
                  <a:txBody>
                    <a:bodyPr/>
                    <a:lstStyle/>
                    <a:p>
                      <a:pPr>
                        <a:defRPr sz="2000" b="1"/>
                      </a:pPr>
                      <a:r>
                        <a:t>M</a:t>
                      </a:r>
                    </a:p>
                  </a:txBody>
                  <a:tcPr/>
                </a:tc>
                <a:tc>
                  <a:txBody>
                    <a:bodyPr/>
                    <a:lstStyle/>
                    <a:p>
                      <a:pPr>
                        <a:defRPr sz="2000"/>
                      </a:pPr>
                      <a:r>
                        <a:t>Misurabile</a:t>
                      </a:r>
                    </a:p>
                  </a:txBody>
                  <a:tcPr/>
                </a:tc>
                <a:tc>
                  <a:txBody>
                    <a:bodyPr/>
                    <a:lstStyle/>
                    <a:p>
                      <a:endParaRPr/>
                    </a:p>
                  </a:txBody>
                  <a:tcPr/>
                </a:tc>
                <a:extLst>
                  <a:ext uri="{0D108BD9-81ED-4DB2-BD59-A6C34878D82A}">
                    <a16:rowId xmlns="" xmlns:a16="http://schemas.microsoft.com/office/drawing/2014/main" val="289406910"/>
                  </a:ext>
                </a:extLst>
              </a:tr>
              <a:tr h="418224">
                <a:tc>
                  <a:txBody>
                    <a:bodyPr/>
                    <a:lstStyle/>
                    <a:p>
                      <a:pPr>
                        <a:defRPr sz="2000" b="1"/>
                      </a:pPr>
                      <a:r>
                        <a:t>A</a:t>
                      </a:r>
                    </a:p>
                  </a:txBody>
                  <a:tcPr/>
                </a:tc>
                <a:tc>
                  <a:txBody>
                    <a:bodyPr/>
                    <a:lstStyle/>
                    <a:p>
                      <a:pPr>
                        <a:defRPr sz="2000"/>
                      </a:pPr>
                      <a:r>
                        <a:t>Realizzabile</a:t>
                      </a:r>
                    </a:p>
                  </a:txBody>
                  <a:tcPr/>
                </a:tc>
                <a:tc>
                  <a:txBody>
                    <a:bodyPr/>
                    <a:lstStyle/>
                    <a:p>
                      <a:endParaRPr/>
                    </a:p>
                  </a:txBody>
                  <a:tcPr/>
                </a:tc>
                <a:extLst>
                  <a:ext uri="{0D108BD9-81ED-4DB2-BD59-A6C34878D82A}">
                    <a16:rowId xmlns="" xmlns:a16="http://schemas.microsoft.com/office/drawing/2014/main" val="2517690888"/>
                  </a:ext>
                </a:extLst>
              </a:tr>
              <a:tr h="418224">
                <a:tc>
                  <a:txBody>
                    <a:bodyPr/>
                    <a:lstStyle/>
                    <a:p>
                      <a:pPr>
                        <a:defRPr sz="2000" b="1"/>
                      </a:pPr>
                      <a:r>
                        <a:t>R</a:t>
                      </a:r>
                    </a:p>
                  </a:txBody>
                  <a:tcPr/>
                </a:tc>
                <a:tc>
                  <a:txBody>
                    <a:bodyPr/>
                    <a:lstStyle/>
                    <a:p>
                      <a:pPr>
                        <a:defRPr sz="2000"/>
                      </a:pPr>
                      <a:r>
                        <a:t>Realistico</a:t>
                      </a:r>
                    </a:p>
                  </a:txBody>
                  <a:tcPr/>
                </a:tc>
                <a:tc>
                  <a:txBody>
                    <a:bodyPr/>
                    <a:lstStyle/>
                    <a:p>
                      <a:endParaRPr/>
                    </a:p>
                  </a:txBody>
                  <a:tcPr/>
                </a:tc>
                <a:extLst>
                  <a:ext uri="{0D108BD9-81ED-4DB2-BD59-A6C34878D82A}">
                    <a16:rowId xmlns="" xmlns:a16="http://schemas.microsoft.com/office/drawing/2014/main" val="367542100"/>
                  </a:ext>
                </a:extLst>
              </a:tr>
              <a:tr h="418224">
                <a:tc>
                  <a:txBody>
                    <a:bodyPr/>
                    <a:lstStyle/>
                    <a:p>
                      <a:pPr>
                        <a:defRPr sz="2000" b="1"/>
                      </a:pPr>
                      <a:r>
                        <a:t>T</a:t>
                      </a:r>
                    </a:p>
                  </a:txBody>
                  <a:tcPr/>
                </a:tc>
                <a:tc>
                  <a:txBody>
                    <a:bodyPr/>
                    <a:lstStyle/>
                    <a:p>
                      <a:pPr>
                        <a:defRPr sz="2000"/>
                      </a:pPr>
                      <a:r>
                        <a:rPr lang="it-IT" dirty="0" smtClean="0"/>
                        <a:t>Limitato</a:t>
                      </a:r>
                      <a:r>
                        <a:rPr lang="it-IT" baseline="0" dirty="0" smtClean="0"/>
                        <a:t> nel tempo</a:t>
                      </a:r>
                      <a:endParaRPr dirty="0"/>
                    </a:p>
                  </a:txBody>
                  <a:tcPr/>
                </a:tc>
                <a:tc>
                  <a:txBody>
                    <a:bodyPr/>
                    <a:lstStyle/>
                    <a:p>
                      <a:endParaRPr dirty="0"/>
                    </a:p>
                  </a:txBody>
                  <a:tcPr/>
                </a:tc>
                <a:extLst>
                  <a:ext uri="{0D108BD9-81ED-4DB2-BD59-A6C34878D82A}">
                    <a16:rowId xmlns="" xmlns:a16="http://schemas.microsoft.com/office/drawing/2014/main" val="268852069"/>
                  </a:ext>
                </a:extLst>
              </a:tr>
            </a:tbl>
          </a:graphicData>
        </a:graphic>
      </p:graphicFrame>
      <p:sp>
        <p:nvSpPr>
          <p:cNvPr id="9" name="TextBox 8">
            <a:extLst>
              <a:ext uri="{FF2B5EF4-FFF2-40B4-BE49-F238E27FC236}">
                <a16:creationId xmlns="" xmlns:a16="http://schemas.microsoft.com/office/drawing/2014/main" id="{31E77D44-829D-4E2F-B561-B81AE2276110}"/>
              </a:ext>
            </a:extLst>
          </p:cNvPr>
          <p:cNvSpPr txBox="1"/>
          <p:nvPr/>
        </p:nvSpPr>
        <p:spPr>
          <a:xfrm>
            <a:off x="3589855" y="6627918"/>
            <a:ext cx="9937277" cy="369332"/>
          </a:xfrm>
          <a:prstGeom prst="rect">
            <a:avLst/>
          </a:prstGeom>
          <a:noFill/>
        </p:spPr>
        <p:txBody>
          <a:bodyPr wrap="square">
            <a:spAutoFit/>
          </a:bodyPr>
          <a:lstStyle/>
          <a:p>
            <a:pPr>
              <a:defRPr sz="1800" b="1">
                <a:solidFill>
                  <a:srgbClr val="7030A0"/>
                </a:solidFill>
              </a:defRPr>
            </a:pPr>
            <a:r>
              <a:t>Progetto di adozione dei social media "Bridie's Hair Saloon" Smart Goals </a:t>
            </a:r>
          </a:p>
        </p:txBody>
      </p:sp>
      <p:pic>
        <p:nvPicPr>
          <p:cNvPr id="4098" name="Picture 2">
            <a:extLst>
              <a:ext uri="{FF2B5EF4-FFF2-40B4-BE49-F238E27FC236}">
                <a16:creationId xmlns="" xmlns:a16="http://schemas.microsoft.com/office/drawing/2014/main" id="{DD7ABAFE-4C14-4563-BD73-A16A34158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549" y="1135834"/>
            <a:ext cx="899028" cy="8990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976C312D-75AF-423A-9D0F-21DD707E4288}"/>
              </a:ext>
            </a:extLst>
          </p:cNvPr>
          <p:cNvSpPr txBox="1"/>
          <p:nvPr/>
        </p:nvSpPr>
        <p:spPr>
          <a:xfrm>
            <a:off x="2434107" y="1431459"/>
            <a:ext cx="9144000" cy="307777"/>
          </a:xfrm>
          <a:prstGeom prst="rect">
            <a:avLst/>
          </a:prstGeom>
          <a:noFill/>
        </p:spPr>
        <p:txBody>
          <a:bodyPr wrap="square">
            <a:spAutoFit/>
          </a:bodyPr>
          <a:lstStyle/>
          <a:p>
            <a:pPr>
              <a:defRPr b="1">
                <a:solidFill>
                  <a:srgbClr val="7030A0"/>
                </a:solidFill>
              </a:defRPr>
            </a:pPr>
            <a:r>
              <a:rPr sz="1400"/>
              <a:t>Prenditi occupato!</a:t>
            </a:r>
          </a:p>
        </p:txBody>
      </p:sp>
      <p:pic>
        <p:nvPicPr>
          <p:cNvPr id="6" name="Picture 5" descr="A room with tables and chairs  Description automatically generated with medium confidence">
            <a:extLst>
              <a:ext uri="{FF2B5EF4-FFF2-40B4-BE49-F238E27FC236}">
                <a16:creationId xmlns="" xmlns:a16="http://schemas.microsoft.com/office/drawing/2014/main" id="{6BDAA0D6-B882-4FBF-9625-2437337253D5}"/>
              </a:ext>
            </a:extLst>
          </p:cNvPr>
          <p:cNvPicPr>
            <a:picLocks noChangeAspect="1"/>
          </p:cNvPicPr>
          <p:nvPr/>
        </p:nvPicPr>
        <p:blipFill>
          <a:blip r:embed="rId4"/>
          <a:stretch>
            <a:fillRect/>
          </a:stretch>
        </p:blipFill>
        <p:spPr>
          <a:xfrm>
            <a:off x="10769062" y="2499464"/>
            <a:ext cx="6231628" cy="4128454"/>
          </a:xfrm>
          <a:prstGeom prst="rect">
            <a:avLst/>
          </a:prstGeom>
        </p:spPr>
      </p:pic>
    </p:spTree>
    <p:extLst>
      <p:ext uri="{BB962C8B-B14F-4D97-AF65-F5344CB8AC3E}">
        <p14:creationId xmlns:p14="http://schemas.microsoft.com/office/powerpoint/2010/main" val="70782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9"/>
          <p:cNvSpPr txBox="1"/>
          <p:nvPr/>
        </p:nvSpPr>
        <p:spPr>
          <a:xfrm>
            <a:off x="1258252" y="1469529"/>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t>3. Le otto fasi di gestione del cambiamento di Kotter </a:t>
            </a:r>
          </a:p>
        </p:txBody>
      </p:sp>
      <p:sp>
        <p:nvSpPr>
          <p:cNvPr id="110" name="Google Shape;110;p9"/>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111" name="Google Shape;111;p9"/>
          <p:cNvSpPr txBox="1"/>
          <p:nvPr/>
        </p:nvSpPr>
        <p:spPr>
          <a:xfrm>
            <a:off x="1048966" y="2300227"/>
            <a:ext cx="15763240" cy="1877397"/>
          </a:xfrm>
          <a:prstGeom prst="rect">
            <a:avLst/>
          </a:prstGeom>
          <a:noFill/>
          <a:ln>
            <a:noFill/>
          </a:ln>
        </p:spPr>
        <p:txBody>
          <a:bodyPr spcFirstLastPara="1" wrap="square" lIns="91425" tIns="45700" rIns="91425" bIns="45700" anchor="t" anchorCtr="0">
            <a:spAutoFit/>
          </a:bodyPr>
          <a:lstStyle/>
          <a:p>
            <a:pPr marL="285750" indent="-285750" rtl="0">
              <a:spcBef>
                <a:spcPts val="0"/>
              </a:spcBef>
              <a:spcAft>
                <a:spcPts val="800"/>
              </a:spcAft>
              <a:buFont typeface="Arial" panose="020B0604020202020204" pitchFamily="34" charset="0"/>
              <a:buChar char="•"/>
              <a:defRPr sz="2400">
                <a:solidFill>
                  <a:srgbClr val="000000"/>
                </a:solidFill>
                <a:effectLst/>
                <a:latin typeface="Calibri" panose="020F0502020204030204" pitchFamily="34" charset="0"/>
              </a:defRPr>
            </a:pPr>
            <a:r>
              <a:rPr lang="it-IT" dirty="0" smtClean="0"/>
              <a:t>Teoria significativa ed estremamente popolare scelta offrendo un quadro sufficientemente ampio e dettagliato per dirigere e gestire le potenziali insidie della gestione del cambiamento.</a:t>
            </a:r>
          </a:p>
          <a:p>
            <a:pPr marL="285750" indent="-285750" rtl="0">
              <a:spcBef>
                <a:spcPts val="0"/>
              </a:spcBef>
              <a:spcAft>
                <a:spcPts val="800"/>
              </a:spcAft>
              <a:buFont typeface="Arial" panose="020B0604020202020204" pitchFamily="34" charset="0"/>
              <a:buChar char="•"/>
              <a:defRPr sz="2400">
                <a:solidFill>
                  <a:srgbClr val="000000"/>
                </a:solidFill>
                <a:effectLst/>
                <a:latin typeface="Calibri" panose="020F0502020204030204" pitchFamily="34" charset="0"/>
              </a:defRPr>
            </a:pPr>
            <a:r>
              <a:rPr lang="it-IT" dirty="0" smtClean="0"/>
              <a:t>Offre una tabella di marcia pratica da seguire</a:t>
            </a:r>
          </a:p>
          <a:p>
            <a:pPr marL="285750" indent="-285750" rtl="0">
              <a:spcBef>
                <a:spcPts val="0"/>
              </a:spcBef>
              <a:spcAft>
                <a:spcPts val="800"/>
              </a:spcAft>
              <a:buFont typeface="Arial" panose="020B0604020202020204" pitchFamily="34" charset="0"/>
              <a:buChar char="•"/>
              <a:defRPr sz="2400">
                <a:latin typeface="Calibri" panose="020F0502020204030204" pitchFamily="34" charset="0"/>
              </a:defRPr>
            </a:pPr>
            <a:r>
              <a:rPr lang="it-IT" dirty="0" smtClean="0"/>
              <a:t>S</a:t>
            </a:r>
            <a:r>
              <a:rPr lang="it-IT" dirty="0" smtClean="0">
                <a:solidFill>
                  <a:srgbClr val="000000"/>
                </a:solidFill>
                <a:effectLst/>
              </a:rPr>
              <a:t>calabile, se seguita correttamente può offrire una struttura a qualsiasi progetto di </a:t>
            </a:r>
            <a:r>
              <a:rPr lang="it-IT" dirty="0" smtClean="0"/>
              <a:t>gestione del cambiamento</a:t>
            </a:r>
            <a:endParaRPr lang="it-IT" sz="2400" b="0" dirty="0">
              <a:effectLst/>
            </a:endParaRPr>
          </a:p>
        </p:txBody>
      </p:sp>
      <p:pic>
        <p:nvPicPr>
          <p:cNvPr id="3" name="Picture 2" descr="Diagram  Description automatically generated">
            <a:extLst>
              <a:ext uri="{FF2B5EF4-FFF2-40B4-BE49-F238E27FC236}">
                <a16:creationId xmlns="" xmlns:a16="http://schemas.microsoft.com/office/drawing/2014/main" id="{7FA543F4-E440-4578-B436-1AA92D8C0604}"/>
              </a:ext>
            </a:extLst>
          </p:cNvPr>
          <p:cNvPicPr>
            <a:picLocks noChangeAspect="1"/>
          </p:cNvPicPr>
          <p:nvPr/>
        </p:nvPicPr>
        <p:blipFill>
          <a:blip r:embed="rId3"/>
          <a:stretch>
            <a:fillRect/>
          </a:stretch>
        </p:blipFill>
        <p:spPr>
          <a:xfrm>
            <a:off x="2729552" y="4413892"/>
            <a:ext cx="7792871" cy="4721977"/>
          </a:xfrm>
          <a:prstGeom prst="rect">
            <a:avLst/>
          </a:prstGeom>
        </p:spPr>
      </p:pic>
      <p:pic>
        <p:nvPicPr>
          <p:cNvPr id="5122" name="Picture 2" descr="Leading Change, Kotter, John P, Used; Good Book - Picture 1 of 1">
            <a:extLst>
              <a:ext uri="{FF2B5EF4-FFF2-40B4-BE49-F238E27FC236}">
                <a16:creationId xmlns="" xmlns:a16="http://schemas.microsoft.com/office/drawing/2014/main" id="{1414A24C-23DF-42FC-98D7-5BE334E685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5617" y="4423249"/>
            <a:ext cx="3433003" cy="47515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p:nvPr/>
        </p:nvSpPr>
        <p:spPr>
          <a:xfrm>
            <a:off x="1481695" y="1587400"/>
            <a:ext cx="1234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t>3. L'importanza di una leadership efficace</a:t>
            </a:r>
          </a:p>
        </p:txBody>
      </p:sp>
      <p:sp>
        <p:nvSpPr>
          <p:cNvPr id="95" name="Google Shape;95;p7"/>
          <p:cNvSpPr txBox="1"/>
          <p:nvPr/>
        </p:nvSpPr>
        <p:spPr>
          <a:xfrm>
            <a:off x="1211238" y="2513372"/>
            <a:ext cx="9297538" cy="4678163"/>
          </a:xfrm>
          <a:prstGeom prst="rect">
            <a:avLst/>
          </a:prstGeom>
          <a:noFill/>
          <a:ln>
            <a:noFill/>
          </a:ln>
        </p:spPr>
        <p:txBody>
          <a:bodyPr spcFirstLastPara="1" wrap="square" lIns="91425" tIns="45700" rIns="91425" bIns="45700" anchor="t" anchorCtr="0">
            <a:spAutoFit/>
          </a:bodyPr>
          <a:lstStyle/>
          <a:p>
            <a:pPr eaLnBrk="1" hangingPunct="1"/>
            <a:endParaRPr sz="2800" b="1" dirty="0">
              <a:latin typeface="Calibri" panose="020F0502020204030204" pitchFamily="34" charset="0"/>
              <a:cs typeface="Calibri" panose="020F0502020204030204" pitchFamily="34" charset="0"/>
            </a:endParaRPr>
          </a:p>
          <a:p>
            <a:pPr lvl="1" eaLnBrk="1" hangingPunct="1">
              <a:buClr>
                <a:srgbClr val="FF3300"/>
              </a:buClr>
              <a:buSzTx/>
              <a:defRPr sz="2400">
                <a:latin typeface="Calibri" panose="020F0502020204030204" pitchFamily="34" charset="0"/>
                <a:cs typeface="Calibri" panose="020F0502020204030204" pitchFamily="34" charset="0"/>
              </a:defRPr>
            </a:pPr>
            <a:r>
              <a:rPr lang="it-IT" b="1" i="1" dirty="0" smtClean="0">
                <a:solidFill>
                  <a:srgbClr val="7030A0"/>
                </a:solidFill>
              </a:rPr>
              <a:t>Gestire</a:t>
            </a:r>
            <a:r>
              <a:rPr lang="it-IT" dirty="0" smtClean="0"/>
              <a:t> il cambiamento è importante...</a:t>
            </a:r>
          </a:p>
          <a:p>
            <a:pPr lvl="1" eaLnBrk="1" hangingPunct="1">
              <a:buSzPct val="70000"/>
              <a:buFont typeface="Wingdings" panose="05000000000000000000" pitchFamily="2" charset="2"/>
              <a:buNone/>
              <a:defRPr sz="2400">
                <a:latin typeface="Calibri" panose="020F0502020204030204" pitchFamily="34" charset="0"/>
                <a:cs typeface="Calibri" panose="020F0502020204030204" pitchFamily="34" charset="0"/>
              </a:defRPr>
            </a:pPr>
            <a:r>
              <a:rPr lang="it-IT" dirty="0" smtClean="0"/>
              <a:t>	Ma per la maggior parte delle organizzazioni, la sfida molto più grande è </a:t>
            </a:r>
            <a:r>
              <a:rPr lang="it-IT" sz="2400" b="1" i="1" dirty="0" smtClean="0">
                <a:solidFill>
                  <a:srgbClr val="7030A0"/>
                </a:solidFill>
                <a:latin typeface="Calibri" panose="020F0502020204030204" pitchFamily="34" charset="0"/>
                <a:cs typeface="Calibri" panose="020F0502020204030204" pitchFamily="34" charset="0"/>
              </a:rPr>
              <a:t>guidare</a:t>
            </a:r>
            <a:r>
              <a:rPr lang="it-IT" dirty="0" smtClean="0"/>
              <a:t> il cambiamento.</a:t>
            </a:r>
          </a:p>
          <a:p>
            <a:pPr lvl="1" eaLnBrk="1" hangingPunct="1">
              <a:buSzPct val="70000"/>
              <a:buFont typeface="Wingdings" panose="05000000000000000000" pitchFamily="2" charset="2"/>
              <a:buNone/>
              <a:defRPr sz="2400">
                <a:latin typeface="Calibri" panose="020F0502020204030204" pitchFamily="34" charset="0"/>
                <a:cs typeface="Calibri" panose="020F0502020204030204" pitchFamily="34" charset="0"/>
              </a:defRPr>
            </a:pPr>
            <a:r>
              <a:rPr lang="it-IT" dirty="0" smtClean="0"/>
              <a:t>	Solo </a:t>
            </a:r>
            <a:r>
              <a:rPr lang="it-IT" b="1" i="1" dirty="0" smtClean="0">
                <a:solidFill>
                  <a:srgbClr val="7030A0"/>
                </a:solidFill>
              </a:rPr>
              <a:t>la leadership</a:t>
            </a:r>
            <a:r>
              <a:rPr lang="it-IT" b="1" i="1" dirty="0" smtClean="0">
                <a:solidFill>
                  <a:srgbClr val="009900"/>
                </a:solidFill>
              </a:rPr>
              <a:t> </a:t>
            </a:r>
            <a:r>
              <a:rPr lang="it-IT" dirty="0" smtClean="0"/>
              <a:t>può superare le molte fonti di inerzia aziendale.</a:t>
            </a:r>
          </a:p>
          <a:p>
            <a:pPr lvl="1" eaLnBrk="1" hangingPunct="1">
              <a:buSzPct val="70000"/>
              <a:buFont typeface="Wingdings" panose="05000000000000000000" pitchFamily="2" charset="2"/>
              <a:buNone/>
              <a:defRPr sz="2400">
                <a:latin typeface="Calibri" panose="020F0502020204030204" pitchFamily="34" charset="0"/>
                <a:cs typeface="Calibri" panose="020F0502020204030204" pitchFamily="34" charset="0"/>
              </a:defRPr>
            </a:pPr>
            <a:r>
              <a:rPr lang="it-IT" dirty="0" smtClean="0"/>
              <a:t>	Solo </a:t>
            </a:r>
            <a:r>
              <a:rPr lang="it-IT" b="1" i="1" dirty="0" smtClean="0">
                <a:solidFill>
                  <a:srgbClr val="7030A0"/>
                </a:solidFill>
              </a:rPr>
              <a:t>la leadership</a:t>
            </a:r>
            <a:r>
              <a:rPr lang="it-IT" dirty="0" smtClean="0"/>
              <a:t> può motivare le azioni necessarie per modificare il comportamento in modo significativo.</a:t>
            </a:r>
          </a:p>
          <a:p>
            <a:pPr lvl="1" eaLnBrk="1" hangingPunct="1">
              <a:buSzPct val="70000"/>
              <a:buFont typeface="Wingdings" panose="05000000000000000000" pitchFamily="2" charset="2"/>
              <a:buNone/>
            </a:pPr>
            <a:endParaRPr lang="it-IT" sz="2400" dirty="0" smtClean="0">
              <a:latin typeface="Calibri" panose="020F0502020204030204" pitchFamily="34" charset="0"/>
              <a:cs typeface="Calibri" panose="020F0502020204030204" pitchFamily="34" charset="0"/>
            </a:endParaRPr>
          </a:p>
          <a:p>
            <a:pPr lvl="1" eaLnBrk="1" hangingPunct="1">
              <a:buSzPct val="70000"/>
              <a:buFont typeface="Wingdings" panose="05000000000000000000" pitchFamily="2" charset="2"/>
              <a:buNone/>
              <a:defRPr sz="2400">
                <a:latin typeface="Calibri" panose="020F0502020204030204" pitchFamily="34" charset="0"/>
                <a:cs typeface="Calibri" panose="020F0502020204030204" pitchFamily="34" charset="0"/>
              </a:defRPr>
            </a:pPr>
            <a:r>
              <a:rPr lang="it-IT" dirty="0" smtClean="0"/>
              <a:t>	Solo </a:t>
            </a:r>
            <a:r>
              <a:rPr lang="it-IT" b="1" i="1" dirty="0" smtClean="0">
                <a:solidFill>
                  <a:srgbClr val="7030A0"/>
                </a:solidFill>
              </a:rPr>
              <a:t>la leadership</a:t>
            </a:r>
            <a:r>
              <a:rPr lang="it-IT" dirty="0" smtClean="0"/>
              <a:t> può ottenere il cambiamento per rimanere ancorata nella cultura stessa di un'organizzazione.</a:t>
            </a:r>
          </a:p>
          <a:p>
            <a:pPr lvl="1" eaLnBrk="1" hangingPunct="1">
              <a:buSzPct val="70000"/>
              <a:buFont typeface="Wingdings" panose="05000000000000000000" pitchFamily="2" charset="2"/>
              <a:buNone/>
            </a:pPr>
            <a:endParaRPr sz="2000" dirty="0"/>
          </a:p>
          <a:p>
            <a:pPr lvl="1" algn="r" eaLnBrk="1" hangingPunct="1">
              <a:buSzPct val="70000"/>
              <a:buFont typeface="Wingdings" panose="05000000000000000000" pitchFamily="2" charset="2"/>
              <a:buNone/>
              <a:defRPr sz="2000" b="1"/>
            </a:pPr>
            <a:r>
              <a:rPr u="sng" dirty="0"/>
              <a:t>Il </a:t>
            </a:r>
            <a:r>
              <a:rPr u="sng" dirty="0" err="1"/>
              <a:t>cambiamento</a:t>
            </a:r>
            <a:r>
              <a:rPr u="sng" dirty="0"/>
              <a:t> </a:t>
            </a:r>
            <a:r>
              <a:rPr u="sng" dirty="0" err="1"/>
              <a:t>principale</a:t>
            </a:r>
            <a:r>
              <a:rPr dirty="0"/>
              <a:t>, John P. Kotter </a:t>
            </a:r>
          </a:p>
          <a:p>
            <a:pPr marL="571500" marR="0" lvl="0" indent="-571500" algn="l" rtl="0">
              <a:spcBef>
                <a:spcPts val="0"/>
              </a:spcBef>
              <a:spcAft>
                <a:spcPts val="0"/>
              </a:spcAft>
              <a:buFont typeface="Arial" panose="020B0604020202020204" pitchFamily="34" charset="0"/>
              <a:buChar char="•"/>
            </a:pPr>
            <a:endParaRPr dirty="0"/>
          </a:p>
        </p:txBody>
      </p:sp>
      <p:sp>
        <p:nvSpPr>
          <p:cNvPr id="96" name="Google Shape;96;p7" descr="Business Communication: What it Means, Why it Matters &amp; Mor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descr="A statue of a person holding a sign  Description automatically generated with medium confidence">
            <a:extLst>
              <a:ext uri="{FF2B5EF4-FFF2-40B4-BE49-F238E27FC236}">
                <a16:creationId xmlns="" xmlns:a16="http://schemas.microsoft.com/office/drawing/2014/main" id="{31508A21-6D9F-4D55-AB26-E57EC0F298A9}"/>
              </a:ext>
            </a:extLst>
          </p:cNvPr>
          <p:cNvPicPr>
            <a:picLocks noChangeAspect="1"/>
          </p:cNvPicPr>
          <p:nvPr/>
        </p:nvPicPr>
        <p:blipFill>
          <a:blip r:embed="rId3"/>
          <a:stretch>
            <a:fillRect/>
          </a:stretch>
        </p:blipFill>
        <p:spPr>
          <a:xfrm>
            <a:off x="10984250" y="3112662"/>
            <a:ext cx="6092512" cy="4061675"/>
          </a:xfrm>
          <a:prstGeom prst="rect">
            <a:avLst/>
          </a:prstGeom>
        </p:spPr>
      </p:pic>
    </p:spTree>
    <p:extLst>
      <p:ext uri="{BB962C8B-B14F-4D97-AF65-F5344CB8AC3E}">
        <p14:creationId xmlns:p14="http://schemas.microsoft.com/office/powerpoint/2010/main" val="184308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p:nvPr/>
        </p:nvSpPr>
        <p:spPr>
          <a:xfrm>
            <a:off x="1447800" y="1573291"/>
            <a:ext cx="3581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rPr dirty="0" err="1" smtClean="0"/>
              <a:t>Riepilog</a:t>
            </a:r>
            <a:r>
              <a:rPr lang="it-IT" dirty="0" smtClean="0"/>
              <a:t>o</a:t>
            </a:r>
            <a:endParaRPr sz="4000" b="1" dirty="0">
              <a:solidFill>
                <a:srgbClr val="660066"/>
              </a:solidFill>
              <a:latin typeface="Calibri"/>
              <a:ea typeface="Calibri"/>
              <a:cs typeface="Calibri"/>
              <a:sym typeface="Calibri"/>
            </a:endParaRPr>
          </a:p>
        </p:txBody>
      </p:sp>
      <p:sp>
        <p:nvSpPr>
          <p:cNvPr id="236" name="Google Shape;236;p16"/>
          <p:cNvSpPr txBox="1"/>
          <p:nvPr/>
        </p:nvSpPr>
        <p:spPr>
          <a:xfrm>
            <a:off x="2545506" y="2643235"/>
            <a:ext cx="4189101" cy="1846619"/>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rtl="0">
              <a:spcBef>
                <a:spcPts val="0"/>
              </a:spcBef>
              <a:spcAft>
                <a:spcPts val="0"/>
              </a:spcAft>
              <a:buNone/>
              <a:defRPr sz="2400">
                <a:solidFill>
                  <a:schemeClr val="dk1"/>
                </a:solidFill>
                <a:latin typeface="Calibri"/>
                <a:ea typeface="Calibri"/>
                <a:cs typeface="Calibri"/>
                <a:sym typeface="Calibri"/>
              </a:defRPr>
            </a:pPr>
            <a:r>
              <a:rPr lang="it-IT" dirty="0" smtClean="0"/>
              <a:t>La gestione del cambiamento</a:t>
            </a:r>
            <a:r>
              <a:rPr dirty="0" smtClean="0"/>
              <a:t> </a:t>
            </a:r>
            <a:r>
              <a:rPr dirty="0"/>
              <a:t>è </a:t>
            </a:r>
            <a:r>
              <a:rPr dirty="0" err="1"/>
              <a:t>uno</a:t>
            </a:r>
            <a:r>
              <a:rPr dirty="0"/>
              <a:t> </a:t>
            </a:r>
            <a:r>
              <a:rPr dirty="0" err="1"/>
              <a:t>strumento</a:t>
            </a:r>
            <a:r>
              <a:rPr dirty="0"/>
              <a:t> </a:t>
            </a:r>
            <a:r>
              <a:rPr dirty="0" err="1"/>
              <a:t>aziendale</a:t>
            </a:r>
            <a:r>
              <a:rPr dirty="0"/>
              <a:t> </a:t>
            </a:r>
            <a:r>
              <a:rPr b="1" dirty="0" err="1"/>
              <a:t>strutturato</a:t>
            </a:r>
            <a:r>
              <a:rPr dirty="0"/>
              <a:t> per </a:t>
            </a:r>
            <a:r>
              <a:rPr dirty="0" err="1"/>
              <a:t>realizzare</a:t>
            </a:r>
            <a:r>
              <a:rPr dirty="0"/>
              <a:t> la </a:t>
            </a:r>
            <a:r>
              <a:rPr dirty="0" err="1"/>
              <a:t>visione</a:t>
            </a:r>
            <a:r>
              <a:rPr dirty="0"/>
              <a:t> </a:t>
            </a:r>
            <a:r>
              <a:rPr dirty="0" err="1"/>
              <a:t>futura</a:t>
            </a:r>
            <a:r>
              <a:rPr dirty="0"/>
              <a:t> del </a:t>
            </a:r>
            <a:r>
              <a:rPr dirty="0" err="1"/>
              <a:t>tuo</a:t>
            </a:r>
            <a:r>
              <a:rPr dirty="0"/>
              <a:t> business.</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7" name="Google Shape;237;p16"/>
          <p:cNvSpPr txBox="1"/>
          <p:nvPr/>
        </p:nvSpPr>
        <p:spPr>
          <a:xfrm>
            <a:off x="2286000" y="5882925"/>
            <a:ext cx="3868495" cy="2308284"/>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rtl="0">
              <a:spcBef>
                <a:spcPts val="0"/>
              </a:spcBef>
              <a:spcAft>
                <a:spcPts val="0"/>
              </a:spcAft>
              <a:buNone/>
              <a:defRPr sz="2400">
                <a:solidFill>
                  <a:schemeClr val="dk1"/>
                </a:solidFill>
                <a:latin typeface="Calibri"/>
                <a:ea typeface="Calibri"/>
                <a:cs typeface="Calibri"/>
                <a:sym typeface="Calibri"/>
              </a:defRPr>
            </a:pPr>
            <a:r>
              <a:rPr dirty="0" err="1"/>
              <a:t>Tutte</a:t>
            </a:r>
            <a:r>
              <a:rPr dirty="0"/>
              <a:t> le </a:t>
            </a:r>
            <a:r>
              <a:rPr dirty="0" err="1"/>
              <a:t>aziende</a:t>
            </a:r>
            <a:r>
              <a:rPr dirty="0"/>
              <a:t> </a:t>
            </a:r>
            <a:r>
              <a:rPr dirty="0" err="1"/>
              <a:t>cambieranno</a:t>
            </a:r>
            <a:r>
              <a:rPr dirty="0"/>
              <a:t>, ma la </a:t>
            </a:r>
            <a:r>
              <a:rPr dirty="0" err="1"/>
              <a:t>gestione</a:t>
            </a:r>
            <a:r>
              <a:rPr dirty="0"/>
              <a:t> del </a:t>
            </a:r>
            <a:r>
              <a:rPr dirty="0" err="1"/>
              <a:t>cambiamento</a:t>
            </a:r>
            <a:r>
              <a:rPr dirty="0"/>
              <a:t> </a:t>
            </a:r>
            <a:r>
              <a:rPr dirty="0" err="1"/>
              <a:t>prende</a:t>
            </a:r>
            <a:r>
              <a:rPr dirty="0"/>
              <a:t> </a:t>
            </a:r>
            <a:r>
              <a:rPr dirty="0" err="1"/>
              <a:t>il</a:t>
            </a:r>
            <a:r>
              <a:rPr dirty="0"/>
              <a:t> </a:t>
            </a:r>
            <a:r>
              <a:rPr dirty="0" err="1"/>
              <a:t>controllo</a:t>
            </a:r>
            <a:r>
              <a:rPr dirty="0"/>
              <a:t> di </a:t>
            </a:r>
            <a:r>
              <a:rPr dirty="0" err="1"/>
              <a:t>questo</a:t>
            </a:r>
            <a:r>
              <a:rPr dirty="0"/>
              <a:t> </a:t>
            </a:r>
            <a:r>
              <a:rPr dirty="0" err="1"/>
              <a:t>processo</a:t>
            </a:r>
            <a:r>
              <a:rPr dirty="0"/>
              <a:t> come </a:t>
            </a:r>
            <a:r>
              <a:rPr b="1" dirty="0" err="1"/>
              <a:t>opportunità</a:t>
            </a:r>
            <a:r>
              <a:rPr b="1" dirty="0"/>
              <a:t> </a:t>
            </a:r>
            <a:r>
              <a:rPr b="1" dirty="0" err="1"/>
              <a:t>imprenditoriale</a:t>
            </a:r>
            <a:r>
              <a:rPr b="1" dirty="0"/>
              <a:t>.</a:t>
            </a:r>
            <a:endParaRPr sz="2400" b="1" dirty="0">
              <a:solidFill>
                <a:schemeClr val="dk1"/>
              </a:solidFill>
              <a:latin typeface="Calibri"/>
              <a:ea typeface="Calibri"/>
              <a:cs typeface="Calibri"/>
              <a:sym typeface="Calibri"/>
            </a:endParaRPr>
          </a:p>
        </p:txBody>
      </p:sp>
      <p:sp>
        <p:nvSpPr>
          <p:cNvPr id="238" name="Google Shape;238;p16"/>
          <p:cNvSpPr txBox="1"/>
          <p:nvPr/>
        </p:nvSpPr>
        <p:spPr>
          <a:xfrm>
            <a:off x="12465796" y="3509670"/>
            <a:ext cx="4578245" cy="1569620"/>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rtl="0">
              <a:spcBef>
                <a:spcPts val="0"/>
              </a:spcBef>
              <a:spcAft>
                <a:spcPts val="0"/>
              </a:spcAft>
              <a:buNone/>
              <a:defRPr sz="2400">
                <a:solidFill>
                  <a:schemeClr val="dk1"/>
                </a:solidFill>
                <a:latin typeface="Calibri"/>
                <a:ea typeface="Calibri"/>
                <a:cs typeface="Calibri"/>
                <a:sym typeface="Calibri"/>
              </a:defRPr>
            </a:pPr>
            <a:r>
              <a:rPr dirty="0"/>
              <a:t>La </a:t>
            </a:r>
            <a:r>
              <a:rPr dirty="0" err="1"/>
              <a:t>gestione</a:t>
            </a:r>
            <a:r>
              <a:rPr dirty="0"/>
              <a:t> del </a:t>
            </a:r>
            <a:r>
              <a:rPr dirty="0" err="1"/>
              <a:t>cambiamento</a:t>
            </a:r>
            <a:r>
              <a:rPr dirty="0"/>
              <a:t> di </a:t>
            </a:r>
            <a:r>
              <a:rPr dirty="0" err="1"/>
              <a:t>successo</a:t>
            </a:r>
            <a:r>
              <a:rPr dirty="0"/>
              <a:t> segue un </a:t>
            </a:r>
            <a:r>
              <a:rPr dirty="0" err="1"/>
              <a:t>processo</a:t>
            </a:r>
            <a:r>
              <a:rPr dirty="0"/>
              <a:t> </a:t>
            </a:r>
            <a:r>
              <a:rPr dirty="0" err="1"/>
              <a:t>completamente</a:t>
            </a:r>
            <a:r>
              <a:rPr dirty="0"/>
              <a:t> </a:t>
            </a:r>
            <a:r>
              <a:rPr lang="it-IT" b="1" dirty="0" smtClean="0"/>
              <a:t>condiviso</a:t>
            </a:r>
            <a:r>
              <a:rPr b="1" dirty="0" smtClean="0"/>
              <a:t> </a:t>
            </a:r>
            <a:r>
              <a:rPr b="1" dirty="0"/>
              <a:t>e </a:t>
            </a:r>
            <a:r>
              <a:rPr lang="it-IT" b="1" dirty="0" smtClean="0"/>
              <a:t>un </a:t>
            </a:r>
            <a:r>
              <a:rPr lang="it-IT" dirty="0" smtClean="0"/>
              <a:t>processo</a:t>
            </a:r>
            <a:r>
              <a:rPr lang="it-IT" b="1" dirty="0" smtClean="0"/>
              <a:t> passo dopo passo</a:t>
            </a:r>
            <a:r>
              <a:rPr dirty="0" smtClean="0"/>
              <a:t>.  </a:t>
            </a:r>
            <a:endParaRPr sz="2400" b="1" dirty="0">
              <a:solidFill>
                <a:schemeClr val="dk1"/>
              </a:solidFill>
              <a:latin typeface="Calibri"/>
              <a:ea typeface="Calibri"/>
              <a:cs typeface="Calibri"/>
              <a:sym typeface="Calibri"/>
            </a:endParaRPr>
          </a:p>
        </p:txBody>
      </p:sp>
      <p:sp>
        <p:nvSpPr>
          <p:cNvPr id="239" name="Google Shape;239;p16"/>
          <p:cNvSpPr txBox="1"/>
          <p:nvPr/>
        </p:nvSpPr>
        <p:spPr>
          <a:xfrm>
            <a:off x="7086599" y="6911400"/>
            <a:ext cx="4975151" cy="1938952"/>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ctr" anchorCtr="0">
            <a:spAutoFit/>
          </a:bodyPr>
          <a:lstStyle/>
          <a:p>
            <a:pPr marL="0" marR="0" lvl="0" indent="0" rtl="0">
              <a:spcBef>
                <a:spcPts val="0"/>
              </a:spcBef>
              <a:spcAft>
                <a:spcPts val="0"/>
              </a:spcAft>
              <a:buNone/>
              <a:defRPr sz="2400">
                <a:solidFill>
                  <a:schemeClr val="dk1"/>
                </a:solidFill>
                <a:latin typeface="Calibri"/>
                <a:ea typeface="Calibri"/>
                <a:cs typeface="Calibri"/>
                <a:sym typeface="Calibri"/>
              </a:defRPr>
            </a:pPr>
            <a:r>
              <a:rPr dirty="0"/>
              <a:t>Il </a:t>
            </a:r>
            <a:r>
              <a:rPr dirty="0" err="1"/>
              <a:t>processo</a:t>
            </a:r>
            <a:r>
              <a:rPr dirty="0"/>
              <a:t> di </a:t>
            </a:r>
            <a:r>
              <a:rPr dirty="0" err="1"/>
              <a:t>gestione</a:t>
            </a:r>
            <a:r>
              <a:rPr dirty="0"/>
              <a:t> del </a:t>
            </a:r>
            <a:r>
              <a:rPr dirty="0" err="1"/>
              <a:t>cambiamento</a:t>
            </a:r>
            <a:r>
              <a:rPr dirty="0"/>
              <a:t> è </a:t>
            </a:r>
            <a:r>
              <a:rPr b="1" dirty="0" err="1"/>
              <a:t>complesso</a:t>
            </a:r>
            <a:r>
              <a:rPr b="1" dirty="0"/>
              <a:t> e </a:t>
            </a:r>
            <a:r>
              <a:rPr b="1" dirty="0" err="1"/>
              <a:t>impegnativo</a:t>
            </a:r>
            <a:r>
              <a:rPr dirty="0"/>
              <a:t>, ma se </a:t>
            </a:r>
            <a:r>
              <a:rPr dirty="0" err="1"/>
              <a:t>evitato</a:t>
            </a:r>
            <a:r>
              <a:rPr dirty="0"/>
              <a:t> </a:t>
            </a:r>
            <a:r>
              <a:rPr dirty="0" err="1"/>
              <a:t>questo</a:t>
            </a:r>
            <a:r>
              <a:rPr dirty="0"/>
              <a:t> </a:t>
            </a:r>
            <a:r>
              <a:rPr dirty="0" err="1"/>
              <a:t>può</a:t>
            </a:r>
            <a:r>
              <a:rPr dirty="0"/>
              <a:t> </a:t>
            </a:r>
            <a:r>
              <a:rPr dirty="0" err="1"/>
              <a:t>avere</a:t>
            </a:r>
            <a:r>
              <a:rPr dirty="0"/>
              <a:t> </a:t>
            </a:r>
            <a:r>
              <a:rPr dirty="0" err="1"/>
              <a:t>conseguenze</a:t>
            </a:r>
            <a:r>
              <a:rPr dirty="0"/>
              <a:t> molto negative per la </a:t>
            </a:r>
            <a:r>
              <a:rPr dirty="0" err="1"/>
              <a:t>tua</a:t>
            </a:r>
            <a:r>
              <a:rPr dirty="0"/>
              <a:t> </a:t>
            </a:r>
            <a:r>
              <a:rPr dirty="0" err="1"/>
              <a:t>attività</a:t>
            </a:r>
            <a:r>
              <a:rPr dirty="0"/>
              <a:t>.</a:t>
            </a:r>
            <a:endParaRPr sz="2400" dirty="0">
              <a:solidFill>
                <a:schemeClr val="dk1"/>
              </a:solidFill>
              <a:latin typeface="Calibri"/>
              <a:ea typeface="Calibri"/>
              <a:cs typeface="Calibri"/>
              <a:sym typeface="Calibri"/>
            </a:endParaRPr>
          </a:p>
        </p:txBody>
      </p:sp>
      <p:pic>
        <p:nvPicPr>
          <p:cNvPr id="240" name="Google Shape;240;p16"/>
          <p:cNvPicPr preferRelativeResize="0"/>
          <p:nvPr/>
        </p:nvPicPr>
        <p:blipFill rotWithShape="1">
          <a:blip r:embed="rId3">
            <a:alphaModFix/>
          </a:blip>
          <a:srcRect/>
          <a:stretch/>
        </p:blipFill>
        <p:spPr>
          <a:xfrm>
            <a:off x="6994114" y="2643235"/>
            <a:ext cx="4588286" cy="3058857"/>
          </a:xfrm>
          <a:prstGeom prst="rect">
            <a:avLst/>
          </a:prstGeom>
          <a:noFill/>
          <a:ln>
            <a:noFill/>
          </a:ln>
        </p:spPr>
      </p:pic>
      <p:sp>
        <p:nvSpPr>
          <p:cNvPr id="241" name="Google Shape;241;p16"/>
          <p:cNvSpPr/>
          <p:nvPr/>
        </p:nvSpPr>
        <p:spPr>
          <a:xfrm rot="5400000">
            <a:off x="1897106" y="5973806"/>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16"/>
          <p:cNvSpPr/>
          <p:nvPr/>
        </p:nvSpPr>
        <p:spPr>
          <a:xfrm rot="5400000">
            <a:off x="12008661" y="3624296"/>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16"/>
          <p:cNvSpPr/>
          <p:nvPr/>
        </p:nvSpPr>
        <p:spPr>
          <a:xfrm rot="5400000">
            <a:off x="12412706" y="5958591"/>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6"/>
          <p:cNvSpPr/>
          <p:nvPr/>
        </p:nvSpPr>
        <p:spPr>
          <a:xfrm>
            <a:off x="13032405" y="5749756"/>
            <a:ext cx="4011636" cy="1200288"/>
          </a:xfrm>
          <a:prstGeom prst="rect">
            <a:avLst/>
          </a:prstGeom>
          <a:noFill/>
          <a:ln w="9525" cap="flat" cmpd="sng">
            <a:solidFill>
              <a:srgbClr val="CC66FF"/>
            </a:solidFill>
            <a:prstDash val="solid"/>
            <a:round/>
            <a:headEnd type="none" w="sm" len="sm"/>
            <a:tailEnd type="none" w="sm" len="sm"/>
          </a:ln>
        </p:spPr>
        <p:txBody>
          <a:bodyPr spcFirstLastPara="1" wrap="square" lIns="91425" tIns="45700" rIns="91425" bIns="45700" anchor="t" anchorCtr="0">
            <a:spAutoFit/>
          </a:bodyPr>
          <a:lstStyle/>
          <a:p>
            <a:pPr marL="0" marR="0" lvl="0" indent="0" rtl="0">
              <a:spcBef>
                <a:spcPts val="0"/>
              </a:spcBef>
              <a:spcAft>
                <a:spcPts val="0"/>
              </a:spcAft>
              <a:buNone/>
              <a:defRPr sz="2400" b="1">
                <a:solidFill>
                  <a:srgbClr val="000000"/>
                </a:solidFill>
                <a:latin typeface="Calibri"/>
                <a:ea typeface="Calibri"/>
                <a:cs typeface="Calibri"/>
                <a:sym typeface="Calibri"/>
              </a:defRPr>
            </a:pPr>
            <a:r>
              <a:rPr dirty="0"/>
              <a:t>Una </a:t>
            </a:r>
            <a:r>
              <a:rPr dirty="0" err="1"/>
              <a:t>gestione</a:t>
            </a:r>
            <a:r>
              <a:rPr dirty="0"/>
              <a:t> </a:t>
            </a:r>
            <a:r>
              <a:rPr dirty="0" err="1"/>
              <a:t>efficace</a:t>
            </a:r>
            <a:r>
              <a:rPr dirty="0"/>
              <a:t> del </a:t>
            </a:r>
            <a:r>
              <a:rPr dirty="0" err="1"/>
              <a:t>cambiamento</a:t>
            </a:r>
            <a:r>
              <a:rPr dirty="0"/>
              <a:t> </a:t>
            </a:r>
            <a:r>
              <a:rPr lang="it-IT" dirty="0" smtClean="0"/>
              <a:t>è sinonimo di</a:t>
            </a:r>
            <a:r>
              <a:rPr dirty="0" smtClean="0"/>
              <a:t> </a:t>
            </a:r>
            <a:r>
              <a:rPr dirty="0"/>
              <a:t>una leadership </a:t>
            </a:r>
            <a:r>
              <a:rPr dirty="0" err="1"/>
              <a:t>efficace</a:t>
            </a:r>
            <a:r>
              <a:rPr dirty="0"/>
              <a:t>. </a:t>
            </a:r>
            <a:endParaRPr sz="2400" dirty="0">
              <a:solidFill>
                <a:srgbClr val="000000"/>
              </a:solidFill>
              <a:latin typeface="Calibri"/>
              <a:ea typeface="Calibri"/>
              <a:cs typeface="Calibri"/>
              <a:sym typeface="Calibri"/>
            </a:endParaRPr>
          </a:p>
        </p:txBody>
      </p:sp>
      <p:sp>
        <p:nvSpPr>
          <p:cNvPr id="245" name="Google Shape;245;p16"/>
          <p:cNvSpPr/>
          <p:nvPr/>
        </p:nvSpPr>
        <p:spPr>
          <a:xfrm rot="10800000">
            <a:off x="9052182" y="6286500"/>
            <a:ext cx="472818" cy="380999"/>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16"/>
          <p:cNvSpPr/>
          <p:nvPr/>
        </p:nvSpPr>
        <p:spPr>
          <a:xfrm rot="5400000">
            <a:off x="1897106" y="2773406"/>
            <a:ext cx="441984" cy="335803"/>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1"/>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226" name="Google Shape;226;p21"/>
          <p:cNvSpPr txBox="1"/>
          <p:nvPr/>
        </p:nvSpPr>
        <p:spPr>
          <a:xfrm>
            <a:off x="4343400" y="4457700"/>
            <a:ext cx="91440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0066"/>
              </a:buClr>
              <a:buSzPts val="8000"/>
              <a:buFont typeface="Calibri"/>
              <a:buNone/>
              <a:defRPr sz="8000" b="1">
                <a:solidFill>
                  <a:srgbClr val="660066"/>
                </a:solidFill>
                <a:latin typeface="Calibri"/>
                <a:ea typeface="Calibri"/>
                <a:cs typeface="Calibri"/>
                <a:sym typeface="Calibri"/>
              </a:defRPr>
            </a:pPr>
            <a:r>
              <a:rPr dirty="0" smtClean="0"/>
              <a:t>Grazie!</a:t>
            </a:r>
            <a:endParaRPr sz="8000" b="1" i="0" u="none" strike="noStrike" cap="none" dirty="0">
              <a:solidFill>
                <a:srgbClr val="660066"/>
              </a:solidFill>
              <a:latin typeface="Calibri"/>
              <a:ea typeface="Calibri"/>
              <a:cs typeface="Calibri"/>
              <a:sym typeface="Calibri"/>
            </a:endParaRPr>
          </a:p>
        </p:txBody>
      </p:sp>
      <p:sp>
        <p:nvSpPr>
          <p:cNvPr id="227" name="Google Shape;227;p21"/>
          <p:cNvSpPr txBox="1"/>
          <p:nvPr/>
        </p:nvSpPr>
        <p:spPr>
          <a:xfrm>
            <a:off x="8153400" y="5981700"/>
            <a:ext cx="1981200" cy="38151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defRPr sz="2400">
                <a:solidFill>
                  <a:schemeClr val="dk1"/>
                </a:solidFill>
                <a:latin typeface="Calibri"/>
                <a:ea typeface="Calibri"/>
                <a:cs typeface="Calibri"/>
                <a:sym typeface="Calibri"/>
              </a:defRPr>
            </a:pPr>
            <a:r>
              <a:t>dewproject.eu</a:t>
            </a:r>
            <a:endParaRPr sz="2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Google Shape;34;p2"/>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35" name="Google Shape;35;p2"/>
          <p:cNvSpPr/>
          <p:nvPr/>
        </p:nvSpPr>
        <p:spPr>
          <a:xfrm rot="5400000">
            <a:off x="1592072" y="3763592"/>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2"/>
          <p:cNvSpPr/>
          <p:nvPr/>
        </p:nvSpPr>
        <p:spPr>
          <a:xfrm rot="5400000">
            <a:off x="1572601" y="5090213"/>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
          <p:cNvSpPr/>
          <p:nvPr/>
        </p:nvSpPr>
        <p:spPr>
          <a:xfrm rot="5400000">
            <a:off x="1536776" y="7864589"/>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
          <p:cNvSpPr txBox="1"/>
          <p:nvPr/>
        </p:nvSpPr>
        <p:spPr>
          <a:xfrm>
            <a:off x="1524000" y="1502275"/>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rPr dirty="0" err="1"/>
              <a:t>Obiettivi</a:t>
            </a:r>
            <a:r>
              <a:rPr dirty="0"/>
              <a:t> &amp; </a:t>
            </a:r>
            <a:r>
              <a:rPr lang="it-IT" dirty="0" smtClean="0"/>
              <a:t>Finalità</a:t>
            </a:r>
            <a:endParaRPr dirty="0"/>
          </a:p>
        </p:txBody>
      </p:sp>
      <p:sp>
        <p:nvSpPr>
          <p:cNvPr id="39" name="Google Shape;39;p2"/>
          <p:cNvSpPr txBox="1"/>
          <p:nvPr/>
        </p:nvSpPr>
        <p:spPr>
          <a:xfrm>
            <a:off x="1524000" y="2262365"/>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2800">
                <a:solidFill>
                  <a:schemeClr val="dk1"/>
                </a:solidFill>
                <a:latin typeface="Calibri"/>
                <a:ea typeface="Calibri"/>
                <a:cs typeface="Calibri"/>
                <a:sym typeface="Calibri"/>
              </a:defRPr>
            </a:pPr>
            <a:r>
              <a:t>Alla fine di questo modulo sarai in grado di:</a:t>
            </a:r>
          </a:p>
        </p:txBody>
      </p:sp>
      <p:sp>
        <p:nvSpPr>
          <p:cNvPr id="40" name="Google Shape;40;p2"/>
          <p:cNvSpPr txBox="1"/>
          <p:nvPr/>
        </p:nvSpPr>
        <p:spPr>
          <a:xfrm>
            <a:off x="2628059" y="3597976"/>
            <a:ext cx="6096002"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dirty="0" err="1"/>
              <a:t>Capire</a:t>
            </a:r>
            <a:r>
              <a:rPr dirty="0"/>
              <a:t> </a:t>
            </a:r>
            <a:r>
              <a:rPr dirty="0" err="1"/>
              <a:t>che</a:t>
            </a:r>
            <a:r>
              <a:rPr dirty="0"/>
              <a:t> la </a:t>
            </a:r>
            <a:r>
              <a:rPr dirty="0">
                <a:solidFill>
                  <a:schemeClr val="tx1"/>
                </a:solidFill>
              </a:rPr>
              <a:t>leadership</a:t>
            </a:r>
            <a:r>
              <a:rPr dirty="0"/>
              <a:t> </a:t>
            </a:r>
            <a:r>
              <a:rPr dirty="0" err="1"/>
              <a:t>efficace</a:t>
            </a:r>
            <a:r>
              <a:rPr dirty="0"/>
              <a:t> è </a:t>
            </a:r>
            <a:r>
              <a:rPr dirty="0" smtClean="0"/>
              <a:t>un</a:t>
            </a:r>
            <a:r>
              <a:rPr lang="it-IT" dirty="0" smtClean="0"/>
              <a:t>'</a:t>
            </a:r>
            <a:r>
              <a:rPr dirty="0" err="1" smtClean="0"/>
              <a:t>efficace</a:t>
            </a:r>
            <a:r>
              <a:rPr dirty="0" smtClean="0"/>
              <a:t> </a:t>
            </a:r>
            <a:r>
              <a:rPr dirty="0" err="1"/>
              <a:t>gestione</a:t>
            </a:r>
            <a:r>
              <a:rPr dirty="0"/>
              <a:t> del </a:t>
            </a:r>
            <a:r>
              <a:rPr dirty="0" err="1"/>
              <a:t>cambiamento</a:t>
            </a:r>
            <a:endParaRPr sz="2800" b="1" dirty="0">
              <a:solidFill>
                <a:schemeClr val="dk1"/>
              </a:solidFill>
              <a:latin typeface="Calibri"/>
              <a:ea typeface="Calibri"/>
              <a:cs typeface="Calibri"/>
              <a:sym typeface="Calibri"/>
            </a:endParaRPr>
          </a:p>
        </p:txBody>
      </p:sp>
      <p:sp>
        <p:nvSpPr>
          <p:cNvPr id="41" name="Google Shape;41;p2"/>
          <p:cNvSpPr txBox="1"/>
          <p:nvPr/>
        </p:nvSpPr>
        <p:spPr>
          <a:xfrm>
            <a:off x="2660037" y="4896950"/>
            <a:ext cx="5124925"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dirty="0" err="1"/>
              <a:t>Riconoscere</a:t>
            </a:r>
            <a:r>
              <a:rPr dirty="0"/>
              <a:t> la </a:t>
            </a:r>
            <a:r>
              <a:rPr dirty="0" err="1"/>
              <a:t>complessità</a:t>
            </a:r>
            <a:r>
              <a:rPr dirty="0"/>
              <a:t> </a:t>
            </a:r>
            <a:r>
              <a:rPr dirty="0" smtClean="0"/>
              <a:t>del</a:t>
            </a:r>
            <a:r>
              <a:rPr lang="it-IT" dirty="0" smtClean="0"/>
              <a:t>la Gestione del cambiamento</a:t>
            </a:r>
            <a:endParaRPr sz="2800" b="1" dirty="0">
              <a:solidFill>
                <a:schemeClr val="dk1"/>
              </a:solidFill>
              <a:latin typeface="Calibri"/>
              <a:ea typeface="Calibri"/>
              <a:cs typeface="Calibri"/>
              <a:sym typeface="Calibri"/>
            </a:endParaRPr>
          </a:p>
        </p:txBody>
      </p:sp>
      <p:sp>
        <p:nvSpPr>
          <p:cNvPr id="42" name="Google Shape;42;p2"/>
          <p:cNvSpPr txBox="1"/>
          <p:nvPr/>
        </p:nvSpPr>
        <p:spPr>
          <a:xfrm>
            <a:off x="2660037" y="6097408"/>
            <a:ext cx="6324601" cy="13849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dirty="0" err="1"/>
              <a:t>Abbracciare</a:t>
            </a:r>
            <a:r>
              <a:rPr dirty="0"/>
              <a:t> </a:t>
            </a:r>
            <a:r>
              <a:rPr dirty="0" smtClean="0"/>
              <a:t>l</a:t>
            </a:r>
            <a:r>
              <a:rPr lang="it-IT" dirty="0" smtClean="0"/>
              <a:t>'</a:t>
            </a:r>
            <a:r>
              <a:rPr dirty="0" smtClean="0"/>
              <a:t>idea </a:t>
            </a:r>
            <a:r>
              <a:rPr dirty="0" err="1"/>
              <a:t>che</a:t>
            </a:r>
            <a:r>
              <a:rPr dirty="0"/>
              <a:t> </a:t>
            </a:r>
            <a:r>
              <a:rPr dirty="0" err="1"/>
              <a:t>il</a:t>
            </a:r>
            <a:r>
              <a:rPr dirty="0"/>
              <a:t> </a:t>
            </a:r>
            <a:r>
              <a:rPr dirty="0" err="1"/>
              <a:t>cambiamento</a:t>
            </a:r>
            <a:r>
              <a:rPr dirty="0"/>
              <a:t> </a:t>
            </a:r>
            <a:r>
              <a:rPr dirty="0" err="1"/>
              <a:t>debba</a:t>
            </a:r>
            <a:r>
              <a:rPr dirty="0"/>
              <a:t> </a:t>
            </a:r>
            <a:r>
              <a:rPr dirty="0" err="1"/>
              <a:t>essere</a:t>
            </a:r>
            <a:r>
              <a:rPr dirty="0"/>
              <a:t> </a:t>
            </a:r>
            <a:r>
              <a:rPr dirty="0" err="1"/>
              <a:t>gestito</a:t>
            </a:r>
            <a:r>
              <a:rPr dirty="0"/>
              <a:t> e </a:t>
            </a:r>
            <a:r>
              <a:rPr dirty="0" err="1"/>
              <a:t>abbia</a:t>
            </a:r>
            <a:r>
              <a:rPr dirty="0"/>
              <a:t> </a:t>
            </a:r>
            <a:r>
              <a:rPr dirty="0" err="1"/>
              <a:t>sempre</a:t>
            </a:r>
            <a:r>
              <a:rPr dirty="0"/>
              <a:t> </a:t>
            </a:r>
            <a:r>
              <a:rPr dirty="0" err="1"/>
              <a:t>un'opportunità</a:t>
            </a:r>
            <a:r>
              <a:rPr dirty="0"/>
              <a:t> </a:t>
            </a:r>
            <a:r>
              <a:rPr dirty="0" err="1"/>
              <a:t>imprenditoriale</a:t>
            </a:r>
            <a:r>
              <a:rPr dirty="0"/>
              <a:t> </a:t>
            </a:r>
            <a:endParaRPr sz="2800" b="1" dirty="0">
              <a:solidFill>
                <a:schemeClr val="dk1"/>
              </a:solidFill>
              <a:latin typeface="Calibri"/>
              <a:ea typeface="Calibri"/>
              <a:cs typeface="Calibri"/>
              <a:sym typeface="Calibri"/>
            </a:endParaRPr>
          </a:p>
        </p:txBody>
      </p:sp>
      <p:sp>
        <p:nvSpPr>
          <p:cNvPr id="14" name="Google Shape;37;p2">
            <a:extLst>
              <a:ext uri="{FF2B5EF4-FFF2-40B4-BE49-F238E27FC236}">
                <a16:creationId xmlns="" xmlns:a16="http://schemas.microsoft.com/office/drawing/2014/main" id="{B7FD51FD-84F9-4E60-B573-F0A5E155E757}"/>
              </a:ext>
            </a:extLst>
          </p:cNvPr>
          <p:cNvSpPr/>
          <p:nvPr/>
        </p:nvSpPr>
        <p:spPr>
          <a:xfrm rot="5400000">
            <a:off x="1536776" y="6386550"/>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42;p2">
            <a:extLst>
              <a:ext uri="{FF2B5EF4-FFF2-40B4-BE49-F238E27FC236}">
                <a16:creationId xmlns="" xmlns:a16="http://schemas.microsoft.com/office/drawing/2014/main" id="{FFFD5301-7BA4-4723-9DC6-818BEA94B834}"/>
              </a:ext>
            </a:extLst>
          </p:cNvPr>
          <p:cNvSpPr txBox="1"/>
          <p:nvPr/>
        </p:nvSpPr>
        <p:spPr>
          <a:xfrm>
            <a:off x="2589888" y="7719225"/>
            <a:ext cx="6324601"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dirty="0" err="1" smtClean="0"/>
              <a:t>Crea</a:t>
            </a:r>
            <a:r>
              <a:rPr lang="it-IT" dirty="0" smtClean="0"/>
              <a:t>re</a:t>
            </a:r>
            <a:r>
              <a:rPr dirty="0" smtClean="0"/>
              <a:t> </a:t>
            </a:r>
            <a:r>
              <a:rPr dirty="0"/>
              <a:t>un piano di </a:t>
            </a:r>
            <a:r>
              <a:rPr dirty="0" err="1"/>
              <a:t>gestione</a:t>
            </a:r>
            <a:r>
              <a:rPr dirty="0"/>
              <a:t> del </a:t>
            </a:r>
            <a:r>
              <a:rPr dirty="0" err="1"/>
              <a:t>cambiamento</a:t>
            </a:r>
            <a:r>
              <a:rPr dirty="0"/>
              <a:t> per la </a:t>
            </a:r>
            <a:r>
              <a:rPr dirty="0" err="1"/>
              <a:t>tua</a:t>
            </a:r>
            <a:r>
              <a:rPr dirty="0"/>
              <a:t> </a:t>
            </a:r>
            <a:r>
              <a:rPr dirty="0" err="1"/>
              <a:t>attività</a:t>
            </a:r>
            <a:endParaRPr sz="2800" b="1" dirty="0">
              <a:solidFill>
                <a:schemeClr val="dk1"/>
              </a:solidFill>
              <a:latin typeface="Calibri"/>
              <a:ea typeface="Calibri"/>
              <a:cs typeface="Calibri"/>
              <a:sym typeface="Calibri"/>
            </a:endParaRPr>
          </a:p>
        </p:txBody>
      </p:sp>
      <p:pic>
        <p:nvPicPr>
          <p:cNvPr id="1026" name="Picture 2" descr="Cartoon snake Images | Free Vectors, Stock Photos &amp; PSD">
            <a:extLst>
              <a:ext uri="{FF2B5EF4-FFF2-40B4-BE49-F238E27FC236}">
                <a16:creationId xmlns="" xmlns:a16="http://schemas.microsoft.com/office/drawing/2014/main" id="{FC37163A-E89A-4974-AFFE-07A6D6E502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1594" y="4361676"/>
            <a:ext cx="7800290" cy="29786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51D04656-724F-4756-A02E-77B1FE59A0DB}"/>
              </a:ext>
            </a:extLst>
          </p:cNvPr>
          <p:cNvSpPr txBox="1"/>
          <p:nvPr/>
        </p:nvSpPr>
        <p:spPr>
          <a:xfrm>
            <a:off x="9601199" y="2598152"/>
            <a:ext cx="7281081" cy="1200329"/>
          </a:xfrm>
          <a:prstGeom prst="rect">
            <a:avLst/>
          </a:prstGeom>
          <a:noFill/>
        </p:spPr>
        <p:txBody>
          <a:bodyPr wrap="square">
            <a:spAutoFit/>
          </a:bodyPr>
          <a:lstStyle/>
          <a:p>
            <a:pPr>
              <a:defRPr sz="1800" b="1" i="1">
                <a:solidFill>
                  <a:srgbClr val="000000"/>
                </a:solidFill>
                <a:effectLst/>
                <a:latin typeface="Calibri" panose="020F0502020204030204" pitchFamily="34" charset="0"/>
              </a:defRPr>
            </a:pPr>
            <a:r>
              <a:rPr dirty="0"/>
              <a:t>Il </a:t>
            </a:r>
            <a:r>
              <a:rPr dirty="0" err="1"/>
              <a:t>serpente</a:t>
            </a:r>
            <a:r>
              <a:rPr dirty="0"/>
              <a:t> che non </a:t>
            </a:r>
            <a:r>
              <a:rPr dirty="0" err="1"/>
              <a:t>può</a:t>
            </a:r>
            <a:r>
              <a:rPr dirty="0"/>
              <a:t> </a:t>
            </a:r>
            <a:r>
              <a:rPr lang="it-IT" dirty="0" smtClean="0"/>
              <a:t>cambiare</a:t>
            </a:r>
            <a:r>
              <a:rPr dirty="0" smtClean="0"/>
              <a:t> </a:t>
            </a:r>
            <a:r>
              <a:rPr dirty="0"/>
              <a:t>la </a:t>
            </a:r>
            <a:r>
              <a:rPr dirty="0" err="1"/>
              <a:t>sua</a:t>
            </a:r>
            <a:r>
              <a:rPr dirty="0"/>
              <a:t> </a:t>
            </a:r>
            <a:r>
              <a:rPr dirty="0" err="1"/>
              <a:t>pelle</a:t>
            </a:r>
            <a:r>
              <a:rPr dirty="0"/>
              <a:t> deve </a:t>
            </a:r>
            <a:r>
              <a:rPr dirty="0" err="1"/>
              <a:t>morire</a:t>
            </a:r>
            <a:r>
              <a:rPr dirty="0"/>
              <a:t>. </a:t>
            </a:r>
            <a:r>
              <a:rPr dirty="0" err="1"/>
              <a:t>Così</a:t>
            </a:r>
            <a:r>
              <a:rPr dirty="0"/>
              <a:t> come </a:t>
            </a:r>
            <a:r>
              <a:rPr dirty="0" smtClean="0"/>
              <a:t>l</a:t>
            </a:r>
            <a:r>
              <a:rPr lang="it-IT" dirty="0" smtClean="0"/>
              <a:t>a</a:t>
            </a:r>
            <a:r>
              <a:rPr dirty="0" smtClean="0"/>
              <a:t> </a:t>
            </a:r>
            <a:r>
              <a:rPr dirty="0" err="1" smtClean="0"/>
              <a:t>ment</a:t>
            </a:r>
            <a:r>
              <a:rPr lang="it-IT" dirty="0" smtClean="0"/>
              <a:t>e </a:t>
            </a:r>
            <a:r>
              <a:rPr dirty="0" smtClean="0"/>
              <a:t>a </a:t>
            </a:r>
            <a:r>
              <a:rPr dirty="0"/>
              <a:t>cui è </a:t>
            </a:r>
            <a:r>
              <a:rPr dirty="0" err="1"/>
              <a:t>impedito</a:t>
            </a:r>
            <a:r>
              <a:rPr dirty="0"/>
              <a:t> di </a:t>
            </a:r>
            <a:r>
              <a:rPr dirty="0" err="1"/>
              <a:t>cambiare</a:t>
            </a:r>
            <a:r>
              <a:rPr dirty="0"/>
              <a:t> </a:t>
            </a:r>
            <a:r>
              <a:rPr dirty="0" smtClean="0"/>
              <a:t>opinion</a:t>
            </a:r>
            <a:r>
              <a:rPr lang="it-IT" dirty="0" smtClean="0"/>
              <a:t>e </a:t>
            </a:r>
            <a:r>
              <a:rPr dirty="0" err="1" smtClean="0"/>
              <a:t>cess</a:t>
            </a:r>
            <a:r>
              <a:rPr lang="it-IT" dirty="0" smtClean="0"/>
              <a:t>a</a:t>
            </a:r>
            <a:r>
              <a:rPr dirty="0" smtClean="0"/>
              <a:t> </a:t>
            </a:r>
            <a:r>
              <a:rPr dirty="0"/>
              <a:t>di </a:t>
            </a:r>
            <a:r>
              <a:rPr dirty="0" err="1"/>
              <a:t>essere</a:t>
            </a:r>
            <a:r>
              <a:rPr dirty="0"/>
              <a:t> </a:t>
            </a:r>
            <a:r>
              <a:rPr lang="it-IT" dirty="0" smtClean="0"/>
              <a:t>una</a:t>
            </a:r>
            <a:r>
              <a:rPr dirty="0" smtClean="0"/>
              <a:t> </a:t>
            </a:r>
            <a:r>
              <a:rPr dirty="0" err="1"/>
              <a:t>mente</a:t>
            </a:r>
            <a:r>
              <a:rPr dirty="0"/>
              <a:t>.</a:t>
            </a:r>
          </a:p>
          <a:p>
            <a:endParaRPr sz="1800" b="1" dirty="0">
              <a:latin typeface="Calibri" panose="020F0502020204030204" pitchFamily="34" charset="0"/>
            </a:endParaRPr>
          </a:p>
          <a:p>
            <a:pPr>
              <a:defRPr sz="1800" b="1">
                <a:latin typeface="Calibri" panose="020F0502020204030204" pitchFamily="34" charset="0"/>
              </a:defRPr>
            </a:pPr>
            <a:r>
              <a:rPr dirty="0" err="1"/>
              <a:t>Frederich</a:t>
            </a:r>
            <a:r>
              <a:rPr dirty="0"/>
              <a:t> </a:t>
            </a:r>
            <a:r>
              <a:rPr dirty="0" err="1"/>
              <a:t>Nietzche</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graphicFrame>
        <p:nvGraphicFramePr>
          <p:cNvPr id="53" name="Google Shape;53;p3"/>
          <p:cNvGraphicFramePr/>
          <p:nvPr>
            <p:extLst>
              <p:ext uri="{D42A27DB-BD31-4B8C-83A1-F6EECF244321}">
                <p14:modId xmlns:p14="http://schemas.microsoft.com/office/powerpoint/2010/main" val="1032486905"/>
              </p:ext>
            </p:extLst>
          </p:nvPr>
        </p:nvGraphicFramePr>
        <p:xfrm>
          <a:off x="400050" y="2739116"/>
          <a:ext cx="17321893" cy="6505769"/>
        </p:xfrm>
        <a:graphic>
          <a:graphicData uri="http://schemas.openxmlformats.org/drawingml/2006/table">
            <a:tbl>
              <a:tblPr firstRow="1" bandRow="1">
                <a:noFill/>
              </a:tblPr>
              <a:tblGrid>
                <a:gridCol w="1917528">
                  <a:extLst>
                    <a:ext uri="{9D8B030D-6E8A-4147-A177-3AD203B41FA5}">
                      <a16:colId xmlns="" xmlns:a16="http://schemas.microsoft.com/office/drawing/2014/main" val="20000"/>
                    </a:ext>
                  </a:extLst>
                </a:gridCol>
                <a:gridCol w="4251930">
                  <a:extLst>
                    <a:ext uri="{9D8B030D-6E8A-4147-A177-3AD203B41FA5}">
                      <a16:colId xmlns="" xmlns:a16="http://schemas.microsoft.com/office/drawing/2014/main" val="20001"/>
                    </a:ext>
                  </a:extLst>
                </a:gridCol>
                <a:gridCol w="5585787">
                  <a:extLst>
                    <a:ext uri="{9D8B030D-6E8A-4147-A177-3AD203B41FA5}">
                      <a16:colId xmlns="" xmlns:a16="http://schemas.microsoft.com/office/drawing/2014/main" val="20002"/>
                    </a:ext>
                  </a:extLst>
                </a:gridCol>
                <a:gridCol w="5566648">
                  <a:extLst>
                    <a:ext uri="{9D8B030D-6E8A-4147-A177-3AD203B41FA5}">
                      <a16:colId xmlns="" xmlns:a16="http://schemas.microsoft.com/office/drawing/2014/main" val="20003"/>
                    </a:ext>
                  </a:extLst>
                </a:gridCol>
              </a:tblGrid>
              <a:tr h="696966">
                <a:tc>
                  <a:txBody>
                    <a:bodyPr/>
                    <a:lstStyle/>
                    <a:p>
                      <a:pPr marL="0" marR="0" lvl="0" indent="0" algn="ctr" rtl="0">
                        <a:spcBef>
                          <a:spcPts val="0"/>
                        </a:spcBef>
                        <a:spcAft>
                          <a:spcPts val="0"/>
                        </a:spcAft>
                        <a:buNone/>
                        <a:defRPr sz="2000">
                          <a:solidFill>
                            <a:schemeClr val="lt1"/>
                          </a:solidFill>
                        </a:defRPr>
                      </a:pPr>
                      <a:r>
                        <a:rPr dirty="0"/>
                        <a:t>COMPETENZA</a:t>
                      </a:r>
                      <a:endParaRPr sz="2000" u="none" strike="noStrike" cap="none" dirty="0">
                        <a:solidFill>
                          <a:schemeClr val="lt1"/>
                        </a:solidFill>
                      </a:endParaRPr>
                    </a:p>
                  </a:txBody>
                  <a:tcPr marL="91450" marR="91450" marT="45725" marB="45725" anchor="ctr">
                    <a:lnL w="28575" cap="flat" cmpd="sng">
                      <a:solidFill>
                        <a:srgbClr val="660066"/>
                      </a:solidFill>
                      <a:prstDash val="solid"/>
                      <a:round/>
                      <a:headEnd type="none" w="sm" len="sm"/>
                      <a:tailEnd type="none" w="sm" len="sm"/>
                    </a:lnL>
                    <a:lnR w="28575"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defRPr sz="2000">
                          <a:solidFill>
                            <a:schemeClr val="lt1"/>
                          </a:solidFill>
                        </a:defRPr>
                      </a:pPr>
                      <a:r>
                        <a:t>LIVELLO DI COMPETENZA — FONDAZIONE</a:t>
                      </a:r>
                      <a:endParaRPr sz="2000" u="none" strike="noStrike" cap="none">
                        <a:solidFill>
                          <a:schemeClr val="lt1"/>
                        </a:solidFill>
                      </a:endParaRPr>
                    </a:p>
                  </a:txBody>
                  <a:tcPr marL="91450" marR="91450" marT="45725" marB="45725" anchor="ctr">
                    <a:lnL w="28575" cap="flat" cmpd="sng">
                      <a:solidFill>
                        <a:srgbClr val="660066"/>
                      </a:solidFill>
                      <a:prstDash val="solid"/>
                      <a:round/>
                      <a:headEnd type="none" w="sm" len="sm"/>
                      <a:tailEnd type="none" w="sm" len="sm"/>
                    </a:lnL>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defRPr sz="2000">
                          <a:solidFill>
                            <a:schemeClr val="lt1"/>
                          </a:solidFill>
                        </a:defRPr>
                      </a:pPr>
                      <a:r>
                        <a:t>LIVELLO DI COMPETENZA — INTERMEDIO</a:t>
                      </a:r>
                      <a:endParaRPr sz="2000" u="none" strike="noStrike" cap="none">
                        <a:solidFill>
                          <a:schemeClr val="lt1"/>
                        </a:solidFill>
                      </a:endParaRPr>
                    </a:p>
                  </a:txBody>
                  <a:tcPr marL="91450" marR="91450" marT="45725" marB="45725" anchor="ctr">
                    <a:lnR w="19050"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defRPr sz="2000">
                          <a:solidFill>
                            <a:schemeClr val="lt1"/>
                          </a:solidFill>
                        </a:defRPr>
                      </a:pPr>
                      <a:r>
                        <a:t>LIVELLO DI COMPETENZA — AVANZATO</a:t>
                      </a:r>
                      <a:endParaRPr sz="2000" u="none" strike="noStrike" cap="none">
                        <a:solidFill>
                          <a:schemeClr val="lt1"/>
                        </a:solidFill>
                      </a:endParaRPr>
                    </a:p>
                  </a:txBody>
                  <a:tcPr marL="91450" marR="91450" marT="45725" marB="45725" anchor="ctr">
                    <a:lnL w="19050" cap="flat" cmpd="sng">
                      <a:solidFill>
                        <a:srgbClr val="660066"/>
                      </a:solidFill>
                      <a:prstDash val="solid"/>
                      <a:round/>
                      <a:headEnd type="none" w="sm" len="sm"/>
                      <a:tailEnd type="none" w="sm" len="sm"/>
                    </a:lnL>
                    <a:solidFill>
                      <a:srgbClr val="660066"/>
                    </a:solidFill>
                  </a:tcPr>
                </a:tc>
                <a:extLst>
                  <a:ext uri="{0D108BD9-81ED-4DB2-BD59-A6C34878D82A}">
                    <a16:rowId xmlns="" xmlns:a16="http://schemas.microsoft.com/office/drawing/2014/main" val="10000"/>
                  </a:ext>
                </a:extLst>
              </a:tr>
              <a:tr h="1227258">
                <a:tc>
                  <a:txBody>
                    <a:bodyPr/>
                    <a:lstStyle/>
                    <a:p>
                      <a:pPr marL="0" marR="0" lvl="0" indent="0" algn="l" rtl="0">
                        <a:spcBef>
                          <a:spcPts val="0"/>
                        </a:spcBef>
                        <a:spcAft>
                          <a:spcPts val="0"/>
                        </a:spcAft>
                        <a:buNone/>
                        <a:defRPr sz="1800" b="1">
                          <a:solidFill>
                            <a:srgbClr val="660066"/>
                          </a:solidFill>
                        </a:defRPr>
                      </a:pPr>
                      <a:r>
                        <a:rPr dirty="0"/>
                        <a:t>Auto-</a:t>
                      </a:r>
                      <a:r>
                        <a:rPr dirty="0" err="1"/>
                        <a:t>consapevolezza</a:t>
                      </a:r>
                      <a:r>
                        <a:rPr dirty="0"/>
                        <a:t> e </a:t>
                      </a:r>
                      <a:r>
                        <a:rPr dirty="0" err="1"/>
                        <a:t>autoefficacia</a:t>
                      </a:r>
                      <a:endParaRPr sz="1800" b="1" dirty="0">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t>Gli studenti si fidano della propria capacità di generare valore per gli altri</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t>Gli studenti possono sfruttare al massimo i loro punti di forza e di debolezza. </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b="1"/>
                      </a:pPr>
                      <a:r>
                        <a:rPr dirty="0">
                          <a:solidFill>
                            <a:srgbClr val="7030A0"/>
                          </a:solidFill>
                        </a:rPr>
                        <a:t>Gli </a:t>
                      </a:r>
                      <a:r>
                        <a:rPr dirty="0" err="1">
                          <a:solidFill>
                            <a:srgbClr val="7030A0"/>
                          </a:solidFill>
                        </a:rPr>
                        <a:t>studenti</a:t>
                      </a:r>
                      <a:r>
                        <a:rPr dirty="0">
                          <a:solidFill>
                            <a:srgbClr val="7030A0"/>
                          </a:solidFill>
                        </a:rPr>
                        <a:t> </a:t>
                      </a:r>
                      <a:r>
                        <a:rPr dirty="0" err="1">
                          <a:solidFill>
                            <a:srgbClr val="7030A0"/>
                          </a:solidFill>
                        </a:rPr>
                        <a:t>possono</a:t>
                      </a:r>
                      <a:r>
                        <a:rPr dirty="0">
                          <a:solidFill>
                            <a:srgbClr val="7030A0"/>
                          </a:solidFill>
                        </a:rPr>
                        <a:t> </a:t>
                      </a:r>
                      <a:r>
                        <a:rPr dirty="0" err="1">
                          <a:solidFill>
                            <a:srgbClr val="7030A0"/>
                          </a:solidFill>
                        </a:rPr>
                        <a:t>compensare</a:t>
                      </a:r>
                      <a:r>
                        <a:rPr dirty="0">
                          <a:solidFill>
                            <a:srgbClr val="7030A0"/>
                          </a:solidFill>
                        </a:rPr>
                        <a:t> le </a:t>
                      </a:r>
                      <a:r>
                        <a:rPr dirty="0" err="1">
                          <a:solidFill>
                            <a:srgbClr val="7030A0"/>
                          </a:solidFill>
                        </a:rPr>
                        <a:t>loro</a:t>
                      </a:r>
                      <a:r>
                        <a:rPr dirty="0">
                          <a:solidFill>
                            <a:srgbClr val="7030A0"/>
                          </a:solidFill>
                        </a:rPr>
                        <a:t> </a:t>
                      </a:r>
                      <a:r>
                        <a:rPr dirty="0" err="1">
                          <a:solidFill>
                            <a:srgbClr val="7030A0"/>
                          </a:solidFill>
                        </a:rPr>
                        <a:t>debolezze</a:t>
                      </a:r>
                      <a:r>
                        <a:rPr dirty="0">
                          <a:solidFill>
                            <a:srgbClr val="7030A0"/>
                          </a:solidFill>
                        </a:rPr>
                        <a:t> </a:t>
                      </a:r>
                      <a:r>
                        <a:rPr dirty="0" err="1">
                          <a:solidFill>
                            <a:srgbClr val="7030A0"/>
                          </a:solidFill>
                        </a:rPr>
                        <a:t>collaborando</a:t>
                      </a:r>
                      <a:r>
                        <a:rPr dirty="0">
                          <a:solidFill>
                            <a:srgbClr val="7030A0"/>
                          </a:solidFill>
                        </a:rPr>
                        <a:t> con gli </a:t>
                      </a:r>
                      <a:r>
                        <a:rPr dirty="0" err="1">
                          <a:solidFill>
                            <a:srgbClr val="7030A0"/>
                          </a:solidFill>
                        </a:rPr>
                        <a:t>altri</a:t>
                      </a:r>
                      <a:r>
                        <a:rPr dirty="0">
                          <a:solidFill>
                            <a:srgbClr val="7030A0"/>
                          </a:solidFill>
                        </a:rPr>
                        <a:t> e </a:t>
                      </a:r>
                      <a:r>
                        <a:rPr dirty="0" err="1">
                          <a:solidFill>
                            <a:srgbClr val="7030A0"/>
                          </a:solidFill>
                        </a:rPr>
                        <a:t>sviluppando</a:t>
                      </a:r>
                      <a:r>
                        <a:rPr dirty="0">
                          <a:solidFill>
                            <a:srgbClr val="7030A0"/>
                          </a:solidFill>
                        </a:rPr>
                        <a:t> </a:t>
                      </a:r>
                      <a:r>
                        <a:rPr dirty="0" err="1">
                          <a:solidFill>
                            <a:srgbClr val="7030A0"/>
                          </a:solidFill>
                        </a:rPr>
                        <a:t>ulteriormente</a:t>
                      </a:r>
                      <a:r>
                        <a:rPr dirty="0">
                          <a:solidFill>
                            <a:srgbClr val="7030A0"/>
                          </a:solidFill>
                        </a:rPr>
                        <a:t> </a:t>
                      </a:r>
                      <a:r>
                        <a:rPr lang="it-IT" dirty="0" smtClean="0">
                          <a:solidFill>
                            <a:srgbClr val="7030A0"/>
                          </a:solidFill>
                        </a:rPr>
                        <a:t>i</a:t>
                      </a:r>
                      <a:r>
                        <a:rPr lang="it-IT" baseline="0" dirty="0" smtClean="0">
                          <a:solidFill>
                            <a:srgbClr val="7030A0"/>
                          </a:solidFill>
                        </a:rPr>
                        <a:t> loro punti di forza.</a:t>
                      </a:r>
                      <a:endParaRPr sz="1800" b="1" dirty="0">
                        <a:solidFill>
                          <a:srgbClr val="7030A0"/>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E5DFEC"/>
                    </a:solidFill>
                  </a:tcPr>
                </a:tc>
                <a:extLst>
                  <a:ext uri="{0D108BD9-81ED-4DB2-BD59-A6C34878D82A}">
                    <a16:rowId xmlns="" xmlns:a16="http://schemas.microsoft.com/office/drawing/2014/main" val="10001"/>
                  </a:ext>
                </a:extLst>
              </a:tr>
              <a:tr h="1136341">
                <a:tc>
                  <a:txBody>
                    <a:bodyPr/>
                    <a:lstStyle/>
                    <a:p>
                      <a:pPr marL="0" marR="0" lvl="0" indent="0" algn="l" rtl="0">
                        <a:spcBef>
                          <a:spcPts val="0"/>
                        </a:spcBef>
                        <a:spcAft>
                          <a:spcPts val="0"/>
                        </a:spcAft>
                        <a:buNone/>
                        <a:defRPr sz="1800" b="1">
                          <a:solidFill>
                            <a:srgbClr val="660066"/>
                          </a:solidFill>
                        </a:defRPr>
                      </a:pPr>
                      <a:r>
                        <a:t>Motivazione e perseveranza</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t>Gli studenti vogliono seguire la loro passione e creare valore per gli altri.</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rPr dirty="0" err="1"/>
                        <a:t>Gli</a:t>
                      </a:r>
                      <a:r>
                        <a:rPr dirty="0"/>
                        <a:t> </a:t>
                      </a:r>
                      <a:r>
                        <a:rPr dirty="0" err="1"/>
                        <a:t>studenti</a:t>
                      </a:r>
                      <a:r>
                        <a:rPr dirty="0"/>
                        <a:t> </a:t>
                      </a:r>
                      <a:r>
                        <a:rPr dirty="0" err="1"/>
                        <a:t>sono</a:t>
                      </a:r>
                      <a:r>
                        <a:rPr dirty="0"/>
                        <a:t> </a:t>
                      </a:r>
                      <a:r>
                        <a:rPr dirty="0" err="1"/>
                        <a:t>disposti</a:t>
                      </a:r>
                      <a:r>
                        <a:rPr dirty="0"/>
                        <a:t> a </a:t>
                      </a:r>
                      <a:r>
                        <a:rPr dirty="0" err="1"/>
                        <a:t>mettere</a:t>
                      </a:r>
                      <a:r>
                        <a:rPr dirty="0"/>
                        <a:t> </a:t>
                      </a:r>
                      <a:r>
                        <a:rPr lang="it-IT" dirty="0" smtClean="0"/>
                        <a:t>impegno</a:t>
                      </a:r>
                      <a:r>
                        <a:rPr dirty="0" smtClean="0"/>
                        <a:t> </a:t>
                      </a:r>
                      <a:r>
                        <a:rPr dirty="0"/>
                        <a:t>e </a:t>
                      </a:r>
                      <a:r>
                        <a:rPr dirty="0" err="1"/>
                        <a:t>risorse</a:t>
                      </a:r>
                      <a:r>
                        <a:rPr dirty="0"/>
                        <a:t> per </a:t>
                      </a:r>
                      <a:r>
                        <a:rPr dirty="0" err="1"/>
                        <a:t>seguire</a:t>
                      </a:r>
                      <a:r>
                        <a:rPr dirty="0"/>
                        <a:t> la </a:t>
                      </a:r>
                      <a:r>
                        <a:rPr dirty="0" err="1"/>
                        <a:t>loro</a:t>
                      </a:r>
                      <a:r>
                        <a:rPr dirty="0"/>
                        <a:t> </a:t>
                      </a:r>
                      <a:r>
                        <a:rPr dirty="0" err="1"/>
                        <a:t>passione</a:t>
                      </a:r>
                      <a:r>
                        <a:rPr dirty="0"/>
                        <a:t> e </a:t>
                      </a:r>
                      <a:r>
                        <a:rPr dirty="0" err="1"/>
                        <a:t>creare</a:t>
                      </a:r>
                      <a:r>
                        <a:rPr dirty="0"/>
                        <a:t> </a:t>
                      </a:r>
                      <a:r>
                        <a:rPr dirty="0" err="1"/>
                        <a:t>valore</a:t>
                      </a:r>
                      <a:r>
                        <a:rPr dirty="0"/>
                        <a:t> per </a:t>
                      </a:r>
                      <a:r>
                        <a:rPr dirty="0" err="1"/>
                        <a:t>gli</a:t>
                      </a:r>
                      <a:r>
                        <a:rPr dirty="0"/>
                        <a:t> </a:t>
                      </a:r>
                      <a:r>
                        <a:rPr dirty="0" err="1"/>
                        <a:t>altri</a:t>
                      </a:r>
                      <a:r>
                        <a:rPr dirty="0"/>
                        <a:t>.</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t>Gli studenti possono rimanere concentrati sulla loro passione e continuare a creare valore nonostante le battute d'arresto.</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 xmlns:a16="http://schemas.microsoft.com/office/drawing/2014/main" val="10002"/>
                  </a:ext>
                </a:extLst>
              </a:tr>
              <a:tr h="1136341">
                <a:tc>
                  <a:txBody>
                    <a:bodyPr/>
                    <a:lstStyle/>
                    <a:p>
                      <a:pPr marL="0" marR="0" lvl="0" indent="0" algn="l" rtl="0">
                        <a:spcBef>
                          <a:spcPts val="0"/>
                        </a:spcBef>
                        <a:spcAft>
                          <a:spcPts val="0"/>
                        </a:spcAft>
                        <a:buNone/>
                        <a:defRPr sz="1800" b="1">
                          <a:solidFill>
                            <a:srgbClr val="660066"/>
                          </a:solidFill>
                        </a:defRPr>
                      </a:pPr>
                      <a:r>
                        <a:t>Mobilitare le risorse</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t>Gli studenti possono trovare e utilizzare le risorse in modo responsabile. </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t>Gli studenti possono raccogliere e gestire diversi tipi di risorse per creare valore per gli altri. </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b="1">
                          <a:solidFill>
                            <a:srgbClr val="7030A0"/>
                          </a:solidFill>
                        </a:defRPr>
                      </a:pPr>
                      <a:r>
                        <a:t>Gli studenti possono definire strategie per mobilitare le risorse di cui hanno bisogno per generare valore per gli altri.</a:t>
                      </a:r>
                      <a:endParaRPr sz="1800" b="1">
                        <a:solidFill>
                          <a:srgbClr val="7030A0"/>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 xmlns:a16="http://schemas.microsoft.com/office/drawing/2014/main" val="10003"/>
                  </a:ext>
                </a:extLst>
              </a:tr>
              <a:tr h="1244194">
                <a:tc>
                  <a:txBody>
                    <a:bodyPr/>
                    <a:lstStyle/>
                    <a:p>
                      <a:pPr marL="0" marR="0" lvl="0" indent="0" algn="l" rtl="0">
                        <a:spcBef>
                          <a:spcPts val="0"/>
                        </a:spcBef>
                        <a:spcAft>
                          <a:spcPts val="0"/>
                        </a:spcAft>
                        <a:buNone/>
                        <a:defRPr sz="1800" b="1">
                          <a:solidFill>
                            <a:srgbClr val="660066"/>
                          </a:solidFill>
                        </a:defRPr>
                      </a:pPr>
                      <a:r>
                        <a:t>Alfabetizzazione finanziaria ed economica </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t>Gli studenti possono redigere il budget per una semplice attività. </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t>Gli studenti possono trovare opzioni di finanziamento e gestire un budget per la loro attività di creazione di valore.</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rPr dirty="0" err="1"/>
                        <a:t>Gli</a:t>
                      </a:r>
                      <a:r>
                        <a:rPr dirty="0"/>
                        <a:t> </a:t>
                      </a:r>
                      <a:r>
                        <a:rPr dirty="0" err="1"/>
                        <a:t>studenti</a:t>
                      </a:r>
                      <a:r>
                        <a:rPr dirty="0"/>
                        <a:t> </a:t>
                      </a:r>
                      <a:r>
                        <a:rPr dirty="0" err="1"/>
                        <a:t>possono</a:t>
                      </a:r>
                      <a:r>
                        <a:rPr dirty="0"/>
                        <a:t> fare un piano per la </a:t>
                      </a:r>
                      <a:r>
                        <a:rPr dirty="0" err="1"/>
                        <a:t>sostenibilità</a:t>
                      </a:r>
                      <a:r>
                        <a:rPr dirty="0"/>
                        <a:t> </a:t>
                      </a:r>
                      <a:r>
                        <a:rPr dirty="0" err="1"/>
                        <a:t>finanziaria</a:t>
                      </a:r>
                      <a:r>
                        <a:rPr dirty="0"/>
                        <a:t> di </a:t>
                      </a:r>
                      <a:r>
                        <a:rPr dirty="0" err="1"/>
                        <a:t>un'attività</a:t>
                      </a:r>
                      <a:r>
                        <a:rPr dirty="0"/>
                        <a:t> </a:t>
                      </a:r>
                      <a:r>
                        <a:rPr lang="it-IT" dirty="0" smtClean="0"/>
                        <a:t>che</a:t>
                      </a:r>
                      <a:r>
                        <a:rPr lang="it-IT" baseline="0" dirty="0" smtClean="0"/>
                        <a:t> crea</a:t>
                      </a:r>
                      <a:r>
                        <a:rPr dirty="0" smtClean="0"/>
                        <a:t> </a:t>
                      </a:r>
                      <a:r>
                        <a:rPr dirty="0" err="1"/>
                        <a:t>valore</a:t>
                      </a:r>
                      <a:r>
                        <a:rPr dirty="0"/>
                        <a:t>.</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 xmlns:a16="http://schemas.microsoft.com/office/drawing/2014/main" val="10004"/>
                  </a:ext>
                </a:extLst>
              </a:tr>
              <a:tr h="1060585">
                <a:tc>
                  <a:txBody>
                    <a:bodyPr/>
                    <a:lstStyle/>
                    <a:p>
                      <a:pPr marL="0" marR="0" lvl="0" indent="0" algn="l" rtl="0">
                        <a:spcBef>
                          <a:spcPts val="0"/>
                        </a:spcBef>
                        <a:spcAft>
                          <a:spcPts val="0"/>
                        </a:spcAft>
                        <a:buNone/>
                        <a:defRPr sz="1800" b="1">
                          <a:solidFill>
                            <a:srgbClr val="660066"/>
                          </a:solidFill>
                        </a:defRPr>
                      </a:pPr>
                      <a:r>
                        <a:t>Mobilitare gli altri</a:t>
                      </a:r>
                      <a:endParaRPr sz="1800" b="1">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t>Gli studenti possono comunicare le loro idee in modo chiaro e con entusiasmo</a:t>
                      </a:r>
                      <a:endParaRPr sz="180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pPr>
                      <a:r>
                        <a:rPr b="1" dirty="0" err="1">
                          <a:solidFill>
                            <a:srgbClr val="7030A0"/>
                          </a:solidFill>
                        </a:rPr>
                        <a:t>Gli</a:t>
                      </a:r>
                      <a:r>
                        <a:rPr b="1" dirty="0">
                          <a:solidFill>
                            <a:srgbClr val="7030A0"/>
                          </a:solidFill>
                        </a:rPr>
                        <a:t> </a:t>
                      </a:r>
                      <a:r>
                        <a:rPr b="1" dirty="0" err="1">
                          <a:solidFill>
                            <a:srgbClr val="7030A0"/>
                          </a:solidFill>
                        </a:rPr>
                        <a:t>studenti</a:t>
                      </a:r>
                      <a:r>
                        <a:rPr b="1" dirty="0">
                          <a:solidFill>
                            <a:srgbClr val="7030A0"/>
                          </a:solidFill>
                        </a:rPr>
                        <a:t> </a:t>
                      </a:r>
                      <a:r>
                        <a:rPr b="1" dirty="0" err="1">
                          <a:solidFill>
                            <a:srgbClr val="7030A0"/>
                          </a:solidFill>
                        </a:rPr>
                        <a:t>possono</a:t>
                      </a:r>
                      <a:r>
                        <a:rPr b="1" dirty="0">
                          <a:solidFill>
                            <a:srgbClr val="7030A0"/>
                          </a:solidFill>
                        </a:rPr>
                        <a:t> </a:t>
                      </a:r>
                      <a:r>
                        <a:rPr b="1" dirty="0" err="1">
                          <a:solidFill>
                            <a:srgbClr val="7030A0"/>
                          </a:solidFill>
                        </a:rPr>
                        <a:t>persuadere</a:t>
                      </a:r>
                      <a:r>
                        <a:rPr b="1" dirty="0">
                          <a:solidFill>
                            <a:srgbClr val="7030A0"/>
                          </a:solidFill>
                        </a:rPr>
                        <a:t>, </a:t>
                      </a:r>
                      <a:r>
                        <a:rPr b="1" dirty="0" err="1">
                          <a:solidFill>
                            <a:srgbClr val="7030A0"/>
                          </a:solidFill>
                        </a:rPr>
                        <a:t>coinvolgere</a:t>
                      </a:r>
                      <a:r>
                        <a:rPr b="1" dirty="0">
                          <a:solidFill>
                            <a:srgbClr val="7030A0"/>
                          </a:solidFill>
                        </a:rPr>
                        <a:t> e </a:t>
                      </a:r>
                      <a:r>
                        <a:rPr b="1" dirty="0" err="1">
                          <a:solidFill>
                            <a:srgbClr val="7030A0"/>
                          </a:solidFill>
                        </a:rPr>
                        <a:t>ispirare</a:t>
                      </a:r>
                      <a:r>
                        <a:rPr b="1" dirty="0">
                          <a:solidFill>
                            <a:srgbClr val="7030A0"/>
                          </a:solidFill>
                        </a:rPr>
                        <a:t> </a:t>
                      </a:r>
                      <a:r>
                        <a:rPr b="1" dirty="0" err="1">
                          <a:solidFill>
                            <a:srgbClr val="7030A0"/>
                          </a:solidFill>
                        </a:rPr>
                        <a:t>gli</a:t>
                      </a:r>
                      <a:r>
                        <a:rPr b="1" dirty="0">
                          <a:solidFill>
                            <a:srgbClr val="7030A0"/>
                          </a:solidFill>
                        </a:rPr>
                        <a:t> </a:t>
                      </a:r>
                      <a:r>
                        <a:rPr b="1" dirty="0" err="1">
                          <a:solidFill>
                            <a:srgbClr val="7030A0"/>
                          </a:solidFill>
                        </a:rPr>
                        <a:t>altri</a:t>
                      </a:r>
                      <a:r>
                        <a:rPr b="1" dirty="0">
                          <a:solidFill>
                            <a:srgbClr val="7030A0"/>
                          </a:solidFill>
                        </a:rPr>
                        <a:t> in </a:t>
                      </a:r>
                      <a:r>
                        <a:rPr b="1" dirty="0" err="1">
                          <a:solidFill>
                            <a:srgbClr val="7030A0"/>
                          </a:solidFill>
                        </a:rPr>
                        <a:t>attività</a:t>
                      </a:r>
                      <a:r>
                        <a:rPr b="1" dirty="0">
                          <a:solidFill>
                            <a:srgbClr val="7030A0"/>
                          </a:solidFill>
                        </a:rPr>
                        <a:t> </a:t>
                      </a:r>
                      <a:r>
                        <a:rPr b="1" dirty="0" err="1">
                          <a:solidFill>
                            <a:srgbClr val="7030A0"/>
                          </a:solidFill>
                        </a:rPr>
                        <a:t>che</a:t>
                      </a:r>
                      <a:r>
                        <a:rPr b="1" dirty="0">
                          <a:solidFill>
                            <a:srgbClr val="7030A0"/>
                          </a:solidFill>
                        </a:rPr>
                        <a:t> </a:t>
                      </a:r>
                      <a:r>
                        <a:rPr b="1" dirty="0" err="1">
                          <a:solidFill>
                            <a:srgbClr val="7030A0"/>
                          </a:solidFill>
                        </a:rPr>
                        <a:t>creano</a:t>
                      </a:r>
                      <a:r>
                        <a:rPr b="1" dirty="0">
                          <a:solidFill>
                            <a:srgbClr val="7030A0"/>
                          </a:solidFill>
                        </a:rPr>
                        <a:t> </a:t>
                      </a:r>
                      <a:r>
                        <a:rPr b="1" dirty="0" err="1">
                          <a:solidFill>
                            <a:srgbClr val="7030A0"/>
                          </a:solidFill>
                        </a:rPr>
                        <a:t>valore</a:t>
                      </a:r>
                      <a:r>
                        <a:rPr dirty="0"/>
                        <a:t>. </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defRPr sz="1800">
                          <a:solidFill>
                            <a:srgbClr val="002060"/>
                          </a:solidFill>
                        </a:defRPr>
                      </a:pPr>
                      <a:r>
                        <a:rPr dirty="0" err="1"/>
                        <a:t>Gli</a:t>
                      </a:r>
                      <a:r>
                        <a:rPr dirty="0"/>
                        <a:t> </a:t>
                      </a:r>
                      <a:r>
                        <a:rPr dirty="0" err="1"/>
                        <a:t>studenti</a:t>
                      </a:r>
                      <a:r>
                        <a:rPr dirty="0"/>
                        <a:t> </a:t>
                      </a:r>
                      <a:r>
                        <a:rPr dirty="0" err="1"/>
                        <a:t>possono</a:t>
                      </a:r>
                      <a:r>
                        <a:rPr dirty="0"/>
                        <a:t> </a:t>
                      </a:r>
                      <a:r>
                        <a:rPr dirty="0" err="1"/>
                        <a:t>ispirare</a:t>
                      </a:r>
                      <a:r>
                        <a:rPr dirty="0"/>
                        <a:t> </a:t>
                      </a:r>
                      <a:r>
                        <a:rPr dirty="0" err="1"/>
                        <a:t>gli</a:t>
                      </a:r>
                      <a:r>
                        <a:rPr dirty="0"/>
                        <a:t> </a:t>
                      </a:r>
                      <a:r>
                        <a:rPr dirty="0" err="1"/>
                        <a:t>altri</a:t>
                      </a:r>
                      <a:r>
                        <a:rPr dirty="0"/>
                        <a:t> e </a:t>
                      </a:r>
                      <a:r>
                        <a:rPr lang="it-IT" dirty="0" smtClean="0"/>
                        <a:t>coinvolgerli</a:t>
                      </a:r>
                      <a:r>
                        <a:rPr lang="it-IT" baseline="0" dirty="0" smtClean="0"/>
                        <a:t> in</a:t>
                      </a:r>
                      <a:r>
                        <a:rPr dirty="0" smtClean="0"/>
                        <a:t> </a:t>
                      </a:r>
                      <a:r>
                        <a:rPr dirty="0" err="1"/>
                        <a:t>attività</a:t>
                      </a:r>
                      <a:r>
                        <a:rPr dirty="0"/>
                        <a:t> </a:t>
                      </a:r>
                      <a:r>
                        <a:rPr dirty="0" err="1"/>
                        <a:t>che</a:t>
                      </a:r>
                      <a:r>
                        <a:rPr dirty="0"/>
                        <a:t> </a:t>
                      </a:r>
                      <a:r>
                        <a:rPr dirty="0" err="1"/>
                        <a:t>creano</a:t>
                      </a:r>
                      <a:r>
                        <a:rPr dirty="0"/>
                        <a:t> </a:t>
                      </a:r>
                      <a:r>
                        <a:rPr dirty="0" err="1"/>
                        <a:t>valore</a:t>
                      </a:r>
                      <a:endParaRPr sz="1800" b="0" dirty="0">
                        <a:solidFill>
                          <a:srgbClr val="002060"/>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 xmlns:a16="http://schemas.microsoft.com/office/drawing/2014/main" val="10005"/>
                  </a:ext>
                </a:extLst>
              </a:tr>
            </a:tbl>
          </a:graphicData>
        </a:graphic>
      </p:graphicFrame>
      <p:sp>
        <p:nvSpPr>
          <p:cNvPr id="54" name="Google Shape;54;p3"/>
          <p:cNvSpPr/>
          <p:nvPr/>
        </p:nvSpPr>
        <p:spPr>
          <a:xfrm>
            <a:off x="12108543" y="3290055"/>
            <a:ext cx="5798457" cy="13716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3"/>
          <p:cNvSpPr txBox="1"/>
          <p:nvPr/>
        </p:nvSpPr>
        <p:spPr>
          <a:xfrm>
            <a:off x="1563710" y="1535123"/>
            <a:ext cx="141732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t>EntreComp Framework — Area Risorse</a:t>
            </a:r>
            <a:endParaRPr sz="4000" b="1">
              <a:solidFill>
                <a:srgbClr val="660066"/>
              </a:solidFill>
              <a:latin typeface="Calibri"/>
              <a:ea typeface="Calibri"/>
              <a:cs typeface="Calibri"/>
              <a:sym typeface="Calibri"/>
            </a:endParaRPr>
          </a:p>
        </p:txBody>
      </p:sp>
      <p:sp>
        <p:nvSpPr>
          <p:cNvPr id="56" name="Google Shape;56;p3"/>
          <p:cNvSpPr/>
          <p:nvPr/>
        </p:nvSpPr>
        <p:spPr>
          <a:xfrm>
            <a:off x="6596385" y="7989809"/>
            <a:ext cx="5671815" cy="14478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56;p3">
            <a:extLst>
              <a:ext uri="{FF2B5EF4-FFF2-40B4-BE49-F238E27FC236}">
                <a16:creationId xmlns="" xmlns:a16="http://schemas.microsoft.com/office/drawing/2014/main" id="{8134417C-1DE4-4C04-A94D-FD59047D23FA}"/>
              </a:ext>
            </a:extLst>
          </p:cNvPr>
          <p:cNvSpPr/>
          <p:nvPr/>
        </p:nvSpPr>
        <p:spPr>
          <a:xfrm>
            <a:off x="12108543" y="5625346"/>
            <a:ext cx="5798457" cy="14478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4"/>
          <p:cNvPicPr preferRelativeResize="0"/>
          <p:nvPr/>
        </p:nvPicPr>
        <p:blipFill rotWithShape="1">
          <a:blip r:embed="rId3">
            <a:alphaModFix/>
          </a:blip>
          <a:srcRect l="2852" t="6499" r="3200" b="6869"/>
          <a:stretch/>
        </p:blipFill>
        <p:spPr>
          <a:xfrm>
            <a:off x="11848562" y="6364256"/>
            <a:ext cx="4779135" cy="2624556"/>
          </a:xfrm>
          <a:prstGeom prst="rect">
            <a:avLst/>
          </a:prstGeom>
          <a:noFill/>
          <a:ln>
            <a:noFill/>
          </a:ln>
        </p:spPr>
      </p:pic>
      <p:sp>
        <p:nvSpPr>
          <p:cNvPr id="62" name="Google Shape;62;p4"/>
          <p:cNvSpPr txBox="1"/>
          <p:nvPr/>
        </p:nvSpPr>
        <p:spPr>
          <a:xfrm>
            <a:off x="2456666" y="1700250"/>
            <a:ext cx="9462656" cy="13696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rPr dirty="0" err="1" smtClean="0">
                <a:solidFill>
                  <a:schemeClr val="tx1"/>
                </a:solidFill>
              </a:rPr>
              <a:t>Indice</a:t>
            </a:r>
            <a:endParaRPr dirty="0">
              <a:solidFill>
                <a:schemeClr val="tx1"/>
              </a:solidFill>
            </a:endParaRPr>
          </a:p>
          <a:p>
            <a:pPr marL="0" marR="0" lvl="0" indent="0" algn="l" rtl="0">
              <a:spcBef>
                <a:spcPts val="0"/>
              </a:spcBef>
              <a:spcAft>
                <a:spcPts val="0"/>
              </a:spcAft>
              <a:buNone/>
            </a:pPr>
            <a:endParaRPr sz="1100" b="1" dirty="0">
              <a:solidFill>
                <a:schemeClr val="tx1"/>
              </a:solidFill>
              <a:latin typeface="Calibri"/>
              <a:ea typeface="Calibri"/>
              <a:cs typeface="Calibri"/>
              <a:sym typeface="Calibri"/>
            </a:endParaRPr>
          </a:p>
          <a:p>
            <a:pPr marL="0" marR="0" lvl="0" indent="0" algn="l" rtl="0">
              <a:spcBef>
                <a:spcPts val="0"/>
              </a:spcBef>
              <a:spcAft>
                <a:spcPts val="0"/>
              </a:spcAft>
              <a:buNone/>
              <a:defRPr sz="3200" b="1">
                <a:solidFill>
                  <a:srgbClr val="660066"/>
                </a:solidFill>
                <a:latin typeface="Calibri"/>
                <a:ea typeface="Calibri"/>
                <a:cs typeface="Calibri"/>
                <a:sym typeface="Calibri"/>
              </a:defRPr>
            </a:pPr>
            <a:r>
              <a:rPr dirty="0" err="1">
                <a:solidFill>
                  <a:schemeClr val="tx1"/>
                </a:solidFill>
              </a:rPr>
              <a:t>Gestione</a:t>
            </a:r>
            <a:r>
              <a:rPr dirty="0">
                <a:solidFill>
                  <a:schemeClr val="tx1"/>
                </a:solidFill>
              </a:rPr>
              <a:t> del </a:t>
            </a:r>
            <a:r>
              <a:rPr dirty="0" err="1">
                <a:solidFill>
                  <a:schemeClr val="tx1"/>
                </a:solidFill>
              </a:rPr>
              <a:t>cambiamento</a:t>
            </a:r>
            <a:endParaRPr sz="3200" b="1" dirty="0">
              <a:solidFill>
                <a:schemeClr val="tx1"/>
              </a:solidFill>
              <a:latin typeface="Calibri"/>
              <a:ea typeface="Calibri"/>
              <a:cs typeface="Calibri"/>
              <a:sym typeface="Calibri"/>
            </a:endParaRPr>
          </a:p>
        </p:txBody>
      </p:sp>
      <p:grpSp>
        <p:nvGrpSpPr>
          <p:cNvPr id="63" name="Google Shape;63;p4"/>
          <p:cNvGrpSpPr/>
          <p:nvPr/>
        </p:nvGrpSpPr>
        <p:grpSpPr>
          <a:xfrm>
            <a:off x="2144486" y="3467100"/>
            <a:ext cx="6923313" cy="3657578"/>
            <a:chOff x="6420992" y="1321255"/>
            <a:chExt cx="6248400" cy="3657578"/>
          </a:xfrm>
        </p:grpSpPr>
        <p:sp>
          <p:nvSpPr>
            <p:cNvPr id="64" name="Google Shape;64;p4"/>
            <p:cNvSpPr txBox="1"/>
            <p:nvPr/>
          </p:nvSpPr>
          <p:spPr>
            <a:xfrm>
              <a:off x="6420992" y="2301217"/>
              <a:ext cx="6248400"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a:solidFill>
                    <a:schemeClr val="dk1"/>
                  </a:solidFill>
                  <a:latin typeface="Calibri"/>
                  <a:ea typeface="Calibri"/>
                  <a:cs typeface="Calibri"/>
                  <a:sym typeface="Calibri"/>
                </a:defRPr>
              </a:pPr>
              <a:r>
                <a:rPr dirty="0" err="1">
                  <a:solidFill>
                    <a:schemeClr val="tx1"/>
                  </a:solidFill>
                </a:rPr>
                <a:t>Sezione</a:t>
              </a:r>
              <a:r>
                <a:rPr dirty="0">
                  <a:solidFill>
                    <a:schemeClr val="tx1"/>
                  </a:solidFill>
                </a:rPr>
                <a:t> 1: </a:t>
              </a:r>
              <a:r>
                <a:rPr dirty="0" smtClean="0">
                  <a:solidFill>
                    <a:schemeClr val="tx1"/>
                  </a:solidFill>
                </a:rPr>
                <a:t>C</a:t>
              </a:r>
              <a:r>
                <a:rPr lang="it-IT" dirty="0" err="1" smtClean="0">
                  <a:solidFill>
                    <a:schemeClr val="tx1"/>
                  </a:solidFill>
                </a:rPr>
                <a:t>ambiamento</a:t>
              </a:r>
              <a:r>
                <a:rPr dirty="0" smtClean="0">
                  <a:solidFill>
                    <a:schemeClr val="tx1"/>
                  </a:solidFill>
                </a:rPr>
                <a:t> </a:t>
              </a:r>
              <a:r>
                <a:rPr dirty="0">
                  <a:solidFill>
                    <a:schemeClr val="tx1"/>
                  </a:solidFill>
                </a:rPr>
                <a:t>v </a:t>
              </a:r>
              <a:r>
                <a:rPr dirty="0" err="1">
                  <a:solidFill>
                    <a:schemeClr val="tx1"/>
                  </a:solidFill>
                </a:rPr>
                <a:t>Gestione</a:t>
              </a:r>
              <a:r>
                <a:rPr dirty="0">
                  <a:solidFill>
                    <a:schemeClr val="tx1"/>
                  </a:solidFill>
                </a:rPr>
                <a:t> </a:t>
              </a:r>
              <a:r>
                <a:rPr dirty="0" smtClean="0">
                  <a:solidFill>
                    <a:schemeClr val="tx1"/>
                  </a:solidFill>
                </a:rPr>
                <a:t>del</a:t>
              </a:r>
              <a:r>
                <a:rPr lang="it-IT" dirty="0" smtClean="0">
                  <a:solidFill>
                    <a:schemeClr val="tx1"/>
                  </a:solidFill>
                </a:rPr>
                <a:t> cambiamento</a:t>
              </a:r>
              <a:endParaRPr dirty="0">
                <a:solidFill>
                  <a:schemeClr val="tx1"/>
                </a:solidFill>
              </a:endParaRPr>
            </a:p>
            <a:p>
              <a:pPr marL="0" marR="0" lvl="0" indent="0" algn="l" rtl="0">
                <a:spcBef>
                  <a:spcPts val="0"/>
                </a:spcBef>
                <a:spcAft>
                  <a:spcPts val="0"/>
                </a:spcAft>
                <a:buNone/>
                <a:defRPr sz="2400">
                  <a:solidFill>
                    <a:schemeClr val="dk1"/>
                  </a:solidFill>
                  <a:latin typeface="Calibri"/>
                  <a:ea typeface="Calibri"/>
                  <a:cs typeface="Calibri"/>
                  <a:sym typeface="Calibri"/>
                </a:defRPr>
              </a:pPr>
              <a:r>
                <a:rPr dirty="0" err="1">
                  <a:solidFill>
                    <a:schemeClr val="tx1"/>
                  </a:solidFill>
                </a:rPr>
                <a:t>Sezione</a:t>
              </a:r>
              <a:r>
                <a:rPr dirty="0">
                  <a:solidFill>
                    <a:schemeClr val="tx1"/>
                  </a:solidFill>
                </a:rPr>
                <a:t> 2: La </a:t>
              </a:r>
              <a:r>
                <a:rPr dirty="0" err="1">
                  <a:solidFill>
                    <a:schemeClr val="tx1"/>
                  </a:solidFill>
                </a:rPr>
                <a:t>natura</a:t>
              </a:r>
              <a:r>
                <a:rPr dirty="0">
                  <a:solidFill>
                    <a:schemeClr val="tx1"/>
                  </a:solidFill>
                </a:rPr>
                <a:t> del </a:t>
              </a:r>
              <a:r>
                <a:rPr dirty="0" err="1">
                  <a:solidFill>
                    <a:schemeClr val="tx1"/>
                  </a:solidFill>
                </a:rPr>
                <a:t>cambiamento</a:t>
              </a:r>
              <a:r>
                <a:rPr dirty="0">
                  <a:solidFill>
                    <a:schemeClr val="tx1"/>
                  </a:solidFill>
                </a:rPr>
                <a:t> </a:t>
              </a:r>
              <a:r>
                <a:rPr dirty="0" err="1">
                  <a:solidFill>
                    <a:schemeClr val="tx1"/>
                  </a:solidFill>
                </a:rPr>
                <a:t>nel</a:t>
              </a:r>
              <a:r>
                <a:rPr dirty="0">
                  <a:solidFill>
                    <a:schemeClr val="tx1"/>
                  </a:solidFill>
                </a:rPr>
                <a:t> business</a:t>
              </a:r>
            </a:p>
            <a:p>
              <a:pPr marL="0" marR="0" lvl="0" indent="0" algn="l" rtl="0">
                <a:spcBef>
                  <a:spcPts val="0"/>
                </a:spcBef>
                <a:spcAft>
                  <a:spcPts val="0"/>
                </a:spcAft>
                <a:buNone/>
                <a:defRPr sz="2400">
                  <a:solidFill>
                    <a:schemeClr val="dk1"/>
                  </a:solidFill>
                  <a:latin typeface="Calibri"/>
                  <a:cs typeface="Calibri"/>
                  <a:sym typeface="Calibri"/>
                </a:defRPr>
              </a:pPr>
              <a:r>
                <a:rPr dirty="0">
                  <a:solidFill>
                    <a:schemeClr val="tx1"/>
                  </a:solidFill>
                </a:rPr>
                <a:t>Sezione 3: </a:t>
              </a:r>
              <a:r>
                <a:rPr lang="it-IT" dirty="0" smtClean="0">
                  <a:solidFill>
                    <a:schemeClr val="tx1"/>
                  </a:solidFill>
                </a:rPr>
                <a:t>Il Change Management </a:t>
              </a:r>
              <a:r>
                <a:rPr lang="it-IT" dirty="0" smtClean="0">
                  <a:solidFill>
                    <a:schemeClr val="tx1"/>
                  </a:solidFill>
                </a:rPr>
                <a:t>o</a:t>
              </a:r>
              <a:r>
                <a:rPr dirty="0" smtClean="0">
                  <a:solidFill>
                    <a:schemeClr val="tx1"/>
                  </a:solidFill>
                </a:rPr>
                <a:t> </a:t>
              </a:r>
              <a:r>
                <a:rPr dirty="0">
                  <a:solidFill>
                    <a:schemeClr val="tx1"/>
                  </a:solidFill>
                </a:rPr>
                <a:t>non è </a:t>
              </a:r>
              <a:r>
                <a:rPr dirty="0" smtClean="0">
                  <a:solidFill>
                    <a:schemeClr val="tx1"/>
                  </a:solidFill>
                </a:rPr>
                <a:t>n</a:t>
              </a:r>
              <a:r>
                <a:rPr lang="it-IT" dirty="0" err="1" smtClean="0">
                  <a:solidFill>
                    <a:schemeClr val="tx1"/>
                  </a:solidFill>
                </a:rPr>
                <a:t>ulla</a:t>
              </a:r>
              <a:r>
                <a:rPr dirty="0" smtClean="0">
                  <a:solidFill>
                    <a:schemeClr val="tx1"/>
                  </a:solidFill>
                </a:rPr>
                <a:t> </a:t>
              </a:r>
              <a:r>
                <a:rPr dirty="0">
                  <a:solidFill>
                    <a:schemeClr val="tx1"/>
                  </a:solidFill>
                </a:rPr>
                <a:t>di </a:t>
              </a:r>
              <a:r>
                <a:rPr dirty="0" err="1">
                  <a:solidFill>
                    <a:schemeClr val="tx1"/>
                  </a:solidFill>
                </a:rPr>
                <a:t>nuovo</a:t>
              </a:r>
              <a:endParaRPr dirty="0">
                <a:solidFill>
                  <a:schemeClr val="tx1"/>
                </a:solidFill>
              </a:endParaRPr>
            </a:p>
            <a:p>
              <a:pPr marL="0" marR="0" lvl="0" indent="0" algn="l" rtl="0">
                <a:spcBef>
                  <a:spcPts val="0"/>
                </a:spcBef>
                <a:spcAft>
                  <a:spcPts val="0"/>
                </a:spcAft>
                <a:buNone/>
                <a:defRPr sz="2400">
                  <a:solidFill>
                    <a:schemeClr val="dk1"/>
                  </a:solidFill>
                  <a:latin typeface="Calibri"/>
                  <a:ea typeface="Calibri"/>
                  <a:cs typeface="Calibri"/>
                  <a:sym typeface="Calibri"/>
                </a:defRPr>
              </a:pPr>
              <a:r>
                <a:rPr dirty="0" err="1">
                  <a:solidFill>
                    <a:schemeClr val="tx1"/>
                  </a:solidFill>
                </a:rPr>
                <a:t>Sezione</a:t>
              </a:r>
              <a:r>
                <a:rPr dirty="0">
                  <a:solidFill>
                    <a:schemeClr val="tx1"/>
                  </a:solidFill>
                </a:rPr>
                <a:t> 4: La </a:t>
              </a:r>
              <a:r>
                <a:rPr dirty="0" err="1">
                  <a:solidFill>
                    <a:schemeClr val="tx1"/>
                  </a:solidFill>
                </a:rPr>
                <a:t>complessità</a:t>
              </a:r>
              <a:r>
                <a:rPr dirty="0">
                  <a:solidFill>
                    <a:schemeClr val="tx1"/>
                  </a:solidFill>
                </a:rPr>
                <a:t> </a:t>
              </a:r>
              <a:r>
                <a:rPr dirty="0" err="1">
                  <a:solidFill>
                    <a:schemeClr val="tx1"/>
                  </a:solidFill>
                </a:rPr>
                <a:t>della</a:t>
              </a:r>
              <a:r>
                <a:rPr dirty="0">
                  <a:solidFill>
                    <a:schemeClr val="tx1"/>
                  </a:solidFill>
                </a:rPr>
                <a:t> </a:t>
              </a:r>
              <a:r>
                <a:rPr dirty="0" err="1">
                  <a:solidFill>
                    <a:schemeClr val="tx1"/>
                  </a:solidFill>
                </a:rPr>
                <a:t>gestione</a:t>
              </a:r>
              <a:r>
                <a:rPr dirty="0">
                  <a:solidFill>
                    <a:schemeClr val="tx1"/>
                  </a:solidFill>
                </a:rPr>
                <a:t> del </a:t>
              </a:r>
              <a:r>
                <a:rPr dirty="0" err="1">
                  <a:solidFill>
                    <a:schemeClr val="tx1"/>
                  </a:solidFill>
                </a:rPr>
                <a:t>cambiamento</a:t>
              </a:r>
              <a:endParaRPr dirty="0">
                <a:solidFill>
                  <a:schemeClr val="tx1"/>
                </a:solidFill>
              </a:endParaRPr>
            </a:p>
            <a:p>
              <a:pPr marL="0" marR="0" lvl="0" indent="0" algn="l" rtl="0">
                <a:spcBef>
                  <a:spcPts val="0"/>
                </a:spcBef>
                <a:spcAft>
                  <a:spcPts val="0"/>
                </a:spcAft>
                <a:buNone/>
                <a:defRPr sz="2400">
                  <a:solidFill>
                    <a:schemeClr val="dk1"/>
                  </a:solidFill>
                  <a:latin typeface="Calibri"/>
                  <a:ea typeface="Calibri"/>
                  <a:cs typeface="Calibri"/>
                  <a:sym typeface="Calibri"/>
                </a:defRPr>
              </a:pPr>
              <a:r>
                <a:rPr dirty="0" err="1">
                  <a:solidFill>
                    <a:schemeClr val="tx1"/>
                  </a:solidFill>
                </a:rPr>
                <a:t>Sezione</a:t>
              </a:r>
              <a:r>
                <a:rPr dirty="0">
                  <a:solidFill>
                    <a:schemeClr val="tx1"/>
                  </a:solidFill>
                </a:rPr>
                <a:t> 5: </a:t>
              </a:r>
              <a:r>
                <a:rPr lang="it-IT" dirty="0" smtClean="0">
                  <a:solidFill>
                    <a:schemeClr val="tx1"/>
                  </a:solidFill>
                </a:rPr>
                <a:t>Fattori</a:t>
              </a:r>
              <a:r>
                <a:rPr dirty="0" smtClean="0">
                  <a:solidFill>
                    <a:schemeClr val="tx1"/>
                  </a:solidFill>
                </a:rPr>
                <a:t> </a:t>
              </a:r>
              <a:r>
                <a:rPr dirty="0">
                  <a:solidFill>
                    <a:schemeClr val="tx1"/>
                  </a:solidFill>
                </a:rPr>
                <a:t>di </a:t>
              </a:r>
              <a:r>
                <a:rPr dirty="0" err="1">
                  <a:solidFill>
                    <a:schemeClr val="tx1"/>
                  </a:solidFill>
                </a:rPr>
                <a:t>modifica</a:t>
              </a:r>
              <a:r>
                <a:rPr dirty="0">
                  <a:solidFill>
                    <a:schemeClr val="tx1"/>
                  </a:solidFill>
                </a:rPr>
                <a:t> </a:t>
              </a:r>
              <a:r>
                <a:rPr dirty="0" err="1">
                  <a:solidFill>
                    <a:schemeClr val="tx1"/>
                  </a:solidFill>
                </a:rPr>
                <a:t>interni</a:t>
              </a:r>
              <a:r>
                <a:rPr dirty="0">
                  <a:solidFill>
                    <a:schemeClr val="tx1"/>
                  </a:solidFill>
                </a:rPr>
                <a:t> </a:t>
              </a:r>
              <a:r>
                <a:rPr dirty="0" err="1">
                  <a:solidFill>
                    <a:schemeClr val="tx1"/>
                  </a:solidFill>
                </a:rPr>
                <a:t>ed</a:t>
              </a:r>
              <a:r>
                <a:rPr dirty="0">
                  <a:solidFill>
                    <a:schemeClr val="tx1"/>
                  </a:solidFill>
                </a:rPr>
                <a:t> </a:t>
              </a:r>
              <a:r>
                <a:rPr dirty="0" err="1">
                  <a:solidFill>
                    <a:schemeClr val="tx1"/>
                  </a:solidFill>
                </a:rPr>
                <a:t>esterni</a:t>
              </a:r>
              <a:endParaRPr dirty="0">
                <a:solidFill>
                  <a:schemeClr val="tx1"/>
                </a:solidFill>
              </a:endParaRPr>
            </a:p>
          </p:txBody>
        </p:sp>
        <p:sp>
          <p:nvSpPr>
            <p:cNvPr id="65" name="Google Shape;65;p4"/>
            <p:cNvSpPr txBox="1"/>
            <p:nvPr/>
          </p:nvSpPr>
          <p:spPr>
            <a:xfrm>
              <a:off x="6420992" y="1321255"/>
              <a:ext cx="5677146"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dirty="0" err="1">
                  <a:solidFill>
                    <a:schemeClr val="tx1"/>
                  </a:solidFill>
                </a:rPr>
                <a:t>Unità</a:t>
              </a:r>
              <a:r>
                <a:rPr dirty="0">
                  <a:solidFill>
                    <a:schemeClr val="tx1"/>
                  </a:solidFill>
                </a:rPr>
                <a:t> 1: </a:t>
              </a:r>
              <a:r>
                <a:rPr dirty="0" err="1">
                  <a:solidFill>
                    <a:schemeClr val="tx1"/>
                  </a:solidFill>
                </a:rPr>
                <a:t>Comprendere</a:t>
              </a:r>
              <a:r>
                <a:rPr dirty="0">
                  <a:solidFill>
                    <a:schemeClr val="tx1"/>
                  </a:solidFill>
                </a:rPr>
                <a:t> la </a:t>
              </a:r>
              <a:r>
                <a:rPr dirty="0" err="1">
                  <a:solidFill>
                    <a:schemeClr val="tx1"/>
                  </a:solidFill>
                </a:rPr>
                <a:t>gestione</a:t>
              </a:r>
              <a:r>
                <a:rPr dirty="0">
                  <a:solidFill>
                    <a:schemeClr val="tx1"/>
                  </a:solidFill>
                </a:rPr>
                <a:t> del </a:t>
              </a:r>
              <a:r>
                <a:rPr dirty="0" err="1">
                  <a:solidFill>
                    <a:schemeClr val="tx1"/>
                  </a:solidFill>
                </a:rPr>
                <a:t>cambiamento</a:t>
              </a:r>
              <a:endParaRPr sz="2800" b="1" dirty="0">
                <a:solidFill>
                  <a:schemeClr val="tx1"/>
                </a:solidFill>
                <a:latin typeface="Calibri"/>
                <a:ea typeface="Calibri"/>
                <a:cs typeface="Calibri"/>
                <a:sym typeface="Calibri"/>
              </a:endParaRPr>
            </a:p>
          </p:txBody>
        </p:sp>
      </p:grpSp>
      <p:grpSp>
        <p:nvGrpSpPr>
          <p:cNvPr id="66" name="Google Shape;66;p4"/>
          <p:cNvGrpSpPr/>
          <p:nvPr/>
        </p:nvGrpSpPr>
        <p:grpSpPr>
          <a:xfrm>
            <a:off x="2144486" y="7199500"/>
            <a:ext cx="7243757" cy="1785023"/>
            <a:chOff x="6134195" y="419757"/>
            <a:chExt cx="6654794" cy="1785023"/>
          </a:xfrm>
        </p:grpSpPr>
        <p:sp>
          <p:nvSpPr>
            <p:cNvPr id="67" name="Google Shape;67;p4"/>
            <p:cNvSpPr txBox="1"/>
            <p:nvPr/>
          </p:nvSpPr>
          <p:spPr>
            <a:xfrm>
              <a:off x="6204199" y="1373824"/>
              <a:ext cx="658479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a:solidFill>
                    <a:schemeClr val="dk1"/>
                  </a:solidFill>
                  <a:latin typeface="Calibri"/>
                  <a:ea typeface="Calibri"/>
                  <a:cs typeface="Calibri"/>
                  <a:sym typeface="Calibri"/>
                </a:defRPr>
              </a:pPr>
              <a:r>
                <a:rPr dirty="0" err="1">
                  <a:solidFill>
                    <a:schemeClr val="tx1"/>
                  </a:solidFill>
                </a:rPr>
                <a:t>Sezione</a:t>
              </a:r>
              <a:r>
                <a:rPr dirty="0">
                  <a:solidFill>
                    <a:schemeClr val="tx1"/>
                  </a:solidFill>
                </a:rPr>
                <a:t> 1: </a:t>
              </a:r>
              <a:r>
                <a:rPr dirty="0" err="1">
                  <a:solidFill>
                    <a:schemeClr val="tx1"/>
                  </a:solidFill>
                </a:rPr>
                <a:t>Perché</a:t>
              </a:r>
              <a:r>
                <a:rPr dirty="0">
                  <a:solidFill>
                    <a:schemeClr val="tx1"/>
                  </a:solidFill>
                </a:rPr>
                <a:t> </a:t>
              </a:r>
              <a:r>
                <a:rPr dirty="0" err="1">
                  <a:solidFill>
                    <a:schemeClr val="tx1"/>
                  </a:solidFill>
                </a:rPr>
                <a:t>il</a:t>
              </a:r>
              <a:r>
                <a:rPr dirty="0">
                  <a:solidFill>
                    <a:schemeClr val="tx1"/>
                  </a:solidFill>
                </a:rPr>
                <a:t> Change Management è difficile</a:t>
              </a:r>
            </a:p>
            <a:p>
              <a:pPr marL="0" marR="0" lvl="0" indent="0" algn="l" rtl="0">
                <a:spcBef>
                  <a:spcPts val="0"/>
                </a:spcBef>
                <a:spcAft>
                  <a:spcPts val="0"/>
                </a:spcAft>
                <a:buNone/>
                <a:defRPr sz="2400">
                  <a:solidFill>
                    <a:schemeClr val="dk1"/>
                  </a:solidFill>
                  <a:latin typeface="Calibri"/>
                  <a:ea typeface="Calibri"/>
                  <a:cs typeface="Calibri"/>
                  <a:sym typeface="Calibri"/>
                </a:defRPr>
              </a:pPr>
              <a:r>
                <a:rPr dirty="0">
                  <a:solidFill>
                    <a:schemeClr val="tx1"/>
                  </a:solidFill>
                </a:rPr>
                <a:t>Sezione 2: </a:t>
              </a:r>
              <a:r>
                <a:rPr dirty="0" err="1">
                  <a:solidFill>
                    <a:schemeClr val="tx1"/>
                  </a:solidFill>
                </a:rPr>
                <a:t>Gestione</a:t>
              </a:r>
              <a:r>
                <a:rPr dirty="0">
                  <a:solidFill>
                    <a:schemeClr val="tx1"/>
                  </a:solidFill>
                </a:rPr>
                <a:t> </a:t>
              </a:r>
              <a:r>
                <a:rPr dirty="0" smtClean="0">
                  <a:solidFill>
                    <a:schemeClr val="tx1"/>
                  </a:solidFill>
                </a:rPr>
                <a:t>V</a:t>
              </a:r>
              <a:r>
                <a:rPr lang="it-IT" dirty="0" smtClean="0">
                  <a:solidFill>
                    <a:schemeClr val="tx1"/>
                  </a:solidFill>
                </a:rPr>
                <a:t>s</a:t>
              </a:r>
              <a:r>
                <a:rPr dirty="0" smtClean="0">
                  <a:solidFill>
                    <a:schemeClr val="tx1"/>
                  </a:solidFill>
                </a:rPr>
                <a:t> </a:t>
              </a:r>
              <a:r>
                <a:rPr dirty="0" err="1">
                  <a:solidFill>
                    <a:schemeClr val="tx1"/>
                  </a:solidFill>
                </a:rPr>
                <a:t>Conflitto</a:t>
              </a:r>
              <a:r>
                <a:rPr dirty="0">
                  <a:solidFill>
                    <a:schemeClr val="tx1"/>
                  </a:solidFill>
                </a:rPr>
                <a:t> </a:t>
              </a:r>
              <a:r>
                <a:rPr dirty="0" smtClean="0">
                  <a:solidFill>
                    <a:schemeClr val="tx1"/>
                  </a:solidFill>
                </a:rPr>
                <a:t>d</a:t>
              </a:r>
              <a:r>
                <a:rPr lang="it-IT" dirty="0" err="1" smtClean="0">
                  <a:solidFill>
                    <a:schemeClr val="tx1"/>
                  </a:solidFill>
                </a:rPr>
                <a:t>el</a:t>
              </a:r>
              <a:r>
                <a:rPr dirty="0" smtClean="0">
                  <a:solidFill>
                    <a:schemeClr val="tx1"/>
                  </a:solidFill>
                </a:rPr>
                <a:t> </a:t>
              </a:r>
              <a:r>
                <a:rPr dirty="0" err="1">
                  <a:solidFill>
                    <a:schemeClr val="tx1"/>
                  </a:solidFill>
                </a:rPr>
                <a:t>personale</a:t>
              </a:r>
              <a:endParaRPr dirty="0">
                <a:solidFill>
                  <a:schemeClr val="tx1"/>
                </a:solidFill>
              </a:endParaRPr>
            </a:p>
          </p:txBody>
        </p:sp>
        <p:sp>
          <p:nvSpPr>
            <p:cNvPr id="68" name="Google Shape;68;p4"/>
            <p:cNvSpPr txBox="1"/>
            <p:nvPr/>
          </p:nvSpPr>
          <p:spPr>
            <a:xfrm>
              <a:off x="6134195" y="419757"/>
              <a:ext cx="5389215"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dirty="0" err="1">
                  <a:solidFill>
                    <a:schemeClr val="tx1"/>
                  </a:solidFill>
                </a:rPr>
                <a:t>Unità</a:t>
              </a:r>
              <a:r>
                <a:rPr dirty="0">
                  <a:solidFill>
                    <a:schemeClr val="tx1"/>
                  </a:solidFill>
                </a:rPr>
                <a:t> 2: </a:t>
              </a:r>
              <a:r>
                <a:rPr dirty="0" smtClean="0">
                  <a:solidFill>
                    <a:schemeClr val="tx1"/>
                  </a:solidFill>
                </a:rPr>
                <a:t>Perch</a:t>
              </a:r>
              <a:r>
                <a:rPr lang="it-IT" dirty="0" smtClean="0">
                  <a:solidFill>
                    <a:schemeClr val="tx1"/>
                  </a:solidFill>
                </a:rPr>
                <a:t>è</a:t>
              </a:r>
              <a:r>
                <a:rPr dirty="0" smtClean="0">
                  <a:solidFill>
                    <a:schemeClr val="tx1"/>
                  </a:solidFill>
                </a:rPr>
                <a:t> </a:t>
              </a:r>
              <a:r>
                <a:rPr lang="it-IT" dirty="0" smtClean="0">
                  <a:solidFill>
                    <a:schemeClr val="tx1"/>
                  </a:solidFill>
                </a:rPr>
                <a:t>la gestione del cambiamento</a:t>
              </a:r>
              <a:r>
                <a:rPr dirty="0" smtClean="0">
                  <a:solidFill>
                    <a:schemeClr val="tx1"/>
                  </a:solidFill>
                </a:rPr>
                <a:t> </a:t>
              </a:r>
              <a:r>
                <a:rPr dirty="0">
                  <a:solidFill>
                    <a:schemeClr val="tx1"/>
                  </a:solidFill>
                </a:rPr>
                <a:t>è </a:t>
              </a:r>
              <a:r>
                <a:rPr lang="it-IT" dirty="0" smtClean="0">
                  <a:solidFill>
                    <a:schemeClr val="tx1"/>
                  </a:solidFill>
                </a:rPr>
                <a:t>complessa</a:t>
              </a:r>
              <a:endParaRPr sz="2800" b="1" dirty="0">
                <a:solidFill>
                  <a:schemeClr val="tx1"/>
                </a:solidFill>
                <a:latin typeface="Calibri"/>
                <a:ea typeface="Calibri"/>
                <a:cs typeface="Calibri"/>
                <a:sym typeface="Calibri"/>
              </a:endParaRPr>
            </a:p>
          </p:txBody>
        </p:sp>
      </p:grpSp>
      <p:grpSp>
        <p:nvGrpSpPr>
          <p:cNvPr id="69" name="Google Shape;69;p4"/>
          <p:cNvGrpSpPr/>
          <p:nvPr/>
        </p:nvGrpSpPr>
        <p:grpSpPr>
          <a:xfrm>
            <a:off x="9220200" y="3467100"/>
            <a:ext cx="6178776" cy="2783176"/>
            <a:chOff x="6420993" y="1302812"/>
            <a:chExt cx="5124926" cy="2783176"/>
          </a:xfrm>
        </p:grpSpPr>
        <p:sp>
          <p:nvSpPr>
            <p:cNvPr id="70" name="Google Shape;70;p4"/>
            <p:cNvSpPr txBox="1"/>
            <p:nvPr/>
          </p:nvSpPr>
          <p:spPr>
            <a:xfrm>
              <a:off x="6420993" y="2147036"/>
              <a:ext cx="5124925"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400">
                  <a:solidFill>
                    <a:schemeClr val="dk1"/>
                  </a:solidFill>
                  <a:latin typeface="Calibri"/>
                  <a:ea typeface="Calibri"/>
                  <a:cs typeface="Calibri"/>
                  <a:sym typeface="Calibri"/>
                </a:defRPr>
              </a:pPr>
              <a:r>
                <a:rPr dirty="0" err="1">
                  <a:solidFill>
                    <a:schemeClr val="tx1"/>
                  </a:solidFill>
                </a:rPr>
                <a:t>Sezione</a:t>
              </a:r>
              <a:r>
                <a:rPr dirty="0">
                  <a:solidFill>
                    <a:schemeClr val="tx1"/>
                  </a:solidFill>
                </a:rPr>
                <a:t> 1: </a:t>
              </a:r>
              <a:r>
                <a:rPr lang="it-IT" dirty="0" smtClean="0">
                  <a:solidFill>
                    <a:schemeClr val="tx1"/>
                  </a:solidFill>
                </a:rPr>
                <a:t>Come</a:t>
              </a:r>
              <a:r>
                <a:rPr dirty="0" smtClean="0">
                  <a:solidFill>
                    <a:schemeClr val="tx1"/>
                  </a:solidFill>
                </a:rPr>
                <a:t> </a:t>
              </a:r>
              <a:r>
                <a:rPr dirty="0" err="1">
                  <a:solidFill>
                    <a:schemeClr val="tx1"/>
                  </a:solidFill>
                </a:rPr>
                <a:t>iniziare</a:t>
              </a:r>
              <a:r>
                <a:rPr dirty="0">
                  <a:solidFill>
                    <a:schemeClr val="tx1"/>
                  </a:solidFill>
                </a:rPr>
                <a:t>! </a:t>
              </a:r>
              <a:r>
                <a:rPr dirty="0" err="1">
                  <a:solidFill>
                    <a:schemeClr val="tx1"/>
                  </a:solidFill>
                </a:rPr>
                <a:t>Impostazione</a:t>
              </a:r>
              <a:r>
                <a:rPr dirty="0">
                  <a:solidFill>
                    <a:schemeClr val="tx1"/>
                  </a:solidFill>
                </a:rPr>
                <a:t> </a:t>
              </a:r>
              <a:r>
                <a:rPr dirty="0" smtClean="0">
                  <a:solidFill>
                    <a:schemeClr val="tx1"/>
                  </a:solidFill>
                </a:rPr>
                <a:t>d</a:t>
              </a:r>
              <a:r>
                <a:rPr lang="it-IT" dirty="0" smtClean="0">
                  <a:solidFill>
                    <a:schemeClr val="tx1"/>
                  </a:solidFill>
                </a:rPr>
                <a:t>i </a:t>
              </a:r>
              <a:r>
                <a:rPr dirty="0" err="1" smtClean="0">
                  <a:solidFill>
                    <a:schemeClr val="tx1"/>
                  </a:solidFill>
                </a:rPr>
                <a:t>obiettiv</a:t>
              </a:r>
              <a:r>
                <a:rPr lang="it-IT" dirty="0" smtClean="0">
                  <a:solidFill>
                    <a:schemeClr val="tx1"/>
                  </a:solidFill>
                </a:rPr>
                <a:t>i SMART</a:t>
              </a:r>
              <a:endParaRPr dirty="0">
                <a:solidFill>
                  <a:schemeClr val="tx1"/>
                </a:solidFill>
              </a:endParaRPr>
            </a:p>
            <a:p>
              <a:pPr marL="0" marR="0" lvl="0" indent="0" algn="l" rtl="0">
                <a:spcBef>
                  <a:spcPts val="0"/>
                </a:spcBef>
                <a:spcAft>
                  <a:spcPts val="0"/>
                </a:spcAft>
                <a:buNone/>
                <a:defRPr sz="2400">
                  <a:solidFill>
                    <a:schemeClr val="dk1"/>
                  </a:solidFill>
                  <a:latin typeface="Calibri"/>
                  <a:cs typeface="Calibri"/>
                  <a:sym typeface="Calibri"/>
                </a:defRPr>
              </a:pPr>
              <a:r>
                <a:rPr dirty="0" err="1">
                  <a:solidFill>
                    <a:schemeClr val="tx1"/>
                  </a:solidFill>
                </a:rPr>
                <a:t>Sezione</a:t>
              </a:r>
              <a:r>
                <a:rPr dirty="0">
                  <a:solidFill>
                    <a:schemeClr val="tx1"/>
                  </a:solidFill>
                </a:rPr>
                <a:t> 2: Il </a:t>
              </a:r>
              <a:r>
                <a:rPr dirty="0" err="1">
                  <a:solidFill>
                    <a:schemeClr val="tx1"/>
                  </a:solidFill>
                </a:rPr>
                <a:t>processo</a:t>
              </a:r>
              <a:r>
                <a:rPr dirty="0">
                  <a:solidFill>
                    <a:schemeClr val="tx1"/>
                  </a:solidFill>
                </a:rPr>
                <a:t> di </a:t>
              </a:r>
              <a:r>
                <a:rPr dirty="0" err="1">
                  <a:solidFill>
                    <a:schemeClr val="tx1"/>
                  </a:solidFill>
                </a:rPr>
                <a:t>gestione</a:t>
              </a:r>
              <a:r>
                <a:rPr dirty="0">
                  <a:solidFill>
                    <a:schemeClr val="tx1"/>
                  </a:solidFill>
                </a:rPr>
                <a:t> </a:t>
              </a:r>
              <a:r>
                <a:rPr dirty="0" err="1">
                  <a:solidFill>
                    <a:schemeClr val="tx1"/>
                  </a:solidFill>
                </a:rPr>
                <a:t>dei</a:t>
              </a:r>
              <a:r>
                <a:rPr dirty="0">
                  <a:solidFill>
                    <a:schemeClr val="tx1"/>
                  </a:solidFill>
                </a:rPr>
                <a:t> </a:t>
              </a:r>
              <a:r>
                <a:rPr dirty="0" err="1">
                  <a:solidFill>
                    <a:schemeClr val="tx1"/>
                  </a:solidFill>
                </a:rPr>
                <a:t>cambiamenti</a:t>
              </a:r>
              <a:r>
                <a:rPr dirty="0">
                  <a:solidFill>
                    <a:schemeClr val="tx1"/>
                  </a:solidFill>
                </a:rPr>
                <a:t> in </a:t>
              </a:r>
              <a:r>
                <a:rPr dirty="0" err="1">
                  <a:solidFill>
                    <a:schemeClr val="tx1"/>
                  </a:solidFill>
                </a:rPr>
                <a:t>otto</a:t>
              </a:r>
              <a:r>
                <a:rPr dirty="0">
                  <a:solidFill>
                    <a:schemeClr val="tx1"/>
                  </a:solidFill>
                </a:rPr>
                <a:t> </a:t>
              </a:r>
              <a:r>
                <a:rPr dirty="0" err="1">
                  <a:solidFill>
                    <a:schemeClr val="tx1"/>
                  </a:solidFill>
                </a:rPr>
                <a:t>fasi</a:t>
              </a:r>
              <a:r>
                <a:rPr dirty="0">
                  <a:solidFill>
                    <a:schemeClr val="tx1"/>
                  </a:solidFill>
                </a:rPr>
                <a:t> di Kotter</a:t>
              </a:r>
            </a:p>
            <a:p>
              <a:pPr marL="0" marR="0" lvl="0" indent="0" algn="l" rtl="0">
                <a:spcBef>
                  <a:spcPts val="0"/>
                </a:spcBef>
                <a:spcAft>
                  <a:spcPts val="0"/>
                </a:spcAft>
                <a:buNone/>
                <a:defRPr sz="2400">
                  <a:solidFill>
                    <a:schemeClr val="dk1"/>
                  </a:solidFill>
                  <a:latin typeface="Calibri"/>
                  <a:cs typeface="Calibri"/>
                  <a:sym typeface="Calibri"/>
                </a:defRPr>
              </a:pPr>
              <a:r>
                <a:rPr dirty="0" err="1">
                  <a:solidFill>
                    <a:schemeClr val="tx1"/>
                  </a:solidFill>
                </a:rPr>
                <a:t>Sezione</a:t>
              </a:r>
              <a:r>
                <a:rPr dirty="0">
                  <a:solidFill>
                    <a:schemeClr val="tx1"/>
                  </a:solidFill>
                </a:rPr>
                <a:t> 3: </a:t>
              </a:r>
              <a:r>
                <a:rPr dirty="0" err="1">
                  <a:solidFill>
                    <a:schemeClr val="tx1"/>
                  </a:solidFill>
                </a:rPr>
                <a:t>L'importanza</a:t>
              </a:r>
              <a:r>
                <a:rPr dirty="0">
                  <a:solidFill>
                    <a:schemeClr val="tx1"/>
                  </a:solidFill>
                </a:rPr>
                <a:t> </a:t>
              </a:r>
              <a:r>
                <a:rPr dirty="0" err="1">
                  <a:solidFill>
                    <a:schemeClr val="tx1"/>
                  </a:solidFill>
                </a:rPr>
                <a:t>della</a:t>
              </a:r>
              <a:r>
                <a:rPr dirty="0">
                  <a:solidFill>
                    <a:schemeClr val="tx1"/>
                  </a:solidFill>
                </a:rPr>
                <a:t> leadership</a:t>
              </a:r>
            </a:p>
          </p:txBody>
        </p:sp>
        <p:sp>
          <p:nvSpPr>
            <p:cNvPr id="71" name="Google Shape;71;p4"/>
            <p:cNvSpPr txBox="1"/>
            <p:nvPr/>
          </p:nvSpPr>
          <p:spPr>
            <a:xfrm>
              <a:off x="6420993" y="1302812"/>
              <a:ext cx="5124926"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a:solidFill>
                    <a:schemeClr val="tx1"/>
                  </a:solidFill>
                </a:rPr>
                <a:t>Unità 3: Come gestire il cambiamento</a:t>
              </a:r>
              <a:endParaRPr sz="2800" b="1">
                <a:solidFill>
                  <a:schemeClr val="tx1"/>
                </a:solidFill>
                <a:latin typeface="Calibri"/>
                <a:ea typeface="Calibri"/>
                <a:cs typeface="Calibri"/>
                <a:sym typeface="Calibri"/>
              </a:endParaRPr>
            </a:p>
          </p:txBody>
        </p:sp>
      </p:grpSp>
      <p:sp>
        <p:nvSpPr>
          <p:cNvPr id="72" name="Google Shape;72;p4"/>
          <p:cNvSpPr/>
          <p:nvPr/>
        </p:nvSpPr>
        <p:spPr>
          <a:xfrm rot="5400000">
            <a:off x="1345330" y="3399028"/>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a:ea typeface="Calibri"/>
              <a:cs typeface="Calibri"/>
              <a:sym typeface="Calibri"/>
            </a:endParaRPr>
          </a:p>
        </p:txBody>
      </p:sp>
      <p:sp>
        <p:nvSpPr>
          <p:cNvPr id="73" name="Google Shape;73;p4"/>
          <p:cNvSpPr/>
          <p:nvPr/>
        </p:nvSpPr>
        <p:spPr>
          <a:xfrm rot="5400000">
            <a:off x="1225588" y="7245613"/>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a:ea typeface="Calibri"/>
              <a:cs typeface="Calibri"/>
              <a:sym typeface="Calibri"/>
            </a:endParaRPr>
          </a:p>
        </p:txBody>
      </p:sp>
      <p:sp>
        <p:nvSpPr>
          <p:cNvPr id="74" name="Google Shape;74;p4"/>
          <p:cNvSpPr/>
          <p:nvPr/>
        </p:nvSpPr>
        <p:spPr>
          <a:xfrm rot="5400000">
            <a:off x="8450072" y="3475228"/>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1524000" y="1560412"/>
            <a:ext cx="8382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rPr dirty="0"/>
              <a:t>1. </a:t>
            </a:r>
            <a:r>
              <a:rPr dirty="0" smtClean="0"/>
              <a:t>Cos</a:t>
            </a:r>
            <a:r>
              <a:rPr lang="it-IT" dirty="0" smtClean="0"/>
              <a:t>'</a:t>
            </a:r>
            <a:r>
              <a:rPr dirty="0" smtClean="0"/>
              <a:t>è </a:t>
            </a:r>
            <a:r>
              <a:rPr lang="it-IT" dirty="0" smtClean="0"/>
              <a:t>la </a:t>
            </a:r>
            <a:r>
              <a:rPr lang="it-IT" dirty="0" smtClean="0"/>
              <a:t>gestione </a:t>
            </a:r>
            <a:r>
              <a:rPr lang="it-IT" dirty="0" smtClean="0"/>
              <a:t>del cambiamento</a:t>
            </a:r>
            <a:r>
              <a:rPr dirty="0" smtClean="0"/>
              <a:t>?</a:t>
            </a:r>
            <a:endParaRPr sz="4000" b="1" dirty="0">
              <a:solidFill>
                <a:srgbClr val="660066"/>
              </a:solidFill>
              <a:latin typeface="Calibri"/>
              <a:ea typeface="Calibri"/>
              <a:cs typeface="Calibri"/>
              <a:sym typeface="Calibri"/>
            </a:endParaRPr>
          </a:p>
        </p:txBody>
      </p:sp>
      <p:sp>
        <p:nvSpPr>
          <p:cNvPr id="66" name="Google Shape;66;p4"/>
          <p:cNvSpPr txBox="1"/>
          <p:nvPr/>
        </p:nvSpPr>
        <p:spPr>
          <a:xfrm>
            <a:off x="1524000" y="2562880"/>
            <a:ext cx="10337800" cy="5632271"/>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defRPr sz="2400">
                <a:solidFill>
                  <a:srgbClr val="000000"/>
                </a:solidFill>
                <a:effectLst/>
                <a:latin typeface="Calibri" panose="020F0502020204030204" pitchFamily="34" charset="0"/>
              </a:defRPr>
            </a:pPr>
            <a:r>
              <a:rPr dirty="0">
                <a:solidFill>
                  <a:schemeClr val="tx1"/>
                </a:solidFill>
              </a:rPr>
              <a:t>Il </a:t>
            </a:r>
            <a:r>
              <a:rPr dirty="0" err="1">
                <a:solidFill>
                  <a:schemeClr val="tx1"/>
                </a:solidFill>
              </a:rPr>
              <a:t>cambiamento</a:t>
            </a:r>
            <a:r>
              <a:rPr dirty="0">
                <a:solidFill>
                  <a:schemeClr val="tx1"/>
                </a:solidFill>
              </a:rPr>
              <a:t> </a:t>
            </a:r>
            <a:r>
              <a:rPr dirty="0" err="1">
                <a:solidFill>
                  <a:schemeClr val="tx1"/>
                </a:solidFill>
              </a:rPr>
              <a:t>negli</a:t>
            </a:r>
            <a:r>
              <a:rPr dirty="0">
                <a:solidFill>
                  <a:schemeClr val="tx1"/>
                </a:solidFill>
              </a:rPr>
              <a:t> </a:t>
            </a:r>
            <a:r>
              <a:rPr dirty="0" err="1">
                <a:solidFill>
                  <a:schemeClr val="tx1"/>
                </a:solidFill>
              </a:rPr>
              <a:t>affari</a:t>
            </a:r>
            <a:r>
              <a:rPr dirty="0">
                <a:solidFill>
                  <a:schemeClr val="tx1"/>
                </a:solidFill>
              </a:rPr>
              <a:t> come </a:t>
            </a:r>
            <a:r>
              <a:rPr dirty="0" err="1">
                <a:solidFill>
                  <a:schemeClr val="tx1"/>
                </a:solidFill>
              </a:rPr>
              <a:t>nella</a:t>
            </a:r>
            <a:r>
              <a:rPr dirty="0">
                <a:solidFill>
                  <a:schemeClr val="tx1"/>
                </a:solidFill>
              </a:rPr>
              <a:t> vita è </a:t>
            </a:r>
            <a:r>
              <a:rPr dirty="0" err="1">
                <a:solidFill>
                  <a:schemeClr val="tx1"/>
                </a:solidFill>
              </a:rPr>
              <a:t>sempre</a:t>
            </a:r>
            <a:r>
              <a:rPr dirty="0">
                <a:solidFill>
                  <a:schemeClr val="tx1"/>
                </a:solidFill>
              </a:rPr>
              <a:t> </a:t>
            </a:r>
            <a:r>
              <a:rPr dirty="0" smtClean="0">
                <a:solidFill>
                  <a:schemeClr val="tx1"/>
                </a:solidFill>
              </a:rPr>
              <a:t>stat</a:t>
            </a:r>
            <a:r>
              <a:rPr lang="it-IT" dirty="0" smtClean="0">
                <a:solidFill>
                  <a:schemeClr val="tx1"/>
                </a:solidFill>
              </a:rPr>
              <a:t>a</a:t>
            </a:r>
            <a:r>
              <a:rPr dirty="0" smtClean="0">
                <a:solidFill>
                  <a:schemeClr val="tx1"/>
                </a:solidFill>
              </a:rPr>
              <a:t> l</a:t>
            </a:r>
            <a:r>
              <a:rPr lang="it-IT" dirty="0" smtClean="0">
                <a:solidFill>
                  <a:schemeClr val="tx1"/>
                </a:solidFill>
              </a:rPr>
              <a:t>'</a:t>
            </a:r>
            <a:r>
              <a:rPr dirty="0" err="1" smtClean="0">
                <a:solidFill>
                  <a:schemeClr val="tx1"/>
                </a:solidFill>
              </a:rPr>
              <a:t>unic</a:t>
            </a:r>
            <a:r>
              <a:rPr lang="it-IT" dirty="0" smtClean="0">
                <a:solidFill>
                  <a:schemeClr val="tx1"/>
                </a:solidFill>
              </a:rPr>
              <a:t>a </a:t>
            </a:r>
            <a:r>
              <a:rPr dirty="0" err="1" smtClean="0">
                <a:solidFill>
                  <a:schemeClr val="tx1"/>
                </a:solidFill>
              </a:rPr>
              <a:t>costante</a:t>
            </a:r>
            <a:r>
              <a:rPr dirty="0">
                <a:solidFill>
                  <a:schemeClr val="tx1"/>
                </a:solidFill>
              </a:rPr>
              <a:t>.</a:t>
            </a:r>
          </a:p>
          <a:p>
            <a:pPr marL="457200" marR="0" lvl="0" indent="-457200" algn="l" rtl="0">
              <a:spcBef>
                <a:spcPts val="0"/>
              </a:spcBef>
              <a:spcAft>
                <a:spcPts val="0"/>
              </a:spcAft>
              <a:buClr>
                <a:schemeClr val="dk1"/>
              </a:buClr>
              <a:buSzPts val="2800"/>
              <a:buFont typeface="Arial"/>
              <a:buChar char="•"/>
            </a:pPr>
            <a:endParaRPr sz="2400" dirty="0">
              <a:solidFill>
                <a:schemeClr val="tx1"/>
              </a:solidFill>
              <a:latin typeface="Calibri" panose="020F0502020204030204" pitchFamily="34" charset="0"/>
            </a:endParaRPr>
          </a:p>
          <a:p>
            <a:pPr marL="457200" marR="0" lvl="0" indent="-457200" algn="l" rtl="0">
              <a:spcBef>
                <a:spcPts val="0"/>
              </a:spcBef>
              <a:spcAft>
                <a:spcPts val="0"/>
              </a:spcAft>
              <a:buClr>
                <a:schemeClr val="dk1"/>
              </a:buClr>
              <a:buSzPts val="2800"/>
              <a:buFont typeface="Arial"/>
              <a:buChar char="•"/>
              <a:defRPr sz="2400">
                <a:solidFill>
                  <a:srgbClr val="000000"/>
                </a:solidFill>
                <a:effectLst/>
                <a:latin typeface="Calibri" panose="020F0502020204030204" pitchFamily="34" charset="0"/>
              </a:defRPr>
            </a:pPr>
            <a:r>
              <a:rPr dirty="0">
                <a:solidFill>
                  <a:schemeClr val="tx1"/>
                </a:solidFill>
              </a:rPr>
              <a:t>Nel </a:t>
            </a:r>
            <a:r>
              <a:rPr dirty="0" err="1">
                <a:solidFill>
                  <a:schemeClr val="tx1"/>
                </a:solidFill>
              </a:rPr>
              <a:t>terzo</a:t>
            </a:r>
            <a:r>
              <a:rPr dirty="0">
                <a:solidFill>
                  <a:schemeClr val="tx1"/>
                </a:solidFill>
              </a:rPr>
              <a:t> </a:t>
            </a:r>
            <a:r>
              <a:rPr dirty="0" err="1">
                <a:solidFill>
                  <a:schemeClr val="tx1"/>
                </a:solidFill>
              </a:rPr>
              <a:t>decennio</a:t>
            </a:r>
            <a:r>
              <a:rPr dirty="0">
                <a:solidFill>
                  <a:schemeClr val="tx1"/>
                </a:solidFill>
              </a:rPr>
              <a:t> del 21º </a:t>
            </a:r>
            <a:r>
              <a:rPr dirty="0" err="1" smtClean="0">
                <a:solidFill>
                  <a:schemeClr val="tx1"/>
                </a:solidFill>
              </a:rPr>
              <a:t>secolo</a:t>
            </a:r>
            <a:r>
              <a:rPr lang="it-IT" baseline="30000" dirty="0">
                <a:solidFill>
                  <a:schemeClr val="tx1"/>
                </a:solidFill>
              </a:rPr>
              <a:t> </a:t>
            </a:r>
            <a:r>
              <a:rPr lang="it-IT" dirty="0" smtClean="0">
                <a:solidFill>
                  <a:schemeClr val="tx1"/>
                </a:solidFill>
              </a:rPr>
              <a:t>il </a:t>
            </a:r>
            <a:r>
              <a:rPr dirty="0" smtClean="0">
                <a:solidFill>
                  <a:schemeClr val="tx1"/>
                </a:solidFill>
              </a:rPr>
              <a:t> </a:t>
            </a:r>
            <a:r>
              <a:rPr dirty="0" err="1">
                <a:solidFill>
                  <a:schemeClr val="tx1"/>
                </a:solidFill>
              </a:rPr>
              <a:t>ritmo</a:t>
            </a:r>
            <a:r>
              <a:rPr dirty="0">
                <a:solidFill>
                  <a:schemeClr val="tx1"/>
                </a:solidFill>
              </a:rPr>
              <a:t> del </a:t>
            </a:r>
            <a:r>
              <a:rPr lang="it-IT" dirty="0">
                <a:solidFill>
                  <a:schemeClr val="tx1"/>
                </a:solidFill>
              </a:rPr>
              <a:t>c</a:t>
            </a:r>
            <a:r>
              <a:rPr lang="it-IT" dirty="0" smtClean="0">
                <a:solidFill>
                  <a:schemeClr val="tx1"/>
                </a:solidFill>
              </a:rPr>
              <a:t>ambiamento </a:t>
            </a:r>
            <a:r>
              <a:rPr lang="it-IT" dirty="0" smtClean="0">
                <a:solidFill>
                  <a:schemeClr val="tx1"/>
                </a:solidFill>
              </a:rPr>
              <a:t>aziendale</a:t>
            </a:r>
            <a:r>
              <a:rPr dirty="0" smtClean="0">
                <a:solidFill>
                  <a:schemeClr val="tx1"/>
                </a:solidFill>
              </a:rPr>
              <a:t> </a:t>
            </a:r>
            <a:r>
              <a:rPr dirty="0" err="1">
                <a:solidFill>
                  <a:schemeClr val="tx1"/>
                </a:solidFill>
              </a:rPr>
              <a:t>sta</a:t>
            </a:r>
            <a:r>
              <a:rPr dirty="0">
                <a:solidFill>
                  <a:schemeClr val="tx1"/>
                </a:solidFill>
              </a:rPr>
              <a:t> accelerando ad un </a:t>
            </a:r>
            <a:r>
              <a:rPr dirty="0" err="1">
                <a:solidFill>
                  <a:schemeClr val="tx1"/>
                </a:solidFill>
              </a:rPr>
              <a:t>ritmo</a:t>
            </a:r>
            <a:r>
              <a:rPr dirty="0">
                <a:solidFill>
                  <a:schemeClr val="tx1"/>
                </a:solidFill>
              </a:rPr>
              <a:t> </a:t>
            </a:r>
            <a:r>
              <a:rPr dirty="0" err="1">
                <a:solidFill>
                  <a:schemeClr val="tx1"/>
                </a:solidFill>
              </a:rPr>
              <a:t>senza</a:t>
            </a:r>
            <a:r>
              <a:rPr dirty="0">
                <a:solidFill>
                  <a:schemeClr val="tx1"/>
                </a:solidFill>
              </a:rPr>
              <a:t> </a:t>
            </a:r>
            <a:r>
              <a:rPr dirty="0" err="1">
                <a:solidFill>
                  <a:schemeClr val="tx1"/>
                </a:solidFill>
              </a:rPr>
              <a:t>precedenti</a:t>
            </a:r>
            <a:r>
              <a:rPr dirty="0">
                <a:solidFill>
                  <a:schemeClr val="tx1"/>
                </a:solidFill>
              </a:rPr>
              <a:t> </a:t>
            </a:r>
            <a:r>
              <a:rPr dirty="0" err="1">
                <a:solidFill>
                  <a:schemeClr val="tx1"/>
                </a:solidFill>
              </a:rPr>
              <a:t>nella</a:t>
            </a:r>
            <a:r>
              <a:rPr dirty="0">
                <a:solidFill>
                  <a:schemeClr val="tx1"/>
                </a:solidFill>
              </a:rPr>
              <a:t> </a:t>
            </a:r>
            <a:r>
              <a:rPr dirty="0" err="1">
                <a:solidFill>
                  <a:schemeClr val="tx1"/>
                </a:solidFill>
              </a:rPr>
              <a:t>storia</a:t>
            </a:r>
            <a:r>
              <a:rPr dirty="0">
                <a:solidFill>
                  <a:schemeClr val="tx1"/>
                </a:solidFill>
              </a:rPr>
              <a:t> </a:t>
            </a:r>
            <a:r>
              <a:rPr dirty="0" err="1">
                <a:solidFill>
                  <a:schemeClr val="tx1"/>
                </a:solidFill>
              </a:rPr>
              <a:t>umana</a:t>
            </a:r>
            <a:r>
              <a:rPr dirty="0">
                <a:solidFill>
                  <a:schemeClr val="tx1"/>
                </a:solidFill>
              </a:rPr>
              <a:t>.</a:t>
            </a:r>
          </a:p>
          <a:p>
            <a:pPr marL="457200" marR="0" lvl="0" indent="-457200" algn="l" rtl="0">
              <a:spcBef>
                <a:spcPts val="0"/>
              </a:spcBef>
              <a:spcAft>
                <a:spcPts val="0"/>
              </a:spcAft>
              <a:buClr>
                <a:schemeClr val="dk1"/>
              </a:buClr>
              <a:buSzPts val="2800"/>
              <a:buFont typeface="Arial"/>
              <a:buChar char="•"/>
            </a:pPr>
            <a:endParaRPr sz="2400" b="0" i="0" u="none" strike="noStrike" dirty="0">
              <a:solidFill>
                <a:schemeClr val="tx1"/>
              </a:solidFill>
              <a:effectLst/>
              <a:latin typeface="Calibri" panose="020F0502020204030204" pitchFamily="34" charset="0"/>
            </a:endParaRPr>
          </a:p>
          <a:p>
            <a:pPr marL="457200" marR="0" lvl="0" indent="-457200" algn="l" rtl="0">
              <a:spcBef>
                <a:spcPts val="0"/>
              </a:spcBef>
              <a:spcAft>
                <a:spcPts val="0"/>
              </a:spcAft>
              <a:buClr>
                <a:schemeClr val="dk1"/>
              </a:buClr>
              <a:buSzPts val="2800"/>
              <a:buFont typeface="Arial"/>
              <a:buChar char="•"/>
              <a:defRPr sz="2400">
                <a:solidFill>
                  <a:schemeClr val="dk1"/>
                </a:solidFill>
                <a:latin typeface="Calibri" panose="020F0502020204030204" pitchFamily="34" charset="0"/>
                <a:ea typeface="Calibri"/>
                <a:cs typeface="Calibri"/>
                <a:sym typeface="Calibri"/>
              </a:defRPr>
            </a:pPr>
            <a:r>
              <a:rPr dirty="0">
                <a:solidFill>
                  <a:schemeClr val="tx1"/>
                </a:solidFill>
              </a:rPr>
              <a:t>La </a:t>
            </a:r>
            <a:r>
              <a:rPr dirty="0" err="1">
                <a:solidFill>
                  <a:schemeClr val="tx1"/>
                </a:solidFill>
              </a:rPr>
              <a:t>tua</a:t>
            </a:r>
            <a:r>
              <a:rPr dirty="0">
                <a:solidFill>
                  <a:schemeClr val="tx1"/>
                </a:solidFill>
              </a:rPr>
              <a:t> </a:t>
            </a:r>
            <a:r>
              <a:rPr dirty="0" err="1">
                <a:solidFill>
                  <a:schemeClr val="tx1"/>
                </a:solidFill>
              </a:rPr>
              <a:t>azienda</a:t>
            </a:r>
            <a:r>
              <a:rPr dirty="0">
                <a:solidFill>
                  <a:schemeClr val="tx1"/>
                </a:solidFill>
              </a:rPr>
              <a:t> non </a:t>
            </a:r>
            <a:r>
              <a:rPr dirty="0" err="1">
                <a:solidFill>
                  <a:schemeClr val="tx1"/>
                </a:solidFill>
              </a:rPr>
              <a:t>può</a:t>
            </a:r>
            <a:r>
              <a:rPr dirty="0">
                <a:solidFill>
                  <a:schemeClr val="tx1"/>
                </a:solidFill>
              </a:rPr>
              <a:t> </a:t>
            </a:r>
            <a:r>
              <a:rPr dirty="0" err="1">
                <a:solidFill>
                  <a:schemeClr val="tx1"/>
                </a:solidFill>
              </a:rPr>
              <a:t>evitare</a:t>
            </a:r>
            <a:r>
              <a:rPr dirty="0">
                <a:solidFill>
                  <a:schemeClr val="tx1"/>
                </a:solidFill>
              </a:rPr>
              <a:t> </a:t>
            </a:r>
            <a:r>
              <a:rPr dirty="0" err="1">
                <a:solidFill>
                  <a:schemeClr val="tx1"/>
                </a:solidFill>
              </a:rPr>
              <a:t>il</a:t>
            </a:r>
            <a:r>
              <a:rPr dirty="0">
                <a:solidFill>
                  <a:schemeClr val="tx1"/>
                </a:solidFill>
              </a:rPr>
              <a:t> </a:t>
            </a:r>
            <a:r>
              <a:rPr dirty="0" err="1">
                <a:solidFill>
                  <a:schemeClr val="tx1"/>
                </a:solidFill>
              </a:rPr>
              <a:t>cambiamento</a:t>
            </a:r>
            <a:r>
              <a:rPr dirty="0">
                <a:solidFill>
                  <a:schemeClr val="tx1"/>
                </a:solidFill>
              </a:rPr>
              <a:t>, ma </a:t>
            </a:r>
            <a:r>
              <a:rPr lang="it-IT" dirty="0" smtClean="0">
                <a:solidFill>
                  <a:schemeClr val="tx1"/>
                </a:solidFill>
              </a:rPr>
              <a:t>la </a:t>
            </a:r>
            <a:r>
              <a:rPr lang="it-IT" dirty="0" smtClean="0">
                <a:solidFill>
                  <a:schemeClr val="tx1"/>
                </a:solidFill>
              </a:rPr>
              <a:t>gestione </a:t>
            </a:r>
            <a:r>
              <a:rPr lang="it-IT" dirty="0" smtClean="0">
                <a:solidFill>
                  <a:schemeClr val="tx1"/>
                </a:solidFill>
              </a:rPr>
              <a:t>del </a:t>
            </a:r>
            <a:r>
              <a:rPr lang="it-IT" dirty="0" err="1" smtClean="0">
                <a:solidFill>
                  <a:schemeClr val="tx1"/>
                </a:solidFill>
              </a:rPr>
              <a:t>cambiament</a:t>
            </a:r>
            <a:r>
              <a:rPr dirty="0" smtClean="0">
                <a:solidFill>
                  <a:schemeClr val="tx1"/>
                </a:solidFill>
              </a:rPr>
              <a:t> </a:t>
            </a:r>
            <a:r>
              <a:rPr dirty="0" err="1" smtClean="0">
                <a:solidFill>
                  <a:schemeClr val="tx1"/>
                </a:solidFill>
              </a:rPr>
              <a:t>implica</a:t>
            </a:r>
            <a:r>
              <a:rPr lang="it-IT" dirty="0" smtClean="0">
                <a:solidFill>
                  <a:schemeClr val="tx1"/>
                </a:solidFill>
              </a:rPr>
              <a:t> molto di </a:t>
            </a:r>
            <a:r>
              <a:rPr dirty="0" err="1" smtClean="0">
                <a:solidFill>
                  <a:schemeClr val="tx1"/>
                </a:solidFill>
              </a:rPr>
              <a:t>più</a:t>
            </a:r>
            <a:r>
              <a:rPr dirty="0" smtClean="0">
                <a:solidFill>
                  <a:schemeClr val="tx1"/>
                </a:solidFill>
              </a:rPr>
              <a:t> </a:t>
            </a:r>
            <a:r>
              <a:rPr dirty="0" err="1">
                <a:solidFill>
                  <a:schemeClr val="tx1"/>
                </a:solidFill>
              </a:rPr>
              <a:t>che</a:t>
            </a:r>
            <a:r>
              <a:rPr dirty="0">
                <a:solidFill>
                  <a:schemeClr val="tx1"/>
                </a:solidFill>
              </a:rPr>
              <a:t> </a:t>
            </a:r>
            <a:r>
              <a:rPr dirty="0" err="1">
                <a:solidFill>
                  <a:schemeClr val="tx1"/>
                </a:solidFill>
              </a:rPr>
              <a:t>reagire</a:t>
            </a:r>
            <a:r>
              <a:rPr dirty="0">
                <a:solidFill>
                  <a:schemeClr val="tx1"/>
                </a:solidFill>
              </a:rPr>
              <a:t> a </a:t>
            </a:r>
            <a:r>
              <a:rPr dirty="0" err="1">
                <a:solidFill>
                  <a:schemeClr val="tx1"/>
                </a:solidFill>
              </a:rPr>
              <a:t>questa</a:t>
            </a:r>
            <a:r>
              <a:rPr dirty="0">
                <a:solidFill>
                  <a:schemeClr val="tx1"/>
                </a:solidFill>
              </a:rPr>
              <a:t> </a:t>
            </a:r>
            <a:r>
              <a:rPr dirty="0" err="1">
                <a:solidFill>
                  <a:schemeClr val="tx1"/>
                </a:solidFill>
              </a:rPr>
              <a:t>realtà</a:t>
            </a:r>
            <a:r>
              <a:rPr dirty="0">
                <a:solidFill>
                  <a:schemeClr val="tx1"/>
                </a:solidFill>
              </a:rPr>
              <a:t>. </a:t>
            </a:r>
          </a:p>
          <a:p>
            <a:pPr marR="0" lvl="0" algn="l" rtl="0">
              <a:spcBef>
                <a:spcPts val="0"/>
              </a:spcBef>
              <a:spcAft>
                <a:spcPts val="0"/>
              </a:spcAft>
              <a:buClr>
                <a:schemeClr val="dk1"/>
              </a:buClr>
              <a:buSzPts val="2800"/>
            </a:pPr>
            <a:endParaRPr sz="2400" dirty="0">
              <a:solidFill>
                <a:schemeClr val="tx1"/>
              </a:solidFill>
              <a:latin typeface="Calibri" panose="020F0502020204030204" pitchFamily="34" charset="0"/>
              <a:ea typeface="Calibri"/>
              <a:cs typeface="Calibri"/>
              <a:sym typeface="Calibri"/>
            </a:endParaRPr>
          </a:p>
          <a:p>
            <a:pPr marL="457200" marR="0" lvl="0" indent="-457200" algn="l" rtl="0">
              <a:spcBef>
                <a:spcPts val="0"/>
              </a:spcBef>
              <a:spcAft>
                <a:spcPts val="0"/>
              </a:spcAft>
              <a:buClr>
                <a:schemeClr val="dk1"/>
              </a:buClr>
              <a:buSzPts val="2800"/>
              <a:buFont typeface="Arial"/>
              <a:buChar char="•"/>
              <a:defRPr sz="2400">
                <a:effectLst/>
                <a:latin typeface="Calibri" panose="020F0502020204030204" pitchFamily="34" charset="0"/>
                <a:cs typeface="Calibri" panose="020F0502020204030204" pitchFamily="34" charset="0"/>
              </a:defRPr>
            </a:pPr>
            <a:r>
              <a:rPr lang="it-IT" dirty="0" smtClean="0">
                <a:solidFill>
                  <a:schemeClr val="tx1"/>
                </a:solidFill>
              </a:rPr>
              <a:t>La </a:t>
            </a:r>
            <a:r>
              <a:rPr lang="it-IT" dirty="0" smtClean="0">
                <a:solidFill>
                  <a:schemeClr val="tx1"/>
                </a:solidFill>
              </a:rPr>
              <a:t>gestione </a:t>
            </a:r>
            <a:r>
              <a:rPr lang="it-IT" dirty="0" smtClean="0">
                <a:solidFill>
                  <a:schemeClr val="tx1"/>
                </a:solidFill>
              </a:rPr>
              <a:t>del cambiamento</a:t>
            </a:r>
            <a:r>
              <a:rPr dirty="0" smtClean="0">
                <a:solidFill>
                  <a:schemeClr val="tx1"/>
                </a:solidFill>
              </a:rPr>
              <a:t> </a:t>
            </a:r>
            <a:r>
              <a:rPr dirty="0">
                <a:solidFill>
                  <a:schemeClr val="tx1"/>
                </a:solidFill>
              </a:rPr>
              <a:t>è </a:t>
            </a:r>
            <a:r>
              <a:rPr b="1" dirty="0" err="1">
                <a:solidFill>
                  <a:schemeClr val="tx1"/>
                </a:solidFill>
              </a:rPr>
              <a:t>il</a:t>
            </a:r>
            <a:r>
              <a:rPr b="1" dirty="0">
                <a:solidFill>
                  <a:schemeClr val="tx1"/>
                </a:solidFill>
              </a:rPr>
              <a:t> </a:t>
            </a:r>
            <a:r>
              <a:rPr b="1" dirty="0" err="1">
                <a:solidFill>
                  <a:schemeClr val="tx1"/>
                </a:solidFill>
              </a:rPr>
              <a:t>processo</a:t>
            </a:r>
            <a:r>
              <a:rPr b="1" dirty="0">
                <a:solidFill>
                  <a:schemeClr val="tx1"/>
                </a:solidFill>
              </a:rPr>
              <a:t> di </a:t>
            </a:r>
            <a:r>
              <a:rPr b="1" dirty="0" err="1">
                <a:solidFill>
                  <a:schemeClr val="tx1"/>
                </a:solidFill>
              </a:rPr>
              <a:t>pianificazione</a:t>
            </a:r>
            <a:r>
              <a:rPr b="1" dirty="0">
                <a:solidFill>
                  <a:schemeClr val="tx1"/>
                </a:solidFill>
              </a:rPr>
              <a:t>, </a:t>
            </a:r>
            <a:r>
              <a:rPr b="1" dirty="0" err="1" smtClean="0">
                <a:solidFill>
                  <a:schemeClr val="tx1"/>
                </a:solidFill>
              </a:rPr>
              <a:t>implementazion</a:t>
            </a:r>
            <a:r>
              <a:rPr lang="it-IT" b="1" dirty="0" smtClean="0">
                <a:solidFill>
                  <a:schemeClr val="tx1"/>
                </a:solidFill>
              </a:rPr>
              <a:t>e </a:t>
            </a:r>
            <a:r>
              <a:rPr lang="it-IT" b="1" dirty="0" err="1" smtClean="0">
                <a:solidFill>
                  <a:schemeClr val="tx1"/>
                </a:solidFill>
              </a:rPr>
              <a:t>e</a:t>
            </a:r>
            <a:r>
              <a:rPr lang="it-IT" b="1" dirty="0" smtClean="0">
                <a:solidFill>
                  <a:schemeClr val="tx1"/>
                </a:solidFill>
              </a:rPr>
              <a:t> </a:t>
            </a:r>
            <a:r>
              <a:rPr dirty="0" smtClean="0">
                <a:solidFill>
                  <a:schemeClr val="tx1"/>
                </a:solidFill>
              </a:rPr>
              <a:t> </a:t>
            </a:r>
            <a:r>
              <a:rPr dirty="0" err="1" smtClean="0">
                <a:solidFill>
                  <a:schemeClr val="tx1"/>
                </a:solidFill>
              </a:rPr>
              <a:t>consolida</a:t>
            </a:r>
            <a:r>
              <a:rPr lang="it-IT" dirty="0" smtClean="0">
                <a:solidFill>
                  <a:schemeClr val="tx1"/>
                </a:solidFill>
              </a:rPr>
              <a:t>zione</a:t>
            </a:r>
            <a:r>
              <a:rPr lang="it-IT" dirty="0">
                <a:solidFill>
                  <a:schemeClr val="tx1"/>
                </a:solidFill>
              </a:rPr>
              <a:t> </a:t>
            </a:r>
            <a:r>
              <a:rPr lang="it-IT" dirty="0" smtClean="0">
                <a:solidFill>
                  <a:schemeClr val="tx1"/>
                </a:solidFill>
              </a:rPr>
              <a:t>dei</a:t>
            </a:r>
            <a:r>
              <a:rPr dirty="0" smtClean="0">
                <a:solidFill>
                  <a:schemeClr val="tx1"/>
                </a:solidFill>
              </a:rPr>
              <a:t> </a:t>
            </a:r>
            <a:r>
              <a:rPr dirty="0" err="1">
                <a:solidFill>
                  <a:schemeClr val="tx1"/>
                </a:solidFill>
              </a:rPr>
              <a:t>cambiamenti</a:t>
            </a:r>
            <a:r>
              <a:rPr dirty="0">
                <a:solidFill>
                  <a:schemeClr val="tx1"/>
                </a:solidFill>
              </a:rPr>
              <a:t> in </a:t>
            </a:r>
            <a:r>
              <a:rPr dirty="0" err="1">
                <a:solidFill>
                  <a:schemeClr val="tx1"/>
                </a:solidFill>
              </a:rPr>
              <a:t>un'organizzazione</a:t>
            </a:r>
            <a:r>
              <a:rPr dirty="0">
                <a:solidFill>
                  <a:schemeClr val="tx1"/>
                </a:solidFill>
              </a:rPr>
              <a:t>.</a:t>
            </a:r>
          </a:p>
          <a:p>
            <a:pPr marL="457200" marR="0" lvl="0" indent="-457200" algn="l" rtl="0">
              <a:spcBef>
                <a:spcPts val="0"/>
              </a:spcBef>
              <a:spcAft>
                <a:spcPts val="0"/>
              </a:spcAft>
              <a:buClr>
                <a:schemeClr val="dk1"/>
              </a:buClr>
              <a:buSzPts val="2800"/>
              <a:buFont typeface="Arial"/>
              <a:buChar char="•"/>
            </a:pPr>
            <a:endParaRPr sz="2400" b="1" i="0" dirty="0">
              <a:solidFill>
                <a:schemeClr val="tx1"/>
              </a:solidFill>
              <a:effectLst/>
              <a:latin typeface="Calibri" panose="020F0502020204030204" pitchFamily="34" charset="0"/>
              <a:cs typeface="Calibri" panose="020F0502020204030204" pitchFamily="34" charset="0"/>
            </a:endParaRPr>
          </a:p>
          <a:p>
            <a:pPr marL="457200" marR="0" lvl="0" indent="-457200" algn="l" rtl="0">
              <a:spcBef>
                <a:spcPts val="0"/>
              </a:spcBef>
              <a:spcAft>
                <a:spcPts val="0"/>
              </a:spcAft>
              <a:buClr>
                <a:schemeClr val="dk1"/>
              </a:buClr>
              <a:buSzPts val="2800"/>
              <a:buFont typeface="Arial"/>
              <a:buChar char="•"/>
              <a:defRPr sz="2400" b="1">
                <a:solidFill>
                  <a:srgbClr val="5F6368"/>
                </a:solidFill>
                <a:latin typeface="Calibri" panose="020F0502020204030204" pitchFamily="34" charset="0"/>
                <a:ea typeface="Calibri"/>
                <a:cs typeface="Calibri" panose="020F0502020204030204" pitchFamily="34" charset="0"/>
                <a:sym typeface="Calibri"/>
              </a:defRPr>
            </a:pPr>
            <a:r>
              <a:rPr lang="it-IT" dirty="0" smtClean="0">
                <a:solidFill>
                  <a:schemeClr val="tx1"/>
                </a:solidFill>
              </a:rPr>
              <a:t>La </a:t>
            </a:r>
            <a:r>
              <a:rPr lang="it-IT" dirty="0" smtClean="0">
                <a:solidFill>
                  <a:schemeClr val="tx1"/>
                </a:solidFill>
              </a:rPr>
              <a:t>gestione </a:t>
            </a:r>
            <a:r>
              <a:rPr lang="it-IT" dirty="0" smtClean="0">
                <a:solidFill>
                  <a:schemeClr val="tx1"/>
                </a:solidFill>
              </a:rPr>
              <a:t>del cambiamento</a:t>
            </a:r>
            <a:r>
              <a:rPr dirty="0" smtClean="0">
                <a:solidFill>
                  <a:schemeClr val="tx1"/>
                </a:solidFill>
              </a:rPr>
              <a:t> </a:t>
            </a:r>
            <a:r>
              <a:rPr dirty="0">
                <a:solidFill>
                  <a:schemeClr val="tx1"/>
                </a:solidFill>
              </a:rPr>
              <a:t>è </a:t>
            </a:r>
            <a:r>
              <a:rPr dirty="0" err="1">
                <a:solidFill>
                  <a:schemeClr val="tx1"/>
                </a:solidFill>
              </a:rPr>
              <a:t>uno</a:t>
            </a:r>
            <a:r>
              <a:rPr dirty="0">
                <a:solidFill>
                  <a:schemeClr val="tx1"/>
                </a:solidFill>
              </a:rPr>
              <a:t> </a:t>
            </a:r>
            <a:r>
              <a:rPr dirty="0" err="1">
                <a:solidFill>
                  <a:schemeClr val="tx1"/>
                </a:solidFill>
              </a:rPr>
              <a:t>strumento</a:t>
            </a:r>
            <a:r>
              <a:rPr dirty="0">
                <a:solidFill>
                  <a:schemeClr val="tx1"/>
                </a:solidFill>
              </a:rPr>
              <a:t> di business </a:t>
            </a:r>
            <a:r>
              <a:rPr dirty="0" err="1">
                <a:solidFill>
                  <a:schemeClr val="tx1"/>
                </a:solidFill>
              </a:rPr>
              <a:t>strutturato</a:t>
            </a:r>
            <a:r>
              <a:rPr dirty="0">
                <a:solidFill>
                  <a:schemeClr val="tx1"/>
                </a:solidFill>
              </a:rPr>
              <a:t> </a:t>
            </a:r>
            <a:r>
              <a:rPr dirty="0" err="1">
                <a:solidFill>
                  <a:schemeClr val="tx1"/>
                </a:solidFill>
              </a:rPr>
              <a:t>pianificato</a:t>
            </a:r>
            <a:r>
              <a:rPr dirty="0">
                <a:solidFill>
                  <a:schemeClr val="tx1"/>
                </a:solidFill>
              </a:rPr>
              <a:t> </a:t>
            </a:r>
            <a:r>
              <a:rPr dirty="0" err="1" smtClean="0">
                <a:solidFill>
                  <a:schemeClr val="tx1"/>
                </a:solidFill>
              </a:rPr>
              <a:t>pe</a:t>
            </a:r>
            <a:r>
              <a:rPr lang="it-IT" dirty="0" smtClean="0">
                <a:solidFill>
                  <a:schemeClr val="tx1"/>
                </a:solidFill>
              </a:rPr>
              <a:t>r </a:t>
            </a:r>
            <a:r>
              <a:rPr dirty="0" err="1" smtClean="0">
                <a:solidFill>
                  <a:schemeClr val="tx1"/>
                </a:solidFill>
              </a:rPr>
              <a:t>realizza</a:t>
            </a:r>
            <a:r>
              <a:rPr lang="it-IT" dirty="0" smtClean="0">
                <a:solidFill>
                  <a:schemeClr val="tx1"/>
                </a:solidFill>
              </a:rPr>
              <a:t>re</a:t>
            </a:r>
            <a:r>
              <a:rPr dirty="0" smtClean="0">
                <a:solidFill>
                  <a:schemeClr val="tx1"/>
                </a:solidFill>
              </a:rPr>
              <a:t> </a:t>
            </a:r>
            <a:r>
              <a:rPr dirty="0">
                <a:solidFill>
                  <a:schemeClr val="tx1"/>
                </a:solidFill>
              </a:rPr>
              <a:t>la </a:t>
            </a:r>
            <a:r>
              <a:rPr dirty="0" err="1">
                <a:solidFill>
                  <a:schemeClr val="tx1"/>
                </a:solidFill>
              </a:rPr>
              <a:t>visione</a:t>
            </a:r>
            <a:r>
              <a:rPr dirty="0">
                <a:solidFill>
                  <a:schemeClr val="tx1"/>
                </a:solidFill>
              </a:rPr>
              <a:t> </a:t>
            </a:r>
            <a:r>
              <a:rPr dirty="0" err="1">
                <a:solidFill>
                  <a:schemeClr val="tx1"/>
                </a:solidFill>
              </a:rPr>
              <a:t>futura</a:t>
            </a:r>
            <a:r>
              <a:rPr dirty="0">
                <a:solidFill>
                  <a:schemeClr val="tx1"/>
                </a:solidFill>
              </a:rPr>
              <a:t> del </a:t>
            </a:r>
            <a:r>
              <a:rPr dirty="0" err="1">
                <a:solidFill>
                  <a:schemeClr val="tx1"/>
                </a:solidFill>
              </a:rPr>
              <a:t>tuo</a:t>
            </a:r>
            <a:r>
              <a:rPr dirty="0">
                <a:solidFill>
                  <a:schemeClr val="tx1"/>
                </a:solidFill>
              </a:rPr>
              <a:t> business.</a:t>
            </a:r>
          </a:p>
          <a:p>
            <a:pPr marL="457200" marR="0" lvl="0" indent="-457200" algn="l" rtl="0">
              <a:spcBef>
                <a:spcPts val="0"/>
              </a:spcBef>
              <a:spcAft>
                <a:spcPts val="0"/>
              </a:spcAft>
              <a:buClr>
                <a:schemeClr val="dk1"/>
              </a:buClr>
              <a:buSzPts val="2800"/>
              <a:buFont typeface="Arial"/>
              <a:buChar char="•"/>
            </a:pPr>
            <a:endParaRPr sz="2400" b="1" dirty="0">
              <a:solidFill>
                <a:schemeClr val="tx1"/>
              </a:solidFill>
              <a:latin typeface="Calibri" panose="020F0502020204030204" pitchFamily="34" charset="0"/>
              <a:ea typeface="Calibri"/>
              <a:cs typeface="Calibri" panose="020F0502020204030204" pitchFamily="34" charset="0"/>
              <a:sym typeface="Calibri"/>
            </a:endParaRPr>
          </a:p>
          <a:p>
            <a:pPr marL="457200" marR="0" lvl="0" indent="-457200" algn="l" rtl="0">
              <a:spcBef>
                <a:spcPts val="0"/>
              </a:spcBef>
              <a:spcAft>
                <a:spcPts val="0"/>
              </a:spcAft>
              <a:buClr>
                <a:schemeClr val="dk1"/>
              </a:buClr>
              <a:buSzPts val="2800"/>
              <a:buFont typeface="Arial"/>
              <a:buChar char="•"/>
              <a:defRPr sz="2400" b="1">
                <a:solidFill>
                  <a:srgbClr val="5F6368"/>
                </a:solidFill>
                <a:latin typeface="Calibri" panose="020F0502020204030204" pitchFamily="34" charset="0"/>
                <a:ea typeface="Calibri"/>
                <a:cs typeface="Calibri" panose="020F0502020204030204" pitchFamily="34" charset="0"/>
                <a:sym typeface="Calibri"/>
              </a:defRPr>
            </a:pPr>
            <a:r>
              <a:rPr dirty="0" smtClean="0">
                <a:solidFill>
                  <a:schemeClr val="tx1"/>
                </a:solidFill>
              </a:rPr>
              <a:t> </a:t>
            </a:r>
            <a:r>
              <a:rPr dirty="0">
                <a:solidFill>
                  <a:schemeClr val="tx1"/>
                </a:solidFill>
              </a:rPr>
              <a:t>è </a:t>
            </a:r>
            <a:r>
              <a:rPr dirty="0" err="1">
                <a:solidFill>
                  <a:schemeClr val="tx1"/>
                </a:solidFill>
              </a:rPr>
              <a:t>uno</a:t>
            </a:r>
            <a:r>
              <a:rPr dirty="0">
                <a:solidFill>
                  <a:schemeClr val="tx1"/>
                </a:solidFill>
              </a:rPr>
              <a:t> </a:t>
            </a:r>
            <a:r>
              <a:rPr dirty="0" err="1">
                <a:solidFill>
                  <a:schemeClr val="tx1"/>
                </a:solidFill>
              </a:rPr>
              <a:t>sforzo</a:t>
            </a:r>
            <a:r>
              <a:rPr dirty="0">
                <a:solidFill>
                  <a:schemeClr val="tx1"/>
                </a:solidFill>
              </a:rPr>
              <a:t> </a:t>
            </a:r>
            <a:r>
              <a:rPr dirty="0" err="1">
                <a:solidFill>
                  <a:schemeClr val="tx1"/>
                </a:solidFill>
              </a:rPr>
              <a:t>imprenditoriale</a:t>
            </a:r>
            <a:r>
              <a:rPr dirty="0">
                <a:solidFill>
                  <a:schemeClr val="tx1"/>
                </a:solidFill>
              </a:rPr>
              <a:t> per soddisfare le </a:t>
            </a:r>
            <a:r>
              <a:rPr dirty="0" err="1">
                <a:solidFill>
                  <a:schemeClr val="tx1"/>
                </a:solidFill>
              </a:rPr>
              <a:t>opportunità</a:t>
            </a:r>
            <a:r>
              <a:rPr dirty="0">
                <a:solidFill>
                  <a:schemeClr val="tx1"/>
                </a:solidFill>
              </a:rPr>
              <a:t> </a:t>
            </a:r>
            <a:r>
              <a:rPr dirty="0" err="1">
                <a:solidFill>
                  <a:schemeClr val="tx1"/>
                </a:solidFill>
              </a:rPr>
              <a:t>imprenditoriali</a:t>
            </a:r>
            <a:r>
              <a:rPr dirty="0" smtClean="0">
                <a:solidFill>
                  <a:schemeClr val="tx1"/>
                </a:solidFill>
              </a:rPr>
              <a:t>.</a:t>
            </a:r>
            <a:endParaRPr sz="2800" b="0" i="0" u="none" strike="noStrike" cap="none" dirty="0">
              <a:solidFill>
                <a:schemeClr val="dk1"/>
              </a:solidFill>
              <a:latin typeface="Calibri"/>
              <a:ea typeface="Calibri"/>
              <a:cs typeface="Calibri"/>
              <a:sym typeface="Calibri"/>
            </a:endParaRPr>
          </a:p>
        </p:txBody>
      </p:sp>
      <p:sp>
        <p:nvSpPr>
          <p:cNvPr id="67" name="Google Shape;67;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 name="Picture 3" descr="Graphical user interface, text  Description automatically generated">
            <a:extLst>
              <a:ext uri="{FF2B5EF4-FFF2-40B4-BE49-F238E27FC236}">
                <a16:creationId xmlns="" xmlns:a16="http://schemas.microsoft.com/office/drawing/2014/main" id="{3C0D0F18-4652-46F6-BD4E-CD2F563CA6B7}"/>
              </a:ext>
            </a:extLst>
          </p:cNvPr>
          <p:cNvPicPr>
            <a:picLocks noChangeAspect="1"/>
          </p:cNvPicPr>
          <p:nvPr/>
        </p:nvPicPr>
        <p:blipFill rotWithShape="1">
          <a:blip r:embed="rId3"/>
          <a:srcRect l="1725" r="3866"/>
          <a:stretch/>
        </p:blipFill>
        <p:spPr>
          <a:xfrm>
            <a:off x="11333408" y="3438659"/>
            <a:ext cx="5613624" cy="3620583"/>
          </a:xfrm>
          <a:prstGeom prst="rect">
            <a:avLst/>
          </a:prstGeom>
        </p:spPr>
      </p:pic>
    </p:spTree>
    <p:extLst>
      <p:ext uri="{BB962C8B-B14F-4D97-AF65-F5344CB8AC3E}">
        <p14:creationId xmlns:p14="http://schemas.microsoft.com/office/powerpoint/2010/main" val="1219262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1373874" y="1510434"/>
            <a:ext cx="8382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t>1. La natura del cambiamento nel business</a:t>
            </a:r>
          </a:p>
        </p:txBody>
      </p:sp>
      <p:sp>
        <p:nvSpPr>
          <p:cNvPr id="66" name="Google Shape;66;p4"/>
          <p:cNvSpPr txBox="1"/>
          <p:nvPr/>
        </p:nvSpPr>
        <p:spPr>
          <a:xfrm>
            <a:off x="1373874" y="2835465"/>
            <a:ext cx="8124967" cy="8513059"/>
          </a:xfrm>
          <a:prstGeom prst="rect">
            <a:avLst/>
          </a:prstGeom>
          <a:noFill/>
          <a:ln>
            <a:noFill/>
          </a:ln>
        </p:spPr>
        <p:txBody>
          <a:bodyPr spcFirstLastPara="1" wrap="square" lIns="91425" tIns="45700" rIns="91425" bIns="45700" anchor="t" anchorCtr="0">
            <a:spAutoFit/>
          </a:bodyPr>
          <a:lstStyle/>
          <a:p>
            <a:pPr marL="342900" lvl="1" indent="-342900" algn="just" eaLnBrk="1" hangingPunct="1">
              <a:lnSpc>
                <a:spcPct val="90000"/>
              </a:lnSpc>
              <a:buClr>
                <a:schemeClr val="tx1"/>
              </a:buClr>
              <a:buSzPct val="100000"/>
              <a:buFont typeface="Arial" panose="020B0604020202020204" pitchFamily="34" charset="0"/>
              <a:buChar char="•"/>
              <a:defRPr sz="2400">
                <a:latin typeface="Calibri" panose="020F0502020204030204" pitchFamily="34" charset="0"/>
                <a:cs typeface="Calibri" panose="020F0502020204030204" pitchFamily="34" charset="0"/>
              </a:defRPr>
            </a:pPr>
            <a:r>
              <a:rPr sz="3200" dirty="0" smtClean="0"/>
              <a:t>L</a:t>
            </a:r>
            <a:r>
              <a:rPr lang="it-IT" sz="3200" dirty="0" smtClean="0"/>
              <a:t>'</a:t>
            </a:r>
            <a:r>
              <a:rPr sz="3200" dirty="0" err="1" smtClean="0"/>
              <a:t>unica</a:t>
            </a:r>
            <a:r>
              <a:rPr sz="3200" dirty="0" smtClean="0"/>
              <a:t> </a:t>
            </a:r>
            <a:r>
              <a:rPr sz="3200" dirty="0" err="1"/>
              <a:t>cosa</a:t>
            </a:r>
            <a:r>
              <a:rPr sz="3200" dirty="0"/>
              <a:t> </a:t>
            </a:r>
            <a:r>
              <a:rPr sz="3200" dirty="0" err="1"/>
              <a:t>che</a:t>
            </a:r>
            <a:r>
              <a:rPr sz="3200" dirty="0"/>
              <a:t> non cambia </a:t>
            </a:r>
            <a:r>
              <a:rPr sz="3200" dirty="0" err="1"/>
              <a:t>nel</a:t>
            </a:r>
            <a:r>
              <a:rPr sz="3200" dirty="0"/>
              <a:t> </a:t>
            </a:r>
            <a:r>
              <a:rPr sz="3200" dirty="0">
                <a:solidFill>
                  <a:schemeClr val="tx1"/>
                </a:solidFill>
              </a:rPr>
              <a:t>business è</a:t>
            </a:r>
            <a:r>
              <a:rPr sz="3200" dirty="0"/>
              <a:t> la </a:t>
            </a:r>
            <a:r>
              <a:rPr sz="3200" dirty="0" err="1"/>
              <a:t>necessità</a:t>
            </a:r>
            <a:r>
              <a:rPr sz="3200" dirty="0"/>
              <a:t> di un </a:t>
            </a:r>
            <a:r>
              <a:rPr sz="3200" dirty="0" err="1"/>
              <a:t>cambiamento</a:t>
            </a:r>
            <a:r>
              <a:rPr sz="3200" dirty="0"/>
              <a:t>.</a:t>
            </a:r>
          </a:p>
          <a:p>
            <a:pPr marL="342900" lvl="1" indent="-342900" algn="just" eaLnBrk="1" hangingPunct="1">
              <a:lnSpc>
                <a:spcPct val="90000"/>
              </a:lnSpc>
              <a:buClr>
                <a:schemeClr val="tx1"/>
              </a:buClr>
              <a:buSzPct val="100000"/>
              <a:buFont typeface="Arial" panose="020B0604020202020204" pitchFamily="34" charset="0"/>
              <a:buChar char="•"/>
            </a:pPr>
            <a:endParaRPr sz="3200" dirty="0">
              <a:latin typeface="Calibri" panose="020F0502020204030204" pitchFamily="34" charset="0"/>
              <a:cs typeface="Calibri" panose="020F0502020204030204" pitchFamily="34" charset="0"/>
            </a:endParaRPr>
          </a:p>
          <a:p>
            <a:pPr marL="342900" lvl="1" indent="-342900" algn="just" eaLnBrk="1" hangingPunct="1">
              <a:lnSpc>
                <a:spcPct val="90000"/>
              </a:lnSpc>
              <a:buClr>
                <a:schemeClr val="tx1"/>
              </a:buClr>
              <a:buSzPct val="100000"/>
              <a:buFont typeface="Arial" panose="020B0604020202020204" pitchFamily="34" charset="0"/>
              <a:buChar char="•"/>
              <a:defRPr sz="2400">
                <a:latin typeface="Calibri" panose="020F0502020204030204" pitchFamily="34" charset="0"/>
                <a:cs typeface="Calibri" panose="020F0502020204030204" pitchFamily="34" charset="0"/>
              </a:defRPr>
            </a:pPr>
            <a:r>
              <a:rPr sz="3200" dirty="0"/>
              <a:t>Le </a:t>
            </a:r>
            <a:r>
              <a:rPr sz="3200" dirty="0" err="1"/>
              <a:t>aziende</a:t>
            </a:r>
            <a:r>
              <a:rPr sz="3200" dirty="0"/>
              <a:t> </a:t>
            </a:r>
            <a:r>
              <a:rPr sz="3200" dirty="0" err="1"/>
              <a:t>hanno</a:t>
            </a:r>
            <a:r>
              <a:rPr sz="3200" dirty="0"/>
              <a:t> </a:t>
            </a:r>
            <a:r>
              <a:rPr sz="3200" dirty="0" err="1"/>
              <a:t>bisogno</a:t>
            </a:r>
            <a:r>
              <a:rPr sz="3200" dirty="0"/>
              <a:t> di </a:t>
            </a:r>
            <a:r>
              <a:rPr sz="3200" dirty="0" err="1"/>
              <a:t>guardare</a:t>
            </a:r>
            <a:r>
              <a:rPr sz="3200" dirty="0"/>
              <a:t> </a:t>
            </a:r>
            <a:r>
              <a:rPr sz="3200" dirty="0" err="1"/>
              <a:t>costantemente</a:t>
            </a:r>
            <a:r>
              <a:rPr sz="3200" dirty="0"/>
              <a:t> a </a:t>
            </a:r>
            <a:r>
              <a:rPr sz="3200" dirty="0" err="1"/>
              <a:t>nuovi</a:t>
            </a:r>
            <a:r>
              <a:rPr sz="3200" dirty="0"/>
              <a:t> </a:t>
            </a:r>
            <a:r>
              <a:rPr sz="3200" dirty="0" err="1"/>
              <a:t>modi</a:t>
            </a:r>
            <a:r>
              <a:rPr sz="3200" dirty="0"/>
              <a:t> di fare le </a:t>
            </a:r>
            <a:r>
              <a:rPr sz="3200" dirty="0" err="1"/>
              <a:t>cose</a:t>
            </a:r>
            <a:r>
              <a:rPr sz="3200" dirty="0"/>
              <a:t> </a:t>
            </a:r>
            <a:r>
              <a:rPr sz="3200" dirty="0" smtClean="0"/>
              <a:t>perch</a:t>
            </a:r>
            <a:r>
              <a:rPr lang="it-IT" sz="3200" dirty="0" smtClean="0"/>
              <a:t>è</a:t>
            </a:r>
            <a:r>
              <a:rPr sz="3200" dirty="0" smtClean="0"/>
              <a:t> </a:t>
            </a:r>
            <a:r>
              <a:rPr sz="3200" dirty="0"/>
              <a:t>se non lo </a:t>
            </a:r>
            <a:r>
              <a:rPr sz="3200" dirty="0" err="1"/>
              <a:t>fanno</a:t>
            </a:r>
            <a:r>
              <a:rPr sz="3200" dirty="0"/>
              <a:t>, </a:t>
            </a:r>
            <a:r>
              <a:rPr sz="3200" dirty="0" err="1"/>
              <a:t>diventano</a:t>
            </a:r>
            <a:r>
              <a:rPr sz="3200" dirty="0"/>
              <a:t> non </a:t>
            </a:r>
            <a:r>
              <a:rPr sz="3200" dirty="0" err="1" smtClean="0"/>
              <a:t>competitiv</a:t>
            </a:r>
            <a:r>
              <a:rPr lang="it-IT" sz="3200" dirty="0" smtClean="0"/>
              <a:t>e</a:t>
            </a:r>
            <a:r>
              <a:rPr sz="3200" dirty="0" smtClean="0"/>
              <a:t> e '</a:t>
            </a:r>
            <a:r>
              <a:rPr lang="it-IT" sz="3200" dirty="0" smtClean="0"/>
              <a:t>muoiono’</a:t>
            </a:r>
            <a:endParaRPr sz="3200" dirty="0"/>
          </a:p>
          <a:p>
            <a:pPr marL="342900" lvl="1" indent="-342900" algn="just" eaLnBrk="1" hangingPunct="1">
              <a:lnSpc>
                <a:spcPct val="90000"/>
              </a:lnSpc>
              <a:buClr>
                <a:schemeClr val="tx1"/>
              </a:buClr>
              <a:buSzPct val="100000"/>
              <a:buFont typeface="Arial" panose="020B0604020202020204" pitchFamily="34" charset="0"/>
              <a:buChar char="•"/>
            </a:pPr>
            <a:endParaRPr sz="3200" dirty="0">
              <a:latin typeface="Calibri" panose="020F0502020204030204" pitchFamily="34" charset="0"/>
              <a:cs typeface="Calibri" panose="020F0502020204030204" pitchFamily="34" charset="0"/>
            </a:endParaRPr>
          </a:p>
          <a:p>
            <a:pPr marL="342900" lvl="1" indent="-342900" algn="just" eaLnBrk="1" hangingPunct="1">
              <a:lnSpc>
                <a:spcPct val="90000"/>
              </a:lnSpc>
              <a:buClr>
                <a:schemeClr val="tx1"/>
              </a:buClr>
              <a:buSzPct val="100000"/>
              <a:buFont typeface="Arial" panose="020B0604020202020204" pitchFamily="34" charset="0"/>
              <a:buChar char="•"/>
              <a:defRPr sz="2400">
                <a:latin typeface="Calibri" panose="020F0502020204030204" pitchFamily="34" charset="0"/>
                <a:cs typeface="Calibri" panose="020F0502020204030204" pitchFamily="34" charset="0"/>
              </a:defRPr>
            </a:pPr>
            <a:r>
              <a:rPr sz="3200" dirty="0"/>
              <a:t>A </a:t>
            </a:r>
            <a:r>
              <a:rPr sz="3200" dirty="0" err="1"/>
              <a:t>questo</a:t>
            </a:r>
            <a:r>
              <a:rPr sz="3200" dirty="0"/>
              <a:t> </a:t>
            </a:r>
            <a:r>
              <a:rPr sz="3200" dirty="0" err="1"/>
              <a:t>proposito</a:t>
            </a:r>
            <a:r>
              <a:rPr sz="3200" dirty="0"/>
              <a:t>, le </a:t>
            </a:r>
            <a:r>
              <a:rPr sz="3200" dirty="0" err="1"/>
              <a:t>aziende</a:t>
            </a:r>
            <a:r>
              <a:rPr sz="3200" dirty="0"/>
              <a:t> </a:t>
            </a:r>
            <a:r>
              <a:rPr sz="3200" dirty="0" err="1"/>
              <a:t>devono</a:t>
            </a:r>
            <a:r>
              <a:rPr sz="3200" dirty="0"/>
              <a:t> </a:t>
            </a:r>
            <a:r>
              <a:rPr sz="3200" dirty="0" err="1"/>
              <a:t>adottare</a:t>
            </a:r>
            <a:r>
              <a:rPr sz="3200" dirty="0"/>
              <a:t> la </a:t>
            </a:r>
            <a:r>
              <a:rPr sz="3200" dirty="0" err="1"/>
              <a:t>filosofia</a:t>
            </a:r>
            <a:r>
              <a:rPr sz="3200" dirty="0"/>
              <a:t> del </a:t>
            </a:r>
            <a:r>
              <a:rPr sz="3200" dirty="0" err="1"/>
              <a:t>miglioramento</a:t>
            </a:r>
            <a:r>
              <a:rPr sz="3200" dirty="0"/>
              <a:t> continuo </a:t>
            </a:r>
            <a:r>
              <a:rPr sz="3200" dirty="0" err="1"/>
              <a:t>ed</a:t>
            </a:r>
            <a:r>
              <a:rPr sz="3200" dirty="0"/>
              <a:t> </a:t>
            </a:r>
            <a:r>
              <a:rPr sz="3200" dirty="0" err="1"/>
              <a:t>essere</a:t>
            </a:r>
            <a:r>
              <a:rPr sz="3200" dirty="0"/>
              <a:t> </a:t>
            </a:r>
            <a:r>
              <a:rPr sz="3200" dirty="0" err="1"/>
              <a:t>costantemente</a:t>
            </a:r>
            <a:r>
              <a:rPr sz="3200" dirty="0"/>
              <a:t> </a:t>
            </a:r>
            <a:r>
              <a:rPr sz="3200" dirty="0" err="1"/>
              <a:t>alla</a:t>
            </a:r>
            <a:r>
              <a:rPr sz="3200" dirty="0"/>
              <a:t> </a:t>
            </a:r>
            <a:r>
              <a:rPr sz="3200" dirty="0" err="1"/>
              <a:t>ricerca</a:t>
            </a:r>
            <a:r>
              <a:rPr sz="3200" dirty="0"/>
              <a:t> di </a:t>
            </a:r>
            <a:r>
              <a:rPr sz="3200" dirty="0" err="1"/>
              <a:t>modi</a:t>
            </a:r>
            <a:r>
              <a:rPr sz="3200" dirty="0"/>
              <a:t> per </a:t>
            </a:r>
            <a:r>
              <a:rPr sz="3200" dirty="0" err="1"/>
              <a:t>migliorare</a:t>
            </a:r>
            <a:r>
              <a:rPr sz="3200" dirty="0"/>
              <a:t> </a:t>
            </a:r>
            <a:r>
              <a:rPr sz="3200" dirty="0" err="1"/>
              <a:t>i</a:t>
            </a:r>
            <a:r>
              <a:rPr sz="3200" dirty="0"/>
              <a:t> </a:t>
            </a:r>
            <a:r>
              <a:rPr sz="3200" dirty="0" err="1"/>
              <a:t>loro</a:t>
            </a:r>
            <a:r>
              <a:rPr sz="3200" dirty="0"/>
              <a:t> </a:t>
            </a:r>
            <a:r>
              <a:rPr sz="3200" dirty="0" err="1" smtClean="0"/>
              <a:t>processi</a:t>
            </a:r>
            <a:r>
              <a:rPr sz="3200" dirty="0" smtClean="0"/>
              <a:t>.   </a:t>
            </a:r>
            <a:endParaRPr sz="3200" dirty="0"/>
          </a:p>
          <a:p>
            <a:pPr marL="342900" lvl="1" indent="-342900" eaLnBrk="1" hangingPunct="1">
              <a:lnSpc>
                <a:spcPct val="90000"/>
              </a:lnSpc>
              <a:buClr>
                <a:srgbClr val="009900"/>
              </a:buClr>
              <a:buSzPct val="70000"/>
              <a:buFont typeface="Arial" panose="020B0604020202020204" pitchFamily="34" charset="0"/>
              <a:buChar char="•"/>
            </a:pPr>
            <a:endParaRPr sz="32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sz="2400" dirty="0">
              <a:latin typeface="Calibri" panose="020F0502020204030204" pitchFamily="34" charset="0"/>
              <a:cs typeface="Calibri" panose="020F0502020204030204" pitchFamily="34" charset="0"/>
            </a:endParaRPr>
          </a:p>
          <a:p>
            <a:pPr marL="342900" lvl="1" indent="-342900" eaLnBrk="1" hangingPunct="1">
              <a:lnSpc>
                <a:spcPct val="90000"/>
              </a:lnSpc>
              <a:buClr>
                <a:srgbClr val="009900"/>
              </a:buClr>
              <a:buSzPct val="70000"/>
              <a:buFont typeface="Arial" panose="020B0604020202020204" pitchFamily="34" charset="0"/>
              <a:buChar char="•"/>
            </a:pPr>
            <a:endParaRPr sz="2400" dirty="0">
              <a:latin typeface="Calibri" panose="020F0502020204030204" pitchFamily="34" charset="0"/>
              <a:cs typeface="Calibri" panose="020F0502020204030204" pitchFamily="34" charset="0"/>
            </a:endParaRPr>
          </a:p>
        </p:txBody>
      </p:sp>
      <p:sp>
        <p:nvSpPr>
          <p:cNvPr id="67" name="Google Shape;67;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 name="Picture 3" descr="Diagram  Description automatically generated">
            <a:extLst>
              <a:ext uri="{FF2B5EF4-FFF2-40B4-BE49-F238E27FC236}">
                <a16:creationId xmlns="" xmlns:a16="http://schemas.microsoft.com/office/drawing/2014/main" id="{5044E473-39E5-492A-98E6-B8553AE8AD00}"/>
              </a:ext>
            </a:extLst>
          </p:cNvPr>
          <p:cNvPicPr>
            <a:picLocks noChangeAspect="1"/>
          </p:cNvPicPr>
          <p:nvPr/>
        </p:nvPicPr>
        <p:blipFill>
          <a:blip r:embed="rId3"/>
          <a:stretch>
            <a:fillRect/>
          </a:stretch>
        </p:blipFill>
        <p:spPr>
          <a:xfrm>
            <a:off x="9755874" y="3358685"/>
            <a:ext cx="7468946" cy="4589449"/>
          </a:xfrm>
          <a:prstGeom prst="rect">
            <a:avLst/>
          </a:prstGeom>
        </p:spPr>
      </p:pic>
      <p:sp>
        <p:nvSpPr>
          <p:cNvPr id="6" name="TextBox 5">
            <a:extLst>
              <a:ext uri="{FF2B5EF4-FFF2-40B4-BE49-F238E27FC236}">
                <a16:creationId xmlns="" xmlns:a16="http://schemas.microsoft.com/office/drawing/2014/main" id="{1374AF4E-B35D-4251-B7D0-2379B17F1B01}"/>
              </a:ext>
            </a:extLst>
          </p:cNvPr>
          <p:cNvSpPr txBox="1"/>
          <p:nvPr/>
        </p:nvSpPr>
        <p:spPr>
          <a:xfrm>
            <a:off x="10904561" y="2835465"/>
            <a:ext cx="6114197" cy="523220"/>
          </a:xfrm>
          <a:prstGeom prst="rect">
            <a:avLst/>
          </a:prstGeom>
          <a:noFill/>
        </p:spPr>
        <p:txBody>
          <a:bodyPr wrap="square">
            <a:spAutoFit/>
          </a:bodyPr>
          <a:lstStyle/>
          <a:p>
            <a:pPr>
              <a:defRPr sz="2800" b="1">
                <a:solidFill>
                  <a:srgbClr val="7030A0"/>
                </a:solidFill>
                <a:latin typeface="Calibri" panose="020F0502020204030204" pitchFamily="34" charset="0"/>
                <a:cs typeface="Calibri" panose="020F0502020204030204" pitchFamily="34" charset="0"/>
              </a:defRPr>
            </a:pPr>
            <a:r>
              <a:t>La visione del Change Management </a:t>
            </a:r>
          </a:p>
        </p:txBody>
      </p:sp>
    </p:spTree>
    <p:extLst>
      <p:ext uri="{BB962C8B-B14F-4D97-AF65-F5344CB8AC3E}">
        <p14:creationId xmlns:p14="http://schemas.microsoft.com/office/powerpoint/2010/main" val="120740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1510172" y="1533087"/>
            <a:ext cx="11973920" cy="70784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defRPr sz="4000" b="1">
                <a:solidFill>
                  <a:srgbClr val="660066"/>
                </a:solidFill>
                <a:latin typeface="Calibri"/>
                <a:ea typeface="Calibri"/>
                <a:cs typeface="Calibri"/>
                <a:sym typeface="Calibri"/>
              </a:defRPr>
            </a:pPr>
            <a:r>
              <a:rPr dirty="0"/>
              <a:t>1. </a:t>
            </a:r>
            <a:r>
              <a:rPr lang="it-IT" dirty="0" smtClean="0"/>
              <a:t>Il Change Management </a:t>
            </a:r>
            <a:r>
              <a:rPr dirty="0" smtClean="0"/>
              <a:t>non è</a:t>
            </a:r>
            <a:r>
              <a:rPr lang="it-IT" dirty="0" smtClean="0"/>
              <a:t> </a:t>
            </a:r>
            <a:r>
              <a:rPr dirty="0" smtClean="0"/>
              <a:t>n</a:t>
            </a:r>
            <a:r>
              <a:rPr lang="it-IT" dirty="0" err="1" smtClean="0"/>
              <a:t>ulla</a:t>
            </a:r>
            <a:r>
              <a:rPr dirty="0" smtClean="0"/>
              <a:t> </a:t>
            </a:r>
            <a:r>
              <a:rPr dirty="0"/>
              <a:t>di </a:t>
            </a:r>
            <a:r>
              <a:rPr dirty="0" err="1" smtClean="0"/>
              <a:t>nuovo</a:t>
            </a:r>
            <a:endParaRPr dirty="0"/>
          </a:p>
        </p:txBody>
      </p:sp>
      <p:sp>
        <p:nvSpPr>
          <p:cNvPr id="66" name="Google Shape;66;p4"/>
          <p:cNvSpPr txBox="1"/>
          <p:nvPr/>
        </p:nvSpPr>
        <p:spPr>
          <a:xfrm>
            <a:off x="1331802" y="2598204"/>
            <a:ext cx="11367628" cy="6350416"/>
          </a:xfrm>
          <a:prstGeom prst="rect">
            <a:avLst/>
          </a:prstGeom>
          <a:noFill/>
          <a:ln>
            <a:noFill/>
          </a:ln>
        </p:spPr>
        <p:txBody>
          <a:bodyPr spcFirstLastPara="1" wrap="square" lIns="91425" tIns="45700" rIns="91425" bIns="45700" anchor="t" anchorCtr="0">
            <a:spAutoFit/>
          </a:bodyPr>
          <a:lstStyle/>
          <a:p>
            <a:pPr marL="285750" indent="-285750" algn="just" rtl="0">
              <a:spcBef>
                <a:spcPts val="0"/>
              </a:spcBef>
              <a:spcAft>
                <a:spcPts val="800"/>
              </a:spcAft>
              <a:buFont typeface="Arial" panose="020B0604020202020204" pitchFamily="34" charset="0"/>
              <a:buChar char="•"/>
              <a:defRPr sz="2000">
                <a:solidFill>
                  <a:srgbClr val="000000"/>
                </a:solidFill>
                <a:effectLst/>
                <a:latin typeface="Calibri" panose="020F0502020204030204" pitchFamily="34" charset="0"/>
              </a:defRPr>
            </a:pPr>
            <a:r>
              <a:rPr lang="it-IT" dirty="0" smtClean="0"/>
              <a:t>Le Discipline di Ingegneria e Psicologia, in particolare dal periodo di urbanizzazione e industrializzazione della fine del </a:t>
            </a:r>
            <a:r>
              <a:rPr lang="it-IT" dirty="0" err="1" smtClean="0"/>
              <a:t>XIX</a:t>
            </a:r>
            <a:r>
              <a:rPr lang="it-IT" baseline="30000" dirty="0" err="1" smtClean="0"/>
              <a:t>secolo</a:t>
            </a:r>
            <a:r>
              <a:rPr lang="it-IT" dirty="0" smtClean="0"/>
              <a:t>, hanno iniziato a riunirsi per aiutare a descrivere come avviene il cambiamento e come gestire il cambiamento. </a:t>
            </a:r>
          </a:p>
          <a:p>
            <a:pPr marL="285750" indent="-285750" algn="just" rtl="0">
              <a:spcBef>
                <a:spcPts val="0"/>
              </a:spcBef>
              <a:spcAft>
                <a:spcPts val="800"/>
              </a:spcAft>
              <a:buFont typeface="Arial" panose="020B0604020202020204" pitchFamily="34" charset="0"/>
              <a:buChar char="•"/>
              <a:defRPr sz="2000">
                <a:latin typeface="Calibri" panose="020F0502020204030204" pitchFamily="34" charset="0"/>
              </a:defRPr>
            </a:pPr>
            <a:r>
              <a:rPr lang="it-IT" dirty="0" smtClean="0"/>
              <a:t>La </a:t>
            </a:r>
            <a:r>
              <a:rPr lang="it-IT" dirty="0" smtClean="0">
                <a:solidFill>
                  <a:srgbClr val="000000"/>
                </a:solidFill>
                <a:effectLst/>
              </a:rPr>
              <a:t>gestione scientifica, sviluppata da Frederick Taylor nel 1911, è un famoso esempio di gestione del cambiamento nella pratica</a:t>
            </a:r>
            <a:r>
              <a:rPr lang="it-IT" dirty="0" smtClean="0"/>
              <a:t>. </a:t>
            </a:r>
          </a:p>
          <a:p>
            <a:pPr marL="285750" indent="-285750" algn="just" rtl="0">
              <a:spcBef>
                <a:spcPts val="0"/>
              </a:spcBef>
              <a:spcAft>
                <a:spcPts val="800"/>
              </a:spcAft>
              <a:buFont typeface="Arial" panose="020B0604020202020204" pitchFamily="34" charset="0"/>
              <a:buChar char="•"/>
              <a:defRPr sz="2000">
                <a:solidFill>
                  <a:srgbClr val="000000"/>
                </a:solidFill>
                <a:effectLst/>
                <a:latin typeface="Calibri" panose="020F0502020204030204" pitchFamily="34" charset="0"/>
              </a:defRPr>
            </a:pPr>
            <a:r>
              <a:rPr lang="it-IT" dirty="0" smtClean="0"/>
              <a:t>L'efficienza di produzione in un‘officina di una fabbrica potrebbe essere notevolmente migliorata dall'osservazione ravvicinata del singolo lavoratore e dall'eliminazione del tempo di spreco e del movimento durante le sue operazioni.</a:t>
            </a:r>
          </a:p>
          <a:p>
            <a:pPr marL="285750" indent="-285750" algn="just" rtl="0">
              <a:spcBef>
                <a:spcPts val="0"/>
              </a:spcBef>
              <a:spcAft>
                <a:spcPts val="800"/>
              </a:spcAft>
              <a:buFont typeface="Arial" panose="020B0604020202020204" pitchFamily="34" charset="0"/>
              <a:buChar char="•"/>
              <a:defRPr sz="2000">
                <a:solidFill>
                  <a:srgbClr val="000000"/>
                </a:solidFill>
                <a:effectLst/>
                <a:latin typeface="Calibri" panose="020F0502020204030204" pitchFamily="34" charset="0"/>
              </a:defRPr>
            </a:pPr>
            <a:r>
              <a:rPr lang="it-IT" dirty="0" smtClean="0"/>
              <a:t>Le idee di Taylor hanno fortemente influenzato il pensiero di gestione del cambiamento e lo sviluppo del </a:t>
            </a:r>
            <a:r>
              <a:rPr lang="it-IT" dirty="0" smtClean="0">
                <a:solidFill>
                  <a:schemeClr val="tx1"/>
                </a:solidFill>
              </a:rPr>
              <a:t>modello di business per oltre 100 anni</a:t>
            </a:r>
            <a:r>
              <a:rPr lang="it-IT" dirty="0" smtClean="0"/>
              <a:t>. </a:t>
            </a:r>
          </a:p>
          <a:p>
            <a:pPr marL="285750" indent="-285750" algn="just" rtl="0">
              <a:spcBef>
                <a:spcPts val="0"/>
              </a:spcBef>
              <a:spcAft>
                <a:spcPts val="800"/>
              </a:spcAft>
              <a:buFont typeface="Arial" panose="020B0604020202020204" pitchFamily="34" charset="0"/>
              <a:buChar char="•"/>
              <a:defRPr sz="2000">
                <a:solidFill>
                  <a:srgbClr val="000000"/>
                </a:solidFill>
                <a:effectLst/>
                <a:latin typeface="Calibri" panose="020F0502020204030204" pitchFamily="34" charset="0"/>
              </a:defRPr>
            </a:pPr>
            <a:r>
              <a:rPr lang="it-IT" dirty="0" smtClean="0"/>
              <a:t>La scienza della psicologia, la comprensione del cambiamento del personale, la soddisfazione del lavoro, la sicurezza sul lavoro e l'insicurezza, la fidelizzazione del personale, il morale, la produttività e l'aiutare i singoli membri del personale a capire cosa potrebbe significare un cambiamento specifico per loro personalmente è tutto parte di un approccio </a:t>
            </a:r>
            <a:r>
              <a:rPr lang="it-IT" b="1" dirty="0" smtClean="0"/>
              <a:t>orientato alla psicologia </a:t>
            </a:r>
            <a:r>
              <a:rPr lang="it-IT" dirty="0" smtClean="0"/>
              <a:t>nella gestione del cambiamento.</a:t>
            </a:r>
          </a:p>
          <a:p>
            <a:pPr algn="just" rtl="0">
              <a:spcBef>
                <a:spcPts val="0"/>
              </a:spcBef>
              <a:spcAft>
                <a:spcPts val="800"/>
              </a:spcAft>
              <a:defRPr sz="2000">
                <a:solidFill>
                  <a:srgbClr val="000000"/>
                </a:solidFill>
                <a:effectLst/>
                <a:latin typeface="Calibri" panose="020F0502020204030204" pitchFamily="34" charset="0"/>
              </a:defRPr>
            </a:pPr>
            <a:endParaRPr lang="it-IT" sz="2000" b="1" i="0" u="none" strike="noStrike" dirty="0" smtClean="0">
              <a:solidFill>
                <a:srgbClr val="000000"/>
              </a:solidFill>
              <a:effectLst/>
              <a:latin typeface="Calibri" panose="020F0502020204030204" pitchFamily="34" charset="0"/>
            </a:endParaRPr>
          </a:p>
          <a:p>
            <a:pPr marL="285750" indent="-285750" algn="just" rtl="0">
              <a:spcBef>
                <a:spcPts val="0"/>
              </a:spcBef>
              <a:spcAft>
                <a:spcPts val="800"/>
              </a:spcAft>
              <a:buFont typeface="Arial" panose="020B0604020202020204" pitchFamily="34" charset="0"/>
              <a:buChar char="•"/>
              <a:defRPr sz="2000" b="1">
                <a:solidFill>
                  <a:srgbClr val="000000"/>
                </a:solidFill>
                <a:effectLst/>
                <a:latin typeface="Calibri" panose="020F0502020204030204" pitchFamily="34" charset="0"/>
              </a:defRPr>
            </a:pPr>
            <a:r>
              <a:rPr lang="it-IT" dirty="0" smtClean="0"/>
              <a:t>La gestione efficace del cambiamento coinvolge sia la dimensione meccanica (tecnologica) che quella umana. E‘ sempre importante esplorare come entrambe le dimensioni potrebbero interagire in pratica durante la pianificazione di nuovi cambiamenti aziendali.</a:t>
            </a:r>
            <a:endParaRPr lang="it-IT" sz="2000" b="1" dirty="0">
              <a:effectLst/>
            </a:endParaRPr>
          </a:p>
        </p:txBody>
      </p:sp>
      <p:sp>
        <p:nvSpPr>
          <p:cNvPr id="67" name="Google Shape;67;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TextBox 5">
            <a:extLst>
              <a:ext uri="{FF2B5EF4-FFF2-40B4-BE49-F238E27FC236}">
                <a16:creationId xmlns="" xmlns:a16="http://schemas.microsoft.com/office/drawing/2014/main" id="{5302DBDD-8BF1-45B2-981B-41CEF400EC57}"/>
              </a:ext>
            </a:extLst>
          </p:cNvPr>
          <p:cNvSpPr txBox="1"/>
          <p:nvPr/>
        </p:nvSpPr>
        <p:spPr>
          <a:xfrm>
            <a:off x="12722092" y="3472039"/>
            <a:ext cx="4382638" cy="2893100"/>
          </a:xfrm>
          <a:prstGeom prst="rect">
            <a:avLst/>
          </a:prstGeom>
          <a:noFill/>
        </p:spPr>
        <p:txBody>
          <a:bodyPr wrap="square">
            <a:spAutoFit/>
          </a:bodyPr>
          <a:lstStyle/>
          <a:p>
            <a:r>
              <a:rPr dirty="0"/>
              <a:t>              </a:t>
            </a:r>
            <a:r>
              <a:rPr lang="it-IT" sz="1600" b="1" dirty="0" smtClean="0">
                <a:solidFill>
                  <a:srgbClr val="7030A0"/>
                </a:solidFill>
                <a:latin typeface="Calibri" panose="020F0502020204030204" pitchFamily="34" charset="0"/>
              </a:rPr>
              <a:t>DATTI DA FARE!</a:t>
            </a:r>
            <a:endParaRPr sz="1800" b="1" dirty="0">
              <a:solidFill>
                <a:srgbClr val="7030A0"/>
              </a:solidFill>
            </a:endParaRPr>
          </a:p>
          <a:p>
            <a:endParaRPr lang="it-IT" sz="1800" b="1" dirty="0">
              <a:solidFill>
                <a:srgbClr val="7030A0"/>
              </a:solidFill>
            </a:endParaRPr>
          </a:p>
          <a:p>
            <a:endParaRPr sz="1800" b="1" i="0" u="none" strike="noStrike" dirty="0">
              <a:solidFill>
                <a:srgbClr val="7030A0"/>
              </a:solidFill>
              <a:effectLst/>
              <a:latin typeface="Calibri" panose="020F0502020204030204" pitchFamily="34" charset="0"/>
            </a:endParaRPr>
          </a:p>
          <a:p>
            <a:pPr marL="285750" indent="-285750">
              <a:buFont typeface="Arial" panose="020B0604020202020204" pitchFamily="34" charset="0"/>
              <a:buChar char="•"/>
              <a:defRPr sz="1600" b="1">
                <a:solidFill>
                  <a:srgbClr val="7030A0"/>
                </a:solidFill>
                <a:effectLst/>
                <a:latin typeface="Calibri" panose="020F0502020204030204" pitchFamily="34" charset="0"/>
              </a:defRPr>
            </a:pPr>
            <a:r>
              <a:rPr lang="it-IT" dirty="0" smtClean="0"/>
              <a:t>Puoi nominare due aziende famose in cui ci sono prove di gestione scientifica nella pratica? </a:t>
            </a:r>
          </a:p>
          <a:p>
            <a:pPr marL="285750" indent="-285750">
              <a:buFont typeface="Arial" panose="020B0604020202020204" pitchFamily="34" charset="0"/>
              <a:buChar char="•"/>
            </a:pPr>
            <a:endParaRPr lang="it-IT" sz="1600" b="1" dirty="0" smtClean="0">
              <a:solidFill>
                <a:srgbClr val="7030A0"/>
              </a:solidFill>
              <a:latin typeface="Calibri" panose="020F0502020204030204" pitchFamily="34" charset="0"/>
            </a:endParaRPr>
          </a:p>
          <a:p>
            <a:pPr marL="285750" indent="-285750">
              <a:buFont typeface="Arial" panose="020B0604020202020204" pitchFamily="34" charset="0"/>
              <a:buChar char="•"/>
              <a:defRPr sz="1600" b="1">
                <a:solidFill>
                  <a:srgbClr val="7030A0"/>
                </a:solidFill>
                <a:effectLst/>
                <a:latin typeface="Calibri" panose="020F0502020204030204" pitchFamily="34" charset="0"/>
              </a:defRPr>
            </a:pPr>
            <a:r>
              <a:rPr lang="it-IT" dirty="0" smtClean="0"/>
              <a:t>In che modo la gestione scientifica potrebbe informare la gestione del cambiamento in questa popolare catena di ristoranti irlandesi di fast food? </a:t>
            </a:r>
            <a:endParaRPr lang="it-IT" sz="1600" dirty="0">
              <a:solidFill>
                <a:srgbClr val="7030A0"/>
              </a:solidFill>
            </a:endParaRPr>
          </a:p>
        </p:txBody>
      </p:sp>
      <p:pic>
        <p:nvPicPr>
          <p:cNvPr id="2058" name="Picture 10" descr="A restaurant with neon signs  Description automatically generated with low confidence">
            <a:extLst>
              <a:ext uri="{FF2B5EF4-FFF2-40B4-BE49-F238E27FC236}">
                <a16:creationId xmlns="" xmlns:a16="http://schemas.microsoft.com/office/drawing/2014/main" id="{8711570A-EC3E-4853-A2C3-E49DC3AA4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5311" y="6365139"/>
            <a:ext cx="4382638" cy="283448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ARtoon Model-T by Lady-Autobot17 on DeviantArt">
            <a:extLst>
              <a:ext uri="{FF2B5EF4-FFF2-40B4-BE49-F238E27FC236}">
                <a16:creationId xmlns="" xmlns:a16="http://schemas.microsoft.com/office/drawing/2014/main" id="{8CBACE31-62D1-4324-A7FA-FB0701894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6630" y="2175355"/>
            <a:ext cx="1888438" cy="18224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 xmlns:a16="http://schemas.microsoft.com/office/drawing/2014/main" id="{093E83B4-68DA-4F0C-A181-AB55E8D05C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22092" y="3354717"/>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143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4"/>
          <p:cNvSpPr txBox="1"/>
          <p:nvPr/>
        </p:nvSpPr>
        <p:spPr>
          <a:xfrm>
            <a:off x="1524000" y="1370090"/>
            <a:ext cx="1164474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rPr dirty="0"/>
              <a:t>1. </a:t>
            </a:r>
            <a:r>
              <a:rPr lang="it-IT" dirty="0" smtClean="0"/>
              <a:t>La complessità della gestione del cambiamento</a:t>
            </a:r>
            <a:endParaRPr lang="it-IT" dirty="0"/>
          </a:p>
        </p:txBody>
      </p:sp>
      <p:sp>
        <p:nvSpPr>
          <p:cNvPr id="66" name="Google Shape;66;p4"/>
          <p:cNvSpPr txBox="1"/>
          <p:nvPr/>
        </p:nvSpPr>
        <p:spPr>
          <a:xfrm>
            <a:off x="1244600" y="2077936"/>
            <a:ext cx="15646400" cy="7109598"/>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buClr>
                <a:schemeClr val="dk1"/>
              </a:buClr>
              <a:buSzPts val="2800"/>
              <a:defRPr sz="2400" i="1">
                <a:solidFill>
                  <a:srgbClr val="000000"/>
                </a:solidFill>
                <a:effectLst/>
                <a:latin typeface="Calibri" panose="020F0502020204030204" pitchFamily="34" charset="0"/>
              </a:defRPr>
            </a:pPr>
            <a:r>
              <a:rPr lang="it-IT" dirty="0" smtClean="0"/>
              <a:t>"La gestione del cambiamento è un approccio </a:t>
            </a:r>
            <a:r>
              <a:rPr lang="it-IT" b="1" dirty="0" smtClean="0"/>
              <a:t>strutturato</a:t>
            </a:r>
            <a:r>
              <a:rPr lang="it-IT" dirty="0" smtClean="0"/>
              <a:t> per </a:t>
            </a:r>
            <a:r>
              <a:rPr lang="it-IT" b="1" dirty="0" smtClean="0"/>
              <a:t>la transizione </a:t>
            </a:r>
            <a:r>
              <a:rPr lang="it-IT" dirty="0" smtClean="0"/>
              <a:t>delle persone</a:t>
            </a:r>
            <a:r>
              <a:rPr lang="it-IT" b="1" dirty="0" smtClean="0"/>
              <a:t>, </a:t>
            </a:r>
            <a:r>
              <a:rPr lang="it-IT" dirty="0" smtClean="0"/>
              <a:t>team e organizzazioni da uno stato attuale a uno stato futuro desiderato per implementare pienamente una visione e una strategia. La gestione del cambiamento è il </a:t>
            </a:r>
            <a:r>
              <a:rPr lang="it-IT" b="1" dirty="0" smtClean="0"/>
              <a:t>processo formale </a:t>
            </a:r>
            <a:r>
              <a:rPr lang="it-IT" dirty="0" smtClean="0"/>
              <a:t>di cambiamento organizzativo. Gestione del cambiamento significa </a:t>
            </a:r>
            <a:r>
              <a:rPr lang="it-IT" b="1" dirty="0" smtClean="0"/>
              <a:t>definire e adottare </a:t>
            </a:r>
            <a:r>
              <a:rPr lang="it-IT" dirty="0" smtClean="0"/>
              <a:t>strategie aziendali, strutture, procedure e tecnologie per affrontare i cambiamenti derivanti dalle condizioni interne ed esterne." (Anon in Ryerston University 2011).</a:t>
            </a:r>
            <a:endParaRPr lang="it-IT" sz="2400" dirty="0" smtClean="0">
              <a:solidFill>
                <a:schemeClr val="dk1"/>
              </a:solidFill>
              <a:latin typeface="Calibri" panose="020F0502020204030204" pitchFamily="34" charset="0"/>
              <a:ea typeface="Calibri"/>
              <a:cs typeface="Calibri" panose="020F0502020204030204" pitchFamily="34" charset="0"/>
              <a:sym typeface="Calibri"/>
            </a:endParaRPr>
          </a:p>
          <a:p>
            <a:pPr rtl="0">
              <a:spcBef>
                <a:spcPts val="0"/>
              </a:spcBef>
              <a:spcAft>
                <a:spcPts val="800"/>
              </a:spcAft>
              <a:defRPr sz="2400">
                <a:solidFill>
                  <a:srgbClr val="000000"/>
                </a:solidFill>
                <a:effectLst/>
                <a:latin typeface="Calibri" panose="020F0502020204030204" pitchFamily="34" charset="0"/>
              </a:defRPr>
            </a:pPr>
            <a:r>
              <a:rPr lang="it-IT" sz="2400" b="0" dirty="0" smtClean="0">
                <a:effectLst/>
              </a:rPr>
              <a:t/>
            </a:r>
            <a:br>
              <a:rPr lang="it-IT" sz="2400" b="0" dirty="0" smtClean="0">
                <a:effectLst/>
              </a:rPr>
            </a:br>
            <a:r>
              <a:rPr lang="it-IT" b="1" dirty="0" smtClean="0"/>
              <a:t>Approccio strutturato</a:t>
            </a:r>
            <a:r>
              <a:rPr lang="it-IT" dirty="0" smtClean="0"/>
              <a:t> — La gestione del cambiamento riguarda la pianificazione strutturata, non la reazione affrettata.</a:t>
            </a:r>
          </a:p>
          <a:p>
            <a:pPr rtl="0">
              <a:spcBef>
                <a:spcPts val="0"/>
              </a:spcBef>
              <a:spcAft>
                <a:spcPts val="800"/>
              </a:spcAft>
              <a:defRPr sz="2400">
                <a:solidFill>
                  <a:srgbClr val="000000"/>
                </a:solidFill>
                <a:effectLst/>
                <a:latin typeface="Calibri" panose="020F0502020204030204" pitchFamily="34" charset="0"/>
              </a:defRPr>
            </a:pPr>
            <a:endParaRPr lang="it-IT" sz="1600" dirty="0" smtClean="0"/>
          </a:p>
          <a:p>
            <a:pPr rtl="0">
              <a:spcBef>
                <a:spcPts val="0"/>
              </a:spcBef>
              <a:spcAft>
                <a:spcPts val="800"/>
              </a:spcAft>
              <a:defRPr sz="2400">
                <a:solidFill>
                  <a:srgbClr val="000000"/>
                </a:solidFill>
                <a:effectLst/>
                <a:latin typeface="Calibri" panose="020F0502020204030204" pitchFamily="34" charset="0"/>
              </a:defRPr>
            </a:pPr>
            <a:r>
              <a:rPr lang="it-IT" b="1" dirty="0" smtClean="0"/>
              <a:t>Transizione delle persone </a:t>
            </a:r>
            <a:r>
              <a:rPr lang="it-IT" dirty="0" smtClean="0"/>
              <a:t>— La gestione del cambiamento è un processo di transizione delle persone dalla pratica A (che è spesso ben consolidata, </a:t>
            </a:r>
            <a:r>
              <a:rPr lang="it-IT" dirty="0" smtClean="0"/>
              <a:t>convalidata e</a:t>
            </a:r>
            <a:r>
              <a:rPr lang="it-IT" dirty="0" smtClean="0"/>
              <a:t> comoda) </a:t>
            </a:r>
            <a:r>
              <a:rPr lang="it-IT" dirty="0" smtClean="0"/>
              <a:t>alla </a:t>
            </a:r>
            <a:r>
              <a:rPr lang="it-IT" dirty="0" smtClean="0"/>
              <a:t>Pratica B (che implica ambizione, rischio e ignoto). Si occupa fondamentalmente di tutte le incertezze della gestione delle persone. </a:t>
            </a:r>
          </a:p>
          <a:p>
            <a:pPr rtl="0">
              <a:spcBef>
                <a:spcPts val="0"/>
              </a:spcBef>
              <a:spcAft>
                <a:spcPts val="800"/>
              </a:spcAft>
              <a:defRPr sz="2400">
                <a:solidFill>
                  <a:srgbClr val="000000"/>
                </a:solidFill>
                <a:effectLst/>
                <a:latin typeface="Calibri" panose="020F0502020204030204" pitchFamily="34" charset="0"/>
              </a:defRPr>
            </a:pPr>
            <a:endParaRPr lang="it-IT" sz="1600" dirty="0">
              <a:latin typeface="Calibri" panose="020F0502020204030204" pitchFamily="34" charset="0"/>
            </a:endParaRPr>
          </a:p>
          <a:p>
            <a:pPr algn="just">
              <a:spcAft>
                <a:spcPts val="800"/>
              </a:spcAft>
              <a:defRPr sz="2400">
                <a:solidFill>
                  <a:srgbClr val="000000"/>
                </a:solidFill>
                <a:effectLst/>
                <a:latin typeface="Calibri" panose="020F0502020204030204" pitchFamily="34" charset="0"/>
              </a:defRPr>
            </a:pPr>
            <a:r>
              <a:rPr lang="it-IT" b="1" dirty="0"/>
              <a:t>Processo formale </a:t>
            </a:r>
            <a:r>
              <a:rPr lang="it-IT" dirty="0"/>
              <a:t> — Gestione efficace del cambiamento deve essere un processo </a:t>
            </a:r>
            <a:r>
              <a:rPr lang="it-IT" dirty="0" smtClean="0"/>
              <a:t>formalizzato; un </a:t>
            </a:r>
            <a:r>
              <a:rPr lang="it-IT" dirty="0"/>
              <a:t>cambiamento organizzativo organico informale in cui il cambiamento in un'organizzazione avviene nel tempo o come </a:t>
            </a:r>
            <a:r>
              <a:rPr lang="it-IT" dirty="0" smtClean="0"/>
              <a:t>une reazione </a:t>
            </a:r>
            <a:r>
              <a:rPr lang="it-IT" dirty="0"/>
              <a:t>naturale </a:t>
            </a:r>
            <a:r>
              <a:rPr lang="it-IT" b="1" dirty="0"/>
              <a:t>non</a:t>
            </a:r>
            <a:r>
              <a:rPr lang="it-IT" dirty="0"/>
              <a:t> </a:t>
            </a:r>
            <a:r>
              <a:rPr lang="it-IT" dirty="0" smtClean="0"/>
              <a:t>può essere inteso come gestione </a:t>
            </a:r>
            <a:r>
              <a:rPr lang="it-IT" dirty="0"/>
              <a:t>del cambiamento.</a:t>
            </a:r>
            <a:endParaRPr lang="it-IT" sz="2400" dirty="0"/>
          </a:p>
          <a:p>
            <a:pPr algn="just">
              <a:spcAft>
                <a:spcPts val="800"/>
              </a:spcAft>
              <a:defRPr sz="2400">
                <a:solidFill>
                  <a:srgbClr val="000000"/>
                </a:solidFill>
                <a:effectLst/>
                <a:latin typeface="Calibri" panose="020F0502020204030204" pitchFamily="34" charset="0"/>
              </a:defRPr>
            </a:pPr>
            <a:r>
              <a:rPr lang="it-IT" b="1" dirty="0"/>
              <a:t>Definizione e adozione —</a:t>
            </a:r>
            <a:r>
              <a:rPr lang="it-IT" dirty="0"/>
              <a:t> Una chiave </a:t>
            </a:r>
            <a:r>
              <a:rPr lang="it-IT" dirty="0" smtClean="0"/>
              <a:t>importante per il successo della gestione del cambiamento è la comunicazione. Una chiara definizione e comunicazione delle sfide e le modalità con qui affrontarle, permette di superare le paure e ottenere il necessario livello di consenso e adozione necessaria per il successo. </a:t>
            </a:r>
            <a:endParaRPr lang="it-IT" sz="2400" b="0" dirty="0" smtClean="0">
              <a:effectLst/>
            </a:endParaRPr>
          </a:p>
        </p:txBody>
      </p:sp>
      <p:sp>
        <p:nvSpPr>
          <p:cNvPr id="67" name="Google Shape;67;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172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txBox="1"/>
          <p:nvPr/>
        </p:nvSpPr>
        <p:spPr>
          <a:xfrm>
            <a:off x="1672107" y="1592854"/>
            <a:ext cx="12115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000" b="1">
                <a:solidFill>
                  <a:srgbClr val="660066"/>
                </a:solidFill>
                <a:latin typeface="Calibri"/>
                <a:ea typeface="Calibri"/>
                <a:cs typeface="Calibri"/>
                <a:sym typeface="Calibri"/>
              </a:defRPr>
            </a:pPr>
            <a:r>
              <a:t>1. Cause interne ed esterne di cambiamento</a:t>
            </a:r>
            <a:endParaRPr sz="4000" b="1">
              <a:solidFill>
                <a:srgbClr val="660066"/>
              </a:solidFill>
              <a:latin typeface="Calibri"/>
              <a:ea typeface="Calibri"/>
              <a:cs typeface="Calibri"/>
              <a:sym typeface="Calibri"/>
            </a:endParaRPr>
          </a:p>
        </p:txBody>
      </p:sp>
      <p:sp>
        <p:nvSpPr>
          <p:cNvPr id="73" name="Google Shape;73;p5"/>
          <p:cNvSpPr txBox="1"/>
          <p:nvPr/>
        </p:nvSpPr>
        <p:spPr>
          <a:xfrm>
            <a:off x="1138706" y="2796691"/>
            <a:ext cx="15409393" cy="107717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4000"/>
              <a:defRPr sz="4000">
                <a:solidFill>
                  <a:schemeClr val="dk1"/>
                </a:solidFill>
                <a:latin typeface="Calibri"/>
                <a:ea typeface="Calibri"/>
                <a:cs typeface="Calibri"/>
                <a:sym typeface="Calibri"/>
              </a:defRPr>
            </a:pPr>
            <a:r>
              <a:rPr lang="it-IT" sz="3600" dirty="0" smtClean="0"/>
              <a:t>Ci sono due fattori principali di cambiamento aziendale — </a:t>
            </a:r>
            <a:r>
              <a:rPr lang="it-IT" sz="3600" b="1" dirty="0" smtClean="0"/>
              <a:t>Interno &amp; Esterno </a:t>
            </a:r>
            <a:endParaRPr lang="it-IT" sz="3600" b="1" dirty="0" smtClean="0">
              <a:solidFill>
                <a:schemeClr val="dk1"/>
              </a:solidFill>
              <a:latin typeface="Calibri"/>
              <a:ea typeface="Calibri"/>
              <a:cs typeface="Calibri"/>
              <a:sym typeface="Calibri"/>
            </a:endParaRPr>
          </a:p>
          <a:p>
            <a:pPr marL="0" marR="0" lvl="0" indent="0" algn="l" rtl="0">
              <a:spcBef>
                <a:spcPts val="0"/>
              </a:spcBef>
              <a:spcAft>
                <a:spcPts val="0"/>
              </a:spcAft>
              <a:buNone/>
              <a:defRPr sz="2800">
                <a:solidFill>
                  <a:schemeClr val="dk1"/>
                </a:solidFill>
                <a:latin typeface="Calibri"/>
                <a:ea typeface="Calibri"/>
                <a:cs typeface="Calibri"/>
                <a:sym typeface="Calibri"/>
              </a:defRPr>
            </a:pPr>
            <a:r>
              <a:rPr dirty="0" smtClean="0"/>
              <a:t> </a:t>
            </a:r>
            <a:endParaRPr sz="2800" b="1" dirty="0">
              <a:solidFill>
                <a:schemeClr val="dk1"/>
              </a:solidFill>
              <a:latin typeface="Calibri"/>
              <a:ea typeface="Calibri"/>
              <a:cs typeface="Calibri"/>
              <a:sym typeface="Calibri"/>
            </a:endParaRPr>
          </a:p>
        </p:txBody>
      </p:sp>
      <p:grpSp>
        <p:nvGrpSpPr>
          <p:cNvPr id="74" name="Google Shape;74;p5"/>
          <p:cNvGrpSpPr/>
          <p:nvPr/>
        </p:nvGrpSpPr>
        <p:grpSpPr>
          <a:xfrm>
            <a:off x="2705163" y="4151893"/>
            <a:ext cx="12877674" cy="4979595"/>
            <a:chOff x="62" y="213739"/>
            <a:chExt cx="12877674" cy="4979595"/>
          </a:xfrm>
        </p:grpSpPr>
        <p:sp>
          <p:nvSpPr>
            <p:cNvPr id="75" name="Google Shape;75;p5"/>
            <p:cNvSpPr/>
            <p:nvPr/>
          </p:nvSpPr>
          <p:spPr>
            <a:xfrm>
              <a:off x="62" y="215974"/>
              <a:ext cx="6017604" cy="892800"/>
            </a:xfrm>
            <a:prstGeom prst="rect">
              <a:avLst/>
            </a:prstGeom>
            <a:gradFill>
              <a:gsLst>
                <a:gs pos="0">
                  <a:srgbClr val="513B71"/>
                </a:gs>
                <a:gs pos="80000">
                  <a:srgbClr val="6B4E95"/>
                </a:gs>
                <a:gs pos="100000">
                  <a:srgbClr val="6B4D9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txBox="1"/>
            <p:nvPr/>
          </p:nvSpPr>
          <p:spPr>
            <a:xfrm>
              <a:off x="62" y="213739"/>
              <a:ext cx="6017604" cy="892800"/>
            </a:xfrm>
            <a:prstGeom prst="rect">
              <a:avLst/>
            </a:prstGeom>
            <a:noFill/>
            <a:ln>
              <a:noFill/>
            </a:ln>
          </p:spPr>
          <p:txBody>
            <a:bodyPr spcFirstLastPara="1" wrap="square" lIns="220450" tIns="125975" rIns="220450" bIns="125975" anchor="ctr" anchorCtr="0">
              <a:noAutofit/>
            </a:bodyPr>
            <a:lstStyle/>
            <a:p>
              <a:pPr marL="0" marR="0" lvl="0" indent="0" algn="ctr" rtl="0">
                <a:lnSpc>
                  <a:spcPct val="90000"/>
                </a:lnSpc>
                <a:spcBef>
                  <a:spcPts val="0"/>
                </a:spcBef>
                <a:spcAft>
                  <a:spcPts val="0"/>
                </a:spcAft>
                <a:buNone/>
                <a:defRPr sz="3100">
                  <a:solidFill>
                    <a:schemeClr val="lt1"/>
                  </a:solidFill>
                  <a:latin typeface="Calibri"/>
                  <a:ea typeface="Calibri"/>
                  <a:cs typeface="Calibri"/>
                  <a:sym typeface="Calibri"/>
                </a:defRPr>
              </a:pPr>
              <a:r>
                <a:rPr dirty="0" err="1"/>
                <a:t>Agenti</a:t>
              </a:r>
              <a:r>
                <a:rPr dirty="0"/>
                <a:t> di </a:t>
              </a:r>
              <a:r>
                <a:rPr dirty="0" err="1"/>
                <a:t>cambiamento</a:t>
              </a:r>
              <a:r>
                <a:rPr dirty="0"/>
                <a:t> </a:t>
              </a:r>
              <a:r>
                <a:rPr dirty="0" smtClean="0"/>
                <a:t>intern</a:t>
              </a:r>
              <a:r>
                <a:rPr lang="it-IT" dirty="0" smtClean="0"/>
                <a:t>i</a:t>
              </a:r>
              <a:endParaRPr sz="3100" dirty="0">
                <a:solidFill>
                  <a:schemeClr val="lt1"/>
                </a:solidFill>
                <a:latin typeface="Calibri"/>
                <a:ea typeface="Calibri"/>
                <a:cs typeface="Calibri"/>
                <a:sym typeface="Calibri"/>
              </a:endParaRPr>
            </a:p>
          </p:txBody>
        </p:sp>
        <p:sp>
          <p:nvSpPr>
            <p:cNvPr id="77" name="Google Shape;77;p5"/>
            <p:cNvSpPr/>
            <p:nvPr/>
          </p:nvSpPr>
          <p:spPr>
            <a:xfrm>
              <a:off x="62" y="1108774"/>
              <a:ext cx="6017604" cy="4084560"/>
            </a:xfrm>
            <a:prstGeom prst="rect">
              <a:avLst/>
            </a:prstGeom>
            <a:solidFill>
              <a:srgbClr val="D7D1DF">
                <a:alpha val="89803"/>
              </a:srgbClr>
            </a:solidFill>
            <a:ln w="9525" cap="flat" cmpd="sng">
              <a:solidFill>
                <a:srgbClr val="D7D1DF">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txBox="1"/>
            <p:nvPr/>
          </p:nvSpPr>
          <p:spPr>
            <a:xfrm>
              <a:off x="62" y="1108774"/>
              <a:ext cx="6017604" cy="4084560"/>
            </a:xfrm>
            <a:prstGeom prst="rect">
              <a:avLst/>
            </a:prstGeom>
            <a:noFill/>
            <a:ln>
              <a:noFill/>
            </a:ln>
          </p:spPr>
          <p:txBody>
            <a:bodyPr spcFirstLastPara="1" wrap="square" lIns="165350" tIns="165350" rIns="220450" bIns="248025" anchor="t" anchorCtr="0">
              <a:noAutofit/>
            </a:bodyPr>
            <a:lstStyle/>
            <a:p>
              <a:pPr marL="285750" marR="0" lvl="1" indent="-285750" algn="l" rtl="0">
                <a:lnSpc>
                  <a:spcPct val="90000"/>
                </a:lnSpc>
                <a:spcBef>
                  <a:spcPts val="0"/>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dirty="0" err="1"/>
                <a:t>Tecnologia</a:t>
              </a:r>
              <a:endParaRPr dirty="0"/>
            </a:p>
            <a:p>
              <a:pPr marL="285750" marR="0" lvl="1" indent="-285750" algn="l" rtl="0">
                <a:lnSpc>
                  <a:spcPct val="90000"/>
                </a:lnSpc>
                <a:spcBef>
                  <a:spcPts val="0"/>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dirty="0"/>
                <a:t>Deficit </a:t>
              </a:r>
              <a:r>
                <a:rPr dirty="0" err="1"/>
                <a:t>operativo</a:t>
              </a:r>
              <a:endParaRPr dirty="0"/>
            </a:p>
            <a:p>
              <a:pPr marL="285750" marR="0" lvl="1" indent="-285750" algn="l" rtl="0">
                <a:lnSpc>
                  <a:spcPct val="90000"/>
                </a:lnSpc>
                <a:spcBef>
                  <a:spcPts val="0"/>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dirty="0" err="1"/>
                <a:t>Carenza</a:t>
              </a:r>
              <a:r>
                <a:rPr dirty="0"/>
                <a:t> di </a:t>
              </a:r>
              <a:r>
                <a:rPr dirty="0" err="1"/>
                <a:t>comunicazione</a:t>
              </a:r>
              <a:endParaRPr dirty="0"/>
            </a:p>
            <a:p>
              <a:pPr marL="285750" marR="0" lvl="1" indent="-285750" algn="l" rtl="0">
                <a:lnSpc>
                  <a:spcPct val="90000"/>
                </a:lnSpc>
                <a:spcBef>
                  <a:spcPts val="0"/>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dirty="0" err="1"/>
                <a:t>Esperienza</a:t>
              </a:r>
              <a:r>
                <a:rPr dirty="0"/>
                <a:t> </a:t>
              </a:r>
              <a:r>
                <a:rPr lang="it-IT" dirty="0" smtClean="0"/>
                <a:t>tra pari</a:t>
              </a:r>
              <a:endParaRPr dirty="0"/>
            </a:p>
            <a:p>
              <a:pPr marL="285750" marR="0" lvl="1" indent="-285750" algn="l" rtl="0">
                <a:lnSpc>
                  <a:spcPct val="90000"/>
                </a:lnSpc>
                <a:spcBef>
                  <a:spcPts val="0"/>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dirty="0" err="1"/>
                <a:t>Cambiamenti</a:t>
              </a:r>
              <a:r>
                <a:rPr dirty="0"/>
                <a:t> del </a:t>
              </a:r>
              <a:r>
                <a:rPr dirty="0" err="1"/>
                <a:t>personale</a:t>
              </a:r>
              <a:endParaRPr dirty="0"/>
            </a:p>
            <a:p>
              <a:pPr marL="285750" marR="0" lvl="1" indent="-285750" algn="l" rtl="0">
                <a:lnSpc>
                  <a:spcPct val="90000"/>
                </a:lnSpc>
                <a:spcBef>
                  <a:spcPts val="0"/>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dirty="0" err="1"/>
                <a:t>Variazioni</a:t>
              </a:r>
              <a:r>
                <a:rPr dirty="0"/>
                <a:t> del </a:t>
              </a:r>
              <a:r>
                <a:rPr dirty="0" err="1"/>
                <a:t>margine</a:t>
              </a:r>
              <a:r>
                <a:rPr dirty="0"/>
                <a:t> di </a:t>
              </a:r>
              <a:r>
                <a:rPr dirty="0" err="1"/>
                <a:t>profitto</a:t>
              </a:r>
              <a:endParaRPr dirty="0"/>
            </a:p>
            <a:p>
              <a:pPr marL="285750" marR="0" lvl="1" indent="-285750" algn="l" rtl="0">
                <a:lnSpc>
                  <a:spcPct val="90000"/>
                </a:lnSpc>
                <a:spcBef>
                  <a:spcPts val="0"/>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dirty="0" err="1"/>
                <a:t>Opportunità</a:t>
              </a:r>
              <a:r>
                <a:rPr dirty="0"/>
                <a:t> </a:t>
              </a:r>
              <a:endParaRPr sz="31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0"/>
                </a:spcBef>
                <a:spcAft>
                  <a:spcPts val="0"/>
                </a:spcAft>
                <a:buClr>
                  <a:schemeClr val="dk1"/>
                </a:buClr>
                <a:buSzPts val="3100"/>
                <a:buFont typeface="Calibri"/>
                <a:buChar char="•"/>
              </a:pPr>
              <a:endParaRPr sz="31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0"/>
                </a:spcBef>
                <a:spcAft>
                  <a:spcPts val="0"/>
                </a:spcAft>
                <a:buClr>
                  <a:schemeClr val="dk1"/>
                </a:buClr>
                <a:buSzPts val="3100"/>
                <a:buFont typeface="Calibri"/>
                <a:buChar char="•"/>
              </a:pPr>
              <a:endParaRPr sz="3100" b="0" i="0" u="none" strike="noStrike" cap="none" dirty="0">
                <a:solidFill>
                  <a:schemeClr val="dk1"/>
                </a:solidFill>
                <a:latin typeface="Calibri"/>
                <a:ea typeface="Calibri"/>
                <a:cs typeface="Calibri"/>
                <a:sym typeface="Calibri"/>
              </a:endParaRPr>
            </a:p>
          </p:txBody>
        </p:sp>
        <p:sp>
          <p:nvSpPr>
            <p:cNvPr id="79" name="Google Shape;79;p5"/>
            <p:cNvSpPr/>
            <p:nvPr/>
          </p:nvSpPr>
          <p:spPr>
            <a:xfrm>
              <a:off x="6860132" y="215974"/>
              <a:ext cx="6017604" cy="892800"/>
            </a:xfrm>
            <a:prstGeom prst="rect">
              <a:avLst/>
            </a:prstGeom>
            <a:gradFill>
              <a:gsLst>
                <a:gs pos="0">
                  <a:srgbClr val="827692"/>
                </a:gs>
                <a:gs pos="80000">
                  <a:srgbClr val="AB9CC0"/>
                </a:gs>
                <a:gs pos="100000">
                  <a:srgbClr val="AC9DC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txBox="1"/>
            <p:nvPr/>
          </p:nvSpPr>
          <p:spPr>
            <a:xfrm>
              <a:off x="6860132" y="215974"/>
              <a:ext cx="6017604" cy="892800"/>
            </a:xfrm>
            <a:prstGeom prst="rect">
              <a:avLst/>
            </a:prstGeom>
            <a:noFill/>
            <a:ln>
              <a:noFill/>
            </a:ln>
          </p:spPr>
          <p:txBody>
            <a:bodyPr spcFirstLastPara="1" wrap="square" lIns="220450" tIns="125975" rIns="220450" bIns="125975" anchor="ctr" anchorCtr="0">
              <a:noAutofit/>
            </a:bodyPr>
            <a:lstStyle/>
            <a:p>
              <a:pPr marL="0" marR="0" lvl="0" indent="0" algn="ctr" rtl="0">
                <a:lnSpc>
                  <a:spcPct val="90000"/>
                </a:lnSpc>
                <a:spcBef>
                  <a:spcPts val="0"/>
                </a:spcBef>
                <a:spcAft>
                  <a:spcPts val="0"/>
                </a:spcAft>
                <a:buNone/>
                <a:defRPr sz="3100">
                  <a:solidFill>
                    <a:schemeClr val="lt1"/>
                  </a:solidFill>
                  <a:latin typeface="Calibri"/>
                  <a:ea typeface="Calibri"/>
                  <a:cs typeface="Calibri"/>
                  <a:sym typeface="Calibri"/>
                </a:defRPr>
              </a:pPr>
              <a:r>
                <a:rPr dirty="0" err="1"/>
                <a:t>Agenti</a:t>
              </a:r>
              <a:r>
                <a:rPr dirty="0"/>
                <a:t> di </a:t>
              </a:r>
              <a:r>
                <a:rPr dirty="0" err="1"/>
                <a:t>cambiamento</a:t>
              </a:r>
              <a:r>
                <a:rPr dirty="0"/>
                <a:t> </a:t>
              </a:r>
              <a:r>
                <a:rPr dirty="0" smtClean="0"/>
                <a:t>e</a:t>
              </a:r>
              <a:r>
                <a:rPr lang="it-IT" dirty="0" smtClean="0"/>
                <a:t>sterni</a:t>
              </a:r>
              <a:endParaRPr sz="3100" dirty="0">
                <a:solidFill>
                  <a:schemeClr val="lt1"/>
                </a:solidFill>
                <a:latin typeface="Calibri"/>
                <a:ea typeface="Calibri"/>
                <a:cs typeface="Calibri"/>
                <a:sym typeface="Calibri"/>
              </a:endParaRPr>
            </a:p>
          </p:txBody>
        </p:sp>
        <p:sp>
          <p:nvSpPr>
            <p:cNvPr id="81" name="Google Shape;81;p5"/>
            <p:cNvSpPr/>
            <p:nvPr/>
          </p:nvSpPr>
          <p:spPr>
            <a:xfrm>
              <a:off x="6860132" y="1108774"/>
              <a:ext cx="6017604" cy="4084560"/>
            </a:xfrm>
            <a:prstGeom prst="rect">
              <a:avLst/>
            </a:prstGeom>
            <a:solidFill>
              <a:srgbClr val="D7D1DF">
                <a:alpha val="89803"/>
              </a:srgbClr>
            </a:solidFill>
            <a:ln w="9525" cap="flat" cmpd="sng">
              <a:solidFill>
                <a:srgbClr val="D7D1DF">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txBox="1"/>
            <p:nvPr/>
          </p:nvSpPr>
          <p:spPr>
            <a:xfrm>
              <a:off x="6860132" y="1108774"/>
              <a:ext cx="6017604" cy="4084560"/>
            </a:xfrm>
            <a:prstGeom prst="rect">
              <a:avLst/>
            </a:prstGeom>
            <a:noFill/>
            <a:ln>
              <a:noFill/>
            </a:ln>
          </p:spPr>
          <p:txBody>
            <a:bodyPr spcFirstLastPara="1" wrap="square" lIns="165350" tIns="165350" rIns="220450" bIns="248025" anchor="t" anchorCtr="0">
              <a:noAutofit/>
            </a:bodyPr>
            <a:lstStyle/>
            <a:p>
              <a:pPr marL="285750" marR="0" lvl="1" indent="-285750" algn="l" rtl="0">
                <a:lnSpc>
                  <a:spcPct val="90000"/>
                </a:lnSpc>
                <a:spcBef>
                  <a:spcPts val="0"/>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dirty="0" err="1"/>
                <a:t>Tecnologia</a:t>
              </a:r>
              <a:endParaRPr dirty="0"/>
            </a:p>
            <a:p>
              <a:pPr marL="285750" marR="0" lvl="1" indent="-285750" algn="l" rtl="0">
                <a:lnSpc>
                  <a:spcPct val="90000"/>
                </a:lnSpc>
                <a:spcBef>
                  <a:spcPts val="0"/>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dirty="0" smtClean="0"/>
                <a:t>Cambia</a:t>
              </a:r>
              <a:r>
                <a:rPr lang="it-IT" dirty="0" smtClean="0"/>
                <a:t>mento</a:t>
              </a:r>
              <a:r>
                <a:rPr dirty="0" smtClean="0"/>
                <a:t> </a:t>
              </a:r>
              <a:r>
                <a:rPr lang="it-IT" dirty="0" smtClean="0"/>
                <a:t>del</a:t>
              </a:r>
              <a:r>
                <a:rPr dirty="0" smtClean="0"/>
                <a:t>la </a:t>
              </a:r>
              <a:r>
                <a:rPr dirty="0" err="1"/>
                <a:t>cultura</a:t>
              </a:r>
              <a:r>
                <a:rPr dirty="0"/>
                <a:t> e </a:t>
              </a:r>
              <a:r>
                <a:rPr lang="it-IT" dirty="0" smtClean="0"/>
                <a:t>del</a:t>
              </a:r>
              <a:r>
                <a:rPr dirty="0" smtClean="0"/>
                <a:t>le </a:t>
              </a:r>
              <a:r>
                <a:rPr dirty="0" err="1"/>
                <a:t>aspettative</a:t>
              </a:r>
              <a:r>
                <a:rPr dirty="0"/>
                <a:t> dei </a:t>
              </a:r>
              <a:r>
                <a:rPr dirty="0" err="1"/>
                <a:t>consumatori</a:t>
              </a:r>
              <a:endParaRPr sz="31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465"/>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dirty="0"/>
                <a:t>Boom </a:t>
              </a:r>
              <a:r>
                <a:rPr dirty="0" err="1"/>
                <a:t>economico</a:t>
              </a:r>
              <a:r>
                <a:rPr dirty="0"/>
                <a:t> &amp; </a:t>
              </a:r>
              <a:r>
                <a:rPr lang="it-IT" dirty="0" smtClean="0"/>
                <a:t>crollo</a:t>
              </a:r>
              <a:endParaRPr dirty="0"/>
            </a:p>
            <a:p>
              <a:pPr marL="285750" marR="0" lvl="1" indent="-285750" algn="l" rtl="0">
                <a:lnSpc>
                  <a:spcPct val="90000"/>
                </a:lnSpc>
                <a:spcBef>
                  <a:spcPts val="465"/>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dirty="0" err="1"/>
                <a:t>Migrazioni</a:t>
              </a:r>
              <a:endParaRPr dirty="0"/>
            </a:p>
            <a:p>
              <a:pPr marL="285750" marR="0" lvl="1" indent="-285750" algn="l" rtl="0">
                <a:lnSpc>
                  <a:spcPct val="90000"/>
                </a:lnSpc>
                <a:spcBef>
                  <a:spcPts val="465"/>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dirty="0"/>
                <a:t>La </a:t>
              </a:r>
              <a:r>
                <a:rPr dirty="0" err="1"/>
                <a:t>Brexit</a:t>
              </a:r>
              <a:endParaRPr dirty="0"/>
            </a:p>
            <a:p>
              <a:pPr marL="285750" marR="0" lvl="1" indent="-285750" algn="l" rtl="0">
                <a:lnSpc>
                  <a:spcPct val="90000"/>
                </a:lnSpc>
                <a:spcBef>
                  <a:spcPts val="465"/>
                </a:spcBef>
                <a:spcAft>
                  <a:spcPts val="0"/>
                </a:spcAft>
                <a:buClr>
                  <a:schemeClr val="dk1"/>
                </a:buClr>
                <a:buSzPts val="3100"/>
                <a:buFont typeface="Calibri"/>
                <a:buChar char="•"/>
                <a:defRPr sz="3100">
                  <a:solidFill>
                    <a:schemeClr val="dk1"/>
                  </a:solidFill>
                  <a:latin typeface="Calibri"/>
                  <a:ea typeface="Calibri"/>
                  <a:cs typeface="Calibri"/>
                  <a:sym typeface="Calibri"/>
                </a:defRPr>
              </a:pPr>
              <a:r>
                <a:rPr dirty="0" err="1"/>
                <a:t>Secolarizzazione</a:t>
              </a:r>
              <a:endParaRPr sz="3100" b="0" i="0" u="none" strike="noStrike" cap="none" dirty="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11097</TotalTime>
  <Words>1570</Words>
  <Application>Microsoft Office PowerPoint</Application>
  <PresentationFormat>Personalizzato</PresentationFormat>
  <Paragraphs>219</Paragraphs>
  <Slides>17</Slides>
  <Notes>16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17</vt:i4>
      </vt:variant>
    </vt:vector>
  </HeadingPairs>
  <TitlesOfParts>
    <vt:vector size="23" baseType="lpstr">
      <vt:lpstr>Arial</vt:lpstr>
      <vt:lpstr>Wingdings</vt:lpstr>
      <vt:lpstr>Open Sans</vt:lpstr>
      <vt:lpstr>Helvetica Neue</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2. Personale/Conflitto di gestione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User</cp:lastModifiedBy>
  <cp:revision>28</cp:revision>
  <dcterms:created xsi:type="dcterms:W3CDTF">2022-01-04T10:29:56Z</dcterms:created>
  <dcterms:modified xsi:type="dcterms:W3CDTF">2023-04-24T10:15:18Z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Canva</vt:lpwstr>
  </property>
  <property fmtid="{D5CDD505-2E9C-101B-9397-08002B2CF9AE}" pid="4" name="LastSaved">
    <vt:filetime>2022-01-04T00:00:00Z</vt:filetime>
  </property>
</Properties>
</file>