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318" r:id="rId4"/>
    <p:sldId id="259" r:id="rId5"/>
    <p:sldId id="277" r:id="rId6"/>
    <p:sldId id="282" r:id="rId7"/>
    <p:sldId id="278" r:id="rId8"/>
    <p:sldId id="279" r:id="rId9"/>
    <p:sldId id="260" r:id="rId10"/>
    <p:sldId id="261" r:id="rId11"/>
    <p:sldId id="316" r:id="rId12"/>
    <p:sldId id="262" r:id="rId13"/>
    <p:sldId id="280" r:id="rId14"/>
    <p:sldId id="264" r:id="rId15"/>
    <p:sldId id="317" r:id="rId16"/>
    <p:sldId id="271" r:id="rId17"/>
    <p:sldId id="276" r:id="rId18"/>
  </p:sldIdLst>
  <p:sldSz cx="18288000" cy="10287000"/>
  <p:notesSz cx="18288000" cy="10287000"/>
  <p:embeddedFontLst>
    <p:embeddedFont>
      <p:font typeface="Calibri" panose="020F0502020204030204" pitchFamily="34" charset="0"/>
      <p:regular r:id="rId20"/>
      <p:bold r:id="rId21"/>
      <p:italic r:id="rId22"/>
      <p:boldItalic r:id="rId23"/>
    </p:embeddedFont>
    <p:embeddedFont>
      <p:font typeface="Helvetica Neue" panose="020B0604020202020204" charset="0"/>
      <p:regular r:id="rId24"/>
      <p:bold r:id="rId25"/>
      <p:italic r:id="rId26"/>
      <p:boldItalic r:id="rId27"/>
    </p:embeddedFont>
    <p:embeddedFont>
      <p:font typeface="Open Sans" panose="020B0606030504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h+9krRfdfinuaIyJZKbmiKemPo0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AED351-25B0-4149-A5ED-F89A5CD1FB83}">
  <a:tblStyle styleId="{84AED351-25B0-4149-A5ED-F89A5CD1FB8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CEAF0"/>
          </a:solidFill>
        </a:fill>
      </a:tcStyle>
    </a:wholeTbl>
    <a:band1H>
      <a:tcTxStyle/>
      <a:tcStyle>
        <a:tcBdr/>
        <a:fill>
          <a:solidFill>
            <a:srgbClr val="D7D2DF"/>
          </a:solidFill>
        </a:fill>
      </a:tcStyle>
    </a:band1H>
    <a:band2H>
      <a:tcTxStyle/>
      <a:tcStyle>
        <a:tcBdr/>
      </a:tcStyle>
    </a:band2H>
    <a:band1V>
      <a:tcTxStyle/>
      <a:tcStyle>
        <a:tcBdr/>
        <a:fill>
          <a:solidFill>
            <a:srgbClr val="D7D2DF"/>
          </a:solidFill>
        </a:fill>
      </a:tcStyle>
    </a:band1V>
    <a:band2V>
      <a:tcTxStyle/>
      <a:tcStyle>
        <a:tcBdr/>
      </a:tcStyle>
    </a:band2V>
    <a:lastCol>
      <a:tcTxStyle b="on" i="off">
        <a:font>
          <a:latin typeface="Calibri"/>
          <a:ea typeface="Calibri"/>
          <a:cs typeface="Calibri"/>
        </a:font>
        <a:schemeClr val="lt1"/>
      </a:tcTxStyle>
      <a:tcStyle>
        <a:tcBdr/>
        <a:fill>
          <a:solidFill>
            <a:schemeClr val="accent4"/>
          </a:solidFill>
        </a:fill>
      </a:tcStyle>
    </a:lastCol>
    <a:firstCol>
      <a:tcTxStyle b="on" i="off">
        <a:font>
          <a:latin typeface="Calibri"/>
          <a:ea typeface="Calibri"/>
          <a:cs typeface="Calibri"/>
        </a:font>
        <a:schemeClr val="lt1"/>
      </a:tcTxStyle>
      <a:tcStyle>
        <a:tcBdr/>
        <a:fill>
          <a:solidFill>
            <a:schemeClr val="accent4"/>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7" d="100"/>
          <a:sy n="77" d="100"/>
        </p:scale>
        <p:origin x="396" y="10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 name="Google Shape;23;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9816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1844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2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 name="Google Shape;31;p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 name="Google Shape;32;p2: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 name="Google Shape;51;p3: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1765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437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7270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7704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 name="Google Shape;70;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7F6BBAE-5CC5-4315-87AE-7DB2CBABB0B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2C5C7309-9023-4E3D-9F06-DE67AF29B13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9583E629-8369-41C9-9297-051F79CD9083}"/>
              </a:ext>
            </a:extLst>
          </p:cNvPr>
          <p:cNvSpPr>
            <a:spLocks noGrp="1" noChangeArrowheads="1"/>
          </p:cNvSpPr>
          <p:nvPr>
            <p:ph type="sldNum" sz="quarter" idx="12"/>
          </p:nvPr>
        </p:nvSpPr>
        <p:spPr>
          <a:ln/>
        </p:spPr>
        <p:txBody>
          <a:bodyPr/>
          <a:lstStyle>
            <a:lvl1pPr>
              <a:defRPr/>
            </a:lvl1pPr>
          </a:lstStyle>
          <a:p>
            <a:fld id="{215D85F2-0A4C-49BF-A685-CCB64AF3CC81}" type="slidenum">
              <a:rPr lang="en-US" altLang="en-US"/>
              <a:pPr/>
              <a:t>‹Nº›</a:t>
            </a:fld>
            <a:endParaRPr lang="en-US" altLang="en-US"/>
          </a:p>
        </p:txBody>
      </p:sp>
    </p:spTree>
    <p:extLst>
      <p:ext uri="{BB962C8B-B14F-4D97-AF65-F5344CB8AC3E}">
        <p14:creationId xmlns:p14="http://schemas.microsoft.com/office/powerpoint/2010/main" val="22172363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p:nvPr/>
        </p:nvSpPr>
        <p:spPr>
          <a:xfrm>
            <a:off x="0" y="1"/>
            <a:ext cx="9144635" cy="1812688"/>
          </a:xfrm>
          <a:custGeom>
            <a:avLst/>
            <a:gdLst/>
            <a:ahLst/>
            <a:cxnLst/>
            <a:rect l="l" t="t" r="r" b="b"/>
            <a:pathLst>
              <a:path w="9144635" h="3305175" extrusionOk="0">
                <a:moveTo>
                  <a:pt x="0" y="3304911"/>
                </a:moveTo>
                <a:lnTo>
                  <a:pt x="0" y="0"/>
                </a:lnTo>
                <a:lnTo>
                  <a:pt x="7135660" y="0"/>
                </a:lnTo>
                <a:lnTo>
                  <a:pt x="9144210" y="595197"/>
                </a:lnTo>
                <a:lnTo>
                  <a:pt x="0" y="3304911"/>
                </a:lnTo>
                <a:close/>
              </a:path>
            </a:pathLst>
          </a:custGeom>
          <a:solidFill>
            <a:srgbClr val="93268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22"/>
          <p:cNvSpPr/>
          <p:nvPr/>
        </p:nvSpPr>
        <p:spPr>
          <a:xfrm>
            <a:off x="9144210" y="1"/>
            <a:ext cx="9144000" cy="1812688"/>
          </a:xfrm>
          <a:custGeom>
            <a:avLst/>
            <a:gdLst/>
            <a:ahLst/>
            <a:cxnLst/>
            <a:rect l="l" t="t" r="r" b="b"/>
            <a:pathLst>
              <a:path w="9144000" h="3305175" extrusionOk="0">
                <a:moveTo>
                  <a:pt x="9143788" y="3304786"/>
                </a:moveTo>
                <a:lnTo>
                  <a:pt x="0" y="595197"/>
                </a:lnTo>
                <a:lnTo>
                  <a:pt x="2008550" y="0"/>
                </a:lnTo>
                <a:lnTo>
                  <a:pt x="9143788" y="0"/>
                </a:lnTo>
                <a:lnTo>
                  <a:pt x="9143788" y="3304786"/>
                </a:lnTo>
                <a:close/>
              </a:path>
            </a:pathLst>
          </a:custGeom>
          <a:solidFill>
            <a:srgbClr val="CF9E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2;p22"/>
          <p:cNvSpPr/>
          <p:nvPr/>
        </p:nvSpPr>
        <p:spPr>
          <a:xfrm>
            <a:off x="7135659" y="0"/>
            <a:ext cx="4017645" cy="326667"/>
          </a:xfrm>
          <a:custGeom>
            <a:avLst/>
            <a:gdLst/>
            <a:ahLst/>
            <a:cxnLst/>
            <a:rect l="l" t="t" r="r" b="b"/>
            <a:pathLst>
              <a:path w="4017645" h="595630" extrusionOk="0">
                <a:moveTo>
                  <a:pt x="2008550" y="595197"/>
                </a:moveTo>
                <a:lnTo>
                  <a:pt x="0" y="0"/>
                </a:lnTo>
                <a:lnTo>
                  <a:pt x="4017101" y="0"/>
                </a:lnTo>
                <a:lnTo>
                  <a:pt x="2008550" y="595197"/>
                </a:lnTo>
                <a:close/>
              </a:path>
            </a:pathLst>
          </a:custGeom>
          <a:solidFill>
            <a:srgbClr val="640D6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22"/>
          <p:cNvSpPr/>
          <p:nvPr/>
        </p:nvSpPr>
        <p:spPr>
          <a:xfrm>
            <a:off x="1028700" y="1028712"/>
            <a:ext cx="16230600" cy="8229600"/>
          </a:xfrm>
          <a:custGeom>
            <a:avLst/>
            <a:gdLst/>
            <a:ahLst/>
            <a:cxnLst/>
            <a:rect l="l" t="t" r="r" b="b"/>
            <a:pathLst>
              <a:path w="16230600" h="8229600" extrusionOk="0">
                <a:moveTo>
                  <a:pt x="16230588" y="83553"/>
                </a:moveTo>
                <a:lnTo>
                  <a:pt x="16146564" y="83553"/>
                </a:lnTo>
                <a:lnTo>
                  <a:pt x="16146564" y="0"/>
                </a:lnTo>
                <a:lnTo>
                  <a:pt x="16137128" y="0"/>
                </a:lnTo>
                <a:lnTo>
                  <a:pt x="16137128" y="83553"/>
                </a:lnTo>
                <a:lnTo>
                  <a:pt x="16137128" y="92989"/>
                </a:lnTo>
                <a:lnTo>
                  <a:pt x="16137128" y="8136128"/>
                </a:lnTo>
                <a:lnTo>
                  <a:pt x="93459" y="8136128"/>
                </a:lnTo>
                <a:lnTo>
                  <a:pt x="93459" y="92989"/>
                </a:lnTo>
                <a:lnTo>
                  <a:pt x="16137128" y="92989"/>
                </a:lnTo>
                <a:lnTo>
                  <a:pt x="16137128" y="83553"/>
                </a:lnTo>
                <a:lnTo>
                  <a:pt x="93459" y="83553"/>
                </a:lnTo>
                <a:lnTo>
                  <a:pt x="93459" y="0"/>
                </a:lnTo>
                <a:lnTo>
                  <a:pt x="84023" y="0"/>
                </a:lnTo>
                <a:lnTo>
                  <a:pt x="84023" y="83553"/>
                </a:lnTo>
                <a:lnTo>
                  <a:pt x="0" y="83553"/>
                </a:lnTo>
                <a:lnTo>
                  <a:pt x="0" y="92989"/>
                </a:lnTo>
                <a:lnTo>
                  <a:pt x="84023" y="92989"/>
                </a:lnTo>
                <a:lnTo>
                  <a:pt x="84023" y="8136128"/>
                </a:lnTo>
                <a:lnTo>
                  <a:pt x="0" y="8136128"/>
                </a:lnTo>
                <a:lnTo>
                  <a:pt x="0" y="8145564"/>
                </a:lnTo>
                <a:lnTo>
                  <a:pt x="84023" y="8145564"/>
                </a:lnTo>
                <a:lnTo>
                  <a:pt x="84023" y="8229600"/>
                </a:lnTo>
                <a:lnTo>
                  <a:pt x="93459" y="8229600"/>
                </a:lnTo>
                <a:lnTo>
                  <a:pt x="93459" y="8145564"/>
                </a:lnTo>
                <a:lnTo>
                  <a:pt x="16137128" y="8145564"/>
                </a:lnTo>
                <a:lnTo>
                  <a:pt x="16137128" y="8229600"/>
                </a:lnTo>
                <a:lnTo>
                  <a:pt x="16146564" y="8229600"/>
                </a:lnTo>
                <a:lnTo>
                  <a:pt x="16146564" y="8145564"/>
                </a:lnTo>
                <a:lnTo>
                  <a:pt x="16230588" y="8145564"/>
                </a:lnTo>
                <a:lnTo>
                  <a:pt x="16230588" y="8136128"/>
                </a:lnTo>
                <a:lnTo>
                  <a:pt x="16146564" y="8136128"/>
                </a:lnTo>
                <a:lnTo>
                  <a:pt x="16146564" y="92989"/>
                </a:lnTo>
                <a:lnTo>
                  <a:pt x="16230588" y="92989"/>
                </a:lnTo>
                <a:lnTo>
                  <a:pt x="16230588" y="83553"/>
                </a:lnTo>
                <a:close/>
              </a:path>
            </a:pathLst>
          </a:custGeom>
          <a:solidFill>
            <a:srgbClr val="CF9E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4" name="Google Shape;14;p22"/>
          <p:cNvPicPr preferRelativeResize="0"/>
          <p:nvPr/>
        </p:nvPicPr>
        <p:blipFill rotWithShape="1">
          <a:blip r:embed="rId5">
            <a:alphaModFix/>
          </a:blip>
          <a:srcRect/>
          <a:stretch/>
        </p:blipFill>
        <p:spPr>
          <a:xfrm>
            <a:off x="1028700" y="9258300"/>
            <a:ext cx="3198719" cy="702057"/>
          </a:xfrm>
          <a:prstGeom prst="rect">
            <a:avLst/>
          </a:prstGeom>
          <a:noFill/>
          <a:ln>
            <a:noFill/>
          </a:ln>
        </p:spPr>
      </p:pic>
      <p:sp>
        <p:nvSpPr>
          <p:cNvPr id="15" name="Google Shape;15;p22"/>
          <p:cNvSpPr txBox="1"/>
          <p:nvPr/>
        </p:nvSpPr>
        <p:spPr>
          <a:xfrm>
            <a:off x="4648200" y="9412402"/>
            <a:ext cx="12611100" cy="477054"/>
          </a:xfrm>
          <a:prstGeom prst="rect">
            <a:avLst/>
          </a:prstGeom>
          <a:noFill/>
          <a:ln>
            <a:noFill/>
          </a:ln>
        </p:spPr>
        <p:txBody>
          <a:bodyPr spcFirstLastPara="1" wrap="square" lIns="91425" tIns="45700" rIns="91425" bIns="45700" anchor="t" anchorCtr="0">
            <a:spAutoFit/>
          </a:bodyPr>
          <a:lstStyle/>
          <a:p>
            <a:pPr marL="12700" marR="0" lvl="0" indent="0" algn="just" rtl="0">
              <a:lnSpc>
                <a:spcPct val="106785"/>
              </a:lnSpc>
              <a:spcBef>
                <a:spcPts val="0"/>
              </a:spcBef>
              <a:spcAft>
                <a:spcPts val="0"/>
              </a:spcAft>
              <a:buNone/>
            </a:pPr>
            <a:r>
              <a:rPr lang="en-US" sz="1400">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
        <p:nvSpPr>
          <p:cNvPr id="16" name="Google Shape;16;p22"/>
          <p:cNvSpPr/>
          <p:nvPr/>
        </p:nvSpPr>
        <p:spPr>
          <a:xfrm>
            <a:off x="9137374" y="1"/>
            <a:ext cx="9144000" cy="1812688"/>
          </a:xfrm>
          <a:custGeom>
            <a:avLst/>
            <a:gdLst/>
            <a:ahLst/>
            <a:cxnLst/>
            <a:rect l="l" t="t" r="r" b="b"/>
            <a:pathLst>
              <a:path w="9144000" h="3305175" extrusionOk="0">
                <a:moveTo>
                  <a:pt x="9143788" y="3304786"/>
                </a:moveTo>
                <a:lnTo>
                  <a:pt x="0" y="595197"/>
                </a:lnTo>
                <a:lnTo>
                  <a:pt x="2008550" y="0"/>
                </a:lnTo>
                <a:lnTo>
                  <a:pt x="9143788" y="0"/>
                </a:lnTo>
                <a:lnTo>
                  <a:pt x="9143788" y="3304786"/>
                </a:lnTo>
                <a:close/>
              </a:path>
            </a:pathLst>
          </a:custGeom>
          <a:solidFill>
            <a:srgbClr val="CF9E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7;p22"/>
          <p:cNvSpPr/>
          <p:nvPr/>
        </p:nvSpPr>
        <p:spPr>
          <a:xfrm>
            <a:off x="7128823" y="0"/>
            <a:ext cx="4017645" cy="326667"/>
          </a:xfrm>
          <a:custGeom>
            <a:avLst/>
            <a:gdLst/>
            <a:ahLst/>
            <a:cxnLst/>
            <a:rect l="l" t="t" r="r" b="b"/>
            <a:pathLst>
              <a:path w="4017645" h="595630" extrusionOk="0">
                <a:moveTo>
                  <a:pt x="2008550" y="595197"/>
                </a:moveTo>
                <a:lnTo>
                  <a:pt x="0" y="0"/>
                </a:lnTo>
                <a:lnTo>
                  <a:pt x="4017101" y="0"/>
                </a:lnTo>
                <a:lnTo>
                  <a:pt x="2008550" y="595197"/>
                </a:lnTo>
                <a:close/>
              </a:path>
            </a:pathLst>
          </a:custGeom>
          <a:solidFill>
            <a:srgbClr val="640D6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 name="Google Shape;18;p22"/>
          <p:cNvPicPr preferRelativeResize="0"/>
          <p:nvPr/>
        </p:nvPicPr>
        <p:blipFill rotWithShape="1">
          <a:blip r:embed="rId6">
            <a:alphaModFix/>
          </a:blip>
          <a:srcRect/>
          <a:stretch/>
        </p:blipFill>
        <p:spPr>
          <a:xfrm>
            <a:off x="14325600" y="1465438"/>
            <a:ext cx="2749826" cy="69450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pic>
        <p:nvPicPr>
          <p:cNvPr id="25" name="Google Shape;25;p1"/>
          <p:cNvPicPr preferRelativeResize="0"/>
          <p:nvPr/>
        </p:nvPicPr>
        <p:blipFill rotWithShape="1">
          <a:blip r:embed="rId3">
            <a:alphaModFix/>
          </a:blip>
          <a:srcRect/>
          <a:stretch/>
        </p:blipFill>
        <p:spPr>
          <a:xfrm>
            <a:off x="5276850" y="3569329"/>
            <a:ext cx="7734299" cy="1943099"/>
          </a:xfrm>
          <a:prstGeom prst="rect">
            <a:avLst/>
          </a:prstGeom>
          <a:noFill/>
          <a:ln>
            <a:noFill/>
          </a:ln>
        </p:spPr>
      </p:pic>
      <p:pic>
        <p:nvPicPr>
          <p:cNvPr id="26" name="Google Shape;26;p1"/>
          <p:cNvPicPr preferRelativeResize="0"/>
          <p:nvPr/>
        </p:nvPicPr>
        <p:blipFill rotWithShape="1">
          <a:blip r:embed="rId4">
            <a:alphaModFix/>
          </a:blip>
          <a:srcRect/>
          <a:stretch/>
        </p:blipFill>
        <p:spPr>
          <a:xfrm>
            <a:off x="1028700" y="9258300"/>
            <a:ext cx="3198719" cy="702057"/>
          </a:xfrm>
          <a:prstGeom prst="rect">
            <a:avLst/>
          </a:prstGeom>
          <a:noFill/>
          <a:ln>
            <a:noFill/>
          </a:ln>
        </p:spPr>
      </p:pic>
      <p:sp>
        <p:nvSpPr>
          <p:cNvPr id="27" name="Google Shape;27;p1"/>
          <p:cNvSpPr txBox="1"/>
          <p:nvPr/>
        </p:nvSpPr>
        <p:spPr>
          <a:xfrm>
            <a:off x="8494824" y="6053902"/>
            <a:ext cx="1986657" cy="319944"/>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2000">
                <a:solidFill>
                  <a:schemeClr val="dk1"/>
                </a:solidFill>
                <a:latin typeface="Helvetica Neue"/>
                <a:ea typeface="Helvetica Neue"/>
                <a:cs typeface="Helvetica Neue"/>
                <a:sym typeface="Helvetica Neue"/>
              </a:rPr>
              <a:t>dewproject.eu</a:t>
            </a:r>
            <a:endParaRPr sz="2000">
              <a:solidFill>
                <a:schemeClr val="dk1"/>
              </a:solidFill>
              <a:latin typeface="Helvetica Neue"/>
              <a:ea typeface="Helvetica Neue"/>
              <a:cs typeface="Helvetica Neue"/>
              <a:sym typeface="Helvetica Neue"/>
            </a:endParaRPr>
          </a:p>
        </p:txBody>
      </p:sp>
      <p:sp>
        <p:nvSpPr>
          <p:cNvPr id="28" name="Google Shape;28;p1"/>
          <p:cNvSpPr txBox="1"/>
          <p:nvPr/>
        </p:nvSpPr>
        <p:spPr>
          <a:xfrm>
            <a:off x="3238499" y="6667500"/>
            <a:ext cx="11811000" cy="2839239"/>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US" sz="4400" b="1">
                <a:solidFill>
                  <a:srgbClr val="660066"/>
                </a:solidFill>
                <a:latin typeface="Calibri"/>
                <a:ea typeface="Calibri"/>
                <a:cs typeface="Calibri"/>
                <a:sym typeface="Calibri"/>
              </a:rPr>
              <a:t>Gestión del cambio </a:t>
            </a:r>
            <a:endParaRPr sz="4400" b="1">
              <a:solidFill>
                <a:srgbClr val="660066"/>
              </a:solidFill>
              <a:latin typeface="Calibri"/>
              <a:ea typeface="Calibri"/>
              <a:cs typeface="Calibri"/>
              <a:sym typeface="Calibri"/>
            </a:endParaRPr>
          </a:p>
          <a:p>
            <a:pPr marL="12700" marR="0" lvl="0" indent="0" algn="ctr" rtl="0">
              <a:lnSpc>
                <a:spcPct val="100000"/>
              </a:lnSpc>
              <a:spcBef>
                <a:spcPts val="100"/>
              </a:spcBef>
              <a:spcAft>
                <a:spcPts val="0"/>
              </a:spcAft>
              <a:buNone/>
            </a:pPr>
            <a:endParaRPr sz="4400" b="1">
              <a:solidFill>
                <a:schemeClr val="dk1"/>
              </a:solidFill>
              <a:latin typeface="Calibri"/>
              <a:ea typeface="Calibri"/>
              <a:cs typeface="Calibri"/>
              <a:sym typeface="Calibri"/>
            </a:endParaRPr>
          </a:p>
          <a:p>
            <a:pPr marL="12700" marR="0" lvl="0" indent="0" algn="ctr" rtl="0">
              <a:lnSpc>
                <a:spcPct val="100000"/>
              </a:lnSpc>
              <a:spcBef>
                <a:spcPts val="100"/>
              </a:spcBef>
              <a:spcAft>
                <a:spcPts val="0"/>
              </a:spcAft>
              <a:buNone/>
            </a:pPr>
            <a:r>
              <a:rPr lang="en-US" sz="4400">
                <a:solidFill>
                  <a:schemeClr val="dk1"/>
                </a:solidFill>
                <a:latin typeface="Calibri"/>
                <a:ea typeface="Calibri"/>
                <a:cs typeface="Calibri"/>
                <a:sym typeface="Calibri"/>
              </a:rPr>
              <a:t>Socio: </a:t>
            </a:r>
            <a:r>
              <a:rPr lang="en-IE" sz="4400">
                <a:solidFill>
                  <a:schemeClr val="dk1"/>
                </a:solidFill>
                <a:latin typeface="Calibri"/>
                <a:ea typeface="Calibri"/>
                <a:cs typeface="Calibri"/>
                <a:sym typeface="Calibri"/>
              </a:rPr>
              <a:t>IRL</a:t>
            </a:r>
            <a:endParaRPr sz="4400">
              <a:solidFill>
                <a:schemeClr val="dk1"/>
              </a:solidFill>
              <a:latin typeface="Calibri"/>
              <a:ea typeface="Calibri"/>
              <a:cs typeface="Calibri"/>
              <a:sym typeface="Calibri"/>
            </a:endParaRPr>
          </a:p>
          <a:p>
            <a:pPr marL="12700" marR="0" lvl="0" indent="0" algn="l" rtl="0">
              <a:lnSpc>
                <a:spcPct val="100000"/>
              </a:lnSpc>
              <a:spcBef>
                <a:spcPts val="100"/>
              </a:spcBef>
              <a:spcAft>
                <a:spcPts val="0"/>
              </a:spcAft>
              <a:buNone/>
            </a:pPr>
            <a:endParaRPr sz="4400" b="1">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p:nvPr/>
        </p:nvSpPr>
        <p:spPr>
          <a:xfrm>
            <a:off x="1457960" y="1566761"/>
            <a:ext cx="124206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660066"/>
                </a:solidFill>
                <a:latin typeface="Calibri"/>
                <a:ea typeface="Calibri"/>
                <a:cs typeface="Calibri"/>
                <a:sym typeface="Calibri"/>
              </a:rPr>
              <a:t>2. La gestión del cambio es difícil</a:t>
            </a:r>
            <a:endParaRPr sz="4000" b="1">
              <a:solidFill>
                <a:srgbClr val="660066"/>
              </a:solidFill>
              <a:latin typeface="Calibri"/>
              <a:ea typeface="Calibri"/>
              <a:cs typeface="Calibri"/>
              <a:sym typeface="Calibri"/>
            </a:endParaRPr>
          </a:p>
        </p:txBody>
      </p:sp>
      <p:sp>
        <p:nvSpPr>
          <p:cNvPr id="89" name="Google Shape;89;p6"/>
          <p:cNvSpPr txBox="1"/>
          <p:nvPr/>
        </p:nvSpPr>
        <p:spPr>
          <a:xfrm>
            <a:off x="1457960" y="2476500"/>
            <a:ext cx="9514840" cy="6719748"/>
          </a:xfrm>
          <a:prstGeom prst="rect">
            <a:avLst/>
          </a:prstGeom>
          <a:noFill/>
          <a:ln>
            <a:noFill/>
          </a:ln>
        </p:spPr>
        <p:txBody>
          <a:bodyPr spcFirstLastPara="1" wrap="square" lIns="91425" tIns="45700" rIns="91425" bIns="45700" anchor="t" anchorCtr="0">
            <a:spAutoFit/>
          </a:bodyPr>
          <a:lstStyle/>
          <a:p>
            <a:pPr marL="342900" indent="-342900" rtl="0">
              <a:spcBef>
                <a:spcPts val="0"/>
              </a:spcBef>
              <a:spcAft>
                <a:spcPts val="800"/>
              </a:spcAft>
              <a:buFont typeface="Arial" panose="020B0604020202020204" pitchFamily="34" charset="0"/>
              <a:buChar char="•"/>
            </a:pPr>
            <a:r>
              <a:rPr lang="es-ES" sz="2400" b="0" i="0" u="none" strike="noStrike" dirty="0">
                <a:solidFill>
                  <a:srgbClr val="000000"/>
                </a:solidFill>
                <a:effectLst/>
                <a:latin typeface="Calibri" panose="020F0502020204030204" pitchFamily="34" charset="0"/>
                <a:cs typeface="Calibri" panose="020F0502020204030204" pitchFamily="34" charset="0"/>
              </a:rPr>
              <a:t>La gestión del cambio, si bien es la savia de la supervivencia empresarial, es muy difícil.</a:t>
            </a:r>
          </a:p>
          <a:p>
            <a:pPr marL="342900" indent="-342900" rtl="0">
              <a:spcBef>
                <a:spcPts val="0"/>
              </a:spcBef>
              <a:spcAft>
                <a:spcPts val="800"/>
              </a:spcAft>
              <a:buFont typeface="Arial" panose="020B0604020202020204" pitchFamily="34" charset="0"/>
              <a:buChar char="•"/>
            </a:pPr>
            <a:r>
              <a:rPr lang="es-ES" sz="2400" b="0" i="0" u="none" strike="noStrike" dirty="0">
                <a:solidFill>
                  <a:srgbClr val="000000"/>
                </a:solidFill>
                <a:effectLst/>
                <a:latin typeface="Calibri" panose="020F0502020204030204" pitchFamily="34" charset="0"/>
                <a:cs typeface="Calibri" panose="020F0502020204030204" pitchFamily="34" charset="0"/>
              </a:rPr>
              <a:t>En 2006, Harvard Business Review descubrió que el 66% de las iniciativas de cambio no logran los resultados empresariales deseados (</a:t>
            </a:r>
            <a:r>
              <a:rPr lang="es-ES" sz="2400" b="0" i="0" u="none" strike="noStrike" dirty="0" err="1">
                <a:solidFill>
                  <a:srgbClr val="000000"/>
                </a:solidFill>
                <a:effectLst/>
                <a:latin typeface="Calibri" panose="020F0502020204030204" pitchFamily="34" charset="0"/>
                <a:cs typeface="Calibri" panose="020F0502020204030204" pitchFamily="34" charset="0"/>
              </a:rPr>
              <a:t>Anon</a:t>
            </a:r>
            <a:r>
              <a:rPr lang="es-ES" sz="2400" b="0" i="0" u="none" strike="noStrike" dirty="0">
                <a:solidFill>
                  <a:srgbClr val="000000"/>
                </a:solidFill>
                <a:effectLst/>
                <a:latin typeface="Calibri" panose="020F0502020204030204" pitchFamily="34" charset="0"/>
                <a:cs typeface="Calibri" panose="020F0502020204030204" pitchFamily="34" charset="0"/>
              </a:rPr>
              <a:t>. en </a:t>
            </a:r>
            <a:r>
              <a:rPr lang="es-ES" sz="2400" b="0" i="0" u="none" strike="noStrike" dirty="0" err="1">
                <a:solidFill>
                  <a:srgbClr val="000000"/>
                </a:solidFill>
                <a:effectLst/>
                <a:latin typeface="Calibri" panose="020F0502020204030204" pitchFamily="34" charset="0"/>
                <a:cs typeface="Calibri" panose="020F0502020204030204" pitchFamily="34" charset="0"/>
              </a:rPr>
              <a:t>Ryerson</a:t>
            </a:r>
            <a:r>
              <a:rPr lang="es-ES" sz="2400" b="0" i="0" u="none" strike="noStrike" dirty="0">
                <a:solidFill>
                  <a:srgbClr val="000000"/>
                </a:solidFill>
                <a:effectLst/>
                <a:latin typeface="Calibri" panose="020F0502020204030204" pitchFamily="34" charset="0"/>
                <a:cs typeface="Calibri" panose="020F0502020204030204" pitchFamily="34" charset="0"/>
              </a:rPr>
              <a:t> </a:t>
            </a:r>
            <a:r>
              <a:rPr lang="es-ES" sz="2400" b="0" i="0" u="none" strike="noStrike" dirty="0" err="1">
                <a:solidFill>
                  <a:srgbClr val="000000"/>
                </a:solidFill>
                <a:effectLst/>
                <a:latin typeface="Calibri" panose="020F0502020204030204" pitchFamily="34" charset="0"/>
                <a:cs typeface="Calibri" panose="020F0502020204030204" pitchFamily="34" charset="0"/>
              </a:rPr>
              <a:t>University</a:t>
            </a:r>
            <a:r>
              <a:rPr lang="es-ES" sz="2400" b="0" i="0" u="none" strike="noStrike" dirty="0">
                <a:solidFill>
                  <a:srgbClr val="000000"/>
                </a:solidFill>
                <a:effectLst/>
                <a:latin typeface="Calibri" panose="020F0502020204030204" pitchFamily="34" charset="0"/>
                <a:cs typeface="Calibri" panose="020F0502020204030204" pitchFamily="34" charset="0"/>
              </a:rPr>
              <a:t>, 2011).</a:t>
            </a:r>
          </a:p>
          <a:p>
            <a:pPr marL="342900" indent="-342900" rtl="0">
              <a:spcBef>
                <a:spcPts val="0"/>
              </a:spcBef>
              <a:spcAft>
                <a:spcPts val="800"/>
              </a:spcAft>
              <a:buFont typeface="Arial" panose="020B0604020202020204" pitchFamily="34" charset="0"/>
              <a:buChar char="•"/>
            </a:pPr>
            <a:r>
              <a:rPr lang="es-ES" sz="2400" b="0" i="0" u="none" strike="noStrike" dirty="0">
                <a:solidFill>
                  <a:srgbClr val="000000"/>
                </a:solidFill>
                <a:effectLst/>
                <a:latin typeface="Calibri" panose="020F0502020204030204" pitchFamily="34" charset="0"/>
                <a:cs typeface="Calibri" panose="020F0502020204030204" pitchFamily="34" charset="0"/>
              </a:rPr>
              <a:t>El estrés cotidiano de la práctica empresarial, los pedidos que hay que atender y los clientes a los que hay que satisfacer dejan poco espacio para el lujo de gestionar el cambio en lugar de reaccionar ante él.</a:t>
            </a:r>
          </a:p>
          <a:p>
            <a:pPr marL="342900" indent="-342900" rtl="0">
              <a:spcBef>
                <a:spcPts val="0"/>
              </a:spcBef>
              <a:spcAft>
                <a:spcPts val="800"/>
              </a:spcAft>
              <a:buFont typeface="Arial" panose="020B0604020202020204" pitchFamily="34" charset="0"/>
              <a:buChar char="•"/>
            </a:pPr>
            <a:r>
              <a:rPr lang="es-ES" sz="2400" b="0" i="0" u="none" strike="noStrike" dirty="0">
                <a:solidFill>
                  <a:srgbClr val="000000"/>
                </a:solidFill>
                <a:effectLst/>
                <a:latin typeface="Calibri" panose="020F0502020204030204" pitchFamily="34" charset="0"/>
                <a:cs typeface="Calibri" panose="020F0502020204030204" pitchFamily="34" charset="0"/>
              </a:rPr>
              <a:t>Para cualquier pequeña empresa en particular, suele haber una tarea más inmediata a la que dar prioridad.</a:t>
            </a:r>
          </a:p>
          <a:p>
            <a:pPr marL="342900" indent="-342900" rtl="0">
              <a:spcBef>
                <a:spcPts val="0"/>
              </a:spcBef>
              <a:spcAft>
                <a:spcPts val="800"/>
              </a:spcAft>
              <a:buFont typeface="Arial" panose="020B0604020202020204" pitchFamily="34" charset="0"/>
              <a:buChar char="•"/>
            </a:pPr>
            <a:r>
              <a:rPr lang="es-ES" sz="2400" b="0" i="0" u="none" strike="noStrike" dirty="0">
                <a:solidFill>
                  <a:srgbClr val="000000"/>
                </a:solidFill>
                <a:effectLst/>
                <a:latin typeface="Calibri" panose="020F0502020204030204" pitchFamily="34" charset="0"/>
                <a:cs typeface="Calibri" panose="020F0502020204030204" pitchFamily="34" charset="0"/>
              </a:rPr>
              <a:t>Gestionar el cambio exige tomar decisiones honestas, no emocionales y basadas en la lógica, lo cual no es fácil de canalizar para muchos grupos de liderazgo o individuos.</a:t>
            </a:r>
            <a:r>
              <a:rPr lang="en-US" sz="2400" b="0" i="0" u="none" strike="noStrike" dirty="0">
                <a:solidFill>
                  <a:srgbClr val="000000"/>
                </a:solidFill>
                <a:effectLst/>
                <a:latin typeface="Calibri" panose="020F0502020204030204" pitchFamily="34" charset="0"/>
                <a:cs typeface="Calibri" panose="020F0502020204030204" pitchFamily="34" charset="0"/>
              </a:rPr>
              <a:t> </a:t>
            </a:r>
          </a:p>
          <a:p>
            <a:pPr marL="342900" indent="-342900" rtl="0">
              <a:spcBef>
                <a:spcPts val="0"/>
              </a:spcBef>
              <a:spcAft>
                <a:spcPts val="800"/>
              </a:spcAft>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rtl="0">
              <a:spcBef>
                <a:spcPts val="0"/>
              </a:spcBef>
              <a:spcAft>
                <a:spcPts val="800"/>
              </a:spcAft>
              <a:buFont typeface="Arial" panose="020B0604020202020204" pitchFamily="34" charset="0"/>
              <a:buChar char="•"/>
            </a:pPr>
            <a:r>
              <a:rPr lang="es-ES" sz="2400" b="0" dirty="0">
                <a:effectLst/>
                <a:latin typeface="Calibri" panose="020F0502020204030204" pitchFamily="34" charset="0"/>
                <a:cs typeface="Calibri" panose="020F0502020204030204" pitchFamily="34" charset="0"/>
              </a:rPr>
              <a:t>La gestión del cambio es un </a:t>
            </a:r>
            <a:r>
              <a:rPr lang="es-ES" sz="2400" b="1" dirty="0">
                <a:effectLst/>
                <a:latin typeface="Calibri" panose="020F0502020204030204" pitchFamily="34" charset="0"/>
                <a:cs typeface="Calibri" panose="020F0502020204030204" pitchFamily="34" charset="0"/>
              </a:rPr>
              <a:t>PROCESO</a:t>
            </a:r>
            <a:r>
              <a:rPr lang="es-ES" sz="2400" b="0" dirty="0">
                <a:effectLst/>
                <a:latin typeface="Calibri" panose="020F0502020204030204" pitchFamily="34" charset="0"/>
                <a:cs typeface="Calibri" panose="020F0502020204030204" pitchFamily="34" charset="0"/>
              </a:rPr>
              <a:t>, no un acontecimiento.</a:t>
            </a:r>
            <a:br>
              <a:rPr lang="en-US" sz="2400" dirty="0">
                <a:latin typeface="Calibri" panose="020F0502020204030204" pitchFamily="34" charset="0"/>
                <a:cs typeface="Calibri" panose="020F0502020204030204" pitchFamily="34" charset="0"/>
              </a:rPr>
            </a:br>
            <a:endParaRPr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E971E20C-15C5-4F87-AF72-5A3CC7CB8A44}"/>
              </a:ext>
            </a:extLst>
          </p:cNvPr>
          <p:cNvSpPr txBox="1"/>
          <p:nvPr/>
        </p:nvSpPr>
        <p:spPr>
          <a:xfrm>
            <a:off x="11297476" y="5153261"/>
            <a:ext cx="5657592" cy="1877437"/>
          </a:xfrm>
          <a:prstGeom prst="rect">
            <a:avLst/>
          </a:prstGeom>
          <a:noFill/>
        </p:spPr>
        <p:txBody>
          <a:bodyPr wrap="square" rtlCol="0">
            <a:spAutoFit/>
          </a:bodyPr>
          <a:lstStyle/>
          <a:p>
            <a:r>
              <a:rPr lang="en-IE" dirty="0"/>
              <a:t>                    </a:t>
            </a:r>
            <a:r>
              <a:rPr lang="en-IE" sz="1600" b="1" dirty="0">
                <a:solidFill>
                  <a:srgbClr val="7030A0"/>
                </a:solidFill>
              </a:rPr>
              <a:t>¡Manos a la </a:t>
            </a:r>
            <a:r>
              <a:rPr lang="en-IE" sz="1600" b="1" dirty="0" err="1">
                <a:solidFill>
                  <a:srgbClr val="7030A0"/>
                </a:solidFill>
              </a:rPr>
              <a:t>obra</a:t>
            </a:r>
            <a:r>
              <a:rPr lang="en-IE" b="1" dirty="0">
                <a:solidFill>
                  <a:srgbClr val="7030A0"/>
                </a:solidFill>
              </a:rPr>
              <a:t>!</a:t>
            </a:r>
          </a:p>
          <a:p>
            <a:endParaRPr lang="en-US" sz="1800" b="1" i="0" u="none" strike="noStrike" dirty="0">
              <a:solidFill>
                <a:srgbClr val="7030A0"/>
              </a:solidFill>
              <a:effectLst/>
              <a:latin typeface="Calibri" panose="020F0502020204030204" pitchFamily="34" charset="0"/>
            </a:endParaRPr>
          </a:p>
          <a:p>
            <a:endParaRPr lang="en-US" sz="1800" b="1" i="0" u="none" strike="noStrike" dirty="0">
              <a:solidFill>
                <a:srgbClr val="7030A0"/>
              </a:solidFill>
              <a:effectLst/>
              <a:latin typeface="Calibri" panose="020F0502020204030204" pitchFamily="34" charset="0"/>
            </a:endParaRPr>
          </a:p>
          <a:p>
            <a:pPr marL="285750" indent="-285750">
              <a:buFont typeface="Arial" panose="020B0604020202020204" pitchFamily="34" charset="0"/>
              <a:buChar char="•"/>
            </a:pPr>
            <a:r>
              <a:rPr lang="es-ES" sz="1600" b="1" i="0" u="none" strike="noStrike" dirty="0">
                <a:solidFill>
                  <a:srgbClr val="7030A0"/>
                </a:solidFill>
                <a:effectLst/>
                <a:latin typeface="Calibri" panose="020F0502020204030204" pitchFamily="34" charset="0"/>
              </a:rPr>
              <a:t>Pensando en tu empresa o en una empresa con la que estés familiarizada, sugiere los cambios de digitalización necesarios y los bloqueos para llevarlos a cabo. Si es posible, compártelo con tus colegas.</a:t>
            </a:r>
            <a:endParaRPr lang="en-US" sz="1600" b="1" dirty="0">
              <a:solidFill>
                <a:srgbClr val="7030A0"/>
              </a:solidFill>
              <a:latin typeface="Calibri" panose="020F0502020204030204" pitchFamily="34" charset="0"/>
            </a:endParaRPr>
          </a:p>
        </p:txBody>
      </p:sp>
      <p:graphicFrame>
        <p:nvGraphicFramePr>
          <p:cNvPr id="3" name="Table 3">
            <a:extLst>
              <a:ext uri="{FF2B5EF4-FFF2-40B4-BE49-F238E27FC236}">
                <a16:creationId xmlns:a16="http://schemas.microsoft.com/office/drawing/2014/main" id="{F8454405-EA37-4525-816C-AFC17794707D}"/>
              </a:ext>
            </a:extLst>
          </p:cNvPr>
          <p:cNvGraphicFramePr>
            <a:graphicFrameLocks noGrp="1"/>
          </p:cNvGraphicFramePr>
          <p:nvPr>
            <p:extLst>
              <p:ext uri="{D42A27DB-BD31-4B8C-83A1-F6EECF244321}">
                <p14:modId xmlns:p14="http://schemas.microsoft.com/office/powerpoint/2010/main" val="1574950506"/>
              </p:ext>
            </p:extLst>
          </p:nvPr>
        </p:nvGraphicFramePr>
        <p:xfrm>
          <a:off x="11297476" y="7482901"/>
          <a:ext cx="5868538" cy="1230808"/>
        </p:xfrm>
        <a:graphic>
          <a:graphicData uri="http://schemas.openxmlformats.org/drawingml/2006/table">
            <a:tbl>
              <a:tblPr firstRow="1" bandRow="1">
                <a:tableStyleId>{84AED351-25B0-4149-A5ED-F89A5CD1FB83}</a:tableStyleId>
              </a:tblPr>
              <a:tblGrid>
                <a:gridCol w="2934269">
                  <a:extLst>
                    <a:ext uri="{9D8B030D-6E8A-4147-A177-3AD203B41FA5}">
                      <a16:colId xmlns:a16="http://schemas.microsoft.com/office/drawing/2014/main" val="1345410245"/>
                    </a:ext>
                  </a:extLst>
                </a:gridCol>
                <a:gridCol w="2934269">
                  <a:extLst>
                    <a:ext uri="{9D8B030D-6E8A-4147-A177-3AD203B41FA5}">
                      <a16:colId xmlns:a16="http://schemas.microsoft.com/office/drawing/2014/main" val="3249260106"/>
                    </a:ext>
                  </a:extLst>
                </a:gridCol>
              </a:tblGrid>
              <a:tr h="307702">
                <a:tc>
                  <a:txBody>
                    <a:bodyPr/>
                    <a:lstStyle/>
                    <a:p>
                      <a:r>
                        <a:rPr lang="en-IE" b="1"/>
                        <a:t> Modelo de negocios</a:t>
                      </a:r>
                    </a:p>
                  </a:txBody>
                  <a:tcPr/>
                </a:tc>
                <a:tc>
                  <a:txBody>
                    <a:bodyPr/>
                    <a:lstStyle/>
                    <a:p>
                      <a:endParaRPr lang="en-IE"/>
                    </a:p>
                  </a:txBody>
                  <a:tcPr/>
                </a:tc>
                <a:extLst>
                  <a:ext uri="{0D108BD9-81ED-4DB2-BD59-A6C34878D82A}">
                    <a16:rowId xmlns:a16="http://schemas.microsoft.com/office/drawing/2014/main" val="871863924"/>
                  </a:ext>
                </a:extLst>
              </a:tr>
              <a:tr h="307702">
                <a:tc>
                  <a:txBody>
                    <a:bodyPr/>
                    <a:lstStyle/>
                    <a:p>
                      <a:r>
                        <a:rPr lang="en-IE" b="1"/>
                        <a:t>Deficiencia de negocio</a:t>
                      </a:r>
                    </a:p>
                  </a:txBody>
                  <a:tcPr/>
                </a:tc>
                <a:tc>
                  <a:txBody>
                    <a:bodyPr/>
                    <a:lstStyle/>
                    <a:p>
                      <a:endParaRPr lang="en-IE"/>
                    </a:p>
                  </a:txBody>
                  <a:tcPr/>
                </a:tc>
                <a:extLst>
                  <a:ext uri="{0D108BD9-81ED-4DB2-BD59-A6C34878D82A}">
                    <a16:rowId xmlns:a16="http://schemas.microsoft.com/office/drawing/2014/main" val="3124788295"/>
                  </a:ext>
                </a:extLst>
              </a:tr>
              <a:tr h="307702">
                <a:tc>
                  <a:txBody>
                    <a:bodyPr/>
                    <a:lstStyle/>
                    <a:p>
                      <a:r>
                        <a:rPr lang="en-IE" b="1"/>
                        <a:t>Solución de gestión del cambio</a:t>
                      </a:r>
                    </a:p>
                  </a:txBody>
                  <a:tcPr/>
                </a:tc>
                <a:tc>
                  <a:txBody>
                    <a:bodyPr/>
                    <a:lstStyle/>
                    <a:p>
                      <a:endParaRPr lang="en-IE"/>
                    </a:p>
                  </a:txBody>
                  <a:tcPr/>
                </a:tc>
                <a:extLst>
                  <a:ext uri="{0D108BD9-81ED-4DB2-BD59-A6C34878D82A}">
                    <a16:rowId xmlns:a16="http://schemas.microsoft.com/office/drawing/2014/main" val="3148709953"/>
                  </a:ext>
                </a:extLst>
              </a:tr>
              <a:tr h="307702">
                <a:tc>
                  <a:txBody>
                    <a:bodyPr/>
                    <a:lstStyle/>
                    <a:p>
                      <a:r>
                        <a:rPr lang="en-IE" b="1"/>
                        <a:t>Impedimentos de gestión del cambio </a:t>
                      </a:r>
                    </a:p>
                  </a:txBody>
                  <a:tcPr/>
                </a:tc>
                <a:tc>
                  <a:txBody>
                    <a:bodyPr/>
                    <a:lstStyle/>
                    <a:p>
                      <a:endParaRPr lang="en-IE"/>
                    </a:p>
                  </a:txBody>
                  <a:tcPr/>
                </a:tc>
                <a:extLst>
                  <a:ext uri="{0D108BD9-81ED-4DB2-BD59-A6C34878D82A}">
                    <a16:rowId xmlns:a16="http://schemas.microsoft.com/office/drawing/2014/main" val="1258381879"/>
                  </a:ext>
                </a:extLst>
              </a:tr>
            </a:tbl>
          </a:graphicData>
        </a:graphic>
      </p:graphicFrame>
      <p:pic>
        <p:nvPicPr>
          <p:cNvPr id="3076" name="Picture 4" descr="Hill Cartoon Images – Browse 99,298 Stock Photos, Vectors ...">
            <a:extLst>
              <a:ext uri="{FF2B5EF4-FFF2-40B4-BE49-F238E27FC236}">
                <a16:creationId xmlns:a16="http://schemas.microsoft.com/office/drawing/2014/main" id="{2D56DFC8-C8D3-4D90-8934-228D5BC675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11611" y="2344973"/>
            <a:ext cx="4147902" cy="240458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B338D7F4-650A-47B6-9425-CA12367ABD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28335" y="4929925"/>
            <a:ext cx="762000" cy="76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a:extLst>
              <a:ext uri="{FF2B5EF4-FFF2-40B4-BE49-F238E27FC236}">
                <a16:creationId xmlns:a16="http://schemas.microsoft.com/office/drawing/2014/main" id="{1F7F30CB-218C-4D53-91B3-6EF5CA597009}"/>
              </a:ext>
            </a:extLst>
          </p:cNvPr>
          <p:cNvSpPr>
            <a:spLocks noGrp="1" noChangeArrowheads="1"/>
          </p:cNvSpPr>
          <p:nvPr>
            <p:ph type="title"/>
          </p:nvPr>
        </p:nvSpPr>
        <p:spPr>
          <a:xfrm>
            <a:off x="1548282" y="1466597"/>
            <a:ext cx="12344400" cy="954882"/>
          </a:xfrm>
        </p:spPr>
        <p:txBody>
          <a:bodyPr/>
          <a:lstStyle/>
          <a:p>
            <a:pPr eaLnBrk="1" hangingPunct="1"/>
            <a:r>
              <a:rPr lang="en-US" sz="4000" b="1">
                <a:solidFill>
                  <a:srgbClr val="7030A0"/>
                </a:solidFill>
                <a:latin typeface="Calibri" panose="020F0502020204030204" pitchFamily="34" charset="0"/>
                <a:ea typeface="Calibri"/>
                <a:cs typeface="Calibri" panose="020F0502020204030204" pitchFamily="34" charset="0"/>
                <a:sym typeface="Calibri"/>
              </a:rPr>
              <a:t>2. Conflicto entre la dirección y el personal</a:t>
            </a:r>
            <a:r>
              <a:rPr lang="en-US" altLang="en-US" sz="4000" b="1">
                <a:solidFill>
                  <a:srgbClr val="7030A0"/>
                </a:solidFill>
                <a:latin typeface="Calibri" panose="020F0502020204030204" pitchFamily="34" charset="0"/>
                <a:cs typeface="Calibri" panose="020F0502020204030204" pitchFamily="34" charset="0"/>
              </a:rPr>
              <a:t>  </a:t>
            </a:r>
            <a:endParaRPr lang="en-GB" altLang="en-US" sz="4000" b="1">
              <a:solidFill>
                <a:srgbClr val="7030A0"/>
              </a:solidFill>
              <a:latin typeface="Calibri" panose="020F0502020204030204" pitchFamily="34" charset="0"/>
              <a:cs typeface="Calibri" panose="020F0502020204030204" pitchFamily="34" charset="0"/>
            </a:endParaRPr>
          </a:p>
        </p:txBody>
      </p:sp>
      <p:sp>
        <p:nvSpPr>
          <p:cNvPr id="16387" name="Rectangle 5">
            <a:extLst>
              <a:ext uri="{FF2B5EF4-FFF2-40B4-BE49-F238E27FC236}">
                <a16:creationId xmlns:a16="http://schemas.microsoft.com/office/drawing/2014/main" id="{768C86BC-EC31-4A89-A1C8-591512B2A0DF}"/>
              </a:ext>
            </a:extLst>
          </p:cNvPr>
          <p:cNvSpPr>
            <a:spLocks noChangeArrowheads="1"/>
          </p:cNvSpPr>
          <p:nvPr/>
        </p:nvSpPr>
        <p:spPr bwMode="auto">
          <a:xfrm>
            <a:off x="2919882" y="3105150"/>
            <a:ext cx="3657600" cy="1828800"/>
          </a:xfrm>
          <a:prstGeom prst="rect">
            <a:avLst/>
          </a:prstGeom>
          <a:solidFill>
            <a:schemeClr val="folHlink"/>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100"/>
              <a:t>Estado actual</a:t>
            </a:r>
          </a:p>
        </p:txBody>
      </p:sp>
      <p:sp>
        <p:nvSpPr>
          <p:cNvPr id="16388" name="AutoShape 7">
            <a:extLst>
              <a:ext uri="{FF2B5EF4-FFF2-40B4-BE49-F238E27FC236}">
                <a16:creationId xmlns:a16="http://schemas.microsoft.com/office/drawing/2014/main" id="{3A2CB86F-AF56-4AF0-BBEB-A2964ADFA1CF}"/>
              </a:ext>
            </a:extLst>
          </p:cNvPr>
          <p:cNvSpPr>
            <a:spLocks noChangeArrowheads="1"/>
          </p:cNvSpPr>
          <p:nvPr/>
        </p:nvSpPr>
        <p:spPr bwMode="auto">
          <a:xfrm>
            <a:off x="6691782" y="3400425"/>
            <a:ext cx="2057400" cy="1143000"/>
          </a:xfrm>
          <a:prstGeom prst="rightArrow">
            <a:avLst>
              <a:gd name="adj1" fmla="val 50000"/>
              <a:gd name="adj2" fmla="val 45000"/>
            </a:avLst>
          </a:prstGeom>
          <a:solidFill>
            <a:srgbClr val="FFFF66"/>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en-US" sz="2100"/>
          </a:p>
        </p:txBody>
      </p:sp>
      <p:sp>
        <p:nvSpPr>
          <p:cNvPr id="16389" name="Oval 8">
            <a:extLst>
              <a:ext uri="{FF2B5EF4-FFF2-40B4-BE49-F238E27FC236}">
                <a16:creationId xmlns:a16="http://schemas.microsoft.com/office/drawing/2014/main" id="{9FA5DE3B-98B5-4CF8-B840-C1DA5F77746A}"/>
              </a:ext>
            </a:extLst>
          </p:cNvPr>
          <p:cNvSpPr>
            <a:spLocks noChangeArrowheads="1"/>
          </p:cNvSpPr>
          <p:nvPr/>
        </p:nvSpPr>
        <p:spPr bwMode="auto">
          <a:xfrm>
            <a:off x="8801100" y="3105150"/>
            <a:ext cx="2857500" cy="1828800"/>
          </a:xfrm>
          <a:prstGeom prst="ellipse">
            <a:avLst/>
          </a:prstGeom>
          <a:solidFill>
            <a:srgbClr val="99CCFF"/>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100"/>
              <a:t>Estado de </a:t>
            </a:r>
          </a:p>
          <a:p>
            <a:pPr algn="ctr"/>
            <a:r>
              <a:rPr lang="en-GB" altLang="en-US" sz="2100"/>
              <a:t>transformación</a:t>
            </a:r>
          </a:p>
        </p:txBody>
      </p:sp>
      <p:sp>
        <p:nvSpPr>
          <p:cNvPr id="16390" name="AutoShape 10">
            <a:extLst>
              <a:ext uri="{FF2B5EF4-FFF2-40B4-BE49-F238E27FC236}">
                <a16:creationId xmlns:a16="http://schemas.microsoft.com/office/drawing/2014/main" id="{F1469A27-42B6-4084-9B13-B1CD1D600C34}"/>
              </a:ext>
            </a:extLst>
          </p:cNvPr>
          <p:cNvSpPr>
            <a:spLocks noChangeArrowheads="1"/>
          </p:cNvSpPr>
          <p:nvPr/>
        </p:nvSpPr>
        <p:spPr bwMode="auto">
          <a:xfrm>
            <a:off x="11658600" y="3497386"/>
            <a:ext cx="1761186" cy="800100"/>
          </a:xfrm>
          <a:prstGeom prst="rightArrow">
            <a:avLst>
              <a:gd name="adj1" fmla="val 50000"/>
              <a:gd name="adj2" fmla="val 58824"/>
            </a:avLst>
          </a:prstGeom>
          <a:solidFill>
            <a:srgbClr val="FFFF66"/>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en-US" sz="2100"/>
          </a:p>
        </p:txBody>
      </p:sp>
      <p:sp>
        <p:nvSpPr>
          <p:cNvPr id="16391" name="AutoShape 11">
            <a:extLst>
              <a:ext uri="{FF2B5EF4-FFF2-40B4-BE49-F238E27FC236}">
                <a16:creationId xmlns:a16="http://schemas.microsoft.com/office/drawing/2014/main" id="{7591D826-1944-46D3-8E69-B05D59DF5D22}"/>
              </a:ext>
            </a:extLst>
          </p:cNvPr>
          <p:cNvSpPr>
            <a:spLocks noChangeArrowheads="1"/>
          </p:cNvSpPr>
          <p:nvPr/>
        </p:nvSpPr>
        <p:spPr bwMode="auto">
          <a:xfrm>
            <a:off x="12753304" y="3046289"/>
            <a:ext cx="2743200" cy="1943100"/>
          </a:xfrm>
          <a:prstGeom prst="triangle">
            <a:avLst>
              <a:gd name="adj" fmla="val 50000"/>
            </a:avLst>
          </a:prstGeom>
          <a:solidFill>
            <a:srgbClr val="FF0066"/>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100">
                <a:solidFill>
                  <a:srgbClr val="002060"/>
                </a:solidFill>
              </a:rPr>
              <a:t>Estado futuro</a:t>
            </a:r>
          </a:p>
        </p:txBody>
      </p:sp>
      <p:sp>
        <p:nvSpPr>
          <p:cNvPr id="16392" name="Rectangle 13">
            <a:extLst>
              <a:ext uri="{FF2B5EF4-FFF2-40B4-BE49-F238E27FC236}">
                <a16:creationId xmlns:a16="http://schemas.microsoft.com/office/drawing/2014/main" id="{A543BC3D-D23F-4EC1-A31C-6DFA8D9CB0A1}"/>
              </a:ext>
            </a:extLst>
          </p:cNvPr>
          <p:cNvSpPr>
            <a:spLocks noChangeArrowheads="1"/>
          </p:cNvSpPr>
          <p:nvPr/>
        </p:nvSpPr>
        <p:spPr bwMode="auto">
          <a:xfrm>
            <a:off x="2919882" y="2115191"/>
            <a:ext cx="10172700" cy="800100"/>
          </a:xfrm>
          <a:prstGeom prst="rect">
            <a:avLst/>
          </a:prstGeom>
          <a:solidFill>
            <a:srgbClr val="92D05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100"/>
              <a:t>La dirección podría ver el cambio de forma lineal</a:t>
            </a:r>
          </a:p>
        </p:txBody>
      </p:sp>
      <p:sp>
        <p:nvSpPr>
          <p:cNvPr id="16393" name="Rectangle 15">
            <a:extLst>
              <a:ext uri="{FF2B5EF4-FFF2-40B4-BE49-F238E27FC236}">
                <a16:creationId xmlns:a16="http://schemas.microsoft.com/office/drawing/2014/main" id="{28DABDFA-CB18-4E9F-8D30-B776B77C50B9}"/>
              </a:ext>
            </a:extLst>
          </p:cNvPr>
          <p:cNvSpPr>
            <a:spLocks noChangeArrowheads="1"/>
          </p:cNvSpPr>
          <p:nvPr/>
        </p:nvSpPr>
        <p:spPr bwMode="auto">
          <a:xfrm>
            <a:off x="3086100" y="6996448"/>
            <a:ext cx="3429000" cy="1828800"/>
          </a:xfrm>
          <a:prstGeom prst="rect">
            <a:avLst/>
          </a:prstGeom>
          <a:solidFill>
            <a:schemeClr val="folHlink"/>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100"/>
              <a:t>Estado actual</a:t>
            </a:r>
          </a:p>
        </p:txBody>
      </p:sp>
      <p:sp>
        <p:nvSpPr>
          <p:cNvPr id="16394" name="Freeform 20">
            <a:extLst>
              <a:ext uri="{FF2B5EF4-FFF2-40B4-BE49-F238E27FC236}">
                <a16:creationId xmlns:a16="http://schemas.microsoft.com/office/drawing/2014/main" id="{7D992C40-C17B-4A5D-9CB9-8BACCABBB60E}"/>
              </a:ext>
            </a:extLst>
          </p:cNvPr>
          <p:cNvSpPr>
            <a:spLocks/>
          </p:cNvSpPr>
          <p:nvPr/>
        </p:nvSpPr>
        <p:spPr bwMode="auto">
          <a:xfrm>
            <a:off x="6577482" y="6619875"/>
            <a:ext cx="3314700" cy="3105150"/>
          </a:xfrm>
          <a:custGeom>
            <a:avLst/>
            <a:gdLst>
              <a:gd name="T0" fmla="*/ 0 w 1392"/>
              <a:gd name="T1" fmla="*/ 2147483646 h 1304"/>
              <a:gd name="T2" fmla="*/ 2147483646 w 1392"/>
              <a:gd name="T3" fmla="*/ 2147483646 h 1304"/>
              <a:gd name="T4" fmla="*/ 2147483646 w 1392"/>
              <a:gd name="T5" fmla="*/ 2147483646 h 1304"/>
              <a:gd name="T6" fmla="*/ 2147483646 w 1392"/>
              <a:gd name="T7" fmla="*/ 2147483646 h 1304"/>
              <a:gd name="T8" fmla="*/ 2147483646 w 1392"/>
              <a:gd name="T9" fmla="*/ 2147483646 h 1304"/>
              <a:gd name="T10" fmla="*/ 2147483646 w 1392"/>
              <a:gd name="T11" fmla="*/ 2147483646 h 1304"/>
              <a:gd name="T12" fmla="*/ 2147483646 w 1392"/>
              <a:gd name="T13" fmla="*/ 2147483646 h 1304"/>
              <a:gd name="T14" fmla="*/ 2147483646 w 1392"/>
              <a:gd name="T15" fmla="*/ 2147483646 h 1304"/>
              <a:gd name="T16" fmla="*/ 2147483646 w 1392"/>
              <a:gd name="T17" fmla="*/ 2147483646 h 1304"/>
              <a:gd name="T18" fmla="*/ 2147483646 w 1392"/>
              <a:gd name="T19" fmla="*/ 2147483646 h 1304"/>
              <a:gd name="T20" fmla="*/ 2147483646 w 1392"/>
              <a:gd name="T21" fmla="*/ 2147483646 h 1304"/>
              <a:gd name="T22" fmla="*/ 2147483646 w 1392"/>
              <a:gd name="T23" fmla="*/ 2147483646 h 1304"/>
              <a:gd name="T24" fmla="*/ 2147483646 w 1392"/>
              <a:gd name="T25" fmla="*/ 2147483646 h 1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92"/>
              <a:gd name="T40" fmla="*/ 0 h 1304"/>
              <a:gd name="T41" fmla="*/ 1392 w 1392"/>
              <a:gd name="T42" fmla="*/ 1304 h 1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92" h="1304">
                <a:moveTo>
                  <a:pt x="0" y="440"/>
                </a:moveTo>
                <a:cubicBezTo>
                  <a:pt x="308" y="220"/>
                  <a:pt x="616" y="0"/>
                  <a:pt x="624" y="104"/>
                </a:cubicBezTo>
                <a:cubicBezTo>
                  <a:pt x="632" y="208"/>
                  <a:pt x="0" y="1072"/>
                  <a:pt x="48" y="1064"/>
                </a:cubicBezTo>
                <a:cubicBezTo>
                  <a:pt x="96" y="1056"/>
                  <a:pt x="864" y="40"/>
                  <a:pt x="912" y="56"/>
                </a:cubicBezTo>
                <a:cubicBezTo>
                  <a:pt x="960" y="72"/>
                  <a:pt x="368" y="1016"/>
                  <a:pt x="336" y="1160"/>
                </a:cubicBezTo>
                <a:cubicBezTo>
                  <a:pt x="304" y="1304"/>
                  <a:pt x="592" y="1072"/>
                  <a:pt x="720" y="920"/>
                </a:cubicBezTo>
                <a:cubicBezTo>
                  <a:pt x="848" y="768"/>
                  <a:pt x="1048" y="248"/>
                  <a:pt x="1104" y="248"/>
                </a:cubicBezTo>
                <a:cubicBezTo>
                  <a:pt x="1160" y="248"/>
                  <a:pt x="1024" y="848"/>
                  <a:pt x="1056" y="920"/>
                </a:cubicBezTo>
                <a:cubicBezTo>
                  <a:pt x="1088" y="992"/>
                  <a:pt x="1248" y="736"/>
                  <a:pt x="1296" y="680"/>
                </a:cubicBezTo>
                <a:cubicBezTo>
                  <a:pt x="1344" y="624"/>
                  <a:pt x="1336" y="592"/>
                  <a:pt x="1344" y="584"/>
                </a:cubicBezTo>
                <a:cubicBezTo>
                  <a:pt x="1352" y="576"/>
                  <a:pt x="1336" y="632"/>
                  <a:pt x="1344" y="632"/>
                </a:cubicBezTo>
                <a:cubicBezTo>
                  <a:pt x="1352" y="632"/>
                  <a:pt x="1392" y="592"/>
                  <a:pt x="1392" y="584"/>
                </a:cubicBezTo>
                <a:cubicBezTo>
                  <a:pt x="1392" y="576"/>
                  <a:pt x="1368" y="580"/>
                  <a:pt x="1344" y="58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sz="2100"/>
          </a:p>
        </p:txBody>
      </p:sp>
      <p:sp>
        <p:nvSpPr>
          <p:cNvPr id="16395" name="Oval 21">
            <a:extLst>
              <a:ext uri="{FF2B5EF4-FFF2-40B4-BE49-F238E27FC236}">
                <a16:creationId xmlns:a16="http://schemas.microsoft.com/office/drawing/2014/main" id="{4AAA5AD7-007D-4BDF-8F50-71924417CF99}"/>
              </a:ext>
            </a:extLst>
          </p:cNvPr>
          <p:cNvSpPr>
            <a:spLocks noChangeArrowheads="1"/>
          </p:cNvSpPr>
          <p:nvPr/>
        </p:nvSpPr>
        <p:spPr bwMode="auto">
          <a:xfrm>
            <a:off x="9658350" y="7200900"/>
            <a:ext cx="2514600" cy="1943100"/>
          </a:xfrm>
          <a:prstGeom prst="ellipse">
            <a:avLst/>
          </a:prstGeom>
          <a:solidFill>
            <a:srgbClr val="99CCFF"/>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100"/>
              <a:t>Estado de</a:t>
            </a:r>
          </a:p>
          <a:p>
            <a:pPr algn="ctr"/>
            <a:r>
              <a:rPr lang="en-GB" altLang="en-US" sz="2100"/>
              <a:t> transformación</a:t>
            </a:r>
          </a:p>
        </p:txBody>
      </p:sp>
      <p:sp>
        <p:nvSpPr>
          <p:cNvPr id="16396" name="AutoShape 22">
            <a:extLst>
              <a:ext uri="{FF2B5EF4-FFF2-40B4-BE49-F238E27FC236}">
                <a16:creationId xmlns:a16="http://schemas.microsoft.com/office/drawing/2014/main" id="{1DB4388C-F0C9-49E3-B0CE-43525A9B7395}"/>
              </a:ext>
            </a:extLst>
          </p:cNvPr>
          <p:cNvSpPr>
            <a:spLocks noChangeArrowheads="1"/>
          </p:cNvSpPr>
          <p:nvPr/>
        </p:nvSpPr>
        <p:spPr bwMode="auto">
          <a:xfrm>
            <a:off x="13123572" y="6552261"/>
            <a:ext cx="2971800" cy="2057400"/>
          </a:xfrm>
          <a:prstGeom prst="triangle">
            <a:avLst>
              <a:gd name="adj" fmla="val 50000"/>
            </a:avLst>
          </a:prstGeom>
          <a:solidFill>
            <a:srgbClr val="FF0066"/>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100"/>
              <a:t>Estado futuro</a:t>
            </a:r>
          </a:p>
        </p:txBody>
      </p:sp>
      <p:sp>
        <p:nvSpPr>
          <p:cNvPr id="16397" name="Freeform 23">
            <a:extLst>
              <a:ext uri="{FF2B5EF4-FFF2-40B4-BE49-F238E27FC236}">
                <a16:creationId xmlns:a16="http://schemas.microsoft.com/office/drawing/2014/main" id="{E96DB3E2-A508-452F-9AA2-A4D8B10DB837}"/>
              </a:ext>
            </a:extLst>
          </p:cNvPr>
          <p:cNvSpPr>
            <a:spLocks/>
          </p:cNvSpPr>
          <p:nvPr/>
        </p:nvSpPr>
        <p:spPr bwMode="auto">
          <a:xfrm>
            <a:off x="11644916" y="5788818"/>
            <a:ext cx="2400300" cy="3657600"/>
          </a:xfrm>
          <a:custGeom>
            <a:avLst/>
            <a:gdLst>
              <a:gd name="T0" fmla="*/ 2147483646 w 1008"/>
              <a:gd name="T1" fmla="*/ 2147483646 h 1536"/>
              <a:gd name="T2" fmla="*/ 2147483646 w 1008"/>
              <a:gd name="T3" fmla="*/ 2147483646 h 1536"/>
              <a:gd name="T4" fmla="*/ 2147483646 w 1008"/>
              <a:gd name="T5" fmla="*/ 2147483646 h 1536"/>
              <a:gd name="T6" fmla="*/ 2147483646 w 1008"/>
              <a:gd name="T7" fmla="*/ 2147483646 h 1536"/>
              <a:gd name="T8" fmla="*/ 2147483646 w 1008"/>
              <a:gd name="T9" fmla="*/ 2147483646 h 1536"/>
              <a:gd name="T10" fmla="*/ 2147483646 w 1008"/>
              <a:gd name="T11" fmla="*/ 2147483646 h 1536"/>
              <a:gd name="T12" fmla="*/ 2147483646 w 1008"/>
              <a:gd name="T13" fmla="*/ 2147483646 h 1536"/>
              <a:gd name="T14" fmla="*/ 2147483646 w 1008"/>
              <a:gd name="T15" fmla="*/ 2147483646 h 1536"/>
              <a:gd name="T16" fmla="*/ 2147483646 w 1008"/>
              <a:gd name="T17" fmla="*/ 2147483646 h 1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8"/>
              <a:gd name="T28" fmla="*/ 0 h 1536"/>
              <a:gd name="T29" fmla="*/ 1008 w 1008"/>
              <a:gd name="T30" fmla="*/ 1536 h 1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8" h="1536">
                <a:moveTo>
                  <a:pt x="88" y="1360"/>
                </a:moveTo>
                <a:cubicBezTo>
                  <a:pt x="308" y="1448"/>
                  <a:pt x="528" y="1536"/>
                  <a:pt x="520" y="1360"/>
                </a:cubicBezTo>
                <a:cubicBezTo>
                  <a:pt x="512" y="1184"/>
                  <a:pt x="80" y="456"/>
                  <a:pt x="40" y="304"/>
                </a:cubicBezTo>
                <a:cubicBezTo>
                  <a:pt x="0" y="152"/>
                  <a:pt x="240" y="480"/>
                  <a:pt x="280" y="448"/>
                </a:cubicBezTo>
                <a:cubicBezTo>
                  <a:pt x="320" y="416"/>
                  <a:pt x="240" y="96"/>
                  <a:pt x="280" y="112"/>
                </a:cubicBezTo>
                <a:cubicBezTo>
                  <a:pt x="320" y="128"/>
                  <a:pt x="472" y="560"/>
                  <a:pt x="520" y="544"/>
                </a:cubicBezTo>
                <a:cubicBezTo>
                  <a:pt x="568" y="528"/>
                  <a:pt x="496" y="0"/>
                  <a:pt x="568" y="16"/>
                </a:cubicBezTo>
                <a:cubicBezTo>
                  <a:pt x="640" y="32"/>
                  <a:pt x="896" y="552"/>
                  <a:pt x="952" y="640"/>
                </a:cubicBezTo>
                <a:cubicBezTo>
                  <a:pt x="1008" y="728"/>
                  <a:pt x="956" y="636"/>
                  <a:pt x="904" y="5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IE" sz="2100"/>
          </a:p>
        </p:txBody>
      </p:sp>
      <p:sp>
        <p:nvSpPr>
          <p:cNvPr id="16398" name="Rectangle 27">
            <a:extLst>
              <a:ext uri="{FF2B5EF4-FFF2-40B4-BE49-F238E27FC236}">
                <a16:creationId xmlns:a16="http://schemas.microsoft.com/office/drawing/2014/main" id="{52600AC0-0DF2-431A-8DB3-EB59627B73CF}"/>
              </a:ext>
            </a:extLst>
          </p:cNvPr>
          <p:cNvSpPr>
            <a:spLocks noChangeArrowheads="1"/>
          </p:cNvSpPr>
          <p:nvPr/>
        </p:nvSpPr>
        <p:spPr bwMode="auto">
          <a:xfrm>
            <a:off x="2971799" y="5295900"/>
            <a:ext cx="7979229" cy="800100"/>
          </a:xfrm>
          <a:prstGeom prst="rect">
            <a:avLst/>
          </a:prstGeom>
          <a:solidFill>
            <a:srgbClr val="FFC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100"/>
              <a:t>Es muy posible que el personal vea el cambio de forma diferente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7"/>
          <p:cNvSpPr txBox="1"/>
          <p:nvPr/>
        </p:nvSpPr>
        <p:spPr>
          <a:xfrm>
            <a:off x="1533179" y="1474094"/>
            <a:ext cx="12344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660066"/>
                </a:solidFill>
                <a:latin typeface="Calibri"/>
                <a:ea typeface="Calibri"/>
                <a:cs typeface="Calibri"/>
                <a:sym typeface="Calibri"/>
              </a:rPr>
              <a:t>3. ¡Comencemos! Fijación de objetivos SMART </a:t>
            </a:r>
          </a:p>
        </p:txBody>
      </p:sp>
      <p:sp>
        <p:nvSpPr>
          <p:cNvPr id="95" name="Google Shape;95;p7"/>
          <p:cNvSpPr txBox="1"/>
          <p:nvPr/>
        </p:nvSpPr>
        <p:spPr>
          <a:xfrm>
            <a:off x="1211238" y="2513372"/>
            <a:ext cx="8519615" cy="6370934"/>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Font typeface="Arial" panose="020B0604020202020204" pitchFamily="34" charset="0"/>
              <a:buChar char="•"/>
            </a:pPr>
            <a:r>
              <a:rPr lang="es-ES" sz="2400" b="0" i="0">
                <a:solidFill>
                  <a:srgbClr val="000000"/>
                </a:solidFill>
                <a:effectLst/>
                <a:latin typeface="open sans" panose="020B0606030504020204" pitchFamily="34" charset="0"/>
              </a:rPr>
              <a:t>Los objetivos SMART son una forma sencilla y asequible, tanto en tiempo como en recursos, de poner en marcha cualquier proceso de gestión del cambio.</a:t>
            </a:r>
          </a:p>
          <a:p>
            <a:pPr marR="0" lvl="0" algn="l" rtl="0">
              <a:spcBef>
                <a:spcPts val="0"/>
              </a:spcBef>
              <a:spcAft>
                <a:spcPts val="0"/>
              </a:spcAft>
            </a:pPr>
            <a:endParaRPr lang="en-US" sz="2400" b="0" i="0">
              <a:solidFill>
                <a:srgbClr val="000000"/>
              </a:solidFill>
              <a:effectLst/>
              <a:latin typeface="open sans" panose="020B0606030504020204" pitchFamily="34" charset="0"/>
            </a:endParaRPr>
          </a:p>
          <a:p>
            <a:pPr marL="571500" marR="0" lvl="0" indent="-571500" algn="l" rtl="0">
              <a:spcBef>
                <a:spcPts val="0"/>
              </a:spcBef>
              <a:spcAft>
                <a:spcPts val="0"/>
              </a:spcAft>
              <a:buFont typeface="Arial" panose="020B0604020202020204" pitchFamily="34" charset="0"/>
              <a:buChar char="•"/>
            </a:pPr>
            <a:r>
              <a:rPr lang="es-ES" sz="2400">
                <a:latin typeface="open sans" panose="020B0606030504020204" pitchFamily="34" charset="0"/>
              </a:rPr>
              <a:t>Muy útil para enmarcar y, sobre todo, comunicar la </a:t>
            </a:r>
            <a:r>
              <a:rPr lang="es-ES" sz="2400" b="1">
                <a:latin typeface="open sans" panose="020B0606030504020204" pitchFamily="34" charset="0"/>
              </a:rPr>
              <a:t>definición</a:t>
            </a:r>
            <a:r>
              <a:rPr lang="es-ES" sz="2400">
                <a:latin typeface="open sans" panose="020B0606030504020204" pitchFamily="34" charset="0"/>
              </a:rPr>
              <a:t> y la </a:t>
            </a:r>
            <a:r>
              <a:rPr lang="es-ES" sz="2400" b="1">
                <a:latin typeface="open sans" panose="020B0606030504020204" pitchFamily="34" charset="0"/>
              </a:rPr>
              <a:t>adopción</a:t>
            </a:r>
            <a:r>
              <a:rPr lang="es-ES" sz="2400">
                <a:latin typeface="open sans" panose="020B0606030504020204" pitchFamily="34" charset="0"/>
              </a:rPr>
              <a:t>.</a:t>
            </a:r>
          </a:p>
          <a:p>
            <a:pPr marR="0" lvl="0" algn="l" rtl="0">
              <a:spcBef>
                <a:spcPts val="0"/>
              </a:spcBef>
              <a:spcAft>
                <a:spcPts val="0"/>
              </a:spcAft>
            </a:pPr>
            <a:endParaRPr lang="en-US" sz="2400" b="1" i="0">
              <a:solidFill>
                <a:srgbClr val="000000"/>
              </a:solidFill>
              <a:effectLst/>
              <a:latin typeface="open sans" panose="020B0606030504020204" pitchFamily="34" charset="0"/>
            </a:endParaRPr>
          </a:p>
          <a:p>
            <a:pPr marL="571500" marR="0" lvl="0" indent="-571500" algn="l" rtl="0">
              <a:spcBef>
                <a:spcPts val="0"/>
              </a:spcBef>
              <a:spcAft>
                <a:spcPts val="0"/>
              </a:spcAft>
              <a:buFont typeface="Arial" panose="020B0604020202020204" pitchFamily="34" charset="0"/>
              <a:buChar char="•"/>
            </a:pPr>
            <a:r>
              <a:rPr lang="es-ES" sz="2400" b="0" i="0">
                <a:solidFill>
                  <a:srgbClr val="000000"/>
                </a:solidFill>
                <a:effectLst/>
                <a:latin typeface="open sans" panose="020B0606030504020204" pitchFamily="34" charset="0"/>
              </a:rPr>
              <a:t>Facilita a tu organización la preparación, la conformidad y la aceptación del cambio de forma ágil durante todo el proceso de cambio.</a:t>
            </a:r>
          </a:p>
          <a:p>
            <a:pPr marR="0" lvl="0" algn="l" rtl="0">
              <a:spcBef>
                <a:spcPts val="0"/>
              </a:spcBef>
              <a:spcAft>
                <a:spcPts val="0"/>
              </a:spcAft>
            </a:pPr>
            <a:endParaRPr lang="en-US" sz="2400" b="0" i="0">
              <a:solidFill>
                <a:srgbClr val="000000"/>
              </a:solidFill>
              <a:effectLst/>
              <a:latin typeface="open sans" panose="020B0606030504020204" pitchFamily="34" charset="0"/>
            </a:endParaRPr>
          </a:p>
          <a:p>
            <a:pPr marL="571500" marR="0" lvl="0" indent="-571500" algn="l" rtl="0">
              <a:spcBef>
                <a:spcPts val="0"/>
              </a:spcBef>
              <a:spcAft>
                <a:spcPts val="0"/>
              </a:spcAft>
              <a:buFont typeface="Arial" panose="020B0604020202020204" pitchFamily="34" charset="0"/>
              <a:buChar char="•"/>
            </a:pPr>
            <a:r>
              <a:rPr lang="es-ES" sz="2400">
                <a:latin typeface="open sans" panose="020B0606030504020204" pitchFamily="34" charset="0"/>
              </a:rPr>
              <a:t>Todo sobre comprensión y aceptación rápidas</a:t>
            </a:r>
          </a:p>
          <a:p>
            <a:pPr marR="0" lvl="0" algn="l" rtl="0">
              <a:spcBef>
                <a:spcPts val="0"/>
              </a:spcBef>
              <a:spcAft>
                <a:spcPts val="0"/>
              </a:spcAft>
            </a:pPr>
            <a:endParaRPr lang="en-US" sz="2400">
              <a:latin typeface="open sans" panose="020B0606030504020204" pitchFamily="34" charset="0"/>
            </a:endParaRPr>
          </a:p>
          <a:p>
            <a:pPr marL="571500" marR="0" lvl="0" indent="-571500" algn="l" rtl="0">
              <a:spcBef>
                <a:spcPts val="0"/>
              </a:spcBef>
              <a:spcAft>
                <a:spcPts val="0"/>
              </a:spcAft>
              <a:buFont typeface="Arial" panose="020B0604020202020204" pitchFamily="34" charset="0"/>
              <a:buChar char="•"/>
            </a:pPr>
            <a:r>
              <a:rPr lang="es-ES" sz="2400">
                <a:latin typeface="open sans" panose="020B0606030504020204" pitchFamily="34" charset="0"/>
              </a:rPr>
              <a:t>Puede utilizarse como una estructura de cambio independiente o construirse sobre ella con un marco más complicado.</a:t>
            </a:r>
            <a:endParaRPr/>
          </a:p>
        </p:txBody>
      </p:sp>
      <p:sp>
        <p:nvSpPr>
          <p:cNvPr id="96" name="Google Shape;96;p7" descr="Business Communication: What it Means, Why it Matters &amp; Mor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 name="Imagen 1">
            <a:extLst>
              <a:ext uri="{FF2B5EF4-FFF2-40B4-BE49-F238E27FC236}">
                <a16:creationId xmlns:a16="http://schemas.microsoft.com/office/drawing/2014/main" id="{F06F15B8-95E7-8057-9F48-1694B4953BD3}"/>
              </a:ext>
            </a:extLst>
          </p:cNvPr>
          <p:cNvPicPr>
            <a:picLocks noChangeAspect="1"/>
          </p:cNvPicPr>
          <p:nvPr/>
        </p:nvPicPr>
        <p:blipFill>
          <a:blip r:embed="rId3"/>
          <a:stretch>
            <a:fillRect/>
          </a:stretch>
        </p:blipFill>
        <p:spPr>
          <a:xfrm>
            <a:off x="9864548" y="2309169"/>
            <a:ext cx="7017104" cy="67793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6" name="Google Shape;96;p7" descr="Business Communication: What it Means, Why it Matters &amp; Mor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TextBox 10">
            <a:extLst>
              <a:ext uri="{FF2B5EF4-FFF2-40B4-BE49-F238E27FC236}">
                <a16:creationId xmlns:a16="http://schemas.microsoft.com/office/drawing/2014/main" id="{145E6D0D-9FDB-4A8B-9299-2C72A314ED46}"/>
              </a:ext>
            </a:extLst>
          </p:cNvPr>
          <p:cNvSpPr txBox="1"/>
          <p:nvPr/>
        </p:nvSpPr>
        <p:spPr>
          <a:xfrm>
            <a:off x="1211238" y="2415756"/>
            <a:ext cx="9144000" cy="2677656"/>
          </a:xfrm>
          <a:prstGeom prst="rect">
            <a:avLst/>
          </a:prstGeom>
          <a:noFill/>
        </p:spPr>
        <p:txBody>
          <a:bodyPr wrap="square">
            <a:spAutoFit/>
          </a:bodyPr>
          <a:lstStyle/>
          <a:p>
            <a:r>
              <a:rPr lang="es-ES" sz="2400" b="1">
                <a:solidFill>
                  <a:srgbClr val="7030A0"/>
                </a:solidFill>
                <a:latin typeface="Calibri" panose="020F0502020204030204" pitchFamily="34" charset="0"/>
              </a:rPr>
              <a:t>Bridie" regenta una peluquería de larga tradición en una pequeña ciudad de la República de Irlanda. Al igual que muchas otras empresas irlandesas similares, su negocio aún no tiene presencia en las redes sociales.</a:t>
            </a:r>
          </a:p>
          <a:p>
            <a:endParaRPr lang="en-US" sz="2400" b="1">
              <a:solidFill>
                <a:srgbClr val="7030A0"/>
              </a:solidFill>
              <a:latin typeface="Calibri" panose="020F0502020204030204" pitchFamily="34" charset="0"/>
            </a:endParaRPr>
          </a:p>
          <a:p>
            <a:r>
              <a:rPr lang="es-ES" sz="2400" b="1" i="0" u="none" strike="noStrike">
                <a:solidFill>
                  <a:srgbClr val="7030A0"/>
                </a:solidFill>
                <a:effectLst/>
                <a:latin typeface="Calibri" panose="020F0502020204030204" pitchFamily="34" charset="0"/>
              </a:rPr>
              <a:t>Completa la tabla de objetivos SMART para este proyecto. Cuando sea posible, compártela con tus compañeros/as de aprendizaje.</a:t>
            </a:r>
            <a:endParaRPr lang="en-IE" sz="2400">
              <a:solidFill>
                <a:srgbClr val="7030A0"/>
              </a:solidFill>
            </a:endParaRPr>
          </a:p>
        </p:txBody>
      </p:sp>
      <p:graphicFrame>
        <p:nvGraphicFramePr>
          <p:cNvPr id="5" name="Table 6">
            <a:extLst>
              <a:ext uri="{FF2B5EF4-FFF2-40B4-BE49-F238E27FC236}">
                <a16:creationId xmlns:a16="http://schemas.microsoft.com/office/drawing/2014/main" id="{78AED17A-E714-4D04-A174-17ECB089CF04}"/>
              </a:ext>
            </a:extLst>
          </p:cNvPr>
          <p:cNvGraphicFramePr>
            <a:graphicFrameLocks noGrp="1"/>
          </p:cNvGraphicFramePr>
          <p:nvPr>
            <p:extLst>
              <p:ext uri="{D42A27DB-BD31-4B8C-83A1-F6EECF244321}">
                <p14:modId xmlns:p14="http://schemas.microsoft.com/office/powerpoint/2010/main" val="70529554"/>
              </p:ext>
            </p:extLst>
          </p:nvPr>
        </p:nvGraphicFramePr>
        <p:xfrm>
          <a:off x="1173138" y="6742112"/>
          <a:ext cx="15943998" cy="2373936"/>
        </p:xfrm>
        <a:graphic>
          <a:graphicData uri="http://schemas.openxmlformats.org/drawingml/2006/table">
            <a:tbl>
              <a:tblPr firstRow="1" lastRow="1" bandRow="1">
                <a:tableStyleId>{84AED351-25B0-4149-A5ED-F89A5CD1FB83}</a:tableStyleId>
              </a:tblPr>
              <a:tblGrid>
                <a:gridCol w="825460">
                  <a:extLst>
                    <a:ext uri="{9D8B030D-6E8A-4147-A177-3AD203B41FA5}">
                      <a16:colId xmlns:a16="http://schemas.microsoft.com/office/drawing/2014/main" val="1363005640"/>
                    </a:ext>
                  </a:extLst>
                </a:gridCol>
                <a:gridCol w="2135252">
                  <a:extLst>
                    <a:ext uri="{9D8B030D-6E8A-4147-A177-3AD203B41FA5}">
                      <a16:colId xmlns:a16="http://schemas.microsoft.com/office/drawing/2014/main" val="3022636666"/>
                    </a:ext>
                  </a:extLst>
                </a:gridCol>
                <a:gridCol w="12983286">
                  <a:extLst>
                    <a:ext uri="{9D8B030D-6E8A-4147-A177-3AD203B41FA5}">
                      <a16:colId xmlns:a16="http://schemas.microsoft.com/office/drawing/2014/main" val="2139191347"/>
                    </a:ext>
                  </a:extLst>
                </a:gridCol>
              </a:tblGrid>
              <a:tr h="418224">
                <a:tc>
                  <a:txBody>
                    <a:bodyPr/>
                    <a:lstStyle/>
                    <a:p>
                      <a:r>
                        <a:rPr lang="en-IE" sz="2000" b="1"/>
                        <a:t>S</a:t>
                      </a:r>
                    </a:p>
                  </a:txBody>
                  <a:tcPr/>
                </a:tc>
                <a:tc>
                  <a:txBody>
                    <a:bodyPr/>
                    <a:lstStyle/>
                    <a:p>
                      <a:r>
                        <a:rPr lang="en-IE" sz="2000"/>
                        <a:t>Específico </a:t>
                      </a:r>
                    </a:p>
                  </a:txBody>
                  <a:tcPr/>
                </a:tc>
                <a:tc>
                  <a:txBody>
                    <a:bodyPr/>
                    <a:lstStyle/>
                    <a:p>
                      <a:endParaRPr lang="en-IE"/>
                    </a:p>
                  </a:txBody>
                  <a:tcPr/>
                </a:tc>
                <a:extLst>
                  <a:ext uri="{0D108BD9-81ED-4DB2-BD59-A6C34878D82A}">
                    <a16:rowId xmlns:a16="http://schemas.microsoft.com/office/drawing/2014/main" val="2849142764"/>
                  </a:ext>
                </a:extLst>
              </a:tr>
              <a:tr h="418224">
                <a:tc>
                  <a:txBody>
                    <a:bodyPr/>
                    <a:lstStyle/>
                    <a:p>
                      <a:r>
                        <a:rPr lang="en-IE" sz="2000" b="1"/>
                        <a:t>M</a:t>
                      </a:r>
                    </a:p>
                  </a:txBody>
                  <a:tcPr/>
                </a:tc>
                <a:tc>
                  <a:txBody>
                    <a:bodyPr/>
                    <a:lstStyle/>
                    <a:p>
                      <a:r>
                        <a:rPr lang="en-IE" sz="2000"/>
                        <a:t>Medible</a:t>
                      </a:r>
                    </a:p>
                  </a:txBody>
                  <a:tcPr/>
                </a:tc>
                <a:tc>
                  <a:txBody>
                    <a:bodyPr/>
                    <a:lstStyle/>
                    <a:p>
                      <a:endParaRPr lang="en-IE"/>
                    </a:p>
                  </a:txBody>
                  <a:tcPr/>
                </a:tc>
                <a:extLst>
                  <a:ext uri="{0D108BD9-81ED-4DB2-BD59-A6C34878D82A}">
                    <a16:rowId xmlns:a16="http://schemas.microsoft.com/office/drawing/2014/main" val="289406910"/>
                  </a:ext>
                </a:extLst>
              </a:tr>
              <a:tr h="418224">
                <a:tc>
                  <a:txBody>
                    <a:bodyPr/>
                    <a:lstStyle/>
                    <a:p>
                      <a:r>
                        <a:rPr lang="en-IE" sz="2000" b="1"/>
                        <a:t>A</a:t>
                      </a:r>
                    </a:p>
                  </a:txBody>
                  <a:tcPr/>
                </a:tc>
                <a:tc>
                  <a:txBody>
                    <a:bodyPr/>
                    <a:lstStyle/>
                    <a:p>
                      <a:r>
                        <a:rPr lang="en-IE" sz="2000"/>
                        <a:t>Alcanzable</a:t>
                      </a:r>
                    </a:p>
                  </a:txBody>
                  <a:tcPr/>
                </a:tc>
                <a:tc>
                  <a:txBody>
                    <a:bodyPr/>
                    <a:lstStyle/>
                    <a:p>
                      <a:endParaRPr lang="en-IE"/>
                    </a:p>
                  </a:txBody>
                  <a:tcPr/>
                </a:tc>
                <a:extLst>
                  <a:ext uri="{0D108BD9-81ED-4DB2-BD59-A6C34878D82A}">
                    <a16:rowId xmlns:a16="http://schemas.microsoft.com/office/drawing/2014/main" val="2517690888"/>
                  </a:ext>
                </a:extLst>
              </a:tr>
              <a:tr h="418224">
                <a:tc>
                  <a:txBody>
                    <a:bodyPr/>
                    <a:lstStyle/>
                    <a:p>
                      <a:r>
                        <a:rPr lang="en-IE" sz="2000" b="1"/>
                        <a:t>R</a:t>
                      </a:r>
                    </a:p>
                  </a:txBody>
                  <a:tcPr/>
                </a:tc>
                <a:tc>
                  <a:txBody>
                    <a:bodyPr/>
                    <a:lstStyle/>
                    <a:p>
                      <a:r>
                        <a:rPr lang="en-IE" sz="2000"/>
                        <a:t>Realista</a:t>
                      </a:r>
                    </a:p>
                  </a:txBody>
                  <a:tcPr/>
                </a:tc>
                <a:tc>
                  <a:txBody>
                    <a:bodyPr/>
                    <a:lstStyle/>
                    <a:p>
                      <a:endParaRPr lang="en-IE"/>
                    </a:p>
                  </a:txBody>
                  <a:tcPr/>
                </a:tc>
                <a:extLst>
                  <a:ext uri="{0D108BD9-81ED-4DB2-BD59-A6C34878D82A}">
                    <a16:rowId xmlns:a16="http://schemas.microsoft.com/office/drawing/2014/main" val="367542100"/>
                  </a:ext>
                </a:extLst>
              </a:tr>
              <a:tr h="418224">
                <a:tc>
                  <a:txBody>
                    <a:bodyPr/>
                    <a:lstStyle/>
                    <a:p>
                      <a:r>
                        <a:rPr lang="en-IE" sz="2000" b="1"/>
                        <a:t>T</a:t>
                      </a:r>
                    </a:p>
                  </a:txBody>
                  <a:tcPr/>
                </a:tc>
                <a:tc>
                  <a:txBody>
                    <a:bodyPr/>
                    <a:lstStyle/>
                    <a:p>
                      <a:r>
                        <a:rPr lang="en-IE" sz="2000"/>
                        <a:t>De duración limitada</a:t>
                      </a:r>
                    </a:p>
                  </a:txBody>
                  <a:tcPr/>
                </a:tc>
                <a:tc>
                  <a:txBody>
                    <a:bodyPr/>
                    <a:lstStyle/>
                    <a:p>
                      <a:endParaRPr lang="en-IE"/>
                    </a:p>
                  </a:txBody>
                  <a:tcPr/>
                </a:tc>
                <a:extLst>
                  <a:ext uri="{0D108BD9-81ED-4DB2-BD59-A6C34878D82A}">
                    <a16:rowId xmlns:a16="http://schemas.microsoft.com/office/drawing/2014/main" val="268852069"/>
                  </a:ext>
                </a:extLst>
              </a:tr>
            </a:tbl>
          </a:graphicData>
        </a:graphic>
      </p:graphicFrame>
      <p:sp>
        <p:nvSpPr>
          <p:cNvPr id="9" name="TextBox 8">
            <a:extLst>
              <a:ext uri="{FF2B5EF4-FFF2-40B4-BE49-F238E27FC236}">
                <a16:creationId xmlns:a16="http://schemas.microsoft.com/office/drawing/2014/main" id="{31E77D44-829D-4E2F-B561-B81AE2276110}"/>
              </a:ext>
            </a:extLst>
          </p:cNvPr>
          <p:cNvSpPr txBox="1"/>
          <p:nvPr/>
        </p:nvSpPr>
        <p:spPr>
          <a:xfrm>
            <a:off x="1771651" y="6361218"/>
            <a:ext cx="11755482" cy="369332"/>
          </a:xfrm>
          <a:prstGeom prst="rect">
            <a:avLst/>
          </a:prstGeom>
          <a:noFill/>
        </p:spPr>
        <p:txBody>
          <a:bodyPr wrap="square" rtlCol="0">
            <a:spAutoFit/>
          </a:bodyPr>
          <a:lstStyle/>
          <a:p>
            <a:r>
              <a:rPr lang="en-IE" sz="1800" b="1">
                <a:solidFill>
                  <a:srgbClr val="7030A0"/>
                </a:solidFill>
              </a:rPr>
              <a:t>‘</a:t>
            </a:r>
            <a:r>
              <a:rPr lang="es-ES" sz="1800" b="1">
                <a:solidFill>
                  <a:srgbClr val="7030A0"/>
                </a:solidFill>
              </a:rPr>
              <a:t>Objetivos inteligentes del proyecto de adopción de medios sociales de Bridie's Hair Saloon</a:t>
            </a:r>
            <a:endParaRPr lang="en-IE" sz="1800" b="1">
              <a:solidFill>
                <a:srgbClr val="7030A0"/>
              </a:solidFill>
            </a:endParaRPr>
          </a:p>
        </p:txBody>
      </p:sp>
      <p:pic>
        <p:nvPicPr>
          <p:cNvPr id="4098" name="Picture 2">
            <a:extLst>
              <a:ext uri="{FF2B5EF4-FFF2-40B4-BE49-F238E27FC236}">
                <a16:creationId xmlns:a16="http://schemas.microsoft.com/office/drawing/2014/main" id="{DD7ABAFE-4C14-4563-BD73-A16A34158F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549" y="1135834"/>
            <a:ext cx="899028" cy="89902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76C312D-75AF-423A-9D0F-21DD707E4288}"/>
              </a:ext>
            </a:extLst>
          </p:cNvPr>
          <p:cNvSpPr txBox="1"/>
          <p:nvPr/>
        </p:nvSpPr>
        <p:spPr>
          <a:xfrm>
            <a:off x="2434107" y="1431459"/>
            <a:ext cx="9144000" cy="307777"/>
          </a:xfrm>
          <a:prstGeom prst="rect">
            <a:avLst/>
          </a:prstGeom>
          <a:noFill/>
        </p:spPr>
        <p:txBody>
          <a:bodyPr wrap="square">
            <a:spAutoFit/>
          </a:bodyPr>
          <a:lstStyle/>
          <a:p>
            <a:r>
              <a:rPr lang="en-IE" b="1">
                <a:solidFill>
                  <a:srgbClr val="7030A0"/>
                </a:solidFill>
              </a:rPr>
              <a:t>¡Mantente ocupada!</a:t>
            </a:r>
          </a:p>
        </p:txBody>
      </p:sp>
      <p:pic>
        <p:nvPicPr>
          <p:cNvPr id="6" name="Picture 5" descr="A room with tables and chairs&#10;&#10;Description automatically generated with medium confidence">
            <a:extLst>
              <a:ext uri="{FF2B5EF4-FFF2-40B4-BE49-F238E27FC236}">
                <a16:creationId xmlns:a16="http://schemas.microsoft.com/office/drawing/2014/main" id="{6BDAA0D6-B882-4FBF-9625-2437337253D5}"/>
              </a:ext>
            </a:extLst>
          </p:cNvPr>
          <p:cNvPicPr>
            <a:picLocks noChangeAspect="1"/>
          </p:cNvPicPr>
          <p:nvPr/>
        </p:nvPicPr>
        <p:blipFill>
          <a:blip r:embed="rId4"/>
          <a:stretch>
            <a:fillRect/>
          </a:stretch>
        </p:blipFill>
        <p:spPr>
          <a:xfrm>
            <a:off x="10769062" y="2220064"/>
            <a:ext cx="6231628" cy="4128454"/>
          </a:xfrm>
          <a:prstGeom prst="rect">
            <a:avLst/>
          </a:prstGeom>
        </p:spPr>
      </p:pic>
    </p:spTree>
    <p:extLst>
      <p:ext uri="{BB962C8B-B14F-4D97-AF65-F5344CB8AC3E}">
        <p14:creationId xmlns:p14="http://schemas.microsoft.com/office/powerpoint/2010/main" val="707822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9"/>
          <p:cNvSpPr txBox="1"/>
          <p:nvPr/>
        </p:nvSpPr>
        <p:spPr>
          <a:xfrm>
            <a:off x="1258252" y="1469529"/>
            <a:ext cx="124206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660066"/>
                </a:solidFill>
                <a:latin typeface="Calibri"/>
                <a:ea typeface="Calibri"/>
                <a:cs typeface="Calibri"/>
                <a:sym typeface="Calibri"/>
              </a:rPr>
              <a:t>3. Proceso de gestión del cambio en 8 etapas de Kotter </a:t>
            </a:r>
          </a:p>
        </p:txBody>
      </p:sp>
      <p:sp>
        <p:nvSpPr>
          <p:cNvPr id="110" name="Google Shape;110;p9"/>
          <p:cNvSpPr txBox="1"/>
          <p:nvPr/>
        </p:nvSpPr>
        <p:spPr>
          <a:xfrm>
            <a:off x="685800" y="2300227"/>
            <a:ext cx="13182600" cy="523220"/>
          </a:xfrm>
          <a:prstGeom prst="rect">
            <a:avLst/>
          </a:prstGeom>
          <a:noFill/>
          <a:ln>
            <a:noFill/>
          </a:ln>
        </p:spPr>
        <p:txBody>
          <a:bodyPr spcFirstLastPara="1" wrap="square" lIns="91425" tIns="45700" rIns="91425" bIns="45700" anchor="t" anchorCtr="0">
            <a:spAutoFit/>
          </a:bodyPr>
          <a:lstStyle/>
          <a:p>
            <a:pPr marL="457200" marR="0" lvl="0" indent="-279400" algn="l" rtl="0">
              <a:spcBef>
                <a:spcPts val="0"/>
              </a:spcBef>
              <a:spcAft>
                <a:spcPts val="0"/>
              </a:spcAft>
              <a:buClr>
                <a:schemeClr val="dk1"/>
              </a:buClr>
              <a:buSzPts val="2800"/>
              <a:buFont typeface="Arial"/>
              <a:buNone/>
            </a:pPr>
            <a:endParaRPr sz="2800" b="1">
              <a:solidFill>
                <a:schemeClr val="dk1"/>
              </a:solidFill>
              <a:latin typeface="Calibri"/>
              <a:ea typeface="Calibri"/>
              <a:cs typeface="Calibri"/>
              <a:sym typeface="Calibri"/>
            </a:endParaRPr>
          </a:p>
        </p:txBody>
      </p:sp>
      <p:sp>
        <p:nvSpPr>
          <p:cNvPr id="111" name="Google Shape;111;p9"/>
          <p:cNvSpPr txBox="1"/>
          <p:nvPr/>
        </p:nvSpPr>
        <p:spPr>
          <a:xfrm>
            <a:off x="1048966" y="2300227"/>
            <a:ext cx="15763240" cy="1877397"/>
          </a:xfrm>
          <a:prstGeom prst="rect">
            <a:avLst/>
          </a:prstGeom>
          <a:noFill/>
          <a:ln>
            <a:noFill/>
          </a:ln>
        </p:spPr>
        <p:txBody>
          <a:bodyPr spcFirstLastPara="1" wrap="square" lIns="91425" tIns="45700" rIns="91425" bIns="45700" anchor="t" anchorCtr="0">
            <a:spAutoFit/>
          </a:bodyPr>
          <a:lstStyle/>
          <a:p>
            <a:pPr marL="285750" indent="-285750" rtl="0">
              <a:spcBef>
                <a:spcPts val="0"/>
              </a:spcBef>
              <a:spcAft>
                <a:spcPts val="800"/>
              </a:spcAft>
              <a:buFont typeface="Arial" panose="020B0604020202020204" pitchFamily="34" charset="0"/>
              <a:buChar char="•"/>
            </a:pPr>
            <a:r>
              <a:rPr lang="es-ES" sz="2400" b="0" i="0" u="none" strike="noStrike">
                <a:solidFill>
                  <a:srgbClr val="000000"/>
                </a:solidFill>
                <a:effectLst/>
                <a:latin typeface="Calibri" panose="020F0502020204030204" pitchFamily="34" charset="0"/>
              </a:rPr>
              <a:t>Teoría significativa y enormemente popular elegida que ofrece un marco lo suficientemente amplio y detallado como para dirigir y gestionar los posibles escollos de la gestión del cambio.</a:t>
            </a:r>
          </a:p>
          <a:p>
            <a:pPr marL="285750" indent="-285750" rtl="0">
              <a:spcBef>
                <a:spcPts val="0"/>
              </a:spcBef>
              <a:spcAft>
                <a:spcPts val="800"/>
              </a:spcAft>
              <a:buFont typeface="Arial" panose="020B0604020202020204" pitchFamily="34" charset="0"/>
              <a:buChar char="•"/>
            </a:pPr>
            <a:r>
              <a:rPr lang="en-US" sz="2400" b="0" i="0" u="none" strike="noStrike">
                <a:solidFill>
                  <a:srgbClr val="000000"/>
                </a:solidFill>
                <a:effectLst/>
                <a:latin typeface="Calibri" panose="020F0502020204030204" pitchFamily="34" charset="0"/>
              </a:rPr>
              <a:t>Ofrece una hoja de ruta práctica</a:t>
            </a:r>
          </a:p>
          <a:p>
            <a:pPr marL="285750" indent="-285750" rtl="0">
              <a:spcBef>
                <a:spcPts val="0"/>
              </a:spcBef>
              <a:spcAft>
                <a:spcPts val="800"/>
              </a:spcAft>
              <a:buFont typeface="Arial" panose="020B0604020202020204" pitchFamily="34" charset="0"/>
              <a:buChar char="•"/>
            </a:pPr>
            <a:r>
              <a:rPr lang="es-ES" sz="2400">
                <a:latin typeface="Calibri" panose="020F0502020204030204" pitchFamily="34" charset="0"/>
              </a:rPr>
              <a:t>Escalable, si se sigue correctamente puede aportar estructura a cualquier proyecto de gestión del cambio.</a:t>
            </a:r>
            <a:endParaRPr lang="en-US" sz="2400" b="0">
              <a:effectLst/>
            </a:endParaRPr>
          </a:p>
        </p:txBody>
      </p:sp>
      <p:pic>
        <p:nvPicPr>
          <p:cNvPr id="3" name="Picture 2" descr="Diagram&#10;&#10;Description automatically generated">
            <a:extLst>
              <a:ext uri="{FF2B5EF4-FFF2-40B4-BE49-F238E27FC236}">
                <a16:creationId xmlns:a16="http://schemas.microsoft.com/office/drawing/2014/main" id="{7FA543F4-E440-4578-B436-1AA92D8C0604}"/>
              </a:ext>
            </a:extLst>
          </p:cNvPr>
          <p:cNvPicPr>
            <a:picLocks noChangeAspect="1"/>
          </p:cNvPicPr>
          <p:nvPr/>
        </p:nvPicPr>
        <p:blipFill>
          <a:blip r:embed="rId3"/>
          <a:stretch>
            <a:fillRect/>
          </a:stretch>
        </p:blipFill>
        <p:spPr>
          <a:xfrm>
            <a:off x="2729552" y="4413892"/>
            <a:ext cx="7792871" cy="4721977"/>
          </a:xfrm>
          <a:prstGeom prst="rect">
            <a:avLst/>
          </a:prstGeom>
        </p:spPr>
      </p:pic>
      <p:pic>
        <p:nvPicPr>
          <p:cNvPr id="5122" name="Picture 2" descr="Leading Change, Kotter, John P, Used; Good Book - Picture 1 of 1">
            <a:extLst>
              <a:ext uri="{FF2B5EF4-FFF2-40B4-BE49-F238E27FC236}">
                <a16:creationId xmlns:a16="http://schemas.microsoft.com/office/drawing/2014/main" id="{1414A24C-23DF-42FC-98D7-5BE334E685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5617" y="4423249"/>
            <a:ext cx="3433003" cy="47515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7"/>
          <p:cNvSpPr txBox="1"/>
          <p:nvPr/>
        </p:nvSpPr>
        <p:spPr>
          <a:xfrm>
            <a:off x="1481695" y="1587400"/>
            <a:ext cx="12344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660066"/>
                </a:solidFill>
                <a:latin typeface="Calibri"/>
                <a:ea typeface="Calibri"/>
                <a:cs typeface="Calibri"/>
                <a:sym typeface="Calibri"/>
              </a:rPr>
              <a:t>3. La importancia del liderazgo efectivo</a:t>
            </a:r>
          </a:p>
        </p:txBody>
      </p:sp>
      <p:sp>
        <p:nvSpPr>
          <p:cNvPr id="95" name="Google Shape;95;p7"/>
          <p:cNvSpPr txBox="1"/>
          <p:nvPr/>
        </p:nvSpPr>
        <p:spPr>
          <a:xfrm>
            <a:off x="1211238" y="2513372"/>
            <a:ext cx="9297538" cy="5786159"/>
          </a:xfrm>
          <a:prstGeom prst="rect">
            <a:avLst/>
          </a:prstGeom>
          <a:noFill/>
          <a:ln>
            <a:noFill/>
          </a:ln>
        </p:spPr>
        <p:txBody>
          <a:bodyPr spcFirstLastPara="1" wrap="square" lIns="91425" tIns="45700" rIns="91425" bIns="45700" anchor="t" anchorCtr="0">
            <a:spAutoFit/>
          </a:bodyPr>
          <a:lstStyle/>
          <a:p>
            <a:pPr eaLnBrk="1" hangingPunct="1"/>
            <a:endParaRPr lang="en-GB" altLang="en-US" sz="2800" b="1">
              <a:latin typeface="Calibri" panose="020F0502020204030204" pitchFamily="34" charset="0"/>
              <a:cs typeface="Calibri" panose="020F0502020204030204" pitchFamily="34" charset="0"/>
            </a:endParaRPr>
          </a:p>
          <a:p>
            <a:pPr lvl="1" eaLnBrk="1" hangingPunct="1">
              <a:buClr>
                <a:srgbClr val="FF3300"/>
              </a:buClr>
              <a:buSzTx/>
            </a:pPr>
            <a:r>
              <a:rPr lang="en-GB" altLang="en-US" sz="2400" b="1" i="1">
                <a:solidFill>
                  <a:srgbClr val="7030A0"/>
                </a:solidFill>
                <a:latin typeface="Calibri" panose="020F0502020204030204" pitchFamily="34" charset="0"/>
                <a:cs typeface="Calibri" panose="020F0502020204030204" pitchFamily="34" charset="0"/>
              </a:rPr>
              <a:t>Gestión</a:t>
            </a:r>
            <a:r>
              <a:rPr lang="en-GB" altLang="en-US" sz="2400">
                <a:latin typeface="Calibri" panose="020F0502020204030204" pitchFamily="34" charset="0"/>
                <a:cs typeface="Calibri" panose="020F0502020204030204" pitchFamily="34" charset="0"/>
              </a:rPr>
              <a:t> del cambio es importante …</a:t>
            </a:r>
          </a:p>
          <a:p>
            <a:pPr lvl="1" eaLnBrk="1" hangingPunct="1">
              <a:buSzPct val="70000"/>
              <a:buFont typeface="Wingdings" panose="05000000000000000000" pitchFamily="2" charset="2"/>
              <a:buNone/>
            </a:pPr>
            <a:r>
              <a:rPr lang="en-GB" altLang="en-US" sz="2400">
                <a:latin typeface="Calibri" panose="020F0502020204030204" pitchFamily="34" charset="0"/>
                <a:cs typeface="Calibri" panose="020F0502020204030204" pitchFamily="34" charset="0"/>
              </a:rPr>
              <a:t>	Pero para la mayoría de las organizaciones, el reto mucho mayor es </a:t>
            </a:r>
            <a:r>
              <a:rPr lang="en-GB" altLang="en-US" sz="2400" b="1" i="1">
                <a:solidFill>
                  <a:srgbClr val="7030A0"/>
                </a:solidFill>
                <a:latin typeface="Calibri" panose="020F0502020204030204" pitchFamily="34" charset="0"/>
                <a:cs typeface="Calibri" panose="020F0502020204030204" pitchFamily="34" charset="0"/>
              </a:rPr>
              <a:t>liderar</a:t>
            </a:r>
            <a:r>
              <a:rPr lang="en-GB" altLang="en-US" sz="2400">
                <a:latin typeface="Calibri" panose="020F0502020204030204" pitchFamily="34" charset="0"/>
                <a:cs typeface="Calibri" panose="020F0502020204030204" pitchFamily="34" charset="0"/>
              </a:rPr>
              <a:t> el cambio.</a:t>
            </a:r>
          </a:p>
          <a:p>
            <a:pPr lvl="1" eaLnBrk="1" hangingPunct="1">
              <a:buSzPct val="70000"/>
              <a:buFont typeface="Wingdings" panose="05000000000000000000" pitchFamily="2" charset="2"/>
              <a:buNone/>
            </a:pPr>
            <a:endParaRPr lang="en-GB" altLang="en-US" sz="2400">
              <a:latin typeface="Calibri" panose="020F0502020204030204" pitchFamily="34" charset="0"/>
              <a:cs typeface="Calibri" panose="020F0502020204030204" pitchFamily="34" charset="0"/>
            </a:endParaRPr>
          </a:p>
          <a:p>
            <a:pPr lvl="1" eaLnBrk="1" hangingPunct="1">
              <a:buSzPct val="70000"/>
              <a:buFont typeface="Wingdings" panose="05000000000000000000" pitchFamily="2" charset="2"/>
              <a:buNone/>
            </a:pPr>
            <a:r>
              <a:rPr lang="en-GB" altLang="en-US" sz="2400">
                <a:latin typeface="Calibri" panose="020F0502020204030204" pitchFamily="34" charset="0"/>
                <a:cs typeface="Calibri" panose="020F0502020204030204" pitchFamily="34" charset="0"/>
              </a:rPr>
              <a:t>	Solo el  </a:t>
            </a:r>
            <a:r>
              <a:rPr lang="en-GB" altLang="en-US" sz="2400" b="1" i="1">
                <a:solidFill>
                  <a:srgbClr val="7030A0"/>
                </a:solidFill>
                <a:latin typeface="Calibri" panose="020F0502020204030204" pitchFamily="34" charset="0"/>
                <a:cs typeface="Calibri" panose="020F0502020204030204" pitchFamily="34" charset="0"/>
              </a:rPr>
              <a:t>liderazgo </a:t>
            </a:r>
            <a:r>
              <a:rPr lang="en-GB" altLang="en-US" sz="2400" b="1" i="1">
                <a:solidFill>
                  <a:srgbClr val="009900"/>
                </a:solidFill>
                <a:latin typeface="Calibri" panose="020F0502020204030204" pitchFamily="34" charset="0"/>
                <a:cs typeface="Calibri" panose="020F0502020204030204" pitchFamily="34" charset="0"/>
              </a:rPr>
              <a:t> </a:t>
            </a:r>
            <a:r>
              <a:rPr lang="en-GB" altLang="en-US" sz="2400">
                <a:latin typeface="Calibri" panose="020F0502020204030204" pitchFamily="34" charset="0"/>
                <a:cs typeface="Calibri" panose="020F0502020204030204" pitchFamily="34" charset="0"/>
              </a:rPr>
              <a:t>puede abrirse paso a través de las numerosas fuentes de inercia empresarial.</a:t>
            </a:r>
          </a:p>
          <a:p>
            <a:pPr lvl="1" eaLnBrk="1" hangingPunct="1">
              <a:buSzPct val="70000"/>
              <a:buFont typeface="Wingdings" panose="05000000000000000000" pitchFamily="2" charset="2"/>
              <a:buNone/>
            </a:pPr>
            <a:endParaRPr lang="en-GB" altLang="en-US" sz="2400">
              <a:latin typeface="Calibri" panose="020F0502020204030204" pitchFamily="34" charset="0"/>
              <a:cs typeface="Calibri" panose="020F0502020204030204" pitchFamily="34" charset="0"/>
            </a:endParaRPr>
          </a:p>
          <a:p>
            <a:pPr lvl="1" eaLnBrk="1" hangingPunct="1">
              <a:buSzPct val="70000"/>
              <a:buFont typeface="Wingdings" panose="05000000000000000000" pitchFamily="2" charset="2"/>
              <a:buNone/>
            </a:pPr>
            <a:r>
              <a:rPr lang="en-GB" altLang="en-US" sz="2400">
                <a:latin typeface="Calibri" panose="020F0502020204030204" pitchFamily="34" charset="0"/>
                <a:cs typeface="Calibri" panose="020F0502020204030204" pitchFamily="34" charset="0"/>
              </a:rPr>
              <a:t>	Solo el </a:t>
            </a:r>
            <a:r>
              <a:rPr lang="en-GB" altLang="en-US" sz="2400" b="1" i="1">
                <a:solidFill>
                  <a:srgbClr val="7030A0"/>
                </a:solidFill>
                <a:latin typeface="Calibri" panose="020F0502020204030204" pitchFamily="34" charset="0"/>
                <a:cs typeface="Calibri" panose="020F0502020204030204" pitchFamily="34" charset="0"/>
              </a:rPr>
              <a:t>leadership</a:t>
            </a:r>
            <a:r>
              <a:rPr lang="en-GB" altLang="en-US" sz="2400">
                <a:latin typeface="Calibri" panose="020F0502020204030204" pitchFamily="34" charset="0"/>
                <a:cs typeface="Calibri" panose="020F0502020204030204" pitchFamily="34" charset="0"/>
              </a:rPr>
              <a:t> puede motivar las acciones necesarias para modificar el comportamiento de forma significativa.</a:t>
            </a:r>
          </a:p>
          <a:p>
            <a:pPr lvl="1" eaLnBrk="1" hangingPunct="1">
              <a:buSzPct val="70000"/>
              <a:buFont typeface="Wingdings" panose="05000000000000000000" pitchFamily="2" charset="2"/>
              <a:buNone/>
            </a:pPr>
            <a:endParaRPr lang="en-GB" altLang="en-US" sz="2400">
              <a:latin typeface="Calibri" panose="020F0502020204030204" pitchFamily="34" charset="0"/>
              <a:cs typeface="Calibri" panose="020F0502020204030204" pitchFamily="34" charset="0"/>
            </a:endParaRPr>
          </a:p>
          <a:p>
            <a:pPr lvl="1" eaLnBrk="1" hangingPunct="1">
              <a:buSzPct val="70000"/>
              <a:buFont typeface="Wingdings" panose="05000000000000000000" pitchFamily="2" charset="2"/>
              <a:buNone/>
            </a:pPr>
            <a:r>
              <a:rPr lang="en-GB" altLang="en-US" sz="2400">
                <a:latin typeface="Calibri" panose="020F0502020204030204" pitchFamily="34" charset="0"/>
                <a:cs typeface="Calibri" panose="020F0502020204030204" pitchFamily="34" charset="0"/>
              </a:rPr>
              <a:t>	Solo el </a:t>
            </a:r>
            <a:r>
              <a:rPr lang="en-GB" altLang="en-US" sz="2400" b="1" i="1">
                <a:solidFill>
                  <a:srgbClr val="7030A0"/>
                </a:solidFill>
                <a:latin typeface="Calibri" panose="020F0502020204030204" pitchFamily="34" charset="0"/>
                <a:cs typeface="Calibri" panose="020F0502020204030204" pitchFamily="34" charset="0"/>
              </a:rPr>
              <a:t>liderazgo </a:t>
            </a:r>
            <a:r>
              <a:rPr lang="en-GB" altLang="en-US" sz="2400">
                <a:latin typeface="Calibri" panose="020F0502020204030204" pitchFamily="34" charset="0"/>
                <a:cs typeface="Calibri" panose="020F0502020204030204" pitchFamily="34" charset="0"/>
              </a:rPr>
              <a:t> puede conseguir que el cambio se mantenga anclado en la propia cultura de la organización. </a:t>
            </a:r>
          </a:p>
          <a:p>
            <a:pPr lvl="1" eaLnBrk="1" hangingPunct="1">
              <a:buSzPct val="70000"/>
              <a:buFont typeface="Wingdings" panose="05000000000000000000" pitchFamily="2" charset="2"/>
              <a:buNone/>
            </a:pPr>
            <a:endParaRPr lang="en-GB" altLang="en-US" sz="2000"/>
          </a:p>
          <a:p>
            <a:pPr lvl="1" algn="r" eaLnBrk="1" hangingPunct="1">
              <a:buSzPct val="70000"/>
              <a:buFont typeface="Wingdings" panose="05000000000000000000" pitchFamily="2" charset="2"/>
              <a:buNone/>
            </a:pPr>
            <a:r>
              <a:rPr lang="en-GB" altLang="en-US" sz="2000" b="1" u="sng"/>
              <a:t>Leading Change</a:t>
            </a:r>
            <a:r>
              <a:rPr lang="en-GB" altLang="en-US" sz="2000" b="1"/>
              <a:t>, John P. Kotter </a:t>
            </a:r>
          </a:p>
          <a:p>
            <a:pPr marL="571500" marR="0" lvl="0" indent="-571500" algn="l" rtl="0">
              <a:spcBef>
                <a:spcPts val="0"/>
              </a:spcBef>
              <a:spcAft>
                <a:spcPts val="0"/>
              </a:spcAft>
              <a:buFont typeface="Arial" panose="020B0604020202020204" pitchFamily="34" charset="0"/>
              <a:buChar char="•"/>
            </a:pPr>
            <a:endParaRPr/>
          </a:p>
        </p:txBody>
      </p:sp>
      <p:sp>
        <p:nvSpPr>
          <p:cNvPr id="96" name="Google Shape;96;p7" descr="Business Communication: What it Means, Why it Matters &amp; Mor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Picture 4" descr="A statue of a person holding a sign&#10;&#10;Description automatically generated with medium confidence">
            <a:extLst>
              <a:ext uri="{FF2B5EF4-FFF2-40B4-BE49-F238E27FC236}">
                <a16:creationId xmlns:a16="http://schemas.microsoft.com/office/drawing/2014/main" id="{31508A21-6D9F-4D55-AB26-E57EC0F298A9}"/>
              </a:ext>
            </a:extLst>
          </p:cNvPr>
          <p:cNvPicPr>
            <a:picLocks noChangeAspect="1"/>
          </p:cNvPicPr>
          <p:nvPr/>
        </p:nvPicPr>
        <p:blipFill>
          <a:blip r:embed="rId3"/>
          <a:stretch>
            <a:fillRect/>
          </a:stretch>
        </p:blipFill>
        <p:spPr>
          <a:xfrm>
            <a:off x="10984250" y="3112662"/>
            <a:ext cx="6092512" cy="4061675"/>
          </a:xfrm>
          <a:prstGeom prst="rect">
            <a:avLst/>
          </a:prstGeom>
        </p:spPr>
      </p:pic>
    </p:spTree>
    <p:extLst>
      <p:ext uri="{BB962C8B-B14F-4D97-AF65-F5344CB8AC3E}">
        <p14:creationId xmlns:p14="http://schemas.microsoft.com/office/powerpoint/2010/main" val="1843088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6"/>
          <p:cNvSpPr txBox="1"/>
          <p:nvPr/>
        </p:nvSpPr>
        <p:spPr>
          <a:xfrm>
            <a:off x="1447800" y="1573291"/>
            <a:ext cx="35814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660066"/>
                </a:solidFill>
                <a:latin typeface="Calibri"/>
                <a:ea typeface="Calibri"/>
                <a:cs typeface="Calibri"/>
                <a:sym typeface="Calibri"/>
              </a:rPr>
              <a:t>Resumen</a:t>
            </a:r>
            <a:endParaRPr sz="4000" b="1">
              <a:solidFill>
                <a:srgbClr val="660066"/>
              </a:solidFill>
              <a:latin typeface="Calibri"/>
              <a:ea typeface="Calibri"/>
              <a:cs typeface="Calibri"/>
              <a:sym typeface="Calibri"/>
            </a:endParaRPr>
          </a:p>
        </p:txBody>
      </p:sp>
      <p:sp>
        <p:nvSpPr>
          <p:cNvPr id="236" name="Google Shape;236;p16"/>
          <p:cNvSpPr txBox="1"/>
          <p:nvPr/>
        </p:nvSpPr>
        <p:spPr>
          <a:xfrm>
            <a:off x="2545506" y="2597069"/>
            <a:ext cx="4189101" cy="1938952"/>
          </a:xfrm>
          <a:prstGeom prst="rect">
            <a:avLst/>
          </a:prstGeom>
          <a:noFill/>
          <a:ln w="9525" cap="flat" cmpd="sng">
            <a:solidFill>
              <a:srgbClr val="CC66FF"/>
            </a:solidFill>
            <a:prstDash val="solid"/>
            <a:round/>
            <a:headEnd type="none" w="sm" len="sm"/>
            <a:tailEnd type="none" w="sm" len="sm"/>
          </a:ln>
        </p:spPr>
        <p:txBody>
          <a:bodyPr spcFirstLastPara="1" wrap="square" lIns="91425" tIns="45700" rIns="91425" bIns="45700" anchor="ctr" anchorCtr="0">
            <a:spAutoFit/>
          </a:bodyPr>
          <a:lstStyle/>
          <a:p>
            <a:pPr marL="0" marR="0" lvl="0" indent="0" rtl="0">
              <a:spcBef>
                <a:spcPts val="0"/>
              </a:spcBef>
              <a:spcAft>
                <a:spcPts val="0"/>
              </a:spcAft>
              <a:buNone/>
            </a:pPr>
            <a:r>
              <a:rPr lang="es-ES" sz="2400">
                <a:solidFill>
                  <a:schemeClr val="dk1"/>
                </a:solidFill>
                <a:latin typeface="Calibri"/>
                <a:ea typeface="Calibri"/>
                <a:cs typeface="Calibri"/>
                <a:sym typeface="Calibri"/>
              </a:rPr>
              <a:t>La gestión del cambio es una herramienta empresarial estructurada para hacer realidad la visión de futuro de tu empresa.</a:t>
            </a:r>
            <a:endParaRPr sz="1800">
              <a:solidFill>
                <a:schemeClr val="dk1"/>
              </a:solidFill>
              <a:latin typeface="Calibri"/>
              <a:ea typeface="Calibri"/>
              <a:cs typeface="Calibri"/>
              <a:sym typeface="Calibri"/>
            </a:endParaRPr>
          </a:p>
        </p:txBody>
      </p:sp>
      <p:sp>
        <p:nvSpPr>
          <p:cNvPr id="237" name="Google Shape;237;p16"/>
          <p:cNvSpPr txBox="1"/>
          <p:nvPr/>
        </p:nvSpPr>
        <p:spPr>
          <a:xfrm>
            <a:off x="2348669" y="5920735"/>
            <a:ext cx="3805826" cy="1938952"/>
          </a:xfrm>
          <a:prstGeom prst="rect">
            <a:avLst/>
          </a:prstGeom>
          <a:noFill/>
          <a:ln w="9525" cap="flat" cmpd="sng">
            <a:solidFill>
              <a:srgbClr val="CC66FF"/>
            </a:solidFill>
            <a:prstDash val="solid"/>
            <a:round/>
            <a:headEnd type="none" w="sm" len="sm"/>
            <a:tailEnd type="none" w="sm" len="sm"/>
          </a:ln>
        </p:spPr>
        <p:txBody>
          <a:bodyPr spcFirstLastPara="1" wrap="square" lIns="91425" tIns="45700" rIns="91425" bIns="45700" anchor="ctr" anchorCtr="0">
            <a:spAutoFit/>
          </a:bodyPr>
          <a:lstStyle/>
          <a:p>
            <a:pPr marL="0" marR="0" lvl="0" indent="0" rtl="0">
              <a:spcBef>
                <a:spcPts val="0"/>
              </a:spcBef>
              <a:spcAft>
                <a:spcPts val="0"/>
              </a:spcAft>
              <a:buNone/>
            </a:pPr>
            <a:r>
              <a:rPr lang="en-US" sz="2400">
                <a:solidFill>
                  <a:schemeClr val="dk1"/>
                </a:solidFill>
                <a:latin typeface="Calibri"/>
                <a:ea typeface="Calibri"/>
                <a:cs typeface="Calibri"/>
                <a:sym typeface="Calibri"/>
              </a:rPr>
              <a:t>Todas las empresas cambiarán, pero la gestión del cambio toma el control de este proceso como una </a:t>
            </a:r>
            <a:r>
              <a:rPr lang="en-US" sz="2400" b="1">
                <a:solidFill>
                  <a:schemeClr val="dk1"/>
                </a:solidFill>
                <a:latin typeface="Calibri"/>
                <a:ea typeface="Calibri"/>
                <a:cs typeface="Calibri"/>
                <a:sym typeface="Calibri"/>
              </a:rPr>
              <a:t>oportunidad empresarial</a:t>
            </a:r>
            <a:r>
              <a:rPr lang="en-US" sz="2400">
                <a:solidFill>
                  <a:schemeClr val="dk1"/>
                </a:solidFill>
                <a:latin typeface="Calibri"/>
                <a:ea typeface="Calibri"/>
                <a:cs typeface="Calibri"/>
                <a:sym typeface="Calibri"/>
              </a:rPr>
              <a:t>.</a:t>
            </a:r>
            <a:endParaRPr sz="2400" b="1">
              <a:solidFill>
                <a:schemeClr val="dk1"/>
              </a:solidFill>
              <a:latin typeface="Calibri"/>
              <a:ea typeface="Calibri"/>
              <a:cs typeface="Calibri"/>
              <a:sym typeface="Calibri"/>
            </a:endParaRPr>
          </a:p>
        </p:txBody>
      </p:sp>
      <p:sp>
        <p:nvSpPr>
          <p:cNvPr id="238" name="Google Shape;238;p16"/>
          <p:cNvSpPr txBox="1"/>
          <p:nvPr/>
        </p:nvSpPr>
        <p:spPr>
          <a:xfrm>
            <a:off x="12723313" y="3578810"/>
            <a:ext cx="4320728" cy="1200288"/>
          </a:xfrm>
          <a:prstGeom prst="rect">
            <a:avLst/>
          </a:prstGeom>
          <a:noFill/>
          <a:ln w="9525" cap="flat" cmpd="sng">
            <a:solidFill>
              <a:srgbClr val="CC66FF"/>
            </a:solidFill>
            <a:prstDash val="solid"/>
            <a:round/>
            <a:headEnd type="none" w="sm" len="sm"/>
            <a:tailEnd type="none" w="sm" len="sm"/>
          </a:ln>
        </p:spPr>
        <p:txBody>
          <a:bodyPr spcFirstLastPara="1" wrap="square" lIns="91425" tIns="45700" rIns="91425" bIns="45700" anchor="ctr" anchorCtr="0">
            <a:spAutoFit/>
          </a:bodyPr>
          <a:lstStyle/>
          <a:p>
            <a:pPr marL="0" marR="0" lvl="0" indent="0" rtl="0">
              <a:spcBef>
                <a:spcPts val="0"/>
              </a:spcBef>
              <a:spcAft>
                <a:spcPts val="0"/>
              </a:spcAft>
              <a:buNone/>
            </a:pPr>
            <a:r>
              <a:rPr lang="es-ES" sz="2400">
                <a:solidFill>
                  <a:schemeClr val="dk1"/>
                </a:solidFill>
                <a:latin typeface="Calibri"/>
                <a:ea typeface="Calibri"/>
                <a:cs typeface="Calibri"/>
                <a:sym typeface="Calibri"/>
              </a:rPr>
              <a:t>El éxito de la gestión del cambio sigue un proceso totalmente asumido y </a:t>
            </a:r>
            <a:r>
              <a:rPr lang="es-ES" sz="2400" b="1">
                <a:solidFill>
                  <a:schemeClr val="dk1"/>
                </a:solidFill>
                <a:latin typeface="Calibri"/>
                <a:ea typeface="Calibri"/>
                <a:cs typeface="Calibri"/>
                <a:sym typeface="Calibri"/>
              </a:rPr>
              <a:t>paso a paso</a:t>
            </a:r>
            <a:r>
              <a:rPr lang="es-ES" sz="2400">
                <a:solidFill>
                  <a:schemeClr val="dk1"/>
                </a:solidFill>
                <a:latin typeface="Calibri"/>
                <a:ea typeface="Calibri"/>
                <a:cs typeface="Calibri"/>
                <a:sym typeface="Calibri"/>
              </a:rPr>
              <a:t>.</a:t>
            </a:r>
            <a:endParaRPr sz="2400" b="1">
              <a:solidFill>
                <a:schemeClr val="dk1"/>
              </a:solidFill>
              <a:latin typeface="Calibri"/>
              <a:ea typeface="Calibri"/>
              <a:cs typeface="Calibri"/>
              <a:sym typeface="Calibri"/>
            </a:endParaRPr>
          </a:p>
        </p:txBody>
      </p:sp>
      <p:sp>
        <p:nvSpPr>
          <p:cNvPr id="239" name="Google Shape;239;p16"/>
          <p:cNvSpPr txBox="1"/>
          <p:nvPr/>
        </p:nvSpPr>
        <p:spPr>
          <a:xfrm>
            <a:off x="7086600" y="6960652"/>
            <a:ext cx="4709230" cy="1569620"/>
          </a:xfrm>
          <a:prstGeom prst="rect">
            <a:avLst/>
          </a:prstGeom>
          <a:noFill/>
          <a:ln w="9525" cap="flat" cmpd="sng">
            <a:solidFill>
              <a:srgbClr val="CC66FF"/>
            </a:solidFill>
            <a:prstDash val="solid"/>
            <a:round/>
            <a:headEnd type="none" w="sm" len="sm"/>
            <a:tailEnd type="none" w="sm" len="sm"/>
          </a:ln>
        </p:spPr>
        <p:txBody>
          <a:bodyPr spcFirstLastPara="1" wrap="square" lIns="91425" tIns="45700" rIns="91425" bIns="45700" anchor="ctr" anchorCtr="0">
            <a:spAutoFit/>
          </a:bodyPr>
          <a:lstStyle/>
          <a:p>
            <a:pPr marL="0" marR="0" lvl="0" indent="0" rtl="0">
              <a:spcBef>
                <a:spcPts val="0"/>
              </a:spcBef>
              <a:spcAft>
                <a:spcPts val="0"/>
              </a:spcAft>
              <a:buNone/>
            </a:pPr>
            <a:r>
              <a:rPr lang="es-ES" sz="2400">
                <a:solidFill>
                  <a:schemeClr val="dk1"/>
                </a:solidFill>
                <a:latin typeface="Calibri"/>
                <a:ea typeface="Calibri"/>
                <a:cs typeface="Calibri"/>
                <a:sym typeface="Calibri"/>
              </a:rPr>
              <a:t>El proceso de gestión del cambio es </a:t>
            </a:r>
            <a:r>
              <a:rPr lang="es-ES" sz="2400" b="1">
                <a:solidFill>
                  <a:schemeClr val="dk1"/>
                </a:solidFill>
                <a:latin typeface="Calibri"/>
                <a:ea typeface="Calibri"/>
                <a:cs typeface="Calibri"/>
                <a:sym typeface="Calibri"/>
              </a:rPr>
              <a:t>complejo y desafiante</a:t>
            </a:r>
            <a:r>
              <a:rPr lang="es-ES" sz="2400">
                <a:solidFill>
                  <a:schemeClr val="dk1"/>
                </a:solidFill>
                <a:latin typeface="Calibri"/>
                <a:ea typeface="Calibri"/>
                <a:cs typeface="Calibri"/>
                <a:sym typeface="Calibri"/>
              </a:rPr>
              <a:t>, pero si se evita puede tener consecuencias muy negativas para tu empresa</a:t>
            </a:r>
            <a:r>
              <a:rPr lang="en-US"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p:txBody>
      </p:sp>
      <p:pic>
        <p:nvPicPr>
          <p:cNvPr id="240" name="Google Shape;240;p16"/>
          <p:cNvPicPr preferRelativeResize="0"/>
          <p:nvPr/>
        </p:nvPicPr>
        <p:blipFill rotWithShape="1">
          <a:blip r:embed="rId3">
            <a:alphaModFix/>
          </a:blip>
          <a:srcRect/>
          <a:stretch/>
        </p:blipFill>
        <p:spPr>
          <a:xfrm>
            <a:off x="6994114" y="2643235"/>
            <a:ext cx="4588286" cy="3058857"/>
          </a:xfrm>
          <a:prstGeom prst="rect">
            <a:avLst/>
          </a:prstGeom>
          <a:noFill/>
          <a:ln>
            <a:noFill/>
          </a:ln>
        </p:spPr>
      </p:pic>
      <p:sp>
        <p:nvSpPr>
          <p:cNvPr id="241" name="Google Shape;241;p16"/>
          <p:cNvSpPr/>
          <p:nvPr/>
        </p:nvSpPr>
        <p:spPr>
          <a:xfrm rot="5400000">
            <a:off x="1897106" y="5973806"/>
            <a:ext cx="441984" cy="335803"/>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p16"/>
          <p:cNvSpPr/>
          <p:nvPr/>
        </p:nvSpPr>
        <p:spPr>
          <a:xfrm rot="5400000">
            <a:off x="12008661" y="3624296"/>
            <a:ext cx="441984" cy="335803"/>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16"/>
          <p:cNvSpPr/>
          <p:nvPr/>
        </p:nvSpPr>
        <p:spPr>
          <a:xfrm rot="5400000">
            <a:off x="12412706" y="5958591"/>
            <a:ext cx="441984" cy="335803"/>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16"/>
          <p:cNvSpPr/>
          <p:nvPr/>
        </p:nvSpPr>
        <p:spPr>
          <a:xfrm>
            <a:off x="13032405" y="5749756"/>
            <a:ext cx="4011636" cy="830956"/>
          </a:xfrm>
          <a:prstGeom prst="rect">
            <a:avLst/>
          </a:prstGeom>
          <a:noFill/>
          <a:ln w="9525" cap="flat" cmpd="sng">
            <a:solidFill>
              <a:srgbClr val="CC66FF"/>
            </a:solidFill>
            <a:prstDash val="solid"/>
            <a:round/>
            <a:headEnd type="none" w="sm" len="sm"/>
            <a:tailEnd type="none" w="sm" len="sm"/>
          </a:ln>
        </p:spPr>
        <p:txBody>
          <a:bodyPr spcFirstLastPara="1" wrap="square" lIns="91425" tIns="45700" rIns="91425" bIns="45700" anchor="t" anchorCtr="0">
            <a:spAutoFit/>
          </a:bodyPr>
          <a:lstStyle/>
          <a:p>
            <a:pPr marL="0" marR="0" lvl="0" indent="0" rtl="0">
              <a:spcBef>
                <a:spcPts val="0"/>
              </a:spcBef>
              <a:spcAft>
                <a:spcPts val="0"/>
              </a:spcAft>
              <a:buNone/>
            </a:pPr>
            <a:r>
              <a:rPr lang="es-ES" sz="2400" b="1">
                <a:solidFill>
                  <a:srgbClr val="000000"/>
                </a:solidFill>
                <a:latin typeface="Calibri"/>
                <a:ea typeface="Calibri"/>
                <a:cs typeface="Calibri"/>
                <a:sym typeface="Calibri"/>
              </a:rPr>
              <a:t>Una gestión eficaz del cambio es un liderazgo eficaz</a:t>
            </a:r>
            <a:r>
              <a:rPr lang="en-US" sz="2400" b="1">
                <a:solidFill>
                  <a:srgbClr val="000000"/>
                </a:solidFill>
                <a:latin typeface="Calibri"/>
                <a:ea typeface="Calibri"/>
                <a:cs typeface="Calibri"/>
                <a:sym typeface="Calibri"/>
              </a:rPr>
              <a:t>. </a:t>
            </a:r>
            <a:endParaRPr sz="2400">
              <a:solidFill>
                <a:srgbClr val="000000"/>
              </a:solidFill>
              <a:latin typeface="Calibri"/>
              <a:ea typeface="Calibri"/>
              <a:cs typeface="Calibri"/>
              <a:sym typeface="Calibri"/>
            </a:endParaRPr>
          </a:p>
        </p:txBody>
      </p:sp>
      <p:sp>
        <p:nvSpPr>
          <p:cNvPr id="245" name="Google Shape;245;p16"/>
          <p:cNvSpPr/>
          <p:nvPr/>
        </p:nvSpPr>
        <p:spPr>
          <a:xfrm rot="10800000">
            <a:off x="9052182" y="6286500"/>
            <a:ext cx="472818" cy="380999"/>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16"/>
          <p:cNvSpPr/>
          <p:nvPr/>
        </p:nvSpPr>
        <p:spPr>
          <a:xfrm rot="5400000">
            <a:off x="1897106" y="2773406"/>
            <a:ext cx="441984" cy="335803"/>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21"/>
          <p:cNvPicPr preferRelativeResize="0"/>
          <p:nvPr/>
        </p:nvPicPr>
        <p:blipFill rotWithShape="1">
          <a:blip r:embed="rId3">
            <a:alphaModFix/>
          </a:blip>
          <a:srcRect/>
          <a:stretch/>
        </p:blipFill>
        <p:spPr>
          <a:xfrm>
            <a:off x="1028700" y="9258300"/>
            <a:ext cx="3198719" cy="702057"/>
          </a:xfrm>
          <a:prstGeom prst="rect">
            <a:avLst/>
          </a:prstGeom>
          <a:noFill/>
          <a:ln>
            <a:noFill/>
          </a:ln>
        </p:spPr>
      </p:pic>
      <p:sp>
        <p:nvSpPr>
          <p:cNvPr id="226" name="Google Shape;226;p21"/>
          <p:cNvSpPr txBox="1"/>
          <p:nvPr/>
        </p:nvSpPr>
        <p:spPr>
          <a:xfrm>
            <a:off x="4343400" y="4457700"/>
            <a:ext cx="91440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660066"/>
              </a:buClr>
              <a:buSzPts val="8000"/>
              <a:buFont typeface="Calibri"/>
              <a:buNone/>
            </a:pPr>
            <a:r>
              <a:rPr lang="en-US" sz="8000" b="1">
                <a:solidFill>
                  <a:srgbClr val="660066"/>
                </a:solidFill>
                <a:latin typeface="Calibri"/>
                <a:ea typeface="Calibri"/>
                <a:cs typeface="Calibri"/>
                <a:sym typeface="Calibri"/>
              </a:rPr>
              <a:t>¡Gracias!</a:t>
            </a:r>
            <a:endParaRPr sz="8000" b="1" i="0" u="none" strike="noStrike" cap="none">
              <a:solidFill>
                <a:srgbClr val="660066"/>
              </a:solidFill>
              <a:latin typeface="Calibri"/>
              <a:ea typeface="Calibri"/>
              <a:cs typeface="Calibri"/>
              <a:sym typeface="Calibri"/>
            </a:endParaRPr>
          </a:p>
        </p:txBody>
      </p:sp>
      <p:sp>
        <p:nvSpPr>
          <p:cNvPr id="227" name="Google Shape;227;p21"/>
          <p:cNvSpPr txBox="1"/>
          <p:nvPr/>
        </p:nvSpPr>
        <p:spPr>
          <a:xfrm>
            <a:off x="8153400" y="5981700"/>
            <a:ext cx="1981200" cy="381515"/>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2400">
                <a:solidFill>
                  <a:schemeClr val="dk1"/>
                </a:solidFill>
                <a:latin typeface="Calibri"/>
                <a:ea typeface="Calibri"/>
                <a:cs typeface="Calibri"/>
                <a:sym typeface="Calibri"/>
              </a:rPr>
              <a:t>dewproject.eu</a:t>
            </a:r>
            <a:endParaRPr sz="24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pic>
        <p:nvPicPr>
          <p:cNvPr id="34" name="Google Shape;34;p2"/>
          <p:cNvPicPr preferRelativeResize="0"/>
          <p:nvPr/>
        </p:nvPicPr>
        <p:blipFill rotWithShape="1">
          <a:blip r:embed="rId3">
            <a:alphaModFix/>
          </a:blip>
          <a:srcRect/>
          <a:stretch/>
        </p:blipFill>
        <p:spPr>
          <a:xfrm>
            <a:off x="1028700" y="9258300"/>
            <a:ext cx="3198719" cy="702057"/>
          </a:xfrm>
          <a:prstGeom prst="rect">
            <a:avLst/>
          </a:prstGeom>
          <a:noFill/>
          <a:ln>
            <a:noFill/>
          </a:ln>
        </p:spPr>
      </p:pic>
      <p:sp>
        <p:nvSpPr>
          <p:cNvPr id="35" name="Google Shape;35;p2"/>
          <p:cNvSpPr/>
          <p:nvPr/>
        </p:nvSpPr>
        <p:spPr>
          <a:xfrm rot="5400000">
            <a:off x="1592072" y="3763592"/>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 name="Google Shape;36;p2"/>
          <p:cNvSpPr/>
          <p:nvPr/>
        </p:nvSpPr>
        <p:spPr>
          <a:xfrm rot="5400000">
            <a:off x="1572601" y="5090213"/>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Google Shape;37;p2"/>
          <p:cNvSpPr/>
          <p:nvPr/>
        </p:nvSpPr>
        <p:spPr>
          <a:xfrm rot="5400000">
            <a:off x="1536776" y="7864589"/>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38;p2"/>
          <p:cNvSpPr txBox="1"/>
          <p:nvPr/>
        </p:nvSpPr>
        <p:spPr>
          <a:xfrm>
            <a:off x="1524000" y="1502275"/>
            <a:ext cx="946265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660066"/>
                </a:solidFill>
                <a:latin typeface="Calibri"/>
                <a:ea typeface="Calibri"/>
                <a:cs typeface="Calibri"/>
                <a:sym typeface="Calibri"/>
              </a:rPr>
              <a:t>Objetivos y metas </a:t>
            </a:r>
            <a:endParaRPr/>
          </a:p>
        </p:txBody>
      </p:sp>
      <p:sp>
        <p:nvSpPr>
          <p:cNvPr id="39" name="Google Shape;39;p2"/>
          <p:cNvSpPr txBox="1"/>
          <p:nvPr/>
        </p:nvSpPr>
        <p:spPr>
          <a:xfrm>
            <a:off x="1524000" y="2262365"/>
            <a:ext cx="10040186"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Al final de este módulo serás capaz de:</a:t>
            </a:r>
            <a:endParaRPr/>
          </a:p>
        </p:txBody>
      </p:sp>
      <p:sp>
        <p:nvSpPr>
          <p:cNvPr id="40" name="Google Shape;40;p2"/>
          <p:cNvSpPr txBox="1"/>
          <p:nvPr/>
        </p:nvSpPr>
        <p:spPr>
          <a:xfrm>
            <a:off x="2628059" y="3597976"/>
            <a:ext cx="6096002"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s-ES" sz="2800" b="1">
                <a:solidFill>
                  <a:schemeClr val="dk1"/>
                </a:solidFill>
                <a:latin typeface="Calibri"/>
                <a:ea typeface="Calibri"/>
                <a:cs typeface="Calibri"/>
                <a:sym typeface="Calibri"/>
              </a:rPr>
              <a:t>Entender que un liderazgo eficaz es una gestión eficaz del cambio</a:t>
            </a:r>
            <a:endParaRPr sz="2800" b="1">
              <a:solidFill>
                <a:schemeClr val="dk1"/>
              </a:solidFill>
              <a:latin typeface="Calibri"/>
              <a:ea typeface="Calibri"/>
              <a:cs typeface="Calibri"/>
              <a:sym typeface="Calibri"/>
            </a:endParaRPr>
          </a:p>
        </p:txBody>
      </p:sp>
      <p:sp>
        <p:nvSpPr>
          <p:cNvPr id="41" name="Google Shape;41;p2"/>
          <p:cNvSpPr txBox="1"/>
          <p:nvPr/>
        </p:nvSpPr>
        <p:spPr>
          <a:xfrm>
            <a:off x="2660037" y="4896950"/>
            <a:ext cx="5124925"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s-ES" sz="2800" b="1">
                <a:solidFill>
                  <a:schemeClr val="dk1"/>
                </a:solidFill>
                <a:latin typeface="Calibri"/>
                <a:ea typeface="Calibri"/>
                <a:cs typeface="Calibri"/>
                <a:sym typeface="Calibri"/>
              </a:rPr>
              <a:t>Reconocer la complejidad de la gestión del cambio</a:t>
            </a:r>
            <a:endParaRPr sz="2800" b="1">
              <a:solidFill>
                <a:schemeClr val="dk1"/>
              </a:solidFill>
              <a:latin typeface="Calibri"/>
              <a:ea typeface="Calibri"/>
              <a:cs typeface="Calibri"/>
              <a:sym typeface="Calibri"/>
            </a:endParaRPr>
          </a:p>
        </p:txBody>
      </p:sp>
      <p:sp>
        <p:nvSpPr>
          <p:cNvPr id="42" name="Google Shape;42;p2"/>
          <p:cNvSpPr txBox="1"/>
          <p:nvPr/>
        </p:nvSpPr>
        <p:spPr>
          <a:xfrm>
            <a:off x="2660037" y="6097408"/>
            <a:ext cx="6324601" cy="138495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s-ES" sz="2800" b="1">
                <a:solidFill>
                  <a:schemeClr val="dk1"/>
                </a:solidFill>
                <a:latin typeface="Calibri"/>
                <a:ea typeface="Calibri"/>
                <a:cs typeface="Calibri"/>
                <a:sym typeface="Calibri"/>
              </a:rPr>
              <a:t>Adoptar la idea de que el cambio debe gestionarse y siempre ofrece una oportunidad empresarial.</a:t>
            </a:r>
            <a:endParaRPr sz="2800" b="1">
              <a:solidFill>
                <a:schemeClr val="dk1"/>
              </a:solidFill>
              <a:latin typeface="Calibri"/>
              <a:ea typeface="Calibri"/>
              <a:cs typeface="Calibri"/>
              <a:sym typeface="Calibri"/>
            </a:endParaRPr>
          </a:p>
        </p:txBody>
      </p:sp>
      <p:sp>
        <p:nvSpPr>
          <p:cNvPr id="14" name="Google Shape;37;p2">
            <a:extLst>
              <a:ext uri="{FF2B5EF4-FFF2-40B4-BE49-F238E27FC236}">
                <a16:creationId xmlns:a16="http://schemas.microsoft.com/office/drawing/2014/main" id="{B7FD51FD-84F9-4E60-B573-F0A5E155E757}"/>
              </a:ext>
            </a:extLst>
          </p:cNvPr>
          <p:cNvSpPr/>
          <p:nvPr/>
        </p:nvSpPr>
        <p:spPr>
          <a:xfrm rot="5400000">
            <a:off x="1536776" y="6386550"/>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42;p2">
            <a:extLst>
              <a:ext uri="{FF2B5EF4-FFF2-40B4-BE49-F238E27FC236}">
                <a16:creationId xmlns:a16="http://schemas.microsoft.com/office/drawing/2014/main" id="{FFFD5301-7BA4-4723-9DC6-818BEA94B834}"/>
              </a:ext>
            </a:extLst>
          </p:cNvPr>
          <p:cNvSpPr txBox="1"/>
          <p:nvPr/>
        </p:nvSpPr>
        <p:spPr>
          <a:xfrm>
            <a:off x="2589888" y="7719225"/>
            <a:ext cx="6324601"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s-ES" sz="2800" b="1">
                <a:solidFill>
                  <a:schemeClr val="dk1"/>
                </a:solidFill>
                <a:latin typeface="Calibri"/>
                <a:ea typeface="Calibri"/>
                <a:cs typeface="Calibri"/>
                <a:sym typeface="Calibri"/>
              </a:rPr>
              <a:t>Crear un plan de gestión del cambio para tu propia empresa</a:t>
            </a:r>
            <a:endParaRPr sz="2800" b="1">
              <a:solidFill>
                <a:schemeClr val="dk1"/>
              </a:solidFill>
              <a:latin typeface="Calibri"/>
              <a:ea typeface="Calibri"/>
              <a:cs typeface="Calibri"/>
              <a:sym typeface="Calibri"/>
            </a:endParaRPr>
          </a:p>
        </p:txBody>
      </p:sp>
      <p:pic>
        <p:nvPicPr>
          <p:cNvPr id="1026" name="Picture 2" descr="Cartoon snake Images | Free Vectors, Stock Photos &amp; PSD">
            <a:extLst>
              <a:ext uri="{FF2B5EF4-FFF2-40B4-BE49-F238E27FC236}">
                <a16:creationId xmlns:a16="http://schemas.microsoft.com/office/drawing/2014/main" id="{FC37163A-E89A-4974-AFFE-07A6D6E502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1594" y="4361676"/>
            <a:ext cx="7800290" cy="29786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1D04656-724F-4756-A02E-77B1FE59A0DB}"/>
              </a:ext>
            </a:extLst>
          </p:cNvPr>
          <p:cNvSpPr txBox="1"/>
          <p:nvPr/>
        </p:nvSpPr>
        <p:spPr>
          <a:xfrm>
            <a:off x="9601199" y="2598152"/>
            <a:ext cx="7281081" cy="1200329"/>
          </a:xfrm>
          <a:prstGeom prst="rect">
            <a:avLst/>
          </a:prstGeom>
          <a:noFill/>
        </p:spPr>
        <p:txBody>
          <a:bodyPr wrap="square" rtlCol="0">
            <a:spAutoFit/>
          </a:bodyPr>
          <a:lstStyle/>
          <a:p>
            <a:r>
              <a:rPr lang="en-US" sz="1800" b="1" i="1" u="none" strike="noStrike">
                <a:solidFill>
                  <a:srgbClr val="000000"/>
                </a:solidFill>
                <a:effectLst/>
                <a:latin typeface="Calibri" panose="020F0502020204030204" pitchFamily="34" charset="0"/>
              </a:rPr>
              <a:t>“</a:t>
            </a:r>
            <a:r>
              <a:rPr lang="es-ES" sz="1800" b="1" i="1" u="none" strike="noStrike">
                <a:solidFill>
                  <a:srgbClr val="000000"/>
                </a:solidFill>
                <a:effectLst/>
                <a:latin typeface="Calibri" panose="020F0502020204030204" pitchFamily="34" charset="0"/>
              </a:rPr>
              <a:t>La serpiente que no puede mudar de piel tiene que morir. Igual que las mentes a las que se impide cambiar de opinión; dejan de ser mente".</a:t>
            </a:r>
          </a:p>
          <a:p>
            <a:endParaRPr lang="en-US" sz="1800" b="1">
              <a:latin typeface="Calibri" panose="020F0502020204030204" pitchFamily="34" charset="0"/>
            </a:endParaRPr>
          </a:p>
          <a:p>
            <a:r>
              <a:rPr lang="en-US" sz="1800" b="1" err="1">
                <a:latin typeface="Calibri" panose="020F0502020204030204" pitchFamily="34" charset="0"/>
              </a:rPr>
              <a:t>Frederich</a:t>
            </a:r>
            <a:r>
              <a:rPr lang="en-US" sz="1800" b="1">
                <a:latin typeface="Calibri" panose="020F0502020204030204" pitchFamily="34" charset="0"/>
              </a:rPr>
              <a:t> </a:t>
            </a:r>
            <a:r>
              <a:rPr lang="en-US" sz="1800" b="1" err="1">
                <a:latin typeface="Calibri" panose="020F0502020204030204" pitchFamily="34" charset="0"/>
              </a:rPr>
              <a:t>Nietzche</a:t>
            </a:r>
            <a:endParaRPr lang="en-IE"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graphicFrame>
        <p:nvGraphicFramePr>
          <p:cNvPr id="53" name="Google Shape;53;p3"/>
          <p:cNvGraphicFramePr/>
          <p:nvPr>
            <p:extLst>
              <p:ext uri="{D42A27DB-BD31-4B8C-83A1-F6EECF244321}">
                <p14:modId xmlns:p14="http://schemas.microsoft.com/office/powerpoint/2010/main" val="787157470"/>
              </p:ext>
            </p:extLst>
          </p:nvPr>
        </p:nvGraphicFramePr>
        <p:xfrm>
          <a:off x="729343" y="2705100"/>
          <a:ext cx="16992600" cy="6204505"/>
        </p:xfrm>
        <a:graphic>
          <a:graphicData uri="http://schemas.openxmlformats.org/drawingml/2006/table">
            <a:tbl>
              <a:tblPr firstRow="1" bandRow="1">
                <a:noFill/>
              </a:tblPr>
              <a:tblGrid>
                <a:gridCol w="1881075">
                  <a:extLst>
                    <a:ext uri="{9D8B030D-6E8A-4147-A177-3AD203B41FA5}">
                      <a16:colId xmlns:a16="http://schemas.microsoft.com/office/drawing/2014/main" val="20000"/>
                    </a:ext>
                  </a:extLst>
                </a:gridCol>
                <a:gridCol w="4171100">
                  <a:extLst>
                    <a:ext uri="{9D8B030D-6E8A-4147-A177-3AD203B41FA5}">
                      <a16:colId xmlns:a16="http://schemas.microsoft.com/office/drawing/2014/main" val="20001"/>
                    </a:ext>
                  </a:extLst>
                </a:gridCol>
                <a:gridCol w="5479600">
                  <a:extLst>
                    <a:ext uri="{9D8B030D-6E8A-4147-A177-3AD203B41FA5}">
                      <a16:colId xmlns:a16="http://schemas.microsoft.com/office/drawing/2014/main" val="20002"/>
                    </a:ext>
                  </a:extLst>
                </a:gridCol>
                <a:gridCol w="5460825">
                  <a:extLst>
                    <a:ext uri="{9D8B030D-6E8A-4147-A177-3AD203B41FA5}">
                      <a16:colId xmlns:a16="http://schemas.microsoft.com/office/drawing/2014/main" val="20003"/>
                    </a:ext>
                  </a:extLst>
                </a:gridCol>
              </a:tblGrid>
              <a:tr h="218450">
                <a:tc>
                  <a:txBody>
                    <a:bodyPr/>
                    <a:lstStyle/>
                    <a:p>
                      <a:pPr marL="0" marR="0" lvl="0" indent="0" algn="ctr" rtl="0">
                        <a:spcBef>
                          <a:spcPts val="0"/>
                        </a:spcBef>
                        <a:spcAft>
                          <a:spcPts val="0"/>
                        </a:spcAft>
                        <a:buNone/>
                      </a:pPr>
                      <a:r>
                        <a:rPr lang="en-US" sz="1800" u="none" strike="noStrike" cap="none">
                          <a:solidFill>
                            <a:schemeClr val="lt1"/>
                          </a:solidFill>
                        </a:rPr>
                        <a:t>COMPETENCIA</a:t>
                      </a:r>
                      <a:endParaRPr sz="1800" u="none" strike="noStrike" cap="none">
                        <a:solidFill>
                          <a:schemeClr val="lt1"/>
                        </a:solidFill>
                      </a:endParaRPr>
                    </a:p>
                  </a:txBody>
                  <a:tcPr marL="91450" marR="91450" marT="45725" marB="45725" anchor="ctr">
                    <a:lnL w="28575" cap="flat" cmpd="sng">
                      <a:solidFill>
                        <a:srgbClr val="660066"/>
                      </a:solidFill>
                      <a:prstDash val="solid"/>
                      <a:round/>
                      <a:headEnd type="none" w="sm" len="sm"/>
                      <a:tailEnd type="none" w="sm" len="sm"/>
                    </a:lnL>
                    <a:lnR w="28575" cap="flat" cmpd="sng">
                      <a:solidFill>
                        <a:srgbClr val="660066"/>
                      </a:solidFill>
                      <a:prstDash val="solid"/>
                      <a:round/>
                      <a:headEnd type="none" w="sm" len="sm"/>
                      <a:tailEnd type="none" w="sm" len="sm"/>
                    </a:lnR>
                    <a:lnB w="19050" cap="flat" cmpd="sng">
                      <a:solidFill>
                        <a:srgbClr val="660066"/>
                      </a:solidFill>
                      <a:prstDash val="solid"/>
                      <a:round/>
                      <a:headEnd type="none" w="sm" len="sm"/>
                      <a:tailEnd type="none" w="sm" len="sm"/>
                    </a:lnB>
                    <a:solidFill>
                      <a:srgbClr val="660066"/>
                    </a:solidFill>
                  </a:tcPr>
                </a:tc>
                <a:tc>
                  <a:txBody>
                    <a:bodyPr/>
                    <a:lstStyle/>
                    <a:p>
                      <a:pPr marL="0" marR="0" lvl="0" indent="0" algn="ctr" rtl="0">
                        <a:spcBef>
                          <a:spcPts val="0"/>
                        </a:spcBef>
                        <a:spcAft>
                          <a:spcPts val="0"/>
                        </a:spcAft>
                        <a:buNone/>
                      </a:pPr>
                      <a:r>
                        <a:rPr lang="en-US" sz="1800" u="none" strike="noStrike" cap="none">
                          <a:solidFill>
                            <a:schemeClr val="lt1"/>
                          </a:solidFill>
                        </a:rPr>
                        <a:t>NIVEL DE COMPETENCIA-BÁSICO</a:t>
                      </a:r>
                      <a:endParaRPr sz="1800" u="none" strike="noStrike" cap="none">
                        <a:solidFill>
                          <a:schemeClr val="lt1"/>
                        </a:solidFill>
                      </a:endParaRPr>
                    </a:p>
                  </a:txBody>
                  <a:tcPr marL="91450" marR="91450" marT="45725" marB="45725" anchor="ctr">
                    <a:lnL w="28575" cap="flat" cmpd="sng">
                      <a:solidFill>
                        <a:srgbClr val="660066"/>
                      </a:solidFill>
                      <a:prstDash val="solid"/>
                      <a:round/>
                      <a:headEnd type="none" w="sm" len="sm"/>
                      <a:tailEnd type="none" w="sm" len="sm"/>
                    </a:lnL>
                    <a:lnB w="19050" cap="flat" cmpd="sng">
                      <a:solidFill>
                        <a:srgbClr val="660066"/>
                      </a:solidFill>
                      <a:prstDash val="solid"/>
                      <a:round/>
                      <a:headEnd type="none" w="sm" len="sm"/>
                      <a:tailEnd type="none" w="sm" len="sm"/>
                    </a:lnB>
                    <a:solidFill>
                      <a:srgbClr val="660066"/>
                    </a:solidFill>
                  </a:tcPr>
                </a:tc>
                <a:tc>
                  <a:txBody>
                    <a:bodyPr/>
                    <a:lstStyle/>
                    <a:p>
                      <a:pPr marL="0" marR="0" lvl="0" indent="0" algn="ctr" rtl="0">
                        <a:spcBef>
                          <a:spcPts val="0"/>
                        </a:spcBef>
                        <a:spcAft>
                          <a:spcPts val="0"/>
                        </a:spcAft>
                        <a:buNone/>
                      </a:pPr>
                      <a:r>
                        <a:rPr lang="en-US" sz="1800" u="none" strike="noStrike" cap="none">
                          <a:solidFill>
                            <a:schemeClr val="lt1"/>
                          </a:solidFill>
                        </a:rPr>
                        <a:t>NIVEL DE COMPETENCIA- INTERMEDIO</a:t>
                      </a:r>
                      <a:endParaRPr sz="1800" u="none" strike="noStrike" cap="none">
                        <a:solidFill>
                          <a:schemeClr val="lt1"/>
                        </a:solidFill>
                      </a:endParaRPr>
                    </a:p>
                  </a:txBody>
                  <a:tcPr marL="91450" marR="91450" marT="45725" marB="45725" anchor="ctr">
                    <a:lnR w="19050" cap="flat" cmpd="sng">
                      <a:solidFill>
                        <a:srgbClr val="660066"/>
                      </a:solidFill>
                      <a:prstDash val="solid"/>
                      <a:round/>
                      <a:headEnd type="none" w="sm" len="sm"/>
                      <a:tailEnd type="none" w="sm" len="sm"/>
                    </a:lnR>
                    <a:lnB w="19050" cap="flat" cmpd="sng">
                      <a:solidFill>
                        <a:srgbClr val="660066"/>
                      </a:solidFill>
                      <a:prstDash val="solid"/>
                      <a:round/>
                      <a:headEnd type="none" w="sm" len="sm"/>
                      <a:tailEnd type="none" w="sm" len="sm"/>
                    </a:lnB>
                    <a:solidFill>
                      <a:srgbClr val="660066"/>
                    </a:solidFill>
                  </a:tcPr>
                </a:tc>
                <a:tc>
                  <a:txBody>
                    <a:bodyPr/>
                    <a:lstStyle/>
                    <a:p>
                      <a:pPr marL="0" marR="0" lvl="0" indent="0" algn="ctr" rtl="0">
                        <a:spcBef>
                          <a:spcPts val="0"/>
                        </a:spcBef>
                        <a:spcAft>
                          <a:spcPts val="0"/>
                        </a:spcAft>
                        <a:buNone/>
                      </a:pPr>
                      <a:r>
                        <a:rPr lang="en-US" sz="1800" u="none" strike="noStrike" cap="none">
                          <a:solidFill>
                            <a:schemeClr val="lt1"/>
                          </a:solidFill>
                        </a:rPr>
                        <a:t>NIVEL DE COMPETENCIA - AVANZADO</a:t>
                      </a:r>
                      <a:endParaRPr sz="1800" u="none" strike="noStrike" cap="none">
                        <a:solidFill>
                          <a:schemeClr val="lt1"/>
                        </a:solidFill>
                      </a:endParaRPr>
                    </a:p>
                  </a:txBody>
                  <a:tcPr marL="91450" marR="91450" marT="45725" marB="45725" anchor="ctr">
                    <a:lnL w="19050" cap="flat" cmpd="sng">
                      <a:solidFill>
                        <a:srgbClr val="660066"/>
                      </a:solidFill>
                      <a:prstDash val="solid"/>
                      <a:round/>
                      <a:headEnd type="none" w="sm" len="sm"/>
                      <a:tailEnd type="none" w="sm" len="sm"/>
                    </a:lnL>
                    <a:solidFill>
                      <a:srgbClr val="660066"/>
                    </a:solidFill>
                  </a:tcPr>
                </a:tc>
                <a:extLst>
                  <a:ext uri="{0D108BD9-81ED-4DB2-BD59-A6C34878D82A}">
                    <a16:rowId xmlns:a16="http://schemas.microsoft.com/office/drawing/2014/main" val="10000"/>
                  </a:ext>
                </a:extLst>
              </a:tr>
              <a:tr h="1234450">
                <a:tc>
                  <a:txBody>
                    <a:bodyPr/>
                    <a:lstStyle/>
                    <a:p>
                      <a:pPr marL="0" marR="0" lvl="0" indent="0" algn="l" rtl="0">
                        <a:spcBef>
                          <a:spcPts val="0"/>
                        </a:spcBef>
                        <a:spcAft>
                          <a:spcPts val="0"/>
                        </a:spcAft>
                        <a:buNone/>
                      </a:pPr>
                      <a:r>
                        <a:rPr lang="en-US" sz="1600" b="1" u="none" strike="noStrike" cap="none">
                          <a:solidFill>
                            <a:srgbClr val="660066"/>
                          </a:solidFill>
                        </a:rPr>
                        <a:t>Autoconciencia y autoeficacia</a:t>
                      </a:r>
                      <a:endParaRPr sz="1600" b="1">
                        <a:solidFill>
                          <a:srgbClr val="660066"/>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n-US" sz="1800"/>
                        <a:t>El alumnado confía en su propia capacidad para generar valor en las demás personas</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s-ES" sz="1800"/>
                        <a:t>El alumnado puede aprovechar al máximo sus puntos fuertes y débiles.</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s-ES" sz="1800" b="1">
                          <a:solidFill>
                            <a:srgbClr val="660066"/>
                          </a:solidFill>
                        </a:rPr>
                        <a:t>El alumnado puede compensar sus puntos débiles trabajando en equipo y desarrollando sus puntos fuertes.</a:t>
                      </a:r>
                      <a:endParaRPr sz="1800" b="1">
                        <a:solidFill>
                          <a:srgbClr val="660066"/>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B w="19050" cap="flat" cmpd="sng">
                      <a:solidFill>
                        <a:srgbClr val="660066"/>
                      </a:solidFill>
                      <a:prstDash val="solid"/>
                      <a:round/>
                      <a:headEnd type="none" w="sm" len="sm"/>
                      <a:tailEnd type="none" w="sm" len="sm"/>
                    </a:lnB>
                    <a:solidFill>
                      <a:srgbClr val="E5DFEC"/>
                    </a:solidFill>
                  </a:tcPr>
                </a:tc>
                <a:extLst>
                  <a:ext uri="{0D108BD9-81ED-4DB2-BD59-A6C34878D82A}">
                    <a16:rowId xmlns:a16="http://schemas.microsoft.com/office/drawing/2014/main" val="10001"/>
                  </a:ext>
                </a:extLst>
              </a:tr>
              <a:tr h="1143000">
                <a:tc>
                  <a:txBody>
                    <a:bodyPr/>
                    <a:lstStyle/>
                    <a:p>
                      <a:pPr marL="0" marR="0" lvl="0" indent="0" algn="l" rtl="0">
                        <a:spcBef>
                          <a:spcPts val="0"/>
                        </a:spcBef>
                        <a:spcAft>
                          <a:spcPts val="0"/>
                        </a:spcAft>
                        <a:buNone/>
                      </a:pPr>
                      <a:r>
                        <a:rPr lang="en-US" sz="1800" b="1">
                          <a:solidFill>
                            <a:srgbClr val="660066"/>
                          </a:solidFill>
                        </a:rPr>
                        <a:t>Motivación y  perseverancia</a:t>
                      </a:r>
                      <a:endParaRPr sz="1800" b="1">
                        <a:solidFill>
                          <a:srgbClr val="660066"/>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s-ES" sz="1800"/>
                        <a:t>El alumnado quiere seguir su pasión y crear valor para las demás personas.</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s-ES" sz="1800"/>
                        <a:t>El alumnado está dispuesto a dedicar esfuerzos y recursos a seguir su pasión y crear valor para los demás.</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s-ES" sz="1800"/>
                        <a:t>El alumnado puede centrarse en su pasión y seguir creando valor a pesar de los contratiempos.</a:t>
                      </a:r>
                      <a:r>
                        <a:rPr lang="en-US" sz="1800"/>
                        <a:t>.</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extLst>
                  <a:ext uri="{0D108BD9-81ED-4DB2-BD59-A6C34878D82A}">
                    <a16:rowId xmlns:a16="http://schemas.microsoft.com/office/drawing/2014/main" val="10002"/>
                  </a:ext>
                </a:extLst>
              </a:tr>
              <a:tr h="1143000">
                <a:tc>
                  <a:txBody>
                    <a:bodyPr/>
                    <a:lstStyle/>
                    <a:p>
                      <a:pPr marL="0" marR="0" lvl="0" indent="0" algn="l" rtl="0">
                        <a:spcBef>
                          <a:spcPts val="0"/>
                        </a:spcBef>
                        <a:spcAft>
                          <a:spcPts val="0"/>
                        </a:spcAft>
                        <a:buNone/>
                      </a:pPr>
                      <a:r>
                        <a:rPr lang="en-US" sz="1800" b="1">
                          <a:solidFill>
                            <a:srgbClr val="660066"/>
                          </a:solidFill>
                        </a:rPr>
                        <a:t>Mobilizar recursos</a:t>
                      </a:r>
                      <a:endParaRPr sz="1800" b="1">
                        <a:solidFill>
                          <a:srgbClr val="660066"/>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s-ES" sz="1800"/>
                        <a:t>El alumnado puede encontrar y utilizar los recursos de forma responsable.</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s-ES" sz="1800"/>
                        <a:t>El alumnado puede reunir y gestionar distintos tipos de recursos para crear valor para otras personas.</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s-ES" sz="1800" b="1">
                          <a:solidFill>
                            <a:srgbClr val="7030A0"/>
                          </a:solidFill>
                        </a:rPr>
                        <a:t>El alumnado puede definir estrategias para movilizar los recursos que necesitan para generar valor para otros.</a:t>
                      </a:r>
                      <a:endParaRPr sz="1800" b="1">
                        <a:solidFill>
                          <a:srgbClr val="7030A0"/>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extLst>
                  <a:ext uri="{0D108BD9-81ED-4DB2-BD59-A6C34878D82A}">
                    <a16:rowId xmlns:a16="http://schemas.microsoft.com/office/drawing/2014/main" val="10003"/>
                  </a:ext>
                </a:extLst>
              </a:tr>
              <a:tr h="1251485">
                <a:tc>
                  <a:txBody>
                    <a:bodyPr/>
                    <a:lstStyle/>
                    <a:p>
                      <a:pPr marL="0" marR="0" lvl="0" indent="0" algn="l" rtl="0">
                        <a:spcBef>
                          <a:spcPts val="0"/>
                        </a:spcBef>
                        <a:spcAft>
                          <a:spcPts val="0"/>
                        </a:spcAft>
                        <a:buNone/>
                      </a:pPr>
                      <a:r>
                        <a:rPr lang="en-US" sz="1800" b="1">
                          <a:solidFill>
                            <a:srgbClr val="660066"/>
                          </a:solidFill>
                        </a:rPr>
                        <a:t>Educación financiera y económica</a:t>
                      </a:r>
                      <a:endParaRPr sz="1800" b="1">
                        <a:solidFill>
                          <a:srgbClr val="660066"/>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s-ES" sz="1800"/>
                        <a:t>El alumnado puede elaborar el presupuesto de una actividad sencilla.</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s-ES" sz="1800"/>
                        <a:t>El alumnado puede encontrar opciones de financiación y gestionar un presupuesto para su actividad de creación de valor.</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s-ES" sz="1800"/>
                        <a:t>El alumnado puede elaborar un plan para la sostenibilidad financiera de una actividad de creación de valor.</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extLst>
                  <a:ext uri="{0D108BD9-81ED-4DB2-BD59-A6C34878D82A}">
                    <a16:rowId xmlns:a16="http://schemas.microsoft.com/office/drawing/2014/main" val="10004"/>
                  </a:ext>
                </a:extLst>
              </a:tr>
              <a:tr h="1066800">
                <a:tc>
                  <a:txBody>
                    <a:bodyPr/>
                    <a:lstStyle/>
                    <a:p>
                      <a:pPr marL="0" marR="0" lvl="0" indent="0" algn="l" rtl="0">
                        <a:spcBef>
                          <a:spcPts val="0"/>
                        </a:spcBef>
                        <a:spcAft>
                          <a:spcPts val="0"/>
                        </a:spcAft>
                        <a:buNone/>
                      </a:pPr>
                      <a:r>
                        <a:rPr lang="en-US" sz="1800" b="1">
                          <a:solidFill>
                            <a:srgbClr val="660066"/>
                          </a:solidFill>
                        </a:rPr>
                        <a:t>Mobilizar a otras personas</a:t>
                      </a:r>
                      <a:endParaRPr sz="1800" b="1">
                        <a:solidFill>
                          <a:srgbClr val="660066"/>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s-ES" sz="1800"/>
                        <a:t>El alumnado puede comunicar sus ideas con claridad y entusiasmo</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s-ES" sz="1800" b="1">
                          <a:solidFill>
                            <a:srgbClr val="7030A0"/>
                          </a:solidFill>
                        </a:rPr>
                        <a:t>El alumnado puede persuadir, implicar e inspirar a otras personas en actividades de creación de valor.</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s-ES" sz="1800" b="0">
                          <a:solidFill>
                            <a:srgbClr val="002060"/>
                          </a:solidFill>
                        </a:rPr>
                        <a:t>El alumnado puede inspirar a otras personas y hacer que participen en actividades de creación de valor.</a:t>
                      </a:r>
                      <a:endParaRPr sz="1800" b="0">
                        <a:solidFill>
                          <a:srgbClr val="002060"/>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extLst>
                  <a:ext uri="{0D108BD9-81ED-4DB2-BD59-A6C34878D82A}">
                    <a16:rowId xmlns:a16="http://schemas.microsoft.com/office/drawing/2014/main" val="10005"/>
                  </a:ext>
                </a:extLst>
              </a:tr>
            </a:tbl>
          </a:graphicData>
        </a:graphic>
      </p:graphicFrame>
      <p:sp>
        <p:nvSpPr>
          <p:cNvPr id="54" name="Google Shape;54;p3"/>
          <p:cNvSpPr/>
          <p:nvPr/>
        </p:nvSpPr>
        <p:spPr>
          <a:xfrm>
            <a:off x="12108543" y="3290055"/>
            <a:ext cx="5798457" cy="862845"/>
          </a:xfrm>
          <a:prstGeom prst="rect">
            <a:avLst/>
          </a:prstGeom>
          <a:noFill/>
          <a:ln w="76200" cap="flat" cmpd="sng">
            <a:solidFill>
              <a:srgbClr val="66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 name="Google Shape;55;p3"/>
          <p:cNvSpPr txBox="1"/>
          <p:nvPr/>
        </p:nvSpPr>
        <p:spPr>
          <a:xfrm>
            <a:off x="1563710" y="1535123"/>
            <a:ext cx="141732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660066"/>
                </a:solidFill>
                <a:latin typeface="Calibri"/>
                <a:ea typeface="Calibri"/>
                <a:cs typeface="Calibri"/>
                <a:sym typeface="Calibri"/>
              </a:rPr>
              <a:t>Marco EntreComp – Área de recursos</a:t>
            </a:r>
            <a:endParaRPr sz="4000" b="1">
              <a:solidFill>
                <a:srgbClr val="660066"/>
              </a:solidFill>
              <a:latin typeface="Calibri"/>
              <a:ea typeface="Calibri"/>
              <a:cs typeface="Calibri"/>
              <a:sym typeface="Calibri"/>
            </a:endParaRPr>
          </a:p>
        </p:txBody>
      </p:sp>
      <p:sp>
        <p:nvSpPr>
          <p:cNvPr id="56" name="Google Shape;56;p3"/>
          <p:cNvSpPr/>
          <p:nvPr/>
        </p:nvSpPr>
        <p:spPr>
          <a:xfrm>
            <a:off x="6618157" y="7746693"/>
            <a:ext cx="5671815" cy="1252163"/>
          </a:xfrm>
          <a:prstGeom prst="rect">
            <a:avLst/>
          </a:prstGeom>
          <a:noFill/>
          <a:ln w="76200" cap="flat" cmpd="sng">
            <a:solidFill>
              <a:srgbClr val="66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56;p3">
            <a:extLst>
              <a:ext uri="{FF2B5EF4-FFF2-40B4-BE49-F238E27FC236}">
                <a16:creationId xmlns:a16="http://schemas.microsoft.com/office/drawing/2014/main" id="{8134417C-1DE4-4C04-A94D-FD59047D23FA}"/>
              </a:ext>
            </a:extLst>
          </p:cNvPr>
          <p:cNvSpPr/>
          <p:nvPr/>
        </p:nvSpPr>
        <p:spPr>
          <a:xfrm>
            <a:off x="12197085" y="5511800"/>
            <a:ext cx="5671815" cy="976391"/>
          </a:xfrm>
          <a:prstGeom prst="rect">
            <a:avLst/>
          </a:prstGeom>
          <a:noFill/>
          <a:ln w="76200" cap="flat" cmpd="sng">
            <a:solidFill>
              <a:srgbClr val="66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4"/>
          <p:cNvPicPr preferRelativeResize="0"/>
          <p:nvPr/>
        </p:nvPicPr>
        <p:blipFill rotWithShape="1">
          <a:blip r:embed="rId3">
            <a:alphaModFix/>
          </a:blip>
          <a:srcRect l="2852" t="6499" r="3200" b="6869"/>
          <a:stretch/>
        </p:blipFill>
        <p:spPr>
          <a:xfrm>
            <a:off x="11848562" y="6364256"/>
            <a:ext cx="4779135" cy="2624556"/>
          </a:xfrm>
          <a:prstGeom prst="rect">
            <a:avLst/>
          </a:prstGeom>
          <a:noFill/>
          <a:ln>
            <a:noFill/>
          </a:ln>
        </p:spPr>
      </p:pic>
      <p:sp>
        <p:nvSpPr>
          <p:cNvPr id="62" name="Google Shape;62;p4"/>
          <p:cNvSpPr txBox="1"/>
          <p:nvPr/>
        </p:nvSpPr>
        <p:spPr>
          <a:xfrm>
            <a:off x="1696358" y="1515460"/>
            <a:ext cx="9462656" cy="13695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660066"/>
                </a:solidFill>
                <a:latin typeface="Calibri"/>
                <a:ea typeface="Calibri"/>
                <a:cs typeface="Calibri"/>
                <a:sym typeface="Calibri"/>
              </a:rPr>
              <a:t>Índice</a:t>
            </a:r>
            <a:endParaRPr/>
          </a:p>
          <a:p>
            <a:pPr marL="0" marR="0" lvl="0" indent="0" algn="l" rtl="0">
              <a:spcBef>
                <a:spcPts val="0"/>
              </a:spcBef>
              <a:spcAft>
                <a:spcPts val="0"/>
              </a:spcAft>
              <a:buNone/>
            </a:pPr>
            <a:endParaRPr sz="1100" b="1">
              <a:solidFill>
                <a:srgbClr val="660066"/>
              </a:solidFill>
              <a:latin typeface="Calibri"/>
              <a:ea typeface="Calibri"/>
              <a:cs typeface="Calibri"/>
              <a:sym typeface="Calibri"/>
            </a:endParaRPr>
          </a:p>
          <a:p>
            <a:pPr marL="0" marR="0" lvl="0" indent="0" algn="l" rtl="0">
              <a:spcBef>
                <a:spcPts val="0"/>
              </a:spcBef>
              <a:spcAft>
                <a:spcPts val="0"/>
              </a:spcAft>
              <a:buNone/>
            </a:pPr>
            <a:r>
              <a:rPr lang="en-US" sz="3200" b="1">
                <a:solidFill>
                  <a:srgbClr val="660066"/>
                </a:solidFill>
                <a:latin typeface="Calibri"/>
                <a:ea typeface="Calibri"/>
                <a:cs typeface="Calibri"/>
                <a:sym typeface="Calibri"/>
              </a:rPr>
              <a:t>Gestión del cambio</a:t>
            </a:r>
            <a:endParaRPr sz="3200" b="1">
              <a:solidFill>
                <a:srgbClr val="660066"/>
              </a:solidFill>
              <a:latin typeface="Calibri"/>
              <a:ea typeface="Calibri"/>
              <a:cs typeface="Calibri"/>
              <a:sym typeface="Calibri"/>
            </a:endParaRPr>
          </a:p>
        </p:txBody>
      </p:sp>
      <p:grpSp>
        <p:nvGrpSpPr>
          <p:cNvPr id="63" name="Google Shape;63;p4"/>
          <p:cNvGrpSpPr/>
          <p:nvPr/>
        </p:nvGrpSpPr>
        <p:grpSpPr>
          <a:xfrm>
            <a:off x="2144486" y="3467100"/>
            <a:ext cx="6999513" cy="2918914"/>
            <a:chOff x="6420991" y="1321255"/>
            <a:chExt cx="6999513" cy="2918914"/>
          </a:xfrm>
        </p:grpSpPr>
        <p:sp>
          <p:nvSpPr>
            <p:cNvPr id="64" name="Google Shape;64;p4"/>
            <p:cNvSpPr txBox="1"/>
            <p:nvPr/>
          </p:nvSpPr>
          <p:spPr>
            <a:xfrm>
              <a:off x="6420991" y="2301217"/>
              <a:ext cx="6999513"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Sección 1: </a:t>
              </a:r>
              <a:r>
                <a:rPr lang="en-IE" sz="2400">
                  <a:solidFill>
                    <a:schemeClr val="dk1"/>
                  </a:solidFill>
                  <a:latin typeface="Calibri"/>
                  <a:ea typeface="Calibri"/>
                  <a:cs typeface="Calibri"/>
                  <a:sym typeface="Calibri"/>
                </a:rPr>
                <a:t>Cambio frente a gestión del cambio</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Sección 2: </a:t>
              </a:r>
              <a:r>
                <a:rPr lang="en-IE" sz="2400">
                  <a:solidFill>
                    <a:schemeClr val="dk1"/>
                  </a:solidFill>
                  <a:latin typeface="Calibri"/>
                  <a:ea typeface="Calibri"/>
                  <a:cs typeface="Calibri"/>
                  <a:sym typeface="Calibri"/>
                </a:rPr>
                <a:t>La naturaleza del cambio en la empresa</a:t>
              </a:r>
            </a:p>
            <a:p>
              <a:pPr marL="0" marR="0" lvl="0" indent="0" algn="l" rtl="0">
                <a:spcBef>
                  <a:spcPts val="0"/>
                </a:spcBef>
                <a:spcAft>
                  <a:spcPts val="0"/>
                </a:spcAft>
                <a:buNone/>
              </a:pPr>
              <a:r>
                <a:rPr lang="en-IE" sz="2400">
                  <a:solidFill>
                    <a:schemeClr val="dk1"/>
                  </a:solidFill>
                  <a:latin typeface="Calibri"/>
                  <a:cs typeface="Calibri"/>
                  <a:sym typeface="Calibri"/>
                </a:rPr>
                <a:t>Sección 3: La gestión del cambio no es nada nuevo</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Sección 4: La complejidad de la gestión del cambio</a:t>
              </a:r>
            </a:p>
            <a:p>
              <a:pPr marL="0" marR="0" lvl="0" indent="0" algn="l" rtl="0">
                <a:spcBef>
                  <a:spcPts val="0"/>
                </a:spcBef>
                <a:spcAft>
                  <a:spcPts val="0"/>
                </a:spcAft>
                <a:buNone/>
              </a:pPr>
              <a:r>
                <a:rPr lang="en-US" sz="2400">
                  <a:solidFill>
                    <a:schemeClr val="dk1"/>
                  </a:solidFill>
                  <a:latin typeface="Calibri"/>
                  <a:ea typeface="Calibri"/>
                  <a:cs typeface="Calibri"/>
                  <a:sym typeface="Calibri"/>
                </a:rPr>
                <a:t>Sección 5: Impulsores internos y externos del cambio</a:t>
              </a:r>
            </a:p>
          </p:txBody>
        </p:sp>
        <p:sp>
          <p:nvSpPr>
            <p:cNvPr id="65" name="Google Shape;65;p4"/>
            <p:cNvSpPr txBox="1"/>
            <p:nvPr/>
          </p:nvSpPr>
          <p:spPr>
            <a:xfrm>
              <a:off x="6420992" y="1321255"/>
              <a:ext cx="5677146"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Unidad 1: Entender la gestion del cambio</a:t>
              </a:r>
              <a:endParaRPr sz="2800" b="1">
                <a:solidFill>
                  <a:schemeClr val="dk1"/>
                </a:solidFill>
                <a:latin typeface="Calibri"/>
                <a:ea typeface="Calibri"/>
                <a:cs typeface="Calibri"/>
                <a:sym typeface="Calibri"/>
              </a:endParaRPr>
            </a:p>
          </p:txBody>
        </p:sp>
      </p:grpSp>
      <p:grpSp>
        <p:nvGrpSpPr>
          <p:cNvPr id="66" name="Google Shape;66;p4"/>
          <p:cNvGrpSpPr/>
          <p:nvPr/>
        </p:nvGrpSpPr>
        <p:grpSpPr>
          <a:xfrm>
            <a:off x="2144487" y="6722467"/>
            <a:ext cx="7167558" cy="1785023"/>
            <a:chOff x="6420993" y="1316557"/>
            <a:chExt cx="6584790" cy="1785023"/>
          </a:xfrm>
        </p:grpSpPr>
        <p:sp>
          <p:nvSpPr>
            <p:cNvPr id="67" name="Google Shape;67;p4"/>
            <p:cNvSpPr txBox="1"/>
            <p:nvPr/>
          </p:nvSpPr>
          <p:spPr>
            <a:xfrm>
              <a:off x="6420993" y="2270624"/>
              <a:ext cx="658479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Sección 1: Por qué es difícil gestionar el cambio</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Sección 2: </a:t>
              </a:r>
              <a:r>
                <a:rPr lang="en-IE" sz="2400">
                  <a:solidFill>
                    <a:schemeClr val="dk1"/>
                  </a:solidFill>
                  <a:latin typeface="Calibri"/>
                  <a:ea typeface="Calibri"/>
                  <a:cs typeface="Calibri"/>
                  <a:sym typeface="Calibri"/>
                </a:rPr>
                <a:t>Conflictos entre la dirección y el personal</a:t>
              </a:r>
              <a:endParaRPr/>
            </a:p>
          </p:txBody>
        </p:sp>
        <p:sp>
          <p:nvSpPr>
            <p:cNvPr id="68" name="Google Shape;68;p4"/>
            <p:cNvSpPr txBox="1"/>
            <p:nvPr/>
          </p:nvSpPr>
          <p:spPr>
            <a:xfrm>
              <a:off x="6420993" y="1316557"/>
              <a:ext cx="5389215"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Unidad 2: Por qué es difícil la gestion del cambio</a:t>
              </a:r>
              <a:endParaRPr sz="2800" b="1">
                <a:solidFill>
                  <a:schemeClr val="dk1"/>
                </a:solidFill>
                <a:latin typeface="Calibri"/>
                <a:ea typeface="Calibri"/>
                <a:cs typeface="Calibri"/>
                <a:sym typeface="Calibri"/>
              </a:endParaRPr>
            </a:p>
          </p:txBody>
        </p:sp>
      </p:grpSp>
      <p:grpSp>
        <p:nvGrpSpPr>
          <p:cNvPr id="69" name="Google Shape;69;p4"/>
          <p:cNvGrpSpPr/>
          <p:nvPr/>
        </p:nvGrpSpPr>
        <p:grpSpPr>
          <a:xfrm>
            <a:off x="9220200" y="3467100"/>
            <a:ext cx="6178776" cy="2783176"/>
            <a:chOff x="6420993" y="1302812"/>
            <a:chExt cx="5124926" cy="2783176"/>
          </a:xfrm>
        </p:grpSpPr>
        <p:sp>
          <p:nvSpPr>
            <p:cNvPr id="70" name="Google Shape;70;p4"/>
            <p:cNvSpPr txBox="1"/>
            <p:nvPr/>
          </p:nvSpPr>
          <p:spPr>
            <a:xfrm>
              <a:off x="6420993" y="2147036"/>
              <a:ext cx="5124925"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Sección 1: ¡</a:t>
              </a:r>
              <a:r>
                <a:rPr lang="en-IE" sz="2400">
                  <a:solidFill>
                    <a:schemeClr val="dk1"/>
                  </a:solidFill>
                  <a:latin typeface="Calibri"/>
                  <a:ea typeface="Calibri"/>
                  <a:cs typeface="Calibri"/>
                  <a:sym typeface="Calibri"/>
                </a:rPr>
                <a:t>Comencemos! Fijación de objetivos SMART</a:t>
              </a:r>
              <a:endParaRPr/>
            </a:p>
            <a:p>
              <a:pPr marL="0" marR="0" lvl="0" indent="0" algn="l" rtl="0">
                <a:spcBef>
                  <a:spcPts val="0"/>
                </a:spcBef>
                <a:spcAft>
                  <a:spcPts val="0"/>
                </a:spcAft>
                <a:buNone/>
              </a:pPr>
              <a:r>
                <a:rPr lang="en-US" sz="2400">
                  <a:solidFill>
                    <a:schemeClr val="dk1"/>
                  </a:solidFill>
                  <a:latin typeface="Calibri"/>
                  <a:cs typeface="Calibri"/>
                  <a:sym typeface="Calibri"/>
                </a:rPr>
                <a:t>Sección 2: Proceso de gestión del cambio en ocho fases de Kotter</a:t>
              </a:r>
            </a:p>
            <a:p>
              <a:pPr marL="0" marR="0" lvl="0" indent="0" algn="l" rtl="0">
                <a:spcBef>
                  <a:spcPts val="0"/>
                </a:spcBef>
                <a:spcAft>
                  <a:spcPts val="0"/>
                </a:spcAft>
                <a:buNone/>
              </a:pPr>
              <a:r>
                <a:rPr lang="en-US" sz="2400">
                  <a:solidFill>
                    <a:schemeClr val="dk1"/>
                  </a:solidFill>
                  <a:latin typeface="Calibri"/>
                  <a:cs typeface="Calibri"/>
                  <a:sym typeface="Calibri"/>
                </a:rPr>
                <a:t>Sección 3: La importancia del liderazgo</a:t>
              </a:r>
              <a:endParaRPr/>
            </a:p>
          </p:txBody>
        </p:sp>
        <p:sp>
          <p:nvSpPr>
            <p:cNvPr id="71" name="Google Shape;71;p4"/>
            <p:cNvSpPr txBox="1"/>
            <p:nvPr/>
          </p:nvSpPr>
          <p:spPr>
            <a:xfrm>
              <a:off x="6420993" y="1302812"/>
              <a:ext cx="5124926" cy="52318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Unidad 3: Cómo gestionar el cambio</a:t>
              </a:r>
              <a:endParaRPr sz="2800" b="1">
                <a:solidFill>
                  <a:schemeClr val="dk1"/>
                </a:solidFill>
                <a:latin typeface="Calibri"/>
                <a:ea typeface="Calibri"/>
                <a:cs typeface="Calibri"/>
                <a:sym typeface="Calibri"/>
              </a:endParaRPr>
            </a:p>
          </p:txBody>
        </p:sp>
      </p:grpSp>
      <p:sp>
        <p:nvSpPr>
          <p:cNvPr id="72" name="Google Shape;72;p4"/>
          <p:cNvSpPr/>
          <p:nvPr/>
        </p:nvSpPr>
        <p:spPr>
          <a:xfrm rot="5400000">
            <a:off x="1345330" y="3399028"/>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 name="Google Shape;73;p4"/>
          <p:cNvSpPr/>
          <p:nvPr/>
        </p:nvSpPr>
        <p:spPr>
          <a:xfrm rot="5400000">
            <a:off x="1154832" y="6932800"/>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 name="Google Shape;74;p4"/>
          <p:cNvSpPr/>
          <p:nvPr/>
        </p:nvSpPr>
        <p:spPr>
          <a:xfrm rot="5400000">
            <a:off x="8450072" y="3475228"/>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
          <p:cNvSpPr txBox="1"/>
          <p:nvPr/>
        </p:nvSpPr>
        <p:spPr>
          <a:xfrm>
            <a:off x="1524000" y="1560412"/>
            <a:ext cx="8382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660066"/>
                </a:solidFill>
                <a:latin typeface="Calibri"/>
                <a:ea typeface="Calibri"/>
                <a:cs typeface="Calibri"/>
                <a:sym typeface="Calibri"/>
              </a:rPr>
              <a:t>1. ¿Qué es gestión del cambio?</a:t>
            </a:r>
            <a:endParaRPr sz="4000" b="1">
              <a:solidFill>
                <a:srgbClr val="660066"/>
              </a:solidFill>
              <a:latin typeface="Calibri"/>
              <a:ea typeface="Calibri"/>
              <a:cs typeface="Calibri"/>
              <a:sym typeface="Calibri"/>
            </a:endParaRPr>
          </a:p>
        </p:txBody>
      </p:sp>
      <p:sp>
        <p:nvSpPr>
          <p:cNvPr id="66" name="Google Shape;66;p4"/>
          <p:cNvSpPr txBox="1"/>
          <p:nvPr/>
        </p:nvSpPr>
        <p:spPr>
          <a:xfrm>
            <a:off x="1524000" y="2562880"/>
            <a:ext cx="9809408" cy="747893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Arial"/>
              <a:buChar char="•"/>
            </a:pPr>
            <a:r>
              <a:rPr lang="en-US" sz="2400" b="0" i="0" u="none" strike="noStrike">
                <a:solidFill>
                  <a:srgbClr val="000000"/>
                </a:solidFill>
                <a:effectLst/>
                <a:latin typeface="Calibri" panose="020F0502020204030204" pitchFamily="34" charset="0"/>
              </a:rPr>
              <a:t>El cambio, tanto en al empresa como en la vida, siempre ha sido la única constante.</a:t>
            </a:r>
          </a:p>
          <a:p>
            <a:pPr marL="457200" marR="0" lvl="0" indent="-457200" algn="l" rtl="0">
              <a:spcBef>
                <a:spcPts val="0"/>
              </a:spcBef>
              <a:spcAft>
                <a:spcPts val="0"/>
              </a:spcAft>
              <a:buClr>
                <a:schemeClr val="dk1"/>
              </a:buClr>
              <a:buSzPts val="2800"/>
              <a:buFont typeface="Arial"/>
              <a:buChar char="•"/>
            </a:pPr>
            <a:endParaRPr lang="en-US" sz="2400">
              <a:latin typeface="Calibri" panose="020F0502020204030204" pitchFamily="34" charset="0"/>
            </a:endParaRPr>
          </a:p>
          <a:p>
            <a:pPr marL="457200" marR="0" lvl="0" indent="-457200" algn="l" rtl="0">
              <a:spcBef>
                <a:spcPts val="0"/>
              </a:spcBef>
              <a:spcAft>
                <a:spcPts val="0"/>
              </a:spcAft>
              <a:buClr>
                <a:schemeClr val="dk1"/>
              </a:buClr>
              <a:buSzPts val="2800"/>
              <a:buFont typeface="Arial"/>
              <a:buChar char="•"/>
            </a:pPr>
            <a:r>
              <a:rPr lang="es-ES" sz="2400" b="0" i="0" u="none" strike="noStrike">
                <a:solidFill>
                  <a:srgbClr val="000000"/>
                </a:solidFill>
                <a:effectLst/>
                <a:latin typeface="Calibri" panose="020F0502020204030204" pitchFamily="34" charset="0"/>
              </a:rPr>
              <a:t>En la tercera década del siglo XXI, el ritmo del cambio empresarial se acelera a un ritmo sin precedentes en la historia de la humanidad.</a:t>
            </a:r>
            <a:endParaRPr lang="en-US" sz="2400" b="0" i="0" u="none" strike="noStrike">
              <a:solidFill>
                <a:srgbClr val="000000"/>
              </a:solidFill>
              <a:effectLst/>
              <a:latin typeface="Calibri" panose="020F0502020204030204" pitchFamily="34" charset="0"/>
            </a:endParaRPr>
          </a:p>
          <a:p>
            <a:pPr marL="457200" marR="0" lvl="0" indent="-457200" algn="l" rtl="0">
              <a:spcBef>
                <a:spcPts val="0"/>
              </a:spcBef>
              <a:spcAft>
                <a:spcPts val="0"/>
              </a:spcAft>
              <a:buClr>
                <a:schemeClr val="dk1"/>
              </a:buClr>
              <a:buSzPts val="2800"/>
              <a:buFont typeface="Arial"/>
              <a:buChar char="•"/>
            </a:pPr>
            <a:endParaRPr lang="en-US" sz="2400" b="0" i="0" u="none" strike="noStrike">
              <a:solidFill>
                <a:srgbClr val="000000"/>
              </a:solidFill>
              <a:effectLst/>
              <a:latin typeface="Calibri" panose="020F0502020204030204" pitchFamily="34" charset="0"/>
            </a:endParaRPr>
          </a:p>
          <a:p>
            <a:pPr marL="457200" marR="0" lvl="0" indent="-457200" algn="l" rtl="0">
              <a:spcBef>
                <a:spcPts val="0"/>
              </a:spcBef>
              <a:spcAft>
                <a:spcPts val="0"/>
              </a:spcAft>
              <a:buClr>
                <a:schemeClr val="dk1"/>
              </a:buClr>
              <a:buSzPts val="2800"/>
              <a:buFont typeface="Arial"/>
              <a:buChar char="•"/>
            </a:pPr>
            <a:r>
              <a:rPr lang="en-US" sz="2400">
                <a:solidFill>
                  <a:schemeClr val="dk1"/>
                </a:solidFill>
                <a:latin typeface="Calibri" panose="020F0502020204030204" pitchFamily="34" charset="0"/>
                <a:ea typeface="Calibri"/>
                <a:cs typeface="Calibri"/>
                <a:sym typeface="Calibri"/>
              </a:rPr>
              <a:t>Tu empresa no puede evitar el cambio, pero la </a:t>
            </a:r>
            <a:r>
              <a:rPr lang="en-US" sz="2400" b="1">
                <a:solidFill>
                  <a:schemeClr val="dk1"/>
                </a:solidFill>
                <a:latin typeface="Calibri" panose="020F0502020204030204" pitchFamily="34" charset="0"/>
                <a:ea typeface="Calibri"/>
                <a:cs typeface="Calibri"/>
                <a:sym typeface="Calibri"/>
              </a:rPr>
              <a:t>gestión</a:t>
            </a:r>
            <a:r>
              <a:rPr lang="en-US" sz="2400">
                <a:solidFill>
                  <a:schemeClr val="dk1"/>
                </a:solidFill>
                <a:latin typeface="Calibri" panose="020F0502020204030204" pitchFamily="34" charset="0"/>
                <a:ea typeface="Calibri"/>
                <a:cs typeface="Calibri"/>
                <a:sym typeface="Calibri"/>
              </a:rPr>
              <a:t> del cambio implica algo más que reaccionar ante esta realidad. </a:t>
            </a:r>
          </a:p>
          <a:p>
            <a:pPr marR="0" lvl="0" algn="l" rtl="0">
              <a:spcBef>
                <a:spcPts val="0"/>
              </a:spcBef>
              <a:spcAft>
                <a:spcPts val="0"/>
              </a:spcAft>
              <a:buClr>
                <a:schemeClr val="dk1"/>
              </a:buClr>
              <a:buSzPts val="2800"/>
            </a:pPr>
            <a:endParaRPr lang="en-US" sz="2400">
              <a:solidFill>
                <a:schemeClr val="dk1"/>
              </a:solidFill>
              <a:latin typeface="Calibri" panose="020F0502020204030204" pitchFamily="34" charset="0"/>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s-ES" sz="2400" i="0">
                <a:solidFill>
                  <a:srgbClr val="5F6368"/>
                </a:solidFill>
                <a:effectLst/>
                <a:latin typeface="Calibri" panose="020F0502020204030204" pitchFamily="34" charset="0"/>
                <a:cs typeface="Calibri" panose="020F0502020204030204" pitchFamily="34" charset="0"/>
              </a:rPr>
              <a:t>La gestión del cambio </a:t>
            </a:r>
            <a:r>
              <a:rPr lang="es-ES" sz="2400" b="1" i="0">
                <a:solidFill>
                  <a:srgbClr val="5F6368"/>
                </a:solidFill>
                <a:effectLst/>
                <a:latin typeface="Calibri" panose="020F0502020204030204" pitchFamily="34" charset="0"/>
                <a:cs typeface="Calibri" panose="020F0502020204030204" pitchFamily="34" charset="0"/>
              </a:rPr>
              <a:t>es el proceso de planificación, implementación y consolidación de los cambios en una organización.</a:t>
            </a:r>
            <a:endParaRPr lang="en-US" sz="2400" b="1" i="0">
              <a:solidFill>
                <a:srgbClr val="5F6368"/>
              </a:solidFill>
              <a:effectLst/>
              <a:latin typeface="Calibri" panose="020F0502020204030204" pitchFamily="34" charset="0"/>
              <a:cs typeface="Calibri" panose="020F0502020204030204" pitchFamily="34" charset="0"/>
            </a:endParaRPr>
          </a:p>
          <a:p>
            <a:pPr marL="457200" marR="0" lvl="0" indent="-457200" algn="l" rtl="0">
              <a:spcBef>
                <a:spcPts val="0"/>
              </a:spcBef>
              <a:spcAft>
                <a:spcPts val="0"/>
              </a:spcAft>
              <a:buClr>
                <a:schemeClr val="dk1"/>
              </a:buClr>
              <a:buSzPts val="2800"/>
              <a:buFont typeface="Arial"/>
              <a:buChar char="•"/>
            </a:pPr>
            <a:endParaRPr lang="en-US" sz="2400" b="1" i="0">
              <a:solidFill>
                <a:srgbClr val="5F6368"/>
              </a:solidFill>
              <a:effectLst/>
              <a:latin typeface="Calibri" panose="020F0502020204030204" pitchFamily="34" charset="0"/>
              <a:cs typeface="Calibri" panose="020F0502020204030204" pitchFamily="34" charset="0"/>
            </a:endParaRPr>
          </a:p>
          <a:p>
            <a:pPr marL="457200" marR="0" lvl="0" indent="-457200" algn="l" rtl="0">
              <a:spcBef>
                <a:spcPts val="0"/>
              </a:spcBef>
              <a:spcAft>
                <a:spcPts val="0"/>
              </a:spcAft>
              <a:buClr>
                <a:schemeClr val="dk1"/>
              </a:buClr>
              <a:buSzPts val="2800"/>
              <a:buFont typeface="Arial"/>
              <a:buChar char="•"/>
            </a:pPr>
            <a:r>
              <a:rPr lang="en-US" sz="2400" b="1">
                <a:solidFill>
                  <a:srgbClr val="5F6368"/>
                </a:solidFill>
                <a:latin typeface="Calibri" panose="020F0502020204030204" pitchFamily="34" charset="0"/>
                <a:ea typeface="Calibri"/>
                <a:cs typeface="Calibri" panose="020F0502020204030204" pitchFamily="34" charset="0"/>
                <a:sym typeface="Calibri"/>
              </a:rPr>
              <a:t>La gestión del cambio es una herramienta empresarial estructurada y planificada para hacer realidad la visión de futuro de tu empresa.</a:t>
            </a:r>
          </a:p>
          <a:p>
            <a:pPr marL="457200" marR="0" lvl="0" indent="-457200" algn="l" rtl="0">
              <a:spcBef>
                <a:spcPts val="0"/>
              </a:spcBef>
              <a:spcAft>
                <a:spcPts val="0"/>
              </a:spcAft>
              <a:buClr>
                <a:schemeClr val="dk1"/>
              </a:buClr>
              <a:buSzPts val="2800"/>
              <a:buFont typeface="Arial"/>
              <a:buChar char="•"/>
            </a:pPr>
            <a:endParaRPr lang="en-US" sz="2400" b="1">
              <a:solidFill>
                <a:srgbClr val="5F6368"/>
              </a:solidFill>
              <a:latin typeface="Calibri" panose="020F0502020204030204" pitchFamily="34" charset="0"/>
              <a:ea typeface="Calibri"/>
              <a:cs typeface="Calibri" panose="020F0502020204030204" pitchFamily="34" charset="0"/>
              <a:sym typeface="Calibri"/>
            </a:endParaRPr>
          </a:p>
          <a:p>
            <a:pPr marL="457200" marR="0" lvl="0" indent="-457200" algn="l" rtl="0">
              <a:spcBef>
                <a:spcPts val="0"/>
              </a:spcBef>
              <a:spcAft>
                <a:spcPts val="0"/>
              </a:spcAft>
              <a:buClr>
                <a:schemeClr val="dk1"/>
              </a:buClr>
              <a:buSzPts val="2800"/>
              <a:buFont typeface="Arial"/>
              <a:buChar char="•"/>
            </a:pPr>
            <a:r>
              <a:rPr lang="en-US" sz="2400" b="1">
                <a:solidFill>
                  <a:srgbClr val="5F6368"/>
                </a:solidFill>
                <a:latin typeface="Calibri" panose="020F0502020204030204" pitchFamily="34" charset="0"/>
                <a:ea typeface="Calibri"/>
                <a:cs typeface="Calibri" panose="020F0502020204030204" pitchFamily="34" charset="0"/>
                <a:sym typeface="Calibri"/>
              </a:rPr>
              <a:t>La gestión del cambio es un esfuerzo empresarial para responder a una oportunidad empresarial. </a:t>
            </a:r>
          </a:p>
          <a:p>
            <a:pPr marL="457200" marR="0" lvl="0" indent="-457200" algn="l" rtl="0">
              <a:spcBef>
                <a:spcPts val="0"/>
              </a:spcBef>
              <a:spcAft>
                <a:spcPts val="0"/>
              </a:spcAft>
              <a:buClr>
                <a:schemeClr val="dk1"/>
              </a:buClr>
              <a:buSzPts val="2800"/>
              <a:buFont typeface="Arial"/>
              <a:buChar char="•"/>
            </a:pPr>
            <a:endParaRPr sz="1600">
              <a:solidFill>
                <a:schemeClr val="dk1"/>
              </a:solidFill>
              <a:latin typeface="Calibri" panose="020F0502020204030204" pitchFamily="34" charset="0"/>
              <a:ea typeface="Calibri"/>
              <a:cs typeface="Calibri" panose="020F0502020204030204" pitchFamily="34" charset="0"/>
              <a:sym typeface="Calibri"/>
            </a:endParaRPr>
          </a:p>
          <a:p>
            <a:pPr marL="457200" marR="0" lvl="1" indent="0" algn="l" rtl="0">
              <a:spcBef>
                <a:spcPts val="0"/>
              </a:spcBef>
              <a:spcAft>
                <a:spcPts val="0"/>
              </a:spcAft>
              <a:buNone/>
            </a:pPr>
            <a:endParaRPr sz="2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 </a:t>
            </a:r>
            <a:endParaRPr sz="2800" b="1">
              <a:solidFill>
                <a:schemeClr val="dk1"/>
              </a:solidFill>
              <a:latin typeface="Calibri"/>
              <a:ea typeface="Calibri"/>
              <a:cs typeface="Calibri"/>
              <a:sym typeface="Calibri"/>
            </a:endParaRPr>
          </a:p>
        </p:txBody>
      </p:sp>
      <p:sp>
        <p:nvSpPr>
          <p:cNvPr id="67" name="Google Shape;67;p4" descr="What is Change Management? - Definition and Principles | MSU Onlin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 name="Picture 3" descr="Graphical user interface, text&#10;&#10;Description automatically generated">
            <a:extLst>
              <a:ext uri="{FF2B5EF4-FFF2-40B4-BE49-F238E27FC236}">
                <a16:creationId xmlns:a16="http://schemas.microsoft.com/office/drawing/2014/main" id="{3C0D0F18-4652-46F6-BD4E-CD2F563CA6B7}"/>
              </a:ext>
            </a:extLst>
          </p:cNvPr>
          <p:cNvPicPr>
            <a:picLocks noChangeAspect="1"/>
          </p:cNvPicPr>
          <p:nvPr/>
        </p:nvPicPr>
        <p:blipFill rotWithShape="1">
          <a:blip r:embed="rId3"/>
          <a:srcRect l="1725" r="3866"/>
          <a:stretch/>
        </p:blipFill>
        <p:spPr>
          <a:xfrm>
            <a:off x="11333408" y="3438659"/>
            <a:ext cx="5613624" cy="3620583"/>
          </a:xfrm>
          <a:prstGeom prst="rect">
            <a:avLst/>
          </a:prstGeom>
        </p:spPr>
      </p:pic>
    </p:spTree>
    <p:extLst>
      <p:ext uri="{BB962C8B-B14F-4D97-AF65-F5344CB8AC3E}">
        <p14:creationId xmlns:p14="http://schemas.microsoft.com/office/powerpoint/2010/main" val="1219262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
          <p:cNvSpPr txBox="1"/>
          <p:nvPr/>
        </p:nvSpPr>
        <p:spPr>
          <a:xfrm>
            <a:off x="1373874" y="1510434"/>
            <a:ext cx="8382000"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660066"/>
                </a:solidFill>
                <a:latin typeface="Calibri"/>
                <a:ea typeface="Calibri"/>
                <a:cs typeface="Calibri"/>
                <a:sym typeface="Calibri"/>
              </a:rPr>
              <a:t>1. La naturaleza del cambio en la empresa</a:t>
            </a:r>
          </a:p>
        </p:txBody>
      </p:sp>
      <p:sp>
        <p:nvSpPr>
          <p:cNvPr id="66" name="Google Shape;66;p4"/>
          <p:cNvSpPr txBox="1"/>
          <p:nvPr/>
        </p:nvSpPr>
        <p:spPr>
          <a:xfrm>
            <a:off x="1373874" y="2835465"/>
            <a:ext cx="8124967" cy="6407868"/>
          </a:xfrm>
          <a:prstGeom prst="rect">
            <a:avLst/>
          </a:prstGeom>
          <a:noFill/>
          <a:ln>
            <a:noFill/>
          </a:ln>
        </p:spPr>
        <p:txBody>
          <a:bodyPr spcFirstLastPara="1" wrap="square" lIns="91425" tIns="45700" rIns="91425" bIns="45700" anchor="t" anchorCtr="0">
            <a:spAutoFit/>
          </a:bodyPr>
          <a:lstStyle/>
          <a:p>
            <a:pPr marL="342900" lvl="1" indent="-342900" eaLnBrk="1" hangingPunct="1">
              <a:lnSpc>
                <a:spcPct val="90000"/>
              </a:lnSpc>
              <a:buClr>
                <a:schemeClr val="tx1"/>
              </a:buClr>
              <a:buSzPct val="100000"/>
              <a:buFont typeface="Arial" panose="020B0604020202020204" pitchFamily="34" charset="0"/>
              <a:buChar char="•"/>
            </a:pPr>
            <a:r>
              <a:rPr lang="es-ES" altLang="en-US" sz="2400">
                <a:latin typeface="Calibri" panose="020F0502020204030204" pitchFamily="34" charset="0"/>
                <a:cs typeface="Calibri" panose="020F0502020204030204" pitchFamily="34" charset="0"/>
              </a:rPr>
              <a:t>Lo único que no cambia en las empresas es la necesidad de cambio.</a:t>
            </a:r>
          </a:p>
          <a:p>
            <a:pPr lvl="1" eaLnBrk="1" hangingPunct="1">
              <a:lnSpc>
                <a:spcPct val="90000"/>
              </a:lnSpc>
              <a:buClr>
                <a:schemeClr val="tx1"/>
              </a:buClr>
              <a:buSzPct val="100000"/>
            </a:pPr>
            <a:endParaRPr lang="en-US" altLang="en-US" sz="2400">
              <a:latin typeface="Calibri" panose="020F0502020204030204" pitchFamily="34" charset="0"/>
              <a:cs typeface="Calibri" panose="020F0502020204030204" pitchFamily="34" charset="0"/>
            </a:endParaRPr>
          </a:p>
          <a:p>
            <a:pPr marL="342900" lvl="1" indent="-342900" eaLnBrk="1" hangingPunct="1">
              <a:lnSpc>
                <a:spcPct val="90000"/>
              </a:lnSpc>
              <a:buClr>
                <a:schemeClr val="tx1"/>
              </a:buClr>
              <a:buSzPct val="100000"/>
              <a:buFont typeface="Arial" panose="020B0604020202020204" pitchFamily="34" charset="0"/>
              <a:buChar char="•"/>
            </a:pPr>
            <a:r>
              <a:rPr lang="en-GB" sz="2400">
                <a:latin typeface="Calibri" panose="020F0502020204030204" pitchFamily="34" charset="0"/>
                <a:cs typeface="Calibri" panose="020F0502020204030204" pitchFamily="34" charset="0"/>
              </a:rPr>
              <a:t>Las empresas deben buscar constantemente nuevas formas de hacer las cosas porque, de lo contrario, pierden competitividad y mueren</a:t>
            </a:r>
            <a:endParaRPr lang="en-US" altLang="en-US" sz="2400">
              <a:latin typeface="Calibri" panose="020F0502020204030204" pitchFamily="34" charset="0"/>
              <a:cs typeface="Calibri" panose="020F0502020204030204" pitchFamily="34" charset="0"/>
            </a:endParaRPr>
          </a:p>
          <a:p>
            <a:pPr marL="342900" lvl="1" indent="-342900" eaLnBrk="1" hangingPunct="1">
              <a:lnSpc>
                <a:spcPct val="90000"/>
              </a:lnSpc>
              <a:buClr>
                <a:schemeClr val="tx1"/>
              </a:buClr>
              <a:buSzPct val="100000"/>
              <a:buFont typeface="Arial" panose="020B0604020202020204" pitchFamily="34" charset="0"/>
              <a:buChar char="•"/>
            </a:pPr>
            <a:endParaRPr lang="en-US" altLang="en-US" sz="2400">
              <a:latin typeface="Calibri" panose="020F0502020204030204" pitchFamily="34" charset="0"/>
              <a:cs typeface="Calibri" panose="020F0502020204030204" pitchFamily="34" charset="0"/>
            </a:endParaRPr>
          </a:p>
          <a:p>
            <a:pPr marL="342900" lvl="1" indent="-342900" eaLnBrk="1" hangingPunct="1">
              <a:lnSpc>
                <a:spcPct val="90000"/>
              </a:lnSpc>
              <a:buClr>
                <a:schemeClr val="tx1"/>
              </a:buClr>
              <a:buSzPct val="100000"/>
              <a:buFont typeface="Arial" panose="020B0604020202020204" pitchFamily="34" charset="0"/>
              <a:buChar char="•"/>
            </a:pPr>
            <a:r>
              <a:rPr lang="es-ES" altLang="en-US" sz="2400">
                <a:latin typeface="Calibri" panose="020F0502020204030204" pitchFamily="34" charset="0"/>
                <a:cs typeface="Calibri" panose="020F0502020204030204" pitchFamily="34" charset="0"/>
              </a:rPr>
              <a:t>En este sentido, las empresas deben adoptar la filosofía de la mejora continua y buscar constantemente formas de mejorar sus procesos.</a:t>
            </a:r>
            <a:r>
              <a:rPr lang="en-US" altLang="en-US" sz="2400">
                <a:latin typeface="Calibri" panose="020F0502020204030204" pitchFamily="34" charset="0"/>
                <a:cs typeface="Calibri" panose="020F0502020204030204" pitchFamily="34" charset="0"/>
              </a:rPr>
              <a:t>.   </a:t>
            </a:r>
          </a:p>
          <a:p>
            <a:pPr marL="342900" lvl="1" indent="-342900" eaLnBrk="1" hangingPunct="1">
              <a:lnSpc>
                <a:spcPct val="90000"/>
              </a:lnSpc>
              <a:buClr>
                <a:srgbClr val="009900"/>
              </a:buClr>
              <a:buSzPct val="70000"/>
              <a:buFont typeface="Arial" panose="020B0604020202020204" pitchFamily="34" charset="0"/>
              <a:buChar char="•"/>
            </a:pPr>
            <a:endParaRPr lang="en-US" altLang="en-US" sz="2400">
              <a:latin typeface="Calibri" panose="020F0502020204030204" pitchFamily="34" charset="0"/>
              <a:cs typeface="Calibri" panose="020F0502020204030204" pitchFamily="34" charset="0"/>
            </a:endParaRPr>
          </a:p>
          <a:p>
            <a:pPr marL="342900" lvl="1" indent="-342900" eaLnBrk="1" hangingPunct="1">
              <a:lnSpc>
                <a:spcPct val="90000"/>
              </a:lnSpc>
              <a:buClr>
                <a:srgbClr val="009900"/>
              </a:buClr>
              <a:buSzPct val="70000"/>
              <a:buFont typeface="Arial" panose="020B0604020202020204" pitchFamily="34" charset="0"/>
              <a:buChar char="•"/>
            </a:pPr>
            <a:endParaRPr lang="en-US" altLang="en-US" sz="2400">
              <a:latin typeface="Calibri" panose="020F0502020204030204" pitchFamily="34" charset="0"/>
              <a:cs typeface="Calibri" panose="020F0502020204030204" pitchFamily="34" charset="0"/>
            </a:endParaRPr>
          </a:p>
          <a:p>
            <a:pPr marL="342900" lvl="1" indent="-342900" eaLnBrk="1" hangingPunct="1">
              <a:lnSpc>
                <a:spcPct val="90000"/>
              </a:lnSpc>
              <a:buClr>
                <a:srgbClr val="009900"/>
              </a:buClr>
              <a:buSzPct val="70000"/>
              <a:buFont typeface="Arial" panose="020B0604020202020204" pitchFamily="34" charset="0"/>
              <a:buChar char="•"/>
            </a:pPr>
            <a:endParaRPr lang="en-US" altLang="en-US" sz="2400">
              <a:latin typeface="Calibri" panose="020F0502020204030204" pitchFamily="34" charset="0"/>
              <a:cs typeface="Calibri" panose="020F0502020204030204" pitchFamily="34" charset="0"/>
            </a:endParaRPr>
          </a:p>
          <a:p>
            <a:pPr marL="342900" lvl="1" indent="-342900" eaLnBrk="1" hangingPunct="1">
              <a:lnSpc>
                <a:spcPct val="90000"/>
              </a:lnSpc>
              <a:buClr>
                <a:srgbClr val="009900"/>
              </a:buClr>
              <a:buSzPct val="70000"/>
              <a:buFont typeface="Arial" panose="020B0604020202020204" pitchFamily="34" charset="0"/>
              <a:buChar char="•"/>
            </a:pPr>
            <a:endParaRPr lang="en-US" altLang="en-US" sz="2400">
              <a:latin typeface="Calibri" panose="020F0502020204030204" pitchFamily="34" charset="0"/>
              <a:cs typeface="Calibri" panose="020F0502020204030204" pitchFamily="34" charset="0"/>
            </a:endParaRPr>
          </a:p>
          <a:p>
            <a:pPr marL="342900" lvl="1" indent="-342900" eaLnBrk="1" hangingPunct="1">
              <a:lnSpc>
                <a:spcPct val="90000"/>
              </a:lnSpc>
              <a:buClr>
                <a:srgbClr val="009900"/>
              </a:buClr>
              <a:buSzPct val="70000"/>
              <a:buFont typeface="Arial" panose="020B0604020202020204" pitchFamily="34" charset="0"/>
              <a:buChar char="•"/>
            </a:pPr>
            <a:endParaRPr lang="en-US" altLang="en-US" sz="2400">
              <a:latin typeface="Calibri" panose="020F0502020204030204" pitchFamily="34" charset="0"/>
              <a:cs typeface="Calibri" panose="020F0502020204030204" pitchFamily="34" charset="0"/>
            </a:endParaRPr>
          </a:p>
          <a:p>
            <a:pPr marL="342900" lvl="1" indent="-342900" eaLnBrk="1" hangingPunct="1">
              <a:lnSpc>
                <a:spcPct val="90000"/>
              </a:lnSpc>
              <a:buClr>
                <a:srgbClr val="009900"/>
              </a:buClr>
              <a:buSzPct val="70000"/>
              <a:buFont typeface="Arial" panose="020B0604020202020204" pitchFamily="34" charset="0"/>
              <a:buChar char="•"/>
            </a:pPr>
            <a:endParaRPr lang="en-US" altLang="en-US" sz="2400">
              <a:latin typeface="Calibri" panose="020F0502020204030204" pitchFamily="34" charset="0"/>
              <a:cs typeface="Calibri" panose="020F0502020204030204" pitchFamily="34" charset="0"/>
            </a:endParaRPr>
          </a:p>
          <a:p>
            <a:pPr marL="342900" lvl="1" indent="-342900" eaLnBrk="1" hangingPunct="1">
              <a:lnSpc>
                <a:spcPct val="90000"/>
              </a:lnSpc>
              <a:buClr>
                <a:srgbClr val="009900"/>
              </a:buClr>
              <a:buSzPct val="70000"/>
              <a:buFont typeface="Arial" panose="020B0604020202020204" pitchFamily="34" charset="0"/>
              <a:buChar char="•"/>
            </a:pPr>
            <a:endParaRPr lang="en-US" altLang="en-US" sz="2400">
              <a:latin typeface="Calibri" panose="020F0502020204030204" pitchFamily="34" charset="0"/>
              <a:cs typeface="Calibri" panose="020F0502020204030204" pitchFamily="34" charset="0"/>
            </a:endParaRPr>
          </a:p>
          <a:p>
            <a:pPr marL="342900" lvl="1" indent="-342900" eaLnBrk="1" hangingPunct="1">
              <a:lnSpc>
                <a:spcPct val="90000"/>
              </a:lnSpc>
              <a:buClr>
                <a:srgbClr val="009900"/>
              </a:buClr>
              <a:buSzPct val="70000"/>
              <a:buFont typeface="Arial" panose="020B0604020202020204" pitchFamily="34" charset="0"/>
              <a:buChar char="•"/>
            </a:pPr>
            <a:endParaRPr lang="en-US" altLang="en-US" sz="2400">
              <a:latin typeface="Calibri" panose="020F0502020204030204" pitchFamily="34" charset="0"/>
              <a:cs typeface="Calibri" panose="020F0502020204030204" pitchFamily="34" charset="0"/>
            </a:endParaRPr>
          </a:p>
          <a:p>
            <a:pPr marL="342900" lvl="1" indent="-342900" eaLnBrk="1" hangingPunct="1">
              <a:lnSpc>
                <a:spcPct val="90000"/>
              </a:lnSpc>
              <a:buClr>
                <a:srgbClr val="009900"/>
              </a:buClr>
              <a:buSzPct val="70000"/>
              <a:buFont typeface="Arial" panose="020B0604020202020204" pitchFamily="34" charset="0"/>
              <a:buChar char="•"/>
            </a:pPr>
            <a:endParaRPr lang="en-US" altLang="en-US" sz="2400">
              <a:latin typeface="Calibri" panose="020F0502020204030204" pitchFamily="34" charset="0"/>
              <a:cs typeface="Calibri" panose="020F0502020204030204" pitchFamily="34" charset="0"/>
            </a:endParaRPr>
          </a:p>
        </p:txBody>
      </p:sp>
      <p:sp>
        <p:nvSpPr>
          <p:cNvPr id="67" name="Google Shape;67;p4" descr="What is Change Management? - Definition and Principles | MSU Onlin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 name="Picture 3" descr="Diagram&#10;&#10;Description automatically generated">
            <a:extLst>
              <a:ext uri="{FF2B5EF4-FFF2-40B4-BE49-F238E27FC236}">
                <a16:creationId xmlns:a16="http://schemas.microsoft.com/office/drawing/2014/main" id="{5044E473-39E5-492A-98E6-B8553AE8AD00}"/>
              </a:ext>
            </a:extLst>
          </p:cNvPr>
          <p:cNvPicPr>
            <a:picLocks noChangeAspect="1"/>
          </p:cNvPicPr>
          <p:nvPr/>
        </p:nvPicPr>
        <p:blipFill>
          <a:blip r:embed="rId3"/>
          <a:stretch>
            <a:fillRect/>
          </a:stretch>
        </p:blipFill>
        <p:spPr>
          <a:xfrm>
            <a:off x="9755874" y="3575712"/>
            <a:ext cx="7468946" cy="4589449"/>
          </a:xfrm>
          <a:prstGeom prst="rect">
            <a:avLst/>
          </a:prstGeom>
        </p:spPr>
      </p:pic>
      <p:sp>
        <p:nvSpPr>
          <p:cNvPr id="6" name="TextBox 5">
            <a:extLst>
              <a:ext uri="{FF2B5EF4-FFF2-40B4-BE49-F238E27FC236}">
                <a16:creationId xmlns:a16="http://schemas.microsoft.com/office/drawing/2014/main" id="{1374AF4E-B35D-4251-B7D0-2379B17F1B01}"/>
              </a:ext>
            </a:extLst>
          </p:cNvPr>
          <p:cNvSpPr txBox="1"/>
          <p:nvPr/>
        </p:nvSpPr>
        <p:spPr>
          <a:xfrm>
            <a:off x="10904561" y="2835465"/>
            <a:ext cx="6114197" cy="523220"/>
          </a:xfrm>
          <a:prstGeom prst="rect">
            <a:avLst/>
          </a:prstGeom>
          <a:noFill/>
        </p:spPr>
        <p:txBody>
          <a:bodyPr wrap="square" rtlCol="0">
            <a:spAutoFit/>
          </a:bodyPr>
          <a:lstStyle/>
          <a:p>
            <a:r>
              <a:rPr lang="es-ES" sz="2800" b="1">
                <a:solidFill>
                  <a:srgbClr val="7030A0"/>
                </a:solidFill>
                <a:latin typeface="Calibri" panose="020F0502020204030204" pitchFamily="34" charset="0"/>
                <a:cs typeface="Calibri" panose="020F0502020204030204" pitchFamily="34" charset="0"/>
              </a:rPr>
              <a:t>La visión de la gestión del cambio</a:t>
            </a:r>
            <a:endParaRPr lang="en-IE" sz="2800" b="1">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7405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
          <p:cNvSpPr txBox="1"/>
          <p:nvPr/>
        </p:nvSpPr>
        <p:spPr>
          <a:xfrm>
            <a:off x="1510172" y="1533087"/>
            <a:ext cx="8382000" cy="1938952"/>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en-US" sz="4000" b="1">
                <a:solidFill>
                  <a:srgbClr val="660066"/>
                </a:solidFill>
                <a:latin typeface="Calibri"/>
                <a:ea typeface="Calibri"/>
                <a:cs typeface="Calibri"/>
                <a:sym typeface="Calibri"/>
              </a:rPr>
              <a:t>1. La gestion del cambio no es nada nuevo</a:t>
            </a:r>
          </a:p>
          <a:p>
            <a:pPr marL="742950" marR="0" lvl="0" indent="-742950" algn="l" rtl="0">
              <a:spcBef>
                <a:spcPts val="0"/>
              </a:spcBef>
              <a:spcAft>
                <a:spcPts val="0"/>
              </a:spcAft>
              <a:buAutoNum type="arabicPeriod"/>
            </a:pPr>
            <a:endParaRPr sz="4000" b="1">
              <a:solidFill>
                <a:srgbClr val="660066"/>
              </a:solidFill>
              <a:latin typeface="Calibri"/>
              <a:ea typeface="Calibri"/>
              <a:cs typeface="Calibri"/>
              <a:sym typeface="Calibri"/>
            </a:endParaRPr>
          </a:p>
        </p:txBody>
      </p:sp>
      <p:sp>
        <p:nvSpPr>
          <p:cNvPr id="66" name="Google Shape;66;p4"/>
          <p:cNvSpPr txBox="1"/>
          <p:nvPr/>
        </p:nvSpPr>
        <p:spPr>
          <a:xfrm>
            <a:off x="1510172" y="3086588"/>
            <a:ext cx="10583857" cy="9387145"/>
          </a:xfrm>
          <a:prstGeom prst="rect">
            <a:avLst/>
          </a:prstGeom>
          <a:noFill/>
          <a:ln>
            <a:noFill/>
          </a:ln>
        </p:spPr>
        <p:txBody>
          <a:bodyPr spcFirstLastPara="1" wrap="square" lIns="91425" tIns="45700" rIns="91425" bIns="45700" anchor="t" anchorCtr="0">
            <a:spAutoFit/>
          </a:bodyPr>
          <a:lstStyle/>
          <a:p>
            <a:pPr marL="285750" indent="-285750" rtl="0">
              <a:spcBef>
                <a:spcPts val="0"/>
              </a:spcBef>
              <a:spcAft>
                <a:spcPts val="800"/>
              </a:spcAft>
              <a:buFont typeface="Arial" panose="020B0604020202020204" pitchFamily="34" charset="0"/>
              <a:buChar char="•"/>
            </a:pPr>
            <a:r>
              <a:rPr lang="es-ES" sz="2000" b="0" i="0" u="none" strike="noStrike">
                <a:solidFill>
                  <a:srgbClr val="000000"/>
                </a:solidFill>
                <a:effectLst/>
                <a:latin typeface="Calibri" panose="020F0502020204030204" pitchFamily="34" charset="0"/>
              </a:rPr>
              <a:t>Las disciplinas de la ingeniería y la psicología, sobre todo a partir del periodo de urbanización e industrialización de finales del siglo XIX, empezaron a unirse para ayudar a describir cómo se produce el cambio y cómo gestionarlo.</a:t>
            </a:r>
            <a:r>
              <a:rPr lang="en-US" sz="2000" b="0" i="0" u="none" strike="noStrike">
                <a:solidFill>
                  <a:srgbClr val="000000"/>
                </a:solidFill>
                <a:effectLst/>
                <a:latin typeface="Calibri" panose="020F0502020204030204" pitchFamily="34" charset="0"/>
              </a:rPr>
              <a:t> </a:t>
            </a:r>
          </a:p>
          <a:p>
            <a:pPr marL="285750" indent="-285750" rtl="0">
              <a:spcBef>
                <a:spcPts val="0"/>
              </a:spcBef>
              <a:spcAft>
                <a:spcPts val="800"/>
              </a:spcAft>
              <a:buFont typeface="Arial" panose="020B0604020202020204" pitchFamily="34" charset="0"/>
              <a:buChar char="•"/>
            </a:pPr>
            <a:r>
              <a:rPr lang="es-ES" sz="2000" b="0" i="0" u="none" strike="noStrike">
                <a:solidFill>
                  <a:srgbClr val="000000"/>
                </a:solidFill>
                <a:effectLst/>
                <a:latin typeface="Calibri" panose="020F0502020204030204" pitchFamily="34" charset="0"/>
              </a:rPr>
              <a:t>La gestión científica desarrollada por Frederick Taylor en 1911 es un famoso ejemplo de gestión del cambio en la práctica.</a:t>
            </a:r>
            <a:r>
              <a:rPr lang="en-US" sz="2000">
                <a:latin typeface="Calibri" panose="020F0502020204030204" pitchFamily="34" charset="0"/>
              </a:rPr>
              <a:t> </a:t>
            </a:r>
          </a:p>
          <a:p>
            <a:pPr marL="285750" indent="-285750" rtl="0">
              <a:spcBef>
                <a:spcPts val="0"/>
              </a:spcBef>
              <a:spcAft>
                <a:spcPts val="800"/>
              </a:spcAft>
              <a:buFont typeface="Arial" panose="020B0604020202020204" pitchFamily="34" charset="0"/>
              <a:buChar char="•"/>
            </a:pPr>
            <a:r>
              <a:rPr lang="es-ES" sz="2000" b="0" i="0" u="none" strike="noStrike">
                <a:solidFill>
                  <a:srgbClr val="000000"/>
                </a:solidFill>
                <a:effectLst/>
                <a:latin typeface="Calibri" panose="020F0502020204030204" pitchFamily="34" charset="0"/>
              </a:rPr>
              <a:t>La eficacia de la producción en una tienda o fábrica podría mejorarse en gran medida observando de cerca a cada trabajador y eliminando las pérdidas de tiempo y los movimientos en sus operaciones.</a:t>
            </a:r>
            <a:endParaRPr lang="en-US" sz="2000" b="0" i="0" u="none" strike="noStrike">
              <a:solidFill>
                <a:srgbClr val="000000"/>
              </a:solidFill>
              <a:effectLst/>
              <a:latin typeface="Calibri" panose="020F0502020204030204" pitchFamily="34" charset="0"/>
            </a:endParaRPr>
          </a:p>
          <a:p>
            <a:pPr marL="285750" indent="-285750" rtl="0">
              <a:spcBef>
                <a:spcPts val="0"/>
              </a:spcBef>
              <a:spcAft>
                <a:spcPts val="800"/>
              </a:spcAft>
              <a:buFont typeface="Arial" panose="020B0604020202020204" pitchFamily="34" charset="0"/>
              <a:buChar char="•"/>
            </a:pPr>
            <a:r>
              <a:rPr lang="es-ES" sz="2000" b="0" i="0" u="none" strike="noStrike">
                <a:solidFill>
                  <a:srgbClr val="000000"/>
                </a:solidFill>
                <a:effectLst/>
                <a:latin typeface="Calibri" panose="020F0502020204030204" pitchFamily="34" charset="0"/>
              </a:rPr>
              <a:t>Las ideas de Taylors han influido enormemente en el pensamiento sobre la gestión del cambio y el desarrollo de modelos de negocio durante más de 100 años.</a:t>
            </a:r>
            <a:r>
              <a:rPr lang="en-US" sz="2000" b="0" i="0" u="none" strike="noStrike">
                <a:solidFill>
                  <a:srgbClr val="000000"/>
                </a:solidFill>
                <a:effectLst/>
                <a:latin typeface="Calibri" panose="020F0502020204030204" pitchFamily="34" charset="0"/>
              </a:rPr>
              <a:t> </a:t>
            </a:r>
          </a:p>
          <a:p>
            <a:pPr marL="285750" indent="-285750" rtl="0">
              <a:spcBef>
                <a:spcPts val="0"/>
              </a:spcBef>
              <a:spcAft>
                <a:spcPts val="800"/>
              </a:spcAft>
              <a:buFont typeface="Arial" panose="020B0604020202020204" pitchFamily="34" charset="0"/>
              <a:buChar char="•"/>
            </a:pPr>
            <a:r>
              <a:rPr lang="es-ES" sz="2000" b="0" i="0" u="none" strike="noStrike">
                <a:solidFill>
                  <a:srgbClr val="000000"/>
                </a:solidFill>
                <a:effectLst/>
                <a:latin typeface="Calibri" panose="020F0502020204030204" pitchFamily="34" charset="0"/>
              </a:rPr>
              <a:t>La ciencia de la psicología, la comprensión de los cambios en el personal, la satisfacción en el trabajo, la seguridad e inseguridad en el trabajo, la retención del personal, la moral, la productividad y la ayuda a los miembros del personal para que comprendan lo que un cambio específico puede significar para ellos personalmente, forman parte de un </a:t>
            </a:r>
            <a:r>
              <a:rPr lang="es-ES" sz="2000" b="1" i="0" u="none" strike="noStrike">
                <a:solidFill>
                  <a:srgbClr val="000000"/>
                </a:solidFill>
                <a:effectLst/>
                <a:latin typeface="Calibri" panose="020F0502020204030204" pitchFamily="34" charset="0"/>
              </a:rPr>
              <a:t>enfoque psicológico </a:t>
            </a:r>
            <a:r>
              <a:rPr lang="es-ES" sz="2000" b="0" i="0" u="none" strike="noStrike">
                <a:solidFill>
                  <a:srgbClr val="000000"/>
                </a:solidFill>
                <a:effectLst/>
                <a:latin typeface="Calibri" panose="020F0502020204030204" pitchFamily="34" charset="0"/>
              </a:rPr>
              <a:t>de la gestión del cambio</a:t>
            </a:r>
            <a:r>
              <a:rPr lang="en-US" sz="2000" b="0" i="0" u="none" strike="noStrike">
                <a:solidFill>
                  <a:srgbClr val="000000"/>
                </a:solidFill>
                <a:effectLst/>
                <a:latin typeface="Calibri" panose="020F0502020204030204" pitchFamily="34" charset="0"/>
              </a:rPr>
              <a:t>.</a:t>
            </a:r>
            <a:endParaRPr lang="en-US" sz="2000" b="1" i="0" u="none" strike="noStrike">
              <a:solidFill>
                <a:srgbClr val="000000"/>
              </a:solidFill>
              <a:effectLst/>
              <a:latin typeface="Calibri" panose="020F0502020204030204" pitchFamily="34" charset="0"/>
            </a:endParaRPr>
          </a:p>
          <a:p>
            <a:pPr marL="285750" indent="-285750" rtl="0">
              <a:spcBef>
                <a:spcPts val="0"/>
              </a:spcBef>
              <a:spcAft>
                <a:spcPts val="800"/>
              </a:spcAft>
              <a:buFont typeface="Arial" panose="020B0604020202020204" pitchFamily="34" charset="0"/>
              <a:buChar char="•"/>
            </a:pPr>
            <a:r>
              <a:rPr lang="es-ES" sz="2000" b="1" i="0" u="none" strike="noStrike">
                <a:solidFill>
                  <a:srgbClr val="000000"/>
                </a:solidFill>
                <a:effectLst/>
                <a:latin typeface="Calibri" panose="020F0502020204030204" pitchFamily="34" charset="0"/>
              </a:rPr>
              <a:t>La gestión eficaz del cambio implica tanto la dimensión mecánica (tecnológica) como la humana. Siempre es importante explorar cómo pueden interactuar ambas dimensiones en la práctica a la hora de planificar un nuevo cambio empresarial.</a:t>
            </a:r>
            <a:r>
              <a:rPr lang="en-US" sz="2000" b="1" i="0" u="none" strike="noStrike">
                <a:solidFill>
                  <a:srgbClr val="000000"/>
                </a:solidFill>
                <a:effectLst/>
                <a:latin typeface="Calibri" panose="020F0502020204030204" pitchFamily="34" charset="0"/>
              </a:rPr>
              <a:t>  </a:t>
            </a:r>
            <a:endParaRPr lang="en-US" sz="2000" b="1">
              <a:effectLst/>
            </a:endParaRPr>
          </a:p>
          <a:p>
            <a:br>
              <a:rPr lang="en-US" sz="4000"/>
            </a:br>
            <a:endParaRPr lang="en-US" sz="3200" b="0">
              <a:effectLst/>
            </a:endParaRPr>
          </a:p>
          <a:p>
            <a:br>
              <a:rPr lang="en-US" sz="3200"/>
            </a:br>
            <a:r>
              <a:rPr lang="en-US" sz="2400" b="0" i="0" u="none" strike="noStrike">
                <a:solidFill>
                  <a:srgbClr val="000000"/>
                </a:solidFill>
                <a:effectLst/>
                <a:latin typeface="Calibri" panose="020F0502020204030204" pitchFamily="34" charset="0"/>
              </a:rPr>
              <a:t>In</a:t>
            </a:r>
            <a:endParaRPr sz="1600">
              <a:solidFill>
                <a:schemeClr val="dk1"/>
              </a:solidFill>
              <a:latin typeface="Calibri" panose="020F0502020204030204" pitchFamily="34" charset="0"/>
              <a:ea typeface="Calibri"/>
              <a:cs typeface="Calibri" panose="020F0502020204030204" pitchFamily="34" charset="0"/>
              <a:sym typeface="Calibri"/>
            </a:endParaRPr>
          </a:p>
          <a:p>
            <a:pPr marL="457200" marR="0" lvl="1" indent="0" algn="l" rtl="0">
              <a:spcBef>
                <a:spcPts val="0"/>
              </a:spcBef>
              <a:spcAft>
                <a:spcPts val="0"/>
              </a:spcAft>
              <a:buNone/>
            </a:pPr>
            <a:endParaRPr sz="2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 </a:t>
            </a:r>
            <a:endParaRPr sz="2800" b="1">
              <a:solidFill>
                <a:schemeClr val="dk1"/>
              </a:solidFill>
              <a:latin typeface="Calibri"/>
              <a:ea typeface="Calibri"/>
              <a:cs typeface="Calibri"/>
              <a:sym typeface="Calibri"/>
            </a:endParaRPr>
          </a:p>
        </p:txBody>
      </p:sp>
      <p:sp>
        <p:nvSpPr>
          <p:cNvPr id="67" name="Google Shape;67;p4" descr="What is Change Management? - Definition and Principles | MSU Onlin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 name="TextBox 5">
            <a:extLst>
              <a:ext uri="{FF2B5EF4-FFF2-40B4-BE49-F238E27FC236}">
                <a16:creationId xmlns:a16="http://schemas.microsoft.com/office/drawing/2014/main" id="{5302DBDD-8BF1-45B2-981B-41CEF400EC57}"/>
              </a:ext>
            </a:extLst>
          </p:cNvPr>
          <p:cNvSpPr txBox="1"/>
          <p:nvPr/>
        </p:nvSpPr>
        <p:spPr>
          <a:xfrm>
            <a:off x="12722092" y="3472039"/>
            <a:ext cx="4382638" cy="2646878"/>
          </a:xfrm>
          <a:prstGeom prst="rect">
            <a:avLst/>
          </a:prstGeom>
          <a:noFill/>
        </p:spPr>
        <p:txBody>
          <a:bodyPr wrap="square" rtlCol="0">
            <a:spAutoFit/>
          </a:bodyPr>
          <a:lstStyle/>
          <a:p>
            <a:r>
              <a:rPr lang="en-IE" dirty="0"/>
              <a:t>                </a:t>
            </a:r>
            <a:r>
              <a:rPr lang="en-IE" sz="1800" b="1" dirty="0">
                <a:solidFill>
                  <a:srgbClr val="7030A0"/>
                </a:solidFill>
              </a:rPr>
              <a:t>¡Manos a la </a:t>
            </a:r>
            <a:r>
              <a:rPr lang="en-IE" sz="1800" b="1" dirty="0" err="1">
                <a:solidFill>
                  <a:srgbClr val="7030A0"/>
                </a:solidFill>
              </a:rPr>
              <a:t>obra</a:t>
            </a:r>
            <a:r>
              <a:rPr lang="en-IE" sz="1800" b="1" dirty="0">
                <a:solidFill>
                  <a:srgbClr val="7030A0"/>
                </a:solidFill>
              </a:rPr>
              <a:t>!</a:t>
            </a:r>
          </a:p>
          <a:p>
            <a:endParaRPr lang="en-US" sz="1800" b="1" i="0" u="none" strike="noStrike" dirty="0">
              <a:solidFill>
                <a:srgbClr val="7030A0"/>
              </a:solidFill>
              <a:effectLst/>
              <a:latin typeface="Calibri" panose="020F0502020204030204" pitchFamily="34" charset="0"/>
            </a:endParaRPr>
          </a:p>
          <a:p>
            <a:endParaRPr lang="en-US" sz="1800" b="1" i="0" u="none" strike="noStrike" dirty="0">
              <a:solidFill>
                <a:srgbClr val="7030A0"/>
              </a:solidFill>
              <a:effectLst/>
              <a:latin typeface="Calibri" panose="020F0502020204030204" pitchFamily="34" charset="0"/>
            </a:endParaRPr>
          </a:p>
          <a:p>
            <a:pPr marL="285750" indent="-285750">
              <a:buFont typeface="Arial" panose="020B0604020202020204" pitchFamily="34" charset="0"/>
              <a:buChar char="•"/>
            </a:pPr>
            <a:r>
              <a:rPr lang="es-ES" sz="1600" b="1" i="0" u="none" strike="noStrike" dirty="0">
                <a:solidFill>
                  <a:srgbClr val="7030A0"/>
                </a:solidFill>
                <a:effectLst/>
                <a:latin typeface="Calibri" panose="020F0502020204030204" pitchFamily="34" charset="0"/>
              </a:rPr>
              <a:t>¿Puedes nombrar dos empresas famosas en las que se haya puesto en práctica la Gestión Científica?</a:t>
            </a:r>
          </a:p>
          <a:p>
            <a:endParaRPr lang="en-US" sz="1600" b="1" dirty="0">
              <a:solidFill>
                <a:srgbClr val="7030A0"/>
              </a:solidFill>
              <a:latin typeface="Calibri" panose="020F0502020204030204" pitchFamily="34" charset="0"/>
            </a:endParaRPr>
          </a:p>
          <a:p>
            <a:pPr marL="285750" indent="-285750">
              <a:buFont typeface="Arial" panose="020B0604020202020204" pitchFamily="34" charset="0"/>
              <a:buChar char="•"/>
            </a:pPr>
            <a:r>
              <a:rPr lang="es-ES" sz="1600" b="1" i="0" u="none" strike="noStrike" dirty="0">
                <a:solidFill>
                  <a:srgbClr val="7030A0"/>
                </a:solidFill>
                <a:effectLst/>
                <a:latin typeface="Calibri" panose="020F0502020204030204" pitchFamily="34" charset="0"/>
              </a:rPr>
              <a:t>¿Cómo podría la gestión científica informar la gestión del cambio en esta popular cadena irlandesa de restaurantes de comida rápida?</a:t>
            </a:r>
            <a:r>
              <a:rPr lang="en-US" sz="1600" b="1" i="0" u="none" strike="noStrike" dirty="0">
                <a:solidFill>
                  <a:srgbClr val="7030A0"/>
                </a:solidFill>
                <a:effectLst/>
                <a:latin typeface="Calibri" panose="020F0502020204030204" pitchFamily="34" charset="0"/>
              </a:rPr>
              <a:t> </a:t>
            </a:r>
            <a:endParaRPr lang="en-IE" sz="1600" dirty="0">
              <a:solidFill>
                <a:srgbClr val="7030A0"/>
              </a:solidFill>
            </a:endParaRPr>
          </a:p>
        </p:txBody>
      </p:sp>
      <p:pic>
        <p:nvPicPr>
          <p:cNvPr id="2058" name="Picture 10" descr="A restaurant with neon signs&#10;&#10;Description automatically generated with low confidence">
            <a:extLst>
              <a:ext uri="{FF2B5EF4-FFF2-40B4-BE49-F238E27FC236}">
                <a16:creationId xmlns:a16="http://schemas.microsoft.com/office/drawing/2014/main" id="{8711570A-EC3E-4853-A2C3-E49DC3AA4C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2092" y="6451683"/>
            <a:ext cx="4382638" cy="283448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ARtoon Model-T by Lady-Autobot17 on DeviantArt">
            <a:extLst>
              <a:ext uri="{FF2B5EF4-FFF2-40B4-BE49-F238E27FC236}">
                <a16:creationId xmlns:a16="http://schemas.microsoft.com/office/drawing/2014/main" id="{8CBACE31-62D1-4324-A7FA-FB07018941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85112" y="2121341"/>
            <a:ext cx="1459451" cy="140846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93E83B4-68DA-4F0C-A181-AB55E8D05C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22092" y="3354717"/>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143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
          <p:cNvSpPr txBox="1"/>
          <p:nvPr/>
        </p:nvSpPr>
        <p:spPr>
          <a:xfrm>
            <a:off x="1524000" y="1573290"/>
            <a:ext cx="11644745"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660066"/>
                </a:solidFill>
                <a:latin typeface="Calibri"/>
                <a:ea typeface="Calibri"/>
                <a:cs typeface="Calibri"/>
                <a:sym typeface="Calibri"/>
              </a:rPr>
              <a:t>1. La complejidad de la gestion del cambio.</a:t>
            </a:r>
          </a:p>
        </p:txBody>
      </p:sp>
      <p:sp>
        <p:nvSpPr>
          <p:cNvPr id="66" name="Google Shape;66;p4"/>
          <p:cNvSpPr txBox="1"/>
          <p:nvPr/>
        </p:nvSpPr>
        <p:spPr>
          <a:xfrm>
            <a:off x="1382481" y="2281136"/>
            <a:ext cx="16110861" cy="8894702"/>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800"/>
            </a:pPr>
            <a:r>
              <a:rPr lang="es-ES" sz="2400" b="0" i="1" u="none" strike="noStrike">
                <a:solidFill>
                  <a:srgbClr val="000000"/>
                </a:solidFill>
                <a:effectLst/>
                <a:latin typeface="Calibri" panose="020F0502020204030204" pitchFamily="34" charset="0"/>
              </a:rPr>
              <a:t>"La gestión del cambio es un planteamiento </a:t>
            </a:r>
            <a:r>
              <a:rPr lang="es-ES" sz="2400" b="1" i="1" u="none" strike="noStrike">
                <a:solidFill>
                  <a:srgbClr val="000000"/>
                </a:solidFill>
                <a:effectLst/>
                <a:latin typeface="Calibri" panose="020F0502020204030204" pitchFamily="34" charset="0"/>
              </a:rPr>
              <a:t>estructurado</a:t>
            </a:r>
            <a:r>
              <a:rPr lang="es-ES" sz="2400" b="0" i="1" u="none" strike="noStrike">
                <a:solidFill>
                  <a:srgbClr val="000000"/>
                </a:solidFill>
                <a:effectLst/>
                <a:latin typeface="Calibri" panose="020F0502020204030204" pitchFamily="34" charset="0"/>
              </a:rPr>
              <a:t> de la </a:t>
            </a:r>
            <a:r>
              <a:rPr lang="es-ES" sz="2400" b="1" i="1" u="none" strike="noStrike">
                <a:solidFill>
                  <a:srgbClr val="000000"/>
                </a:solidFill>
                <a:effectLst/>
                <a:latin typeface="Calibri" panose="020F0502020204030204" pitchFamily="34" charset="0"/>
              </a:rPr>
              <a:t>transición de personas</a:t>
            </a:r>
            <a:r>
              <a:rPr lang="es-ES" sz="2400" b="0" i="1" u="none" strike="noStrike">
                <a:solidFill>
                  <a:srgbClr val="000000"/>
                </a:solidFill>
                <a:effectLst/>
                <a:latin typeface="Calibri" panose="020F0502020204030204" pitchFamily="34" charset="0"/>
              </a:rPr>
              <a:t>, equipos y organizaciones de un estado actual a un estado futuro deseado para aplicar plenamente una visión y una estrategia. La gestión del cambio es el </a:t>
            </a:r>
            <a:r>
              <a:rPr lang="es-ES" sz="2400" b="1" i="1" u="none" strike="noStrike">
                <a:solidFill>
                  <a:srgbClr val="000000"/>
                </a:solidFill>
                <a:effectLst/>
                <a:latin typeface="Calibri" panose="020F0502020204030204" pitchFamily="34" charset="0"/>
              </a:rPr>
              <a:t>proceso formal </a:t>
            </a:r>
            <a:r>
              <a:rPr lang="es-ES" sz="2400" b="0" i="1" u="none" strike="noStrike">
                <a:solidFill>
                  <a:srgbClr val="000000"/>
                </a:solidFill>
                <a:effectLst/>
                <a:latin typeface="Calibri" panose="020F0502020204030204" pitchFamily="34" charset="0"/>
              </a:rPr>
              <a:t>de cambio organizativo. Gestión del Cambio significa </a:t>
            </a:r>
            <a:r>
              <a:rPr lang="es-ES" sz="2400" b="1" i="1" u="none" strike="noStrike">
                <a:solidFill>
                  <a:srgbClr val="000000"/>
                </a:solidFill>
                <a:effectLst/>
                <a:latin typeface="Calibri" panose="020F0502020204030204" pitchFamily="34" charset="0"/>
              </a:rPr>
              <a:t>definir y adoptar </a:t>
            </a:r>
            <a:r>
              <a:rPr lang="es-ES" sz="2400" b="0" i="1" u="none" strike="noStrike">
                <a:solidFill>
                  <a:srgbClr val="000000"/>
                </a:solidFill>
                <a:effectLst/>
                <a:latin typeface="Calibri" panose="020F0502020204030204" pitchFamily="34" charset="0"/>
              </a:rPr>
              <a:t>Estrategias Corporativas, estructuras, procedimientos y Tecnologías para hacer frente al cambio derivado de Condiciones Internas y Externas. "(Anon en Ryerston University 2011).</a:t>
            </a:r>
            <a:endParaRPr sz="2400">
              <a:solidFill>
                <a:schemeClr val="dk1"/>
              </a:solidFill>
              <a:latin typeface="Calibri" panose="020F0502020204030204" pitchFamily="34" charset="0"/>
              <a:ea typeface="Calibri"/>
              <a:cs typeface="Calibri" panose="020F0502020204030204" pitchFamily="34" charset="0"/>
              <a:sym typeface="Calibri"/>
            </a:endParaRPr>
          </a:p>
          <a:p>
            <a:pPr>
              <a:spcAft>
                <a:spcPts val="800"/>
              </a:spcAft>
            </a:pPr>
            <a:br>
              <a:rPr lang="en-US" sz="2400" b="0">
                <a:effectLst/>
              </a:rPr>
            </a:br>
            <a:r>
              <a:rPr lang="en-US" sz="2400" b="1" i="0" u="none" strike="noStrike">
                <a:solidFill>
                  <a:srgbClr val="000000"/>
                </a:solidFill>
                <a:effectLst/>
                <a:latin typeface="Calibri" panose="020F0502020204030204" pitchFamily="34" charset="0"/>
              </a:rPr>
              <a:t>Enfoque estructurado </a:t>
            </a:r>
            <a:r>
              <a:rPr lang="en-US" sz="2400" b="0" i="0" u="none" strike="noStrike">
                <a:solidFill>
                  <a:srgbClr val="000000"/>
                </a:solidFill>
                <a:effectLst/>
                <a:latin typeface="Calibri" panose="020F0502020204030204" pitchFamily="34" charset="0"/>
              </a:rPr>
              <a:t>–  </a:t>
            </a:r>
            <a:r>
              <a:rPr lang="en-US" sz="2400">
                <a:latin typeface="Calibri" panose="020F0502020204030204" pitchFamily="34" charset="0"/>
              </a:rPr>
              <a:t>La gestión del cambio consiste en una planificación estructurada, no en una reacción precipitada.</a:t>
            </a:r>
            <a:endParaRPr lang="en-US" sz="2400" b="0">
              <a:effectLst/>
            </a:endParaRPr>
          </a:p>
          <a:p>
            <a:pPr rtl="0">
              <a:spcBef>
                <a:spcPts val="0"/>
              </a:spcBef>
              <a:spcAft>
                <a:spcPts val="800"/>
              </a:spcAft>
            </a:pPr>
            <a:endParaRPr lang="en-US" sz="2400" b="1" i="0" u="none" strike="noStrike">
              <a:solidFill>
                <a:srgbClr val="000000"/>
              </a:solidFill>
              <a:effectLst/>
              <a:latin typeface="Calibri" panose="020F0502020204030204" pitchFamily="34" charset="0"/>
            </a:endParaRPr>
          </a:p>
          <a:p>
            <a:pPr>
              <a:spcAft>
                <a:spcPts val="800"/>
              </a:spcAft>
            </a:pPr>
            <a:r>
              <a:rPr lang="en-US" sz="2400" b="1" i="0" u="none" strike="noStrike">
                <a:solidFill>
                  <a:srgbClr val="000000"/>
                </a:solidFill>
                <a:effectLst/>
                <a:latin typeface="Calibri" panose="020F0502020204030204" pitchFamily="34" charset="0"/>
              </a:rPr>
              <a:t>Transición de las personas</a:t>
            </a:r>
            <a:r>
              <a:rPr lang="en-US" sz="2400" b="0" i="0" u="none" strike="noStrike">
                <a:solidFill>
                  <a:srgbClr val="000000"/>
                </a:solidFill>
                <a:effectLst/>
                <a:latin typeface="Calibri" panose="020F0502020204030204" pitchFamily="34" charset="0"/>
              </a:rPr>
              <a:t> –  </a:t>
            </a:r>
            <a:r>
              <a:rPr lang="en-US" sz="2400">
                <a:latin typeface="Calibri" panose="020F0502020204030204" pitchFamily="34" charset="0"/>
              </a:rPr>
              <a:t>la gestión del cambio es un proceso de transición de las personas de la práctica A (que suele estar bien establecida y puede ser bastante satisfactoria y cómoda) a la práctica B (que implica ambición, riesgo y lo desconocido). </a:t>
            </a:r>
            <a:br>
              <a:rPr lang="en-US" sz="2400" b="0">
                <a:effectLst/>
              </a:rPr>
            </a:br>
            <a:endParaRPr lang="en-US" sz="2400" b="0">
              <a:effectLst/>
            </a:endParaRPr>
          </a:p>
          <a:p>
            <a:pPr rtl="0">
              <a:spcBef>
                <a:spcPts val="0"/>
              </a:spcBef>
              <a:spcAft>
                <a:spcPts val="800"/>
              </a:spcAft>
            </a:pPr>
            <a:r>
              <a:rPr lang="en-US" sz="2400" b="1" i="0" u="none" strike="noStrike">
                <a:solidFill>
                  <a:srgbClr val="000000"/>
                </a:solidFill>
                <a:effectLst/>
                <a:latin typeface="Calibri" panose="020F0502020204030204" pitchFamily="34" charset="0"/>
              </a:rPr>
              <a:t>Proceso formal </a:t>
            </a:r>
            <a:r>
              <a:rPr lang="en-US" sz="2400" b="0" i="0" u="none" strike="noStrike">
                <a:solidFill>
                  <a:srgbClr val="000000"/>
                </a:solidFill>
                <a:effectLst/>
                <a:latin typeface="Calibri" panose="020F0502020204030204" pitchFamily="34" charset="0"/>
              </a:rPr>
              <a:t> –  </a:t>
            </a:r>
            <a:r>
              <a:rPr lang="en-US" sz="2400">
                <a:latin typeface="Calibri" panose="020F0502020204030204" pitchFamily="34" charset="0"/>
              </a:rPr>
              <a:t>la gestión eficaz del cambio debe ser un proceso formalizado; el cambio organizativo orgánico informal, en el que el cambio en una organización simplemente se produce con el tiempo o como una reacción natural, </a:t>
            </a:r>
            <a:r>
              <a:rPr lang="en-US" sz="2400" b="1">
                <a:latin typeface="Calibri" panose="020F0502020204030204" pitchFamily="34" charset="0"/>
              </a:rPr>
              <a:t>no</a:t>
            </a:r>
            <a:r>
              <a:rPr lang="en-US" sz="2400">
                <a:latin typeface="Calibri" panose="020F0502020204030204" pitchFamily="34" charset="0"/>
              </a:rPr>
              <a:t> es gestión del cambio</a:t>
            </a:r>
            <a:r>
              <a:rPr lang="en-US" sz="1800">
                <a:solidFill>
                  <a:srgbClr val="002060"/>
                </a:solidFill>
                <a:effectLst/>
                <a:latin typeface="Calibri" panose="020F0502020204030204" pitchFamily="34" charset="0"/>
                <a:ea typeface="Arial MT"/>
              </a:rPr>
              <a:t>.</a:t>
            </a:r>
            <a:br>
              <a:rPr lang="en-US" sz="2400" b="0">
                <a:effectLst/>
              </a:rPr>
            </a:br>
            <a:endParaRPr lang="en-US" sz="2400" b="0">
              <a:effectLst/>
            </a:endParaRPr>
          </a:p>
          <a:p>
            <a:pPr>
              <a:spcAft>
                <a:spcPts val="800"/>
              </a:spcAft>
            </a:pPr>
            <a:r>
              <a:rPr lang="en-US" sz="2400" b="1" i="0" u="none" strike="noStrike">
                <a:solidFill>
                  <a:srgbClr val="000000"/>
                </a:solidFill>
                <a:effectLst/>
                <a:latin typeface="Calibri" panose="020F0502020204030204" pitchFamily="34" charset="0"/>
              </a:rPr>
              <a:t>Definición y adopción</a:t>
            </a:r>
            <a:r>
              <a:rPr lang="en-US" sz="2400" b="0" i="0" u="none" strike="noStrike">
                <a:solidFill>
                  <a:srgbClr val="000000"/>
                </a:solidFill>
                <a:effectLst/>
                <a:latin typeface="Calibri" panose="020F0502020204030204" pitchFamily="34" charset="0"/>
              </a:rPr>
              <a:t>  –  </a:t>
            </a:r>
            <a:r>
              <a:rPr lang="en-US" sz="2400">
                <a:latin typeface="Calibri" panose="020F0502020204030204" pitchFamily="34" charset="0"/>
              </a:rPr>
              <a:t>Una de las claves del éxito de la gestión del cambio es la comunicación. Una definición y comunicación claras del reto que hay que abordar y de cómo hacerlo contribuirán en gran medida a disipar los temores y a conseguir el nivel de aceptación y adopción necesario para el éxito.</a:t>
            </a:r>
            <a:endParaRPr lang="es-ES" sz="2400">
              <a:latin typeface="Calibri" panose="020F0502020204030204" pitchFamily="34" charset="0"/>
            </a:endParaRPr>
          </a:p>
          <a:p>
            <a:pPr rtl="0">
              <a:spcBef>
                <a:spcPts val="0"/>
              </a:spcBef>
              <a:spcAft>
                <a:spcPts val="800"/>
              </a:spcAft>
            </a:pPr>
            <a:r>
              <a:rPr lang="en-US" sz="2400" b="0" i="0" u="none" strike="noStrike">
                <a:solidFill>
                  <a:srgbClr val="000000"/>
                </a:solidFill>
                <a:effectLst/>
                <a:latin typeface="Calibri" panose="020F0502020204030204" pitchFamily="34" charset="0"/>
              </a:rPr>
              <a:t>. </a:t>
            </a:r>
            <a:endParaRPr lang="en-US" sz="2400" b="0">
              <a:effectLst/>
            </a:endParaRPr>
          </a:p>
          <a:p>
            <a:br>
              <a:rPr lang="en-US" sz="2400"/>
            </a:br>
            <a:endParaRPr sz="2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 </a:t>
            </a:r>
            <a:endParaRPr sz="2800" b="1">
              <a:solidFill>
                <a:schemeClr val="dk1"/>
              </a:solidFill>
              <a:latin typeface="Calibri"/>
              <a:ea typeface="Calibri"/>
              <a:cs typeface="Calibri"/>
              <a:sym typeface="Calibri"/>
            </a:endParaRPr>
          </a:p>
        </p:txBody>
      </p:sp>
      <p:sp>
        <p:nvSpPr>
          <p:cNvPr id="67" name="Google Shape;67;p4" descr="What is Change Management? - Definition and Principles | MSU Onlin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1724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5"/>
          <p:cNvSpPr txBox="1"/>
          <p:nvPr/>
        </p:nvSpPr>
        <p:spPr>
          <a:xfrm>
            <a:off x="1672107" y="1592854"/>
            <a:ext cx="121158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660066"/>
                </a:solidFill>
                <a:latin typeface="Calibri"/>
                <a:ea typeface="Calibri"/>
                <a:cs typeface="Calibri"/>
                <a:sym typeface="Calibri"/>
              </a:rPr>
              <a:t>1. Causas internas y externas del cambio</a:t>
            </a:r>
            <a:endParaRPr sz="4000" b="1">
              <a:solidFill>
                <a:srgbClr val="660066"/>
              </a:solidFill>
              <a:latin typeface="Calibri"/>
              <a:ea typeface="Calibri"/>
              <a:cs typeface="Calibri"/>
              <a:sym typeface="Calibri"/>
            </a:endParaRPr>
          </a:p>
        </p:txBody>
      </p:sp>
      <p:sp>
        <p:nvSpPr>
          <p:cNvPr id="73" name="Google Shape;73;p5"/>
          <p:cNvSpPr txBox="1"/>
          <p:nvPr/>
        </p:nvSpPr>
        <p:spPr>
          <a:xfrm>
            <a:off x="1138707" y="2796691"/>
            <a:ext cx="13182600" cy="1323399"/>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4000"/>
            </a:pPr>
            <a:r>
              <a:rPr lang="es-ES" sz="4000">
                <a:solidFill>
                  <a:schemeClr val="dk1"/>
                </a:solidFill>
                <a:latin typeface="Calibri"/>
                <a:ea typeface="Calibri"/>
                <a:cs typeface="Calibri"/>
                <a:sym typeface="Calibri"/>
              </a:rPr>
              <a:t>Hay dos motores principales del cambio empresarial: </a:t>
            </a:r>
            <a:r>
              <a:rPr lang="es-ES" sz="4000" b="1">
                <a:solidFill>
                  <a:schemeClr val="dk1"/>
                </a:solidFill>
                <a:latin typeface="Calibri"/>
                <a:ea typeface="Calibri"/>
                <a:cs typeface="Calibri"/>
                <a:sym typeface="Calibri"/>
              </a:rPr>
              <a:t>internos y externos.</a:t>
            </a:r>
            <a:r>
              <a:rPr lang="en-US" sz="2800" b="1">
                <a:solidFill>
                  <a:schemeClr val="dk1"/>
                </a:solidFill>
                <a:latin typeface="Calibri"/>
                <a:ea typeface="Calibri"/>
                <a:cs typeface="Calibri"/>
                <a:sym typeface="Calibri"/>
              </a:rPr>
              <a:t> </a:t>
            </a:r>
            <a:endParaRPr sz="2800" b="1">
              <a:solidFill>
                <a:schemeClr val="dk1"/>
              </a:solidFill>
              <a:latin typeface="Calibri"/>
              <a:ea typeface="Calibri"/>
              <a:cs typeface="Calibri"/>
              <a:sym typeface="Calibri"/>
            </a:endParaRPr>
          </a:p>
        </p:txBody>
      </p:sp>
      <p:grpSp>
        <p:nvGrpSpPr>
          <p:cNvPr id="74" name="Google Shape;74;p5"/>
          <p:cNvGrpSpPr/>
          <p:nvPr/>
        </p:nvGrpSpPr>
        <p:grpSpPr>
          <a:xfrm>
            <a:off x="2705163" y="4151893"/>
            <a:ext cx="12877674" cy="4979595"/>
            <a:chOff x="62" y="213739"/>
            <a:chExt cx="12877674" cy="4979595"/>
          </a:xfrm>
        </p:grpSpPr>
        <p:sp>
          <p:nvSpPr>
            <p:cNvPr id="75" name="Google Shape;75;p5"/>
            <p:cNvSpPr/>
            <p:nvPr/>
          </p:nvSpPr>
          <p:spPr>
            <a:xfrm>
              <a:off x="62" y="215974"/>
              <a:ext cx="6017604" cy="892800"/>
            </a:xfrm>
            <a:prstGeom prst="rect">
              <a:avLst/>
            </a:prstGeom>
            <a:gradFill>
              <a:gsLst>
                <a:gs pos="0">
                  <a:srgbClr val="513B71"/>
                </a:gs>
                <a:gs pos="80000">
                  <a:srgbClr val="6B4E95"/>
                </a:gs>
                <a:gs pos="100000">
                  <a:srgbClr val="6B4D96"/>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txBox="1"/>
            <p:nvPr/>
          </p:nvSpPr>
          <p:spPr>
            <a:xfrm>
              <a:off x="62" y="213739"/>
              <a:ext cx="6017604" cy="892800"/>
            </a:xfrm>
            <a:prstGeom prst="rect">
              <a:avLst/>
            </a:prstGeom>
            <a:noFill/>
            <a:ln>
              <a:noFill/>
            </a:ln>
          </p:spPr>
          <p:txBody>
            <a:bodyPr spcFirstLastPara="1" wrap="square" lIns="220450" tIns="125975" rIns="220450" bIns="125975" anchor="ctr" anchorCtr="0">
              <a:noAutofit/>
            </a:bodyPr>
            <a:lstStyle/>
            <a:p>
              <a:pPr marL="0" marR="0" lvl="0" indent="0" algn="ctr" rtl="0">
                <a:lnSpc>
                  <a:spcPct val="90000"/>
                </a:lnSpc>
                <a:spcBef>
                  <a:spcPts val="0"/>
                </a:spcBef>
                <a:spcAft>
                  <a:spcPts val="0"/>
                </a:spcAft>
                <a:buNone/>
              </a:pPr>
              <a:r>
                <a:rPr lang="en-US" sz="3100">
                  <a:solidFill>
                    <a:schemeClr val="lt1"/>
                  </a:solidFill>
                  <a:latin typeface="Calibri"/>
                  <a:ea typeface="Calibri"/>
                  <a:cs typeface="Calibri"/>
                  <a:sym typeface="Calibri"/>
                </a:rPr>
                <a:t>Agentes internos del cambio</a:t>
              </a:r>
              <a:endParaRPr sz="3100">
                <a:solidFill>
                  <a:schemeClr val="lt1"/>
                </a:solidFill>
                <a:latin typeface="Calibri"/>
                <a:ea typeface="Calibri"/>
                <a:cs typeface="Calibri"/>
                <a:sym typeface="Calibri"/>
              </a:endParaRPr>
            </a:p>
          </p:txBody>
        </p:sp>
        <p:sp>
          <p:nvSpPr>
            <p:cNvPr id="77" name="Google Shape;77;p5"/>
            <p:cNvSpPr/>
            <p:nvPr/>
          </p:nvSpPr>
          <p:spPr>
            <a:xfrm>
              <a:off x="62" y="1108774"/>
              <a:ext cx="6017604" cy="4084560"/>
            </a:xfrm>
            <a:prstGeom prst="rect">
              <a:avLst/>
            </a:prstGeom>
            <a:solidFill>
              <a:srgbClr val="D7D1DF">
                <a:alpha val="89803"/>
              </a:srgbClr>
            </a:solidFill>
            <a:ln w="9525" cap="flat" cmpd="sng">
              <a:solidFill>
                <a:srgbClr val="D7D1DF">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txBox="1"/>
            <p:nvPr/>
          </p:nvSpPr>
          <p:spPr>
            <a:xfrm>
              <a:off x="62" y="1108774"/>
              <a:ext cx="6017604" cy="4084560"/>
            </a:xfrm>
            <a:prstGeom prst="rect">
              <a:avLst/>
            </a:prstGeom>
            <a:noFill/>
            <a:ln>
              <a:noFill/>
            </a:ln>
          </p:spPr>
          <p:txBody>
            <a:bodyPr spcFirstLastPara="1" wrap="square" lIns="165350" tIns="165350" rIns="220450" bIns="248025" anchor="t" anchorCtr="0">
              <a:noAutofit/>
            </a:bodyPr>
            <a:lstStyle/>
            <a:p>
              <a:pPr marL="285750" marR="0" lvl="1" indent="-285750" algn="l" rtl="0">
                <a:lnSpc>
                  <a:spcPct val="90000"/>
                </a:lnSpc>
                <a:spcBef>
                  <a:spcPts val="0"/>
                </a:spcBef>
                <a:spcAft>
                  <a:spcPts val="0"/>
                </a:spcAft>
                <a:buClr>
                  <a:schemeClr val="dk1"/>
                </a:buClr>
                <a:buSzPts val="3100"/>
                <a:buFont typeface="Calibri"/>
                <a:buChar char="•"/>
              </a:pPr>
              <a:r>
                <a:rPr lang="en-IE" sz="3100" b="0" i="0" u="none" strike="noStrike" cap="none">
                  <a:solidFill>
                    <a:schemeClr val="dk1"/>
                  </a:solidFill>
                  <a:latin typeface="Calibri"/>
                  <a:ea typeface="Calibri"/>
                  <a:cs typeface="Calibri"/>
                  <a:sym typeface="Calibri"/>
                </a:rPr>
                <a:t>Tecnología</a:t>
              </a:r>
            </a:p>
            <a:p>
              <a:pPr marL="285750" marR="0" lvl="1" indent="-285750" algn="l" rtl="0">
                <a:lnSpc>
                  <a:spcPct val="90000"/>
                </a:lnSpc>
                <a:spcBef>
                  <a:spcPts val="0"/>
                </a:spcBef>
                <a:spcAft>
                  <a:spcPts val="0"/>
                </a:spcAft>
                <a:buClr>
                  <a:schemeClr val="dk1"/>
                </a:buClr>
                <a:buSzPts val="3100"/>
                <a:buFont typeface="Calibri"/>
                <a:buChar char="•"/>
              </a:pPr>
              <a:r>
                <a:rPr lang="en-IE" sz="3100">
                  <a:solidFill>
                    <a:schemeClr val="dk1"/>
                  </a:solidFill>
                  <a:latin typeface="Calibri"/>
                  <a:ea typeface="Calibri"/>
                  <a:cs typeface="Calibri"/>
                  <a:sym typeface="Calibri"/>
                </a:rPr>
                <a:t>Deficiencia operativa</a:t>
              </a:r>
            </a:p>
            <a:p>
              <a:pPr marL="285750" marR="0" lvl="1" indent="-285750" algn="l" rtl="0">
                <a:lnSpc>
                  <a:spcPct val="90000"/>
                </a:lnSpc>
                <a:spcBef>
                  <a:spcPts val="0"/>
                </a:spcBef>
                <a:spcAft>
                  <a:spcPts val="0"/>
                </a:spcAft>
                <a:buClr>
                  <a:schemeClr val="dk1"/>
                </a:buClr>
                <a:buSzPts val="3100"/>
                <a:buFont typeface="Calibri"/>
                <a:buChar char="•"/>
              </a:pPr>
              <a:r>
                <a:rPr lang="en-IE" sz="3100">
                  <a:solidFill>
                    <a:schemeClr val="dk1"/>
                  </a:solidFill>
                  <a:latin typeface="Calibri"/>
                  <a:ea typeface="Calibri"/>
                  <a:cs typeface="Calibri"/>
                  <a:sym typeface="Calibri"/>
                </a:rPr>
                <a:t>Deficiencia de comunicación</a:t>
              </a:r>
            </a:p>
            <a:p>
              <a:pPr marL="285750" marR="0" lvl="1" indent="-285750" algn="l" rtl="0">
                <a:lnSpc>
                  <a:spcPct val="90000"/>
                </a:lnSpc>
                <a:spcBef>
                  <a:spcPts val="0"/>
                </a:spcBef>
                <a:spcAft>
                  <a:spcPts val="0"/>
                </a:spcAft>
                <a:buClr>
                  <a:schemeClr val="dk1"/>
                </a:buClr>
                <a:buSzPts val="3100"/>
                <a:buFont typeface="Calibri"/>
                <a:buChar char="•"/>
              </a:pPr>
              <a:r>
                <a:rPr lang="en-IE" sz="3100">
                  <a:solidFill>
                    <a:schemeClr val="dk1"/>
                  </a:solidFill>
                  <a:latin typeface="Calibri"/>
                  <a:ea typeface="Calibri"/>
                  <a:cs typeface="Calibri"/>
                  <a:sym typeface="Calibri"/>
                </a:rPr>
                <a:t>Experiencia de los compañeros </a:t>
              </a:r>
            </a:p>
            <a:p>
              <a:pPr marL="285750" marR="0" lvl="1" indent="-285750" algn="l" rtl="0">
                <a:lnSpc>
                  <a:spcPct val="90000"/>
                </a:lnSpc>
                <a:spcBef>
                  <a:spcPts val="0"/>
                </a:spcBef>
                <a:spcAft>
                  <a:spcPts val="0"/>
                </a:spcAft>
                <a:buClr>
                  <a:schemeClr val="dk1"/>
                </a:buClr>
                <a:buSzPts val="3100"/>
                <a:buFont typeface="Calibri"/>
                <a:buChar char="•"/>
              </a:pPr>
              <a:r>
                <a:rPr lang="en-IE" sz="3100" b="0" i="0" u="none" strike="noStrike" cap="none">
                  <a:solidFill>
                    <a:schemeClr val="dk1"/>
                  </a:solidFill>
                  <a:latin typeface="Calibri"/>
                  <a:ea typeface="Calibri"/>
                  <a:cs typeface="Calibri"/>
                  <a:sym typeface="Calibri"/>
                </a:rPr>
                <a:t>Cambio</a:t>
              </a:r>
              <a:r>
                <a:rPr lang="en-IE" sz="3100">
                  <a:solidFill>
                    <a:schemeClr val="dk1"/>
                  </a:solidFill>
                  <a:latin typeface="Calibri"/>
                  <a:ea typeface="Calibri"/>
                  <a:cs typeface="Calibri"/>
                  <a:sym typeface="Calibri"/>
                </a:rPr>
                <a:t>s de personal</a:t>
              </a:r>
              <a:endParaRPr lang="en-IE" sz="3100" b="0" i="0" u="none" strike="noStrike" cap="none">
                <a:solidFill>
                  <a:schemeClr val="dk1"/>
                </a:solidFill>
                <a:latin typeface="Calibri"/>
                <a:ea typeface="Calibri"/>
                <a:cs typeface="Calibri"/>
                <a:sym typeface="Calibri"/>
              </a:endParaRPr>
            </a:p>
            <a:p>
              <a:pPr marL="285750" marR="0" lvl="1" indent="-285750" algn="l" rtl="0">
                <a:lnSpc>
                  <a:spcPct val="90000"/>
                </a:lnSpc>
                <a:spcBef>
                  <a:spcPts val="0"/>
                </a:spcBef>
                <a:spcAft>
                  <a:spcPts val="0"/>
                </a:spcAft>
                <a:buClr>
                  <a:schemeClr val="dk1"/>
                </a:buClr>
                <a:buSzPts val="3100"/>
                <a:buFont typeface="Calibri"/>
                <a:buChar char="•"/>
              </a:pPr>
              <a:r>
                <a:rPr lang="en-IE" sz="3100">
                  <a:solidFill>
                    <a:schemeClr val="dk1"/>
                  </a:solidFill>
                  <a:latin typeface="Calibri"/>
                  <a:ea typeface="Calibri"/>
                  <a:cs typeface="Calibri"/>
                  <a:sym typeface="Calibri"/>
                </a:rPr>
                <a:t>Cambios en el margen de beneficios</a:t>
              </a:r>
              <a:endParaRPr lang="en-IE" sz="3100" b="0" i="0" u="none" strike="noStrike" cap="none">
                <a:solidFill>
                  <a:schemeClr val="dk1"/>
                </a:solidFill>
                <a:latin typeface="Calibri"/>
                <a:ea typeface="Calibri"/>
                <a:cs typeface="Calibri"/>
                <a:sym typeface="Calibri"/>
              </a:endParaRPr>
            </a:p>
            <a:p>
              <a:pPr marL="285750" marR="0" lvl="1" indent="-285750" algn="l" rtl="0">
                <a:lnSpc>
                  <a:spcPct val="90000"/>
                </a:lnSpc>
                <a:spcBef>
                  <a:spcPts val="0"/>
                </a:spcBef>
                <a:spcAft>
                  <a:spcPts val="0"/>
                </a:spcAft>
                <a:buClr>
                  <a:schemeClr val="dk1"/>
                </a:buClr>
                <a:buSzPts val="3100"/>
                <a:buFont typeface="Calibri"/>
                <a:buChar char="•"/>
              </a:pPr>
              <a:r>
                <a:rPr lang="en-IE" sz="3100">
                  <a:solidFill>
                    <a:schemeClr val="dk1"/>
                  </a:solidFill>
                  <a:latin typeface="Calibri"/>
                  <a:ea typeface="Calibri"/>
                  <a:cs typeface="Calibri"/>
                  <a:sym typeface="Calibri"/>
                </a:rPr>
                <a:t>Oportunidades </a:t>
              </a:r>
              <a:endParaRPr lang="en-IE" sz="3100" b="0" i="0" u="none" strike="noStrike" cap="none">
                <a:solidFill>
                  <a:schemeClr val="dk1"/>
                </a:solidFill>
                <a:latin typeface="Calibri"/>
                <a:ea typeface="Calibri"/>
                <a:cs typeface="Calibri"/>
                <a:sym typeface="Calibri"/>
              </a:endParaRPr>
            </a:p>
            <a:p>
              <a:pPr marL="285750" marR="0" lvl="1" indent="-285750" algn="l" rtl="0">
                <a:lnSpc>
                  <a:spcPct val="90000"/>
                </a:lnSpc>
                <a:spcBef>
                  <a:spcPts val="0"/>
                </a:spcBef>
                <a:spcAft>
                  <a:spcPts val="0"/>
                </a:spcAft>
                <a:buClr>
                  <a:schemeClr val="dk1"/>
                </a:buClr>
                <a:buSzPts val="3100"/>
                <a:buFont typeface="Calibri"/>
                <a:buChar char="•"/>
              </a:pPr>
              <a:endParaRPr lang="en-IE" sz="3100" b="0" i="0" u="none" strike="noStrike" cap="none">
                <a:solidFill>
                  <a:schemeClr val="dk1"/>
                </a:solidFill>
                <a:latin typeface="Calibri"/>
                <a:ea typeface="Calibri"/>
                <a:cs typeface="Calibri"/>
                <a:sym typeface="Calibri"/>
              </a:endParaRPr>
            </a:p>
            <a:p>
              <a:pPr marL="285750" marR="0" lvl="1" indent="-285750" algn="l" rtl="0">
                <a:lnSpc>
                  <a:spcPct val="90000"/>
                </a:lnSpc>
                <a:spcBef>
                  <a:spcPts val="0"/>
                </a:spcBef>
                <a:spcAft>
                  <a:spcPts val="0"/>
                </a:spcAft>
                <a:buClr>
                  <a:schemeClr val="dk1"/>
                </a:buClr>
                <a:buSzPts val="3100"/>
                <a:buFont typeface="Calibri"/>
                <a:buChar char="•"/>
              </a:pPr>
              <a:endParaRPr sz="3100" b="0" i="0" u="none" strike="noStrike" cap="none">
                <a:solidFill>
                  <a:schemeClr val="dk1"/>
                </a:solidFill>
                <a:latin typeface="Calibri"/>
                <a:ea typeface="Calibri"/>
                <a:cs typeface="Calibri"/>
                <a:sym typeface="Calibri"/>
              </a:endParaRPr>
            </a:p>
          </p:txBody>
        </p:sp>
        <p:sp>
          <p:nvSpPr>
            <p:cNvPr id="79" name="Google Shape;79;p5"/>
            <p:cNvSpPr/>
            <p:nvPr/>
          </p:nvSpPr>
          <p:spPr>
            <a:xfrm>
              <a:off x="6860132" y="215974"/>
              <a:ext cx="6017604" cy="892800"/>
            </a:xfrm>
            <a:prstGeom prst="rect">
              <a:avLst/>
            </a:prstGeom>
            <a:gradFill>
              <a:gsLst>
                <a:gs pos="0">
                  <a:srgbClr val="827692"/>
                </a:gs>
                <a:gs pos="80000">
                  <a:srgbClr val="AB9CC0"/>
                </a:gs>
                <a:gs pos="100000">
                  <a:srgbClr val="AC9DC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txBox="1"/>
            <p:nvPr/>
          </p:nvSpPr>
          <p:spPr>
            <a:xfrm>
              <a:off x="6860132" y="215974"/>
              <a:ext cx="6017604" cy="892800"/>
            </a:xfrm>
            <a:prstGeom prst="rect">
              <a:avLst/>
            </a:prstGeom>
            <a:noFill/>
            <a:ln>
              <a:noFill/>
            </a:ln>
          </p:spPr>
          <p:txBody>
            <a:bodyPr spcFirstLastPara="1" wrap="square" lIns="220450" tIns="125975" rIns="220450" bIns="125975" anchor="ctr" anchorCtr="0">
              <a:noAutofit/>
            </a:bodyPr>
            <a:lstStyle/>
            <a:p>
              <a:pPr marL="0" marR="0" lvl="0" indent="0" algn="ctr" rtl="0">
                <a:lnSpc>
                  <a:spcPct val="90000"/>
                </a:lnSpc>
                <a:spcBef>
                  <a:spcPts val="0"/>
                </a:spcBef>
                <a:spcAft>
                  <a:spcPts val="0"/>
                </a:spcAft>
                <a:buNone/>
              </a:pPr>
              <a:r>
                <a:rPr lang="en-US" sz="3100">
                  <a:solidFill>
                    <a:schemeClr val="lt1"/>
                  </a:solidFill>
                  <a:latin typeface="Calibri"/>
                  <a:ea typeface="Calibri"/>
                  <a:cs typeface="Calibri"/>
                  <a:sym typeface="Calibri"/>
                </a:rPr>
                <a:t>Agentes externos del cambio</a:t>
              </a:r>
              <a:endParaRPr sz="3100">
                <a:solidFill>
                  <a:schemeClr val="lt1"/>
                </a:solidFill>
                <a:latin typeface="Calibri"/>
                <a:ea typeface="Calibri"/>
                <a:cs typeface="Calibri"/>
                <a:sym typeface="Calibri"/>
              </a:endParaRPr>
            </a:p>
          </p:txBody>
        </p:sp>
        <p:sp>
          <p:nvSpPr>
            <p:cNvPr id="81" name="Google Shape;81;p5"/>
            <p:cNvSpPr/>
            <p:nvPr/>
          </p:nvSpPr>
          <p:spPr>
            <a:xfrm>
              <a:off x="6860132" y="1108774"/>
              <a:ext cx="6017604" cy="4084560"/>
            </a:xfrm>
            <a:prstGeom prst="rect">
              <a:avLst/>
            </a:prstGeom>
            <a:solidFill>
              <a:srgbClr val="D7D1DF">
                <a:alpha val="89803"/>
              </a:srgbClr>
            </a:solidFill>
            <a:ln w="9525" cap="flat" cmpd="sng">
              <a:solidFill>
                <a:srgbClr val="D7D1DF">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txBox="1"/>
            <p:nvPr/>
          </p:nvSpPr>
          <p:spPr>
            <a:xfrm>
              <a:off x="6860132" y="1108774"/>
              <a:ext cx="6017604" cy="4084560"/>
            </a:xfrm>
            <a:prstGeom prst="rect">
              <a:avLst/>
            </a:prstGeom>
            <a:noFill/>
            <a:ln>
              <a:noFill/>
            </a:ln>
          </p:spPr>
          <p:txBody>
            <a:bodyPr spcFirstLastPara="1" wrap="square" lIns="165350" tIns="165350" rIns="220450" bIns="248025" anchor="t" anchorCtr="0">
              <a:noAutofit/>
            </a:bodyPr>
            <a:lstStyle/>
            <a:p>
              <a:pPr marL="285750" marR="0" lvl="1" indent="-285750" algn="l" rtl="0">
                <a:lnSpc>
                  <a:spcPct val="90000"/>
                </a:lnSpc>
                <a:spcBef>
                  <a:spcPts val="0"/>
                </a:spcBef>
                <a:spcAft>
                  <a:spcPts val="0"/>
                </a:spcAft>
                <a:buClr>
                  <a:schemeClr val="dk1"/>
                </a:buClr>
                <a:buSzPts val="3100"/>
                <a:buFont typeface="Calibri"/>
                <a:buChar char="•"/>
              </a:pPr>
              <a:r>
                <a:rPr lang="en-IE" sz="3100" b="0" i="0" u="none" strike="noStrike" cap="none">
                  <a:solidFill>
                    <a:schemeClr val="dk1"/>
                  </a:solidFill>
                  <a:latin typeface="Calibri"/>
                  <a:ea typeface="Calibri"/>
                  <a:cs typeface="Calibri"/>
                  <a:sym typeface="Calibri"/>
                </a:rPr>
                <a:t>Tecnología</a:t>
              </a:r>
            </a:p>
            <a:p>
              <a:pPr marL="285750" marR="0" lvl="1" indent="-285750" algn="l" rtl="0">
                <a:lnSpc>
                  <a:spcPct val="90000"/>
                </a:lnSpc>
                <a:spcBef>
                  <a:spcPts val="0"/>
                </a:spcBef>
                <a:spcAft>
                  <a:spcPts val="0"/>
                </a:spcAft>
                <a:buClr>
                  <a:schemeClr val="dk1"/>
                </a:buClr>
                <a:buSzPts val="3100"/>
                <a:buFont typeface="Calibri"/>
                <a:buChar char="•"/>
              </a:pPr>
              <a:r>
                <a:rPr lang="en-IE" sz="3100">
                  <a:solidFill>
                    <a:schemeClr val="dk1"/>
                  </a:solidFill>
                  <a:latin typeface="Calibri"/>
                  <a:ea typeface="Calibri"/>
                  <a:cs typeface="Calibri"/>
                  <a:sym typeface="Calibri"/>
                </a:rPr>
                <a:t>Cambios en la cultura y expectativas de los consumidores</a:t>
              </a:r>
              <a:endParaRPr sz="3100" b="0" i="0" u="none" strike="noStrike" cap="none">
                <a:solidFill>
                  <a:schemeClr val="dk1"/>
                </a:solidFill>
                <a:latin typeface="Calibri"/>
                <a:ea typeface="Calibri"/>
                <a:cs typeface="Calibri"/>
                <a:sym typeface="Calibri"/>
              </a:endParaRPr>
            </a:p>
            <a:p>
              <a:pPr marL="285750" marR="0" lvl="1" indent="-285750" algn="l" rtl="0">
                <a:lnSpc>
                  <a:spcPct val="90000"/>
                </a:lnSpc>
                <a:spcBef>
                  <a:spcPts val="465"/>
                </a:spcBef>
                <a:spcAft>
                  <a:spcPts val="0"/>
                </a:spcAft>
                <a:buClr>
                  <a:schemeClr val="dk1"/>
                </a:buClr>
                <a:buSzPts val="3100"/>
                <a:buFont typeface="Calibri"/>
                <a:buChar char="•"/>
              </a:pPr>
              <a:r>
                <a:rPr lang="en-US" sz="3100">
                  <a:solidFill>
                    <a:schemeClr val="dk1"/>
                  </a:solidFill>
                  <a:latin typeface="Calibri"/>
                  <a:ea typeface="Calibri"/>
                  <a:cs typeface="Calibri"/>
                  <a:sym typeface="Calibri"/>
                </a:rPr>
                <a:t>Auge y crisis económicos</a:t>
              </a:r>
              <a:endParaRPr lang="en-US" sz="3100" b="0" i="0" u="none" strike="noStrike" cap="none">
                <a:solidFill>
                  <a:schemeClr val="dk1"/>
                </a:solidFill>
                <a:latin typeface="Calibri"/>
                <a:ea typeface="Calibri"/>
                <a:cs typeface="Calibri"/>
                <a:sym typeface="Calibri"/>
              </a:endParaRPr>
            </a:p>
            <a:p>
              <a:pPr marL="285750" marR="0" lvl="1" indent="-285750" algn="l" rtl="0">
                <a:lnSpc>
                  <a:spcPct val="90000"/>
                </a:lnSpc>
                <a:spcBef>
                  <a:spcPts val="465"/>
                </a:spcBef>
                <a:spcAft>
                  <a:spcPts val="0"/>
                </a:spcAft>
                <a:buClr>
                  <a:schemeClr val="dk1"/>
                </a:buClr>
                <a:buSzPts val="3100"/>
                <a:buFont typeface="Calibri"/>
                <a:buChar char="•"/>
              </a:pPr>
              <a:r>
                <a:rPr lang="en-US" sz="3100">
                  <a:solidFill>
                    <a:schemeClr val="dk1"/>
                  </a:solidFill>
                  <a:latin typeface="Calibri"/>
                  <a:ea typeface="Calibri"/>
                  <a:cs typeface="Calibri"/>
                  <a:sym typeface="Calibri"/>
                </a:rPr>
                <a:t>Migración</a:t>
              </a:r>
            </a:p>
            <a:p>
              <a:pPr marL="285750" marR="0" lvl="1" indent="-285750" algn="l" rtl="0">
                <a:lnSpc>
                  <a:spcPct val="90000"/>
                </a:lnSpc>
                <a:spcBef>
                  <a:spcPts val="465"/>
                </a:spcBef>
                <a:spcAft>
                  <a:spcPts val="0"/>
                </a:spcAft>
                <a:buClr>
                  <a:schemeClr val="dk1"/>
                </a:buClr>
                <a:buSzPts val="3100"/>
                <a:buFont typeface="Calibri"/>
                <a:buChar char="•"/>
              </a:pPr>
              <a:r>
                <a:rPr lang="en-US" sz="3100">
                  <a:solidFill>
                    <a:schemeClr val="dk1"/>
                  </a:solidFill>
                  <a:latin typeface="Calibri"/>
                  <a:ea typeface="Calibri"/>
                  <a:cs typeface="Calibri"/>
                  <a:sym typeface="Calibri"/>
                </a:rPr>
                <a:t>Brexit</a:t>
              </a:r>
            </a:p>
            <a:p>
              <a:pPr marL="285750" marR="0" lvl="1" indent="-285750" algn="l" rtl="0">
                <a:lnSpc>
                  <a:spcPct val="90000"/>
                </a:lnSpc>
                <a:spcBef>
                  <a:spcPts val="465"/>
                </a:spcBef>
                <a:spcAft>
                  <a:spcPts val="0"/>
                </a:spcAft>
                <a:buClr>
                  <a:schemeClr val="dk1"/>
                </a:buClr>
                <a:buSzPts val="3100"/>
                <a:buFont typeface="Calibri"/>
                <a:buChar char="•"/>
              </a:pPr>
              <a:r>
                <a:rPr lang="en-US" sz="3100" b="0" i="0" u="none" strike="noStrike" cap="none">
                  <a:solidFill>
                    <a:schemeClr val="dk1"/>
                  </a:solidFill>
                  <a:latin typeface="Calibri"/>
                  <a:ea typeface="Calibri"/>
                  <a:cs typeface="Calibri"/>
                  <a:sym typeface="Calibri"/>
                </a:rPr>
                <a:t>Secularisación</a:t>
              </a:r>
              <a:endParaRPr sz="3100" b="0" i="0" u="none" strike="noStrike" cap="none">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2054</Words>
  <Application>Microsoft Office PowerPoint</Application>
  <PresentationFormat>Personalizado</PresentationFormat>
  <Paragraphs>205</Paragraphs>
  <Slides>17</Slides>
  <Notes>16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Open Sans</vt:lpstr>
      <vt:lpstr>Calibri</vt:lpstr>
      <vt:lpstr>Wingdings</vt:lpstr>
      <vt:lpstr>Helvetica Neue</vt:lpstr>
      <vt:lpstr>Arial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2. Conflicto entre la dirección y el personal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Bárbara Brenda Starck Carlós</cp:lastModifiedBy>
  <cp:revision>18</cp:revision>
  <dcterms:created xsi:type="dcterms:W3CDTF">2022-01-04T10:29:56Z</dcterms:created>
  <dcterms:modified xsi:type="dcterms:W3CDTF">2023-04-25T11:04:39Z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2022-01-04T00:00:00Z</vt:filetime>
  </property>
  <property fmtid="{D5CDD505-2E9C-101B-9397-08002B2CF9AE}" pid="3" name="Creator">
    <vt:lpwstr>Canva</vt:lpwstr>
  </property>
  <property fmtid="{D5CDD505-2E9C-101B-9397-08002B2CF9AE}" pid="4" name="LastSaved">
    <vt:filetime>2022-01-04T00:00:00Z</vt:filetime>
  </property>
</Properties>
</file>