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318" r:id="rId4"/>
    <p:sldId id="259" r:id="rId5"/>
    <p:sldId id="277" r:id="rId6"/>
    <p:sldId id="282" r:id="rId7"/>
    <p:sldId id="278" r:id="rId8"/>
    <p:sldId id="279" r:id="rId9"/>
    <p:sldId id="260" r:id="rId10"/>
    <p:sldId id="261" r:id="rId11"/>
    <p:sldId id="316" r:id="rId12"/>
    <p:sldId id="262" r:id="rId13"/>
    <p:sldId id="280" r:id="rId14"/>
    <p:sldId id="264" r:id="rId15"/>
    <p:sldId id="317" r:id="rId16"/>
    <p:sldId id="271" r:id="rId17"/>
    <p:sldId id="276" r:id="rId18"/>
  </p:sldIdLst>
  <p:sldSz cx="18288000" cy="10287000"/>
  <p:notesSz cx="18288000" cy="10287000"/>
  <p:embeddedFontLst>
    <p:embeddedFont>
      <p:font typeface="Calibri" panose="020F0502020204030204" pitchFamily="34" charset="0"/>
      <p:regular r:id="rId20"/>
      <p:bold r:id="rId21"/>
      <p:italic r:id="rId22"/>
      <p:boldItalic r:id="rId23"/>
    </p:embeddedFont>
    <p:embeddedFont>
      <p:font typeface="Helvetica Neue" panose="020B0604020202020204"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h+9krRfdfinuaIyJZKbmiKemPo0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AED351-25B0-4149-A5ED-F89A5CD1FB83}">
  <a:tblStyle styleId="{84AED351-25B0-4149-A5ED-F89A5CD1FB8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EAF0"/>
          </a:solidFill>
        </a:fill>
      </a:tcStyle>
    </a:wholeTbl>
    <a:band1H>
      <a:tcTxStyle/>
      <a:tcStyle>
        <a:tcBdr/>
        <a:fill>
          <a:solidFill>
            <a:srgbClr val="D7D2DF"/>
          </a:solidFill>
        </a:fill>
      </a:tcStyle>
    </a:band1H>
    <a:band2H>
      <a:tcTxStyle/>
      <a:tcStyle>
        <a:tcBdr/>
      </a:tcStyle>
    </a:band2H>
    <a:band1V>
      <a:tcTxStyle/>
      <a:tcStyle>
        <a:tcBdr/>
        <a:fill>
          <a:solidFill>
            <a:srgbClr val="D7D2DF"/>
          </a:solidFill>
        </a:fill>
      </a:tcStyle>
    </a:band1V>
    <a:band2V>
      <a:tcTxStyle/>
      <a:tcStyle>
        <a:tcBdr/>
      </a:tcStyle>
    </a:band2V>
    <a:lastCol>
      <a:tcTxStyle b="on" i="off">
        <a:font>
          <a:latin typeface="Calibri"/>
          <a:ea typeface="Calibri"/>
          <a:cs typeface="Calibri"/>
        </a:font>
        <a:schemeClr val="lt1"/>
      </a:tcTxStyle>
      <a:tcStyle>
        <a:tcBdr/>
        <a:fill>
          <a:solidFill>
            <a:schemeClr val="accent4"/>
          </a:solidFill>
        </a:fill>
      </a:tcStyle>
    </a:lastCol>
    <a:firstCol>
      <a:tcTxStyle b="on" i="off">
        <a:font>
          <a:latin typeface="Calibri"/>
          <a:ea typeface="Calibri"/>
          <a:cs typeface="Calibri"/>
        </a:font>
        <a:schemeClr val="lt1"/>
      </a:tcTxStyle>
      <a:tcStyle>
        <a:tcBdr/>
        <a:fill>
          <a:solidFill>
            <a:schemeClr val="accent4"/>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16" y="7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3C87C0-921A-4FA1-9452-E455B6BDB38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7345760-1184-4B12-BA2A-F373A8B5AFB9}">
      <dgm:prSet phldrT="[Text]" custT="1"/>
      <dgm:spPr/>
      <dgm:t>
        <a:bodyPr/>
        <a:lstStyle/>
        <a:p>
          <a:pPr algn="ctr"/>
          <a:endParaRPr lang="en-US" sz="2800"/>
        </a:p>
        <a:p>
          <a:pPr algn="ctr"/>
          <a:r>
            <a:rPr lang="en-US" sz="2800"/>
            <a:t>S</a:t>
          </a:r>
          <a:r>
            <a:rPr lang="en-US" sz="1600"/>
            <a:t>		</a:t>
          </a:r>
        </a:p>
      </dgm:t>
    </dgm:pt>
    <dgm:pt modelId="{A069D11C-3280-4D91-A3CA-8C04F415ADB6}" type="parTrans" cxnId="{2DA3FE8D-6ED4-4677-BD1A-FD0813D65810}">
      <dgm:prSet/>
      <dgm:spPr/>
      <dgm:t>
        <a:bodyPr/>
        <a:lstStyle/>
        <a:p>
          <a:endParaRPr lang="en-US"/>
        </a:p>
      </dgm:t>
    </dgm:pt>
    <dgm:pt modelId="{2796E5A4-B6FF-4FC7-B449-0EB1B2491C58}" type="sibTrans" cxnId="{2DA3FE8D-6ED4-4677-BD1A-FD0813D65810}">
      <dgm:prSet/>
      <dgm:spPr/>
      <dgm:t>
        <a:bodyPr/>
        <a:lstStyle/>
        <a:p>
          <a:endParaRPr lang="en-US"/>
        </a:p>
      </dgm:t>
    </dgm:pt>
    <dgm:pt modelId="{FD693939-76F4-4BB3-9A7C-D22B50241BE4}">
      <dgm:prSet phldrT="[Text]" custT="1"/>
      <dgm:spPr/>
      <dgm:t>
        <a:bodyPr/>
        <a:lstStyle/>
        <a:p>
          <a:r>
            <a:rPr lang="en-US" sz="1400" dirty="0"/>
            <a:t>Be able to describe exactly what the Change Objective is</a:t>
          </a:r>
        </a:p>
      </dgm:t>
    </dgm:pt>
    <dgm:pt modelId="{6DEBF108-A2B5-483B-A1C5-8FE2650803A8}" type="parTrans" cxnId="{74781813-5C92-4B72-9784-6B95DFD5BB75}">
      <dgm:prSet/>
      <dgm:spPr/>
      <dgm:t>
        <a:bodyPr/>
        <a:lstStyle/>
        <a:p>
          <a:endParaRPr lang="en-US"/>
        </a:p>
      </dgm:t>
    </dgm:pt>
    <dgm:pt modelId="{643B78F4-7DA6-445F-8346-0345E1965D2B}" type="sibTrans" cxnId="{74781813-5C92-4B72-9784-6B95DFD5BB75}">
      <dgm:prSet/>
      <dgm:spPr/>
      <dgm:t>
        <a:bodyPr/>
        <a:lstStyle/>
        <a:p>
          <a:endParaRPr lang="en-US"/>
        </a:p>
      </dgm:t>
    </dgm:pt>
    <dgm:pt modelId="{80920F99-297F-412C-9732-013DE68FAD30}">
      <dgm:prSet phldrT="[Text]" custT="1"/>
      <dgm:spPr/>
      <dgm:t>
        <a:bodyPr/>
        <a:lstStyle/>
        <a:p>
          <a:endParaRPr lang="en-US" sz="3600"/>
        </a:p>
        <a:p>
          <a:r>
            <a:rPr lang="en-US" sz="3600"/>
            <a:t>M</a:t>
          </a:r>
          <a:r>
            <a:rPr lang="en-US" sz="1600"/>
            <a:t>			</a:t>
          </a:r>
        </a:p>
      </dgm:t>
    </dgm:pt>
    <dgm:pt modelId="{CCAC09A7-F597-42F5-82FA-479CF510A0BF}" type="parTrans" cxnId="{B293A23E-2CA7-4B57-A9A8-4D957FDF95BD}">
      <dgm:prSet/>
      <dgm:spPr/>
      <dgm:t>
        <a:bodyPr/>
        <a:lstStyle/>
        <a:p>
          <a:endParaRPr lang="en-US"/>
        </a:p>
      </dgm:t>
    </dgm:pt>
    <dgm:pt modelId="{99D2F311-A166-421E-8F2B-1B31E238ACDA}" type="sibTrans" cxnId="{B293A23E-2CA7-4B57-A9A8-4D957FDF95BD}">
      <dgm:prSet/>
      <dgm:spPr/>
      <dgm:t>
        <a:bodyPr/>
        <a:lstStyle/>
        <a:p>
          <a:endParaRPr lang="en-US"/>
        </a:p>
      </dgm:t>
    </dgm:pt>
    <dgm:pt modelId="{EAACA8A7-AF36-4B49-B781-5B9385FA1EE2}">
      <dgm:prSet phldrT="[Text]" custT="1"/>
      <dgm:spPr/>
      <dgm:t>
        <a:bodyPr/>
        <a:lstStyle/>
        <a:p>
          <a:r>
            <a:rPr lang="en-US" sz="1400" dirty="0"/>
            <a:t>All Business Change should be tangible so all stakeholders can see, touch and understand the change. </a:t>
          </a:r>
        </a:p>
      </dgm:t>
    </dgm:pt>
    <dgm:pt modelId="{C975112E-4B67-4D2E-A5A3-66D246A5CF23}" type="parTrans" cxnId="{62F99677-46CC-4BC6-89F3-8D1CAA8C8EE4}">
      <dgm:prSet/>
      <dgm:spPr/>
      <dgm:t>
        <a:bodyPr/>
        <a:lstStyle/>
        <a:p>
          <a:endParaRPr lang="en-US"/>
        </a:p>
      </dgm:t>
    </dgm:pt>
    <dgm:pt modelId="{D3507D18-4364-44DE-9B83-B0E97DA554F5}" type="sibTrans" cxnId="{62F99677-46CC-4BC6-89F3-8D1CAA8C8EE4}">
      <dgm:prSet/>
      <dgm:spPr/>
      <dgm:t>
        <a:bodyPr/>
        <a:lstStyle/>
        <a:p>
          <a:endParaRPr lang="en-US"/>
        </a:p>
      </dgm:t>
    </dgm:pt>
    <dgm:pt modelId="{8D6CA13B-3AA6-48C9-80B9-69A3FD096EDA}">
      <dgm:prSet phldrT="[Text]" custT="1"/>
      <dgm:spPr/>
      <dgm:t>
        <a:bodyPr/>
        <a:lstStyle/>
        <a:p>
          <a:pPr algn="ctr"/>
          <a:r>
            <a:rPr lang="en-US" sz="3600"/>
            <a:t>A</a:t>
          </a:r>
        </a:p>
      </dgm:t>
    </dgm:pt>
    <dgm:pt modelId="{02867017-898B-4679-A835-BFCB670845BB}" type="parTrans" cxnId="{FB531983-7543-4C1A-B93D-C837F892C01F}">
      <dgm:prSet/>
      <dgm:spPr/>
      <dgm:t>
        <a:bodyPr/>
        <a:lstStyle/>
        <a:p>
          <a:endParaRPr lang="en-US"/>
        </a:p>
      </dgm:t>
    </dgm:pt>
    <dgm:pt modelId="{FBC7E037-D726-4509-A379-7E0A561E0152}" type="sibTrans" cxnId="{FB531983-7543-4C1A-B93D-C837F892C01F}">
      <dgm:prSet/>
      <dgm:spPr/>
      <dgm:t>
        <a:bodyPr/>
        <a:lstStyle/>
        <a:p>
          <a:endParaRPr lang="en-US"/>
        </a:p>
      </dgm:t>
    </dgm:pt>
    <dgm:pt modelId="{6C132715-5E73-4E66-B85C-7BE756E32259}">
      <dgm:prSet custT="1"/>
      <dgm:spPr/>
      <dgm:t>
        <a:bodyPr/>
        <a:lstStyle/>
        <a:p>
          <a:r>
            <a:rPr lang="en-US" sz="1400" dirty="0"/>
            <a:t>The time allowed to achieve the change  objectives should be realistic - allowing all stakeholders enough time to carry out their role in the process.</a:t>
          </a:r>
        </a:p>
      </dgm:t>
    </dgm:pt>
    <dgm:pt modelId="{8A6982D6-E7FE-4DFA-8DDD-F7F8E4ACB672}" type="parTrans" cxnId="{D9E8FCA1-A25E-415F-B635-076489081C22}">
      <dgm:prSet/>
      <dgm:spPr/>
      <dgm:t>
        <a:bodyPr/>
        <a:lstStyle/>
        <a:p>
          <a:endParaRPr lang="en-US"/>
        </a:p>
      </dgm:t>
    </dgm:pt>
    <dgm:pt modelId="{24790752-27AB-44CD-B950-7D254589B53B}" type="sibTrans" cxnId="{D9E8FCA1-A25E-415F-B635-076489081C22}">
      <dgm:prSet/>
      <dgm:spPr/>
      <dgm:t>
        <a:bodyPr/>
        <a:lstStyle/>
        <a:p>
          <a:endParaRPr lang="en-US"/>
        </a:p>
      </dgm:t>
    </dgm:pt>
    <dgm:pt modelId="{51F42667-3EB4-4994-B13F-10B73ED09ED5}">
      <dgm:prSet custT="1"/>
      <dgm:spPr/>
      <dgm:t>
        <a:bodyPr/>
        <a:lstStyle/>
        <a:p>
          <a:endParaRPr lang="en-US" sz="3600"/>
        </a:p>
        <a:p>
          <a:r>
            <a:rPr lang="en-US" sz="3600"/>
            <a:t>R</a:t>
          </a:r>
        </a:p>
        <a:p>
          <a:r>
            <a:rPr lang="en-US" sz="1700"/>
            <a:t>		</a:t>
          </a:r>
        </a:p>
      </dgm:t>
    </dgm:pt>
    <dgm:pt modelId="{33BD7826-2176-4ACF-A33D-1D89125E314F}" type="parTrans" cxnId="{E0A9318A-7277-4490-B007-5B4B23ECD73D}">
      <dgm:prSet/>
      <dgm:spPr/>
      <dgm:t>
        <a:bodyPr/>
        <a:lstStyle/>
        <a:p>
          <a:endParaRPr lang="en-US"/>
        </a:p>
      </dgm:t>
    </dgm:pt>
    <dgm:pt modelId="{317FCABE-8ECF-4218-B4B1-F7D47DAC68DB}" type="sibTrans" cxnId="{E0A9318A-7277-4490-B007-5B4B23ECD73D}">
      <dgm:prSet/>
      <dgm:spPr/>
      <dgm:t>
        <a:bodyPr/>
        <a:lstStyle/>
        <a:p>
          <a:endParaRPr lang="en-US"/>
        </a:p>
      </dgm:t>
    </dgm:pt>
    <dgm:pt modelId="{0F7EBE37-31E4-4F84-A9D3-8B2B34A4CFB6}">
      <dgm:prSet custT="1"/>
      <dgm:spPr/>
      <dgm:t>
        <a:bodyPr/>
        <a:lstStyle/>
        <a:p>
          <a:pPr algn="ctr"/>
          <a:r>
            <a:rPr lang="en-US" sz="3600"/>
            <a:t>T</a:t>
          </a:r>
        </a:p>
      </dgm:t>
    </dgm:pt>
    <dgm:pt modelId="{A6AD0ADD-20F6-4187-97AC-37C5F9B25643}" type="parTrans" cxnId="{91B45EE9-1E70-45D4-9241-09162BB55571}">
      <dgm:prSet/>
      <dgm:spPr/>
      <dgm:t>
        <a:bodyPr/>
        <a:lstStyle/>
        <a:p>
          <a:endParaRPr lang="en-US"/>
        </a:p>
      </dgm:t>
    </dgm:pt>
    <dgm:pt modelId="{AED80AED-5427-441D-837C-EE9215EE3B36}" type="sibTrans" cxnId="{91B45EE9-1E70-45D4-9241-09162BB55571}">
      <dgm:prSet/>
      <dgm:spPr/>
      <dgm:t>
        <a:bodyPr/>
        <a:lstStyle/>
        <a:p>
          <a:endParaRPr lang="en-US"/>
        </a:p>
      </dgm:t>
    </dgm:pt>
    <dgm:pt modelId="{218065AC-E275-40F9-83E1-93F5C0FA73F0}">
      <dgm:prSet phldrT="[Text]" custT="1"/>
      <dgm:spPr/>
      <dgm:t>
        <a:bodyPr/>
        <a:lstStyle/>
        <a:p>
          <a:r>
            <a:rPr lang="en-US" sz="1400" b="1"/>
            <a:t>Specific</a:t>
          </a:r>
        </a:p>
      </dgm:t>
    </dgm:pt>
    <dgm:pt modelId="{CA9F57B0-42D2-4B8C-8540-C2586416ACEC}" type="parTrans" cxnId="{EB935701-1BAC-42B3-BA9D-B235128419B0}">
      <dgm:prSet/>
      <dgm:spPr/>
      <dgm:t>
        <a:bodyPr/>
        <a:lstStyle/>
        <a:p>
          <a:endParaRPr lang="en-US"/>
        </a:p>
      </dgm:t>
    </dgm:pt>
    <dgm:pt modelId="{8C8489BA-089D-4F4E-A8A0-74D2B27525A7}" type="sibTrans" cxnId="{EB935701-1BAC-42B3-BA9D-B235128419B0}">
      <dgm:prSet/>
      <dgm:spPr/>
      <dgm:t>
        <a:bodyPr/>
        <a:lstStyle/>
        <a:p>
          <a:endParaRPr lang="en-US"/>
        </a:p>
      </dgm:t>
    </dgm:pt>
    <dgm:pt modelId="{7FF9A15E-09B5-471B-B813-48D03D9E8C4E}">
      <dgm:prSet phldrT="[Text]" custT="1"/>
      <dgm:spPr/>
      <dgm:t>
        <a:bodyPr/>
        <a:lstStyle/>
        <a:p>
          <a:r>
            <a:rPr lang="en-US" sz="1400" b="1"/>
            <a:t>Measurable</a:t>
          </a:r>
        </a:p>
      </dgm:t>
    </dgm:pt>
    <dgm:pt modelId="{75F17081-A5D2-4A30-A8EE-6B27705F9CFC}" type="parTrans" cxnId="{3BFA4945-107F-43F2-A84D-7A769FAD5798}">
      <dgm:prSet/>
      <dgm:spPr/>
      <dgm:t>
        <a:bodyPr/>
        <a:lstStyle/>
        <a:p>
          <a:endParaRPr lang="en-US"/>
        </a:p>
      </dgm:t>
    </dgm:pt>
    <dgm:pt modelId="{93E449BD-64AC-4F62-AC7A-39FE7B581359}" type="sibTrans" cxnId="{3BFA4945-107F-43F2-A84D-7A769FAD5798}">
      <dgm:prSet/>
      <dgm:spPr/>
      <dgm:t>
        <a:bodyPr/>
        <a:lstStyle/>
        <a:p>
          <a:endParaRPr lang="en-US"/>
        </a:p>
      </dgm:t>
    </dgm:pt>
    <dgm:pt modelId="{E1BFB14B-5FA6-4DB9-929F-F8959DC32026}">
      <dgm:prSet phldrT="[Text]" custT="1"/>
      <dgm:spPr/>
      <dgm:t>
        <a:bodyPr/>
        <a:lstStyle/>
        <a:p>
          <a:r>
            <a:rPr lang="en-US" sz="1400" b="1" dirty="0"/>
            <a:t>Achievable</a:t>
          </a:r>
        </a:p>
      </dgm:t>
    </dgm:pt>
    <dgm:pt modelId="{CCC4A8F9-0350-4127-BAEC-1F2D053EB571}" type="parTrans" cxnId="{5AB56D9E-EB77-44ED-935A-C54B9FF5D8C9}">
      <dgm:prSet/>
      <dgm:spPr/>
      <dgm:t>
        <a:bodyPr/>
        <a:lstStyle/>
        <a:p>
          <a:endParaRPr lang="en-US"/>
        </a:p>
      </dgm:t>
    </dgm:pt>
    <dgm:pt modelId="{D5F530A2-0BC6-402A-BC3B-DDCFFF4608B2}" type="sibTrans" cxnId="{5AB56D9E-EB77-44ED-935A-C54B9FF5D8C9}">
      <dgm:prSet/>
      <dgm:spPr/>
      <dgm:t>
        <a:bodyPr/>
        <a:lstStyle/>
        <a:p>
          <a:endParaRPr lang="en-US"/>
        </a:p>
      </dgm:t>
    </dgm:pt>
    <dgm:pt modelId="{AA53BD63-BF31-4462-BE13-36C33A5A2E54}">
      <dgm:prSet custT="1"/>
      <dgm:spPr/>
      <dgm:t>
        <a:bodyPr/>
        <a:lstStyle/>
        <a:p>
          <a:r>
            <a:rPr lang="en-US" sz="1400" b="1" dirty="0"/>
            <a:t>Realistic</a:t>
          </a:r>
        </a:p>
      </dgm:t>
    </dgm:pt>
    <dgm:pt modelId="{98675B6B-AF22-4E98-90B8-F60E53AE7489}" type="parTrans" cxnId="{79912826-F226-4E77-BC12-477D2C0A3110}">
      <dgm:prSet/>
      <dgm:spPr/>
      <dgm:t>
        <a:bodyPr/>
        <a:lstStyle/>
        <a:p>
          <a:endParaRPr lang="en-US"/>
        </a:p>
      </dgm:t>
    </dgm:pt>
    <dgm:pt modelId="{A5F92916-804F-43C9-9B7B-2E20E752594F}" type="sibTrans" cxnId="{79912826-F226-4E77-BC12-477D2C0A3110}">
      <dgm:prSet/>
      <dgm:spPr/>
      <dgm:t>
        <a:bodyPr/>
        <a:lstStyle/>
        <a:p>
          <a:endParaRPr lang="en-US"/>
        </a:p>
      </dgm:t>
    </dgm:pt>
    <dgm:pt modelId="{20C5B232-E4B5-4BDC-8D70-EF32E740B1E4}">
      <dgm:prSet custT="1"/>
      <dgm:spPr/>
      <dgm:t>
        <a:bodyPr/>
        <a:lstStyle/>
        <a:p>
          <a:r>
            <a:rPr lang="en-US" sz="1400" b="1" dirty="0"/>
            <a:t>Time Bound</a:t>
          </a:r>
        </a:p>
      </dgm:t>
    </dgm:pt>
    <dgm:pt modelId="{BF366858-2416-49EA-A295-EA7A0726F2DE}" type="parTrans" cxnId="{73B4E1F5-F850-41D6-A19D-73622F9F3F3E}">
      <dgm:prSet/>
      <dgm:spPr/>
      <dgm:t>
        <a:bodyPr/>
        <a:lstStyle/>
        <a:p>
          <a:endParaRPr lang="en-US"/>
        </a:p>
      </dgm:t>
    </dgm:pt>
    <dgm:pt modelId="{87857987-74AF-4D9F-85D0-B30BCCA13DFE}" type="sibTrans" cxnId="{73B4E1F5-F850-41D6-A19D-73622F9F3F3E}">
      <dgm:prSet/>
      <dgm:spPr/>
      <dgm:t>
        <a:bodyPr/>
        <a:lstStyle/>
        <a:p>
          <a:endParaRPr lang="en-US"/>
        </a:p>
      </dgm:t>
    </dgm:pt>
    <dgm:pt modelId="{38E91E7E-2BC5-4864-A705-8D1EBD4493DB}">
      <dgm:prSet phldrT="[Text]" custT="1"/>
      <dgm:spPr/>
      <dgm:t>
        <a:bodyPr/>
        <a:lstStyle/>
        <a:p>
          <a:r>
            <a:rPr lang="en-US" sz="1400" b="0" dirty="0"/>
            <a:t>Unachievable Targets don’t help buy-in to the process and lead to rapid disengagement and disillusionment with the Change Management Process </a:t>
          </a:r>
        </a:p>
      </dgm:t>
    </dgm:pt>
    <dgm:pt modelId="{53B83684-4B1C-4465-8261-C36383BCD0A2}" type="parTrans" cxnId="{ECF6232D-9A77-4CB7-B3E0-E5FC6506D399}">
      <dgm:prSet/>
      <dgm:spPr/>
      <dgm:t>
        <a:bodyPr/>
        <a:lstStyle/>
        <a:p>
          <a:endParaRPr lang="en-IE"/>
        </a:p>
      </dgm:t>
    </dgm:pt>
    <dgm:pt modelId="{A933D151-02C3-4D00-B771-C409943C3590}" type="sibTrans" cxnId="{ECF6232D-9A77-4CB7-B3E0-E5FC6506D399}">
      <dgm:prSet/>
      <dgm:spPr/>
      <dgm:t>
        <a:bodyPr/>
        <a:lstStyle/>
        <a:p>
          <a:endParaRPr lang="en-IE"/>
        </a:p>
      </dgm:t>
    </dgm:pt>
    <dgm:pt modelId="{348B0702-D9E7-4DE0-B47D-1F5B3DBFBD73}">
      <dgm:prSet custT="1"/>
      <dgm:spPr/>
      <dgm:t>
        <a:bodyPr/>
        <a:lstStyle/>
        <a:p>
          <a:r>
            <a:rPr lang="en-US" sz="1400" b="0" dirty="0"/>
            <a:t>A Change Management process without timebound can easily drift back into wishful thinking</a:t>
          </a:r>
          <a:r>
            <a:rPr lang="en-US" sz="1400" b="1" dirty="0"/>
            <a:t>. </a:t>
          </a:r>
        </a:p>
      </dgm:t>
    </dgm:pt>
    <dgm:pt modelId="{051630E6-B5E2-450D-9938-F4B6080D3A2B}" type="parTrans" cxnId="{1AF52358-FDDC-486F-A059-EB5564313199}">
      <dgm:prSet/>
      <dgm:spPr/>
      <dgm:t>
        <a:bodyPr/>
        <a:lstStyle/>
        <a:p>
          <a:endParaRPr lang="en-IE"/>
        </a:p>
      </dgm:t>
    </dgm:pt>
    <dgm:pt modelId="{4526363C-74FE-494A-98E5-259200CF96A4}" type="sibTrans" cxnId="{1AF52358-FDDC-486F-A059-EB5564313199}">
      <dgm:prSet/>
      <dgm:spPr/>
      <dgm:t>
        <a:bodyPr/>
        <a:lstStyle/>
        <a:p>
          <a:endParaRPr lang="en-IE"/>
        </a:p>
      </dgm:t>
    </dgm:pt>
    <dgm:pt modelId="{6A89BCAF-41F7-48F3-AEDA-40E5954063CB}" type="pres">
      <dgm:prSet presAssocID="{5D3C87C0-921A-4FA1-9452-E455B6BDB380}" presName="Name0" presStyleCnt="0">
        <dgm:presLayoutVars>
          <dgm:dir/>
          <dgm:animLvl val="lvl"/>
          <dgm:resizeHandles val="exact"/>
        </dgm:presLayoutVars>
      </dgm:prSet>
      <dgm:spPr/>
    </dgm:pt>
    <dgm:pt modelId="{E6D7BEF8-7357-4243-979C-82D01DC42F2A}" type="pres">
      <dgm:prSet presAssocID="{C7345760-1184-4B12-BA2A-F373A8B5AFB9}" presName="linNode" presStyleCnt="0"/>
      <dgm:spPr/>
    </dgm:pt>
    <dgm:pt modelId="{42FF42A4-D653-4A63-A6B3-BE698CFA6C89}" type="pres">
      <dgm:prSet presAssocID="{C7345760-1184-4B12-BA2A-F373A8B5AFB9}" presName="parentText" presStyleLbl="node1" presStyleIdx="0" presStyleCnt="5" custScaleX="43959">
        <dgm:presLayoutVars>
          <dgm:chMax val="1"/>
          <dgm:bulletEnabled val="1"/>
        </dgm:presLayoutVars>
      </dgm:prSet>
      <dgm:spPr/>
    </dgm:pt>
    <dgm:pt modelId="{56E80F34-91DD-4649-AB2C-702D3839DA11}" type="pres">
      <dgm:prSet presAssocID="{C7345760-1184-4B12-BA2A-F373A8B5AFB9}" presName="descendantText" presStyleLbl="alignAccFollowNode1" presStyleIdx="0" presStyleCnt="5" custScaleX="119091">
        <dgm:presLayoutVars>
          <dgm:bulletEnabled val="1"/>
        </dgm:presLayoutVars>
      </dgm:prSet>
      <dgm:spPr/>
    </dgm:pt>
    <dgm:pt modelId="{284C417F-E8AD-4B44-8DD4-773FEF5EB0A4}" type="pres">
      <dgm:prSet presAssocID="{2796E5A4-B6FF-4FC7-B449-0EB1B2491C58}" presName="sp" presStyleCnt="0"/>
      <dgm:spPr/>
    </dgm:pt>
    <dgm:pt modelId="{C8D313C5-5E1D-46C8-BC50-79A440299229}" type="pres">
      <dgm:prSet presAssocID="{80920F99-297F-412C-9732-013DE68FAD30}" presName="linNode" presStyleCnt="0"/>
      <dgm:spPr/>
    </dgm:pt>
    <dgm:pt modelId="{BA6A82D7-F811-499C-8F97-A7A15E7CAAE9}" type="pres">
      <dgm:prSet presAssocID="{80920F99-297F-412C-9732-013DE68FAD30}" presName="parentText" presStyleLbl="node1" presStyleIdx="1" presStyleCnt="5" custScaleX="42332" custLinFactNeighborX="-147" custLinFactNeighborY="-1056">
        <dgm:presLayoutVars>
          <dgm:chMax val="1"/>
          <dgm:bulletEnabled val="1"/>
        </dgm:presLayoutVars>
      </dgm:prSet>
      <dgm:spPr/>
    </dgm:pt>
    <dgm:pt modelId="{7AB4E668-06F1-46C0-A8B7-716E27F6F0FC}" type="pres">
      <dgm:prSet presAssocID="{80920F99-297F-412C-9732-013DE68FAD30}" presName="descendantText" presStyleLbl="alignAccFollowNode1" presStyleIdx="1" presStyleCnt="5" custScaleX="122986">
        <dgm:presLayoutVars>
          <dgm:bulletEnabled val="1"/>
        </dgm:presLayoutVars>
      </dgm:prSet>
      <dgm:spPr/>
    </dgm:pt>
    <dgm:pt modelId="{C15B0C59-B8FF-429A-B892-EBB65D3645C2}" type="pres">
      <dgm:prSet presAssocID="{99D2F311-A166-421E-8F2B-1B31E238ACDA}" presName="sp" presStyleCnt="0"/>
      <dgm:spPr/>
    </dgm:pt>
    <dgm:pt modelId="{D0C215C7-5A1F-41AA-998E-DDCE637D94AD}" type="pres">
      <dgm:prSet presAssocID="{8D6CA13B-3AA6-48C9-80B9-69A3FD096EDA}" presName="linNode" presStyleCnt="0"/>
      <dgm:spPr/>
    </dgm:pt>
    <dgm:pt modelId="{456A3888-56BB-4C9E-816B-FFC09219FE7E}" type="pres">
      <dgm:prSet presAssocID="{8D6CA13B-3AA6-48C9-80B9-69A3FD096EDA}" presName="parentText" presStyleLbl="node1" presStyleIdx="2" presStyleCnt="5" custScaleX="42254">
        <dgm:presLayoutVars>
          <dgm:chMax val="1"/>
          <dgm:bulletEnabled val="1"/>
        </dgm:presLayoutVars>
      </dgm:prSet>
      <dgm:spPr/>
    </dgm:pt>
    <dgm:pt modelId="{89EE13BC-9212-4FB7-B1E5-D806AA20F5A6}" type="pres">
      <dgm:prSet presAssocID="{8D6CA13B-3AA6-48C9-80B9-69A3FD096EDA}" presName="descendantText" presStyleLbl="alignAccFollowNode1" presStyleIdx="2" presStyleCnt="5" custScaleX="123112" custScaleY="85056">
        <dgm:presLayoutVars>
          <dgm:bulletEnabled val="1"/>
        </dgm:presLayoutVars>
      </dgm:prSet>
      <dgm:spPr/>
    </dgm:pt>
    <dgm:pt modelId="{01BB4C8A-CD4F-4552-8090-5B0809D31693}" type="pres">
      <dgm:prSet presAssocID="{FBC7E037-D726-4509-A379-7E0A561E0152}" presName="sp" presStyleCnt="0"/>
      <dgm:spPr/>
    </dgm:pt>
    <dgm:pt modelId="{2E99A904-D6DC-4F41-A2E8-034D4B962967}" type="pres">
      <dgm:prSet presAssocID="{51F42667-3EB4-4994-B13F-10B73ED09ED5}" presName="linNode" presStyleCnt="0"/>
      <dgm:spPr/>
    </dgm:pt>
    <dgm:pt modelId="{765FECE9-EADB-4338-ADD2-61BBA2952998}" type="pres">
      <dgm:prSet presAssocID="{51F42667-3EB4-4994-B13F-10B73ED09ED5}" presName="parentText" presStyleLbl="node1" presStyleIdx="3" presStyleCnt="5" custScaleX="42254" custScaleY="96815">
        <dgm:presLayoutVars>
          <dgm:chMax val="1"/>
          <dgm:bulletEnabled val="1"/>
        </dgm:presLayoutVars>
      </dgm:prSet>
      <dgm:spPr/>
    </dgm:pt>
    <dgm:pt modelId="{037403F0-1146-4B93-B4C1-DA034729D43B}" type="pres">
      <dgm:prSet presAssocID="{51F42667-3EB4-4994-B13F-10B73ED09ED5}" presName="descendantText" presStyleLbl="alignAccFollowNode1" presStyleIdx="3" presStyleCnt="5" custScaleX="125841" custScaleY="123381">
        <dgm:presLayoutVars>
          <dgm:bulletEnabled val="1"/>
        </dgm:presLayoutVars>
      </dgm:prSet>
      <dgm:spPr/>
    </dgm:pt>
    <dgm:pt modelId="{EF2EAB05-AB41-4CFA-87D5-CD1F22F1FBD3}" type="pres">
      <dgm:prSet presAssocID="{317FCABE-8ECF-4218-B4B1-F7D47DAC68DB}" presName="sp" presStyleCnt="0"/>
      <dgm:spPr/>
    </dgm:pt>
    <dgm:pt modelId="{4187DAD4-3FC1-44D5-80D7-3A5438BB4D4A}" type="pres">
      <dgm:prSet presAssocID="{0F7EBE37-31E4-4F84-A9D3-8B2B34A4CFB6}" presName="linNode" presStyleCnt="0"/>
      <dgm:spPr/>
    </dgm:pt>
    <dgm:pt modelId="{1A9A6845-077D-40EE-8902-6A868437EA16}" type="pres">
      <dgm:prSet presAssocID="{0F7EBE37-31E4-4F84-A9D3-8B2B34A4CFB6}" presName="parentText" presStyleLbl="node1" presStyleIdx="4" presStyleCnt="5" custScaleX="43959" custScaleY="116781">
        <dgm:presLayoutVars>
          <dgm:chMax val="1"/>
          <dgm:bulletEnabled val="1"/>
        </dgm:presLayoutVars>
      </dgm:prSet>
      <dgm:spPr/>
    </dgm:pt>
    <dgm:pt modelId="{5139673A-59D4-410E-9902-3065845EBB2D}" type="pres">
      <dgm:prSet presAssocID="{0F7EBE37-31E4-4F84-A9D3-8B2B34A4CFB6}" presName="descendantText" presStyleLbl="alignAccFollowNode1" presStyleIdx="4" presStyleCnt="5" custScaleX="125088" custScaleY="148489">
        <dgm:presLayoutVars>
          <dgm:bulletEnabled val="1"/>
        </dgm:presLayoutVars>
      </dgm:prSet>
      <dgm:spPr/>
    </dgm:pt>
  </dgm:ptLst>
  <dgm:cxnLst>
    <dgm:cxn modelId="{EB935701-1BAC-42B3-BA9D-B235128419B0}" srcId="{C7345760-1184-4B12-BA2A-F373A8B5AFB9}" destId="{218065AC-E275-40F9-83E1-93F5C0FA73F0}" srcOrd="0" destOrd="0" parTransId="{CA9F57B0-42D2-4B8C-8540-C2586416ACEC}" sibTransId="{8C8489BA-089D-4F4E-A8A0-74D2B27525A7}"/>
    <dgm:cxn modelId="{EB3BEB03-B6AB-40D4-BB14-CF0810821856}" type="presOf" srcId="{38E91E7E-2BC5-4864-A705-8D1EBD4493DB}" destId="{89EE13BC-9212-4FB7-B1E5-D806AA20F5A6}" srcOrd="0" destOrd="1" presId="urn:microsoft.com/office/officeart/2005/8/layout/vList5"/>
    <dgm:cxn modelId="{4A47730A-69C1-4F9C-9F0E-CEEEB278E371}" type="presOf" srcId="{51F42667-3EB4-4994-B13F-10B73ED09ED5}" destId="{765FECE9-EADB-4338-ADD2-61BBA2952998}" srcOrd="0" destOrd="0" presId="urn:microsoft.com/office/officeart/2005/8/layout/vList5"/>
    <dgm:cxn modelId="{74781813-5C92-4B72-9784-6B95DFD5BB75}" srcId="{C7345760-1184-4B12-BA2A-F373A8B5AFB9}" destId="{FD693939-76F4-4BB3-9A7C-D22B50241BE4}" srcOrd="1" destOrd="0" parTransId="{6DEBF108-A2B5-483B-A1C5-8FE2650803A8}" sibTransId="{643B78F4-7DA6-445F-8346-0345E1965D2B}"/>
    <dgm:cxn modelId="{43979824-DE72-45FF-B096-5286E4A808C4}" type="presOf" srcId="{E1BFB14B-5FA6-4DB9-929F-F8959DC32026}" destId="{89EE13BC-9212-4FB7-B1E5-D806AA20F5A6}" srcOrd="0" destOrd="0" presId="urn:microsoft.com/office/officeart/2005/8/layout/vList5"/>
    <dgm:cxn modelId="{79912826-F226-4E77-BC12-477D2C0A3110}" srcId="{51F42667-3EB4-4994-B13F-10B73ED09ED5}" destId="{AA53BD63-BF31-4462-BE13-36C33A5A2E54}" srcOrd="0" destOrd="0" parTransId="{98675B6B-AF22-4E98-90B8-F60E53AE7489}" sibTransId="{A5F92916-804F-43C9-9B7B-2E20E752594F}"/>
    <dgm:cxn modelId="{D5B6CD2C-7514-4C50-B96B-20F9AEA30C18}" type="presOf" srcId="{80920F99-297F-412C-9732-013DE68FAD30}" destId="{BA6A82D7-F811-499C-8F97-A7A15E7CAAE9}" srcOrd="0" destOrd="0" presId="urn:microsoft.com/office/officeart/2005/8/layout/vList5"/>
    <dgm:cxn modelId="{ECF6232D-9A77-4CB7-B3E0-E5FC6506D399}" srcId="{8D6CA13B-3AA6-48C9-80B9-69A3FD096EDA}" destId="{38E91E7E-2BC5-4864-A705-8D1EBD4493DB}" srcOrd="1" destOrd="0" parTransId="{53B83684-4B1C-4465-8261-C36383BCD0A2}" sibTransId="{A933D151-02C3-4D00-B771-C409943C3590}"/>
    <dgm:cxn modelId="{B293A23E-2CA7-4B57-A9A8-4D957FDF95BD}" srcId="{5D3C87C0-921A-4FA1-9452-E455B6BDB380}" destId="{80920F99-297F-412C-9732-013DE68FAD30}" srcOrd="1" destOrd="0" parTransId="{CCAC09A7-F597-42F5-82FA-479CF510A0BF}" sibTransId="{99D2F311-A166-421E-8F2B-1B31E238ACDA}"/>
    <dgm:cxn modelId="{3BFA4945-107F-43F2-A84D-7A769FAD5798}" srcId="{80920F99-297F-412C-9732-013DE68FAD30}" destId="{7FF9A15E-09B5-471B-B813-48D03D9E8C4E}" srcOrd="0" destOrd="0" parTransId="{75F17081-A5D2-4A30-A8EE-6B27705F9CFC}" sibTransId="{93E449BD-64AC-4F62-AC7A-39FE7B581359}"/>
    <dgm:cxn modelId="{117B1F66-62BE-4E07-8455-40356F585522}" type="presOf" srcId="{5D3C87C0-921A-4FA1-9452-E455B6BDB380}" destId="{6A89BCAF-41F7-48F3-AEDA-40E5954063CB}" srcOrd="0" destOrd="0" presId="urn:microsoft.com/office/officeart/2005/8/layout/vList5"/>
    <dgm:cxn modelId="{78C1596D-A351-4593-8EA1-5826145776EC}" type="presOf" srcId="{7FF9A15E-09B5-471B-B813-48D03D9E8C4E}" destId="{7AB4E668-06F1-46C0-A8B7-716E27F6F0FC}" srcOrd="0" destOrd="0" presId="urn:microsoft.com/office/officeart/2005/8/layout/vList5"/>
    <dgm:cxn modelId="{4C353956-A5ED-40A7-B889-71303832C7FF}" type="presOf" srcId="{20C5B232-E4B5-4BDC-8D70-EF32E740B1E4}" destId="{5139673A-59D4-410E-9902-3065845EBB2D}" srcOrd="0" destOrd="0" presId="urn:microsoft.com/office/officeart/2005/8/layout/vList5"/>
    <dgm:cxn modelId="{62F99677-46CC-4BC6-89F3-8D1CAA8C8EE4}" srcId="{80920F99-297F-412C-9732-013DE68FAD30}" destId="{EAACA8A7-AF36-4B49-B781-5B9385FA1EE2}" srcOrd="1" destOrd="0" parTransId="{C975112E-4B67-4D2E-A5A3-66D246A5CF23}" sibTransId="{D3507D18-4364-44DE-9B83-B0E97DA554F5}"/>
    <dgm:cxn modelId="{1AF52358-FDDC-486F-A059-EB5564313199}" srcId="{0F7EBE37-31E4-4F84-A9D3-8B2B34A4CFB6}" destId="{348B0702-D9E7-4DE0-B47D-1F5B3DBFBD73}" srcOrd="1" destOrd="0" parTransId="{051630E6-B5E2-450D-9938-F4B6080D3A2B}" sibTransId="{4526363C-74FE-494A-98E5-259200CF96A4}"/>
    <dgm:cxn modelId="{FB531983-7543-4C1A-B93D-C837F892C01F}" srcId="{5D3C87C0-921A-4FA1-9452-E455B6BDB380}" destId="{8D6CA13B-3AA6-48C9-80B9-69A3FD096EDA}" srcOrd="2" destOrd="0" parTransId="{02867017-898B-4679-A835-BFCB670845BB}" sibTransId="{FBC7E037-D726-4509-A379-7E0A561E0152}"/>
    <dgm:cxn modelId="{E0A9318A-7277-4490-B007-5B4B23ECD73D}" srcId="{5D3C87C0-921A-4FA1-9452-E455B6BDB380}" destId="{51F42667-3EB4-4994-B13F-10B73ED09ED5}" srcOrd="3" destOrd="0" parTransId="{33BD7826-2176-4ACF-A33D-1D89125E314F}" sibTransId="{317FCABE-8ECF-4218-B4B1-F7D47DAC68DB}"/>
    <dgm:cxn modelId="{2DA3FE8D-6ED4-4677-BD1A-FD0813D65810}" srcId="{5D3C87C0-921A-4FA1-9452-E455B6BDB380}" destId="{C7345760-1184-4B12-BA2A-F373A8B5AFB9}" srcOrd="0" destOrd="0" parTransId="{A069D11C-3280-4D91-A3CA-8C04F415ADB6}" sibTransId="{2796E5A4-B6FF-4FC7-B449-0EB1B2491C58}"/>
    <dgm:cxn modelId="{5AB56D9E-EB77-44ED-935A-C54B9FF5D8C9}" srcId="{8D6CA13B-3AA6-48C9-80B9-69A3FD096EDA}" destId="{E1BFB14B-5FA6-4DB9-929F-F8959DC32026}" srcOrd="0" destOrd="0" parTransId="{CCC4A8F9-0350-4127-BAEC-1F2D053EB571}" sibTransId="{D5F530A2-0BC6-402A-BC3B-DDCFFF4608B2}"/>
    <dgm:cxn modelId="{D9E8FCA1-A25E-415F-B635-076489081C22}" srcId="{51F42667-3EB4-4994-B13F-10B73ED09ED5}" destId="{6C132715-5E73-4E66-B85C-7BE756E32259}" srcOrd="1" destOrd="0" parTransId="{8A6982D6-E7FE-4DFA-8DDD-F7F8E4ACB672}" sibTransId="{24790752-27AB-44CD-B950-7D254589B53B}"/>
    <dgm:cxn modelId="{6A051FB3-9CAC-48F1-94E3-196A96A9C01D}" type="presOf" srcId="{FD693939-76F4-4BB3-9A7C-D22B50241BE4}" destId="{56E80F34-91DD-4649-AB2C-702D3839DA11}" srcOrd="0" destOrd="1" presId="urn:microsoft.com/office/officeart/2005/8/layout/vList5"/>
    <dgm:cxn modelId="{E58B8EB7-6B64-485B-956A-74E1BB8F4397}" type="presOf" srcId="{C7345760-1184-4B12-BA2A-F373A8B5AFB9}" destId="{42FF42A4-D653-4A63-A6B3-BE698CFA6C89}" srcOrd="0" destOrd="0" presId="urn:microsoft.com/office/officeart/2005/8/layout/vList5"/>
    <dgm:cxn modelId="{E25807BC-E522-4022-8CC5-AB5197539A71}" type="presOf" srcId="{6C132715-5E73-4E66-B85C-7BE756E32259}" destId="{037403F0-1146-4B93-B4C1-DA034729D43B}" srcOrd="0" destOrd="1" presId="urn:microsoft.com/office/officeart/2005/8/layout/vList5"/>
    <dgm:cxn modelId="{F07C5BBD-F816-4D77-BAF7-AF2867A4E234}" type="presOf" srcId="{348B0702-D9E7-4DE0-B47D-1F5B3DBFBD73}" destId="{5139673A-59D4-410E-9902-3065845EBB2D}" srcOrd="0" destOrd="1" presId="urn:microsoft.com/office/officeart/2005/8/layout/vList5"/>
    <dgm:cxn modelId="{AE83E6BD-4471-447D-A50D-D70F9ED69404}" type="presOf" srcId="{AA53BD63-BF31-4462-BE13-36C33A5A2E54}" destId="{037403F0-1146-4B93-B4C1-DA034729D43B}" srcOrd="0" destOrd="0" presId="urn:microsoft.com/office/officeart/2005/8/layout/vList5"/>
    <dgm:cxn modelId="{E8FC40DF-0840-44E7-BC20-53B801E24240}" type="presOf" srcId="{0F7EBE37-31E4-4F84-A9D3-8B2B34A4CFB6}" destId="{1A9A6845-077D-40EE-8902-6A868437EA16}" srcOrd="0" destOrd="0" presId="urn:microsoft.com/office/officeart/2005/8/layout/vList5"/>
    <dgm:cxn modelId="{3EABB0E1-4725-435E-B204-134F87463453}" type="presOf" srcId="{EAACA8A7-AF36-4B49-B781-5B9385FA1EE2}" destId="{7AB4E668-06F1-46C0-A8B7-716E27F6F0FC}" srcOrd="0" destOrd="1" presId="urn:microsoft.com/office/officeart/2005/8/layout/vList5"/>
    <dgm:cxn modelId="{91B45EE9-1E70-45D4-9241-09162BB55571}" srcId="{5D3C87C0-921A-4FA1-9452-E455B6BDB380}" destId="{0F7EBE37-31E4-4F84-A9D3-8B2B34A4CFB6}" srcOrd="4" destOrd="0" parTransId="{A6AD0ADD-20F6-4187-97AC-37C5F9B25643}" sibTransId="{AED80AED-5427-441D-837C-EE9215EE3B36}"/>
    <dgm:cxn modelId="{AC05BFEA-AFD7-4345-B35E-76566E7FAC31}" type="presOf" srcId="{218065AC-E275-40F9-83E1-93F5C0FA73F0}" destId="{56E80F34-91DD-4649-AB2C-702D3839DA11}" srcOrd="0" destOrd="0" presId="urn:microsoft.com/office/officeart/2005/8/layout/vList5"/>
    <dgm:cxn modelId="{73B4E1F5-F850-41D6-A19D-73622F9F3F3E}" srcId="{0F7EBE37-31E4-4F84-A9D3-8B2B34A4CFB6}" destId="{20C5B232-E4B5-4BDC-8D70-EF32E740B1E4}" srcOrd="0" destOrd="0" parTransId="{BF366858-2416-49EA-A295-EA7A0726F2DE}" sibTransId="{87857987-74AF-4D9F-85D0-B30BCCA13DFE}"/>
    <dgm:cxn modelId="{1647B0FE-97F5-4D13-8AD6-2B0E6D67EC4E}" type="presOf" srcId="{8D6CA13B-3AA6-48C9-80B9-69A3FD096EDA}" destId="{456A3888-56BB-4C9E-816B-FFC09219FE7E}" srcOrd="0" destOrd="0" presId="urn:microsoft.com/office/officeart/2005/8/layout/vList5"/>
    <dgm:cxn modelId="{26760329-77A9-44C5-B4A5-903D72647653}" type="presParOf" srcId="{6A89BCAF-41F7-48F3-AEDA-40E5954063CB}" destId="{E6D7BEF8-7357-4243-979C-82D01DC42F2A}" srcOrd="0" destOrd="0" presId="urn:microsoft.com/office/officeart/2005/8/layout/vList5"/>
    <dgm:cxn modelId="{039F75E5-DCBD-4556-99BA-7A6A649DA748}" type="presParOf" srcId="{E6D7BEF8-7357-4243-979C-82D01DC42F2A}" destId="{42FF42A4-D653-4A63-A6B3-BE698CFA6C89}" srcOrd="0" destOrd="0" presId="urn:microsoft.com/office/officeart/2005/8/layout/vList5"/>
    <dgm:cxn modelId="{5EA55478-3F22-45F6-B646-384BDAF7917F}" type="presParOf" srcId="{E6D7BEF8-7357-4243-979C-82D01DC42F2A}" destId="{56E80F34-91DD-4649-AB2C-702D3839DA11}" srcOrd="1" destOrd="0" presId="urn:microsoft.com/office/officeart/2005/8/layout/vList5"/>
    <dgm:cxn modelId="{5E4B3E39-49B9-4D98-8913-D9B49A1BC397}" type="presParOf" srcId="{6A89BCAF-41F7-48F3-AEDA-40E5954063CB}" destId="{284C417F-E8AD-4B44-8DD4-773FEF5EB0A4}" srcOrd="1" destOrd="0" presId="urn:microsoft.com/office/officeart/2005/8/layout/vList5"/>
    <dgm:cxn modelId="{D765C95A-DDA7-474B-9AAE-3E08BACA438C}" type="presParOf" srcId="{6A89BCAF-41F7-48F3-AEDA-40E5954063CB}" destId="{C8D313C5-5E1D-46C8-BC50-79A440299229}" srcOrd="2" destOrd="0" presId="urn:microsoft.com/office/officeart/2005/8/layout/vList5"/>
    <dgm:cxn modelId="{A6CE7755-6C02-450B-B227-E865B9792795}" type="presParOf" srcId="{C8D313C5-5E1D-46C8-BC50-79A440299229}" destId="{BA6A82D7-F811-499C-8F97-A7A15E7CAAE9}" srcOrd="0" destOrd="0" presId="urn:microsoft.com/office/officeart/2005/8/layout/vList5"/>
    <dgm:cxn modelId="{F7D54972-BDB0-42DB-A6AC-2D18C90E3468}" type="presParOf" srcId="{C8D313C5-5E1D-46C8-BC50-79A440299229}" destId="{7AB4E668-06F1-46C0-A8B7-716E27F6F0FC}" srcOrd="1" destOrd="0" presId="urn:microsoft.com/office/officeart/2005/8/layout/vList5"/>
    <dgm:cxn modelId="{8AE5621F-163B-4AA6-BD06-1A48C2F413EA}" type="presParOf" srcId="{6A89BCAF-41F7-48F3-AEDA-40E5954063CB}" destId="{C15B0C59-B8FF-429A-B892-EBB65D3645C2}" srcOrd="3" destOrd="0" presId="urn:microsoft.com/office/officeart/2005/8/layout/vList5"/>
    <dgm:cxn modelId="{16F50161-671D-48DC-8ACF-499AEE3837BA}" type="presParOf" srcId="{6A89BCAF-41F7-48F3-AEDA-40E5954063CB}" destId="{D0C215C7-5A1F-41AA-998E-DDCE637D94AD}" srcOrd="4" destOrd="0" presId="urn:microsoft.com/office/officeart/2005/8/layout/vList5"/>
    <dgm:cxn modelId="{E31B297A-81E5-4671-A72E-298453810E4E}" type="presParOf" srcId="{D0C215C7-5A1F-41AA-998E-DDCE637D94AD}" destId="{456A3888-56BB-4C9E-816B-FFC09219FE7E}" srcOrd="0" destOrd="0" presId="urn:microsoft.com/office/officeart/2005/8/layout/vList5"/>
    <dgm:cxn modelId="{CEB358BA-A6EA-4D2A-9A17-F2F7C6630122}" type="presParOf" srcId="{D0C215C7-5A1F-41AA-998E-DDCE637D94AD}" destId="{89EE13BC-9212-4FB7-B1E5-D806AA20F5A6}" srcOrd="1" destOrd="0" presId="urn:microsoft.com/office/officeart/2005/8/layout/vList5"/>
    <dgm:cxn modelId="{535D54BC-49BB-40C3-BB2B-6B2D6CA57285}" type="presParOf" srcId="{6A89BCAF-41F7-48F3-AEDA-40E5954063CB}" destId="{01BB4C8A-CD4F-4552-8090-5B0809D31693}" srcOrd="5" destOrd="0" presId="urn:microsoft.com/office/officeart/2005/8/layout/vList5"/>
    <dgm:cxn modelId="{B2F6C129-C740-4EC1-A661-CBA04AC6F17C}" type="presParOf" srcId="{6A89BCAF-41F7-48F3-AEDA-40E5954063CB}" destId="{2E99A904-D6DC-4F41-A2E8-034D4B962967}" srcOrd="6" destOrd="0" presId="urn:microsoft.com/office/officeart/2005/8/layout/vList5"/>
    <dgm:cxn modelId="{022B27D3-2EDF-4CBB-AAA7-2CF9A24CFE00}" type="presParOf" srcId="{2E99A904-D6DC-4F41-A2E8-034D4B962967}" destId="{765FECE9-EADB-4338-ADD2-61BBA2952998}" srcOrd="0" destOrd="0" presId="urn:microsoft.com/office/officeart/2005/8/layout/vList5"/>
    <dgm:cxn modelId="{2749EA56-26A2-4E5F-B8AD-017C0C1282B5}" type="presParOf" srcId="{2E99A904-D6DC-4F41-A2E8-034D4B962967}" destId="{037403F0-1146-4B93-B4C1-DA034729D43B}" srcOrd="1" destOrd="0" presId="urn:microsoft.com/office/officeart/2005/8/layout/vList5"/>
    <dgm:cxn modelId="{C2F3A98F-73F3-417D-8683-3D3A5ECB9993}" type="presParOf" srcId="{6A89BCAF-41F7-48F3-AEDA-40E5954063CB}" destId="{EF2EAB05-AB41-4CFA-87D5-CD1F22F1FBD3}" srcOrd="7" destOrd="0" presId="urn:microsoft.com/office/officeart/2005/8/layout/vList5"/>
    <dgm:cxn modelId="{41A4EC60-05E6-4B4D-857E-94E9524CC78E}" type="presParOf" srcId="{6A89BCAF-41F7-48F3-AEDA-40E5954063CB}" destId="{4187DAD4-3FC1-44D5-80D7-3A5438BB4D4A}" srcOrd="8" destOrd="0" presId="urn:microsoft.com/office/officeart/2005/8/layout/vList5"/>
    <dgm:cxn modelId="{8D9DF84B-1163-4888-8BE5-C6F4EFF28A29}" type="presParOf" srcId="{4187DAD4-3FC1-44D5-80D7-3A5438BB4D4A}" destId="{1A9A6845-077D-40EE-8902-6A868437EA16}" srcOrd="0" destOrd="0" presId="urn:microsoft.com/office/officeart/2005/8/layout/vList5"/>
    <dgm:cxn modelId="{AB563BC6-4D24-40F5-BE6A-43B4C2B7DEDA}" type="presParOf" srcId="{4187DAD4-3FC1-44D5-80D7-3A5438BB4D4A}" destId="{5139673A-59D4-410E-9902-3065845EBB2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80F34-91DD-4649-AB2C-702D3839DA11}">
      <dsp:nvSpPr>
        <dsp:cNvPr id="0" name=""/>
        <dsp:cNvSpPr/>
      </dsp:nvSpPr>
      <dsp:spPr>
        <a:xfrm rot="5400000">
          <a:off x="3428749" y="-2045034"/>
          <a:ext cx="1004911" cy="534666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a:t>Specific</a:t>
          </a:r>
        </a:p>
        <a:p>
          <a:pPr marL="114300" lvl="1" indent="-114300" algn="l" defTabSz="622300">
            <a:lnSpc>
              <a:spcPct val="90000"/>
            </a:lnSpc>
            <a:spcBef>
              <a:spcPct val="0"/>
            </a:spcBef>
            <a:spcAft>
              <a:spcPct val="15000"/>
            </a:spcAft>
            <a:buChar char="•"/>
          </a:pPr>
          <a:r>
            <a:rPr lang="en-US" sz="1400" kern="1200" dirty="0"/>
            <a:t>Be able to describe exactly what the Change Objective is</a:t>
          </a:r>
        </a:p>
      </dsp:txBody>
      <dsp:txXfrm rot="-5400000">
        <a:off x="1257870" y="174901"/>
        <a:ext cx="5297613" cy="906799"/>
      </dsp:txXfrm>
    </dsp:sp>
    <dsp:sp modelId="{42FF42A4-D653-4A63-A6B3-BE698CFA6C89}">
      <dsp:nvSpPr>
        <dsp:cNvPr id="0" name=""/>
        <dsp:cNvSpPr/>
      </dsp:nvSpPr>
      <dsp:spPr>
        <a:xfrm>
          <a:off x="147737" y="231"/>
          <a:ext cx="1110132" cy="12561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endParaRPr lang="en-US" sz="2800" kern="1200"/>
        </a:p>
        <a:p>
          <a:pPr marL="0" lvl="0" indent="0" algn="ctr" defTabSz="1244600">
            <a:lnSpc>
              <a:spcPct val="90000"/>
            </a:lnSpc>
            <a:spcBef>
              <a:spcPct val="0"/>
            </a:spcBef>
            <a:spcAft>
              <a:spcPct val="35000"/>
            </a:spcAft>
            <a:buNone/>
          </a:pPr>
          <a:r>
            <a:rPr lang="en-US" sz="2800" kern="1200"/>
            <a:t>S</a:t>
          </a:r>
          <a:r>
            <a:rPr lang="en-US" sz="1600" kern="1200"/>
            <a:t>		</a:t>
          </a:r>
        </a:p>
      </dsp:txBody>
      <dsp:txXfrm>
        <a:off x="201929" y="54423"/>
        <a:ext cx="1001748" cy="1147754"/>
      </dsp:txXfrm>
    </dsp:sp>
    <dsp:sp modelId="{7AB4E668-06F1-46C0-A8B7-716E27F6F0FC}">
      <dsp:nvSpPr>
        <dsp:cNvPr id="0" name=""/>
        <dsp:cNvSpPr/>
      </dsp:nvSpPr>
      <dsp:spPr>
        <a:xfrm rot="5400000">
          <a:off x="3475095" y="-813522"/>
          <a:ext cx="1004911" cy="552153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a:t>Measurable</a:t>
          </a:r>
        </a:p>
        <a:p>
          <a:pPr marL="114300" lvl="1" indent="-114300" algn="l" defTabSz="622300">
            <a:lnSpc>
              <a:spcPct val="90000"/>
            </a:lnSpc>
            <a:spcBef>
              <a:spcPct val="0"/>
            </a:spcBef>
            <a:spcAft>
              <a:spcPct val="15000"/>
            </a:spcAft>
            <a:buChar char="•"/>
          </a:pPr>
          <a:r>
            <a:rPr lang="en-US" sz="1400" kern="1200" dirty="0"/>
            <a:t>All Business Change should be tangible so all stakeholders can see, touch and understand the change. </a:t>
          </a:r>
        </a:p>
      </dsp:txBody>
      <dsp:txXfrm rot="-5400000">
        <a:off x="1216782" y="1493847"/>
        <a:ext cx="5472482" cy="906799"/>
      </dsp:txXfrm>
    </dsp:sp>
    <dsp:sp modelId="{BA6A82D7-F811-499C-8F97-A7A15E7CAAE9}">
      <dsp:nvSpPr>
        <dsp:cNvPr id="0" name=""/>
        <dsp:cNvSpPr/>
      </dsp:nvSpPr>
      <dsp:spPr>
        <a:xfrm>
          <a:off x="141137" y="1305912"/>
          <a:ext cx="1069044" cy="12561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endParaRPr lang="en-US" sz="3600" kern="1200"/>
        </a:p>
        <a:p>
          <a:pPr marL="0" lvl="0" indent="0" algn="ctr" defTabSz="1600200">
            <a:lnSpc>
              <a:spcPct val="90000"/>
            </a:lnSpc>
            <a:spcBef>
              <a:spcPct val="0"/>
            </a:spcBef>
            <a:spcAft>
              <a:spcPct val="35000"/>
            </a:spcAft>
            <a:buNone/>
          </a:pPr>
          <a:r>
            <a:rPr lang="en-US" sz="3600" kern="1200"/>
            <a:t>M</a:t>
          </a:r>
          <a:r>
            <a:rPr lang="en-US" sz="1600" kern="1200"/>
            <a:t>			</a:t>
          </a:r>
        </a:p>
      </dsp:txBody>
      <dsp:txXfrm>
        <a:off x="193323" y="1358098"/>
        <a:ext cx="964672" cy="1151766"/>
      </dsp:txXfrm>
    </dsp:sp>
    <dsp:sp modelId="{89EE13BC-9212-4FB7-B1E5-D806AA20F5A6}">
      <dsp:nvSpPr>
        <dsp:cNvPr id="0" name=""/>
        <dsp:cNvSpPr/>
      </dsp:nvSpPr>
      <dsp:spPr>
        <a:xfrm rot="5400000">
          <a:off x="3551041" y="502594"/>
          <a:ext cx="854737" cy="552719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t>Achievable</a:t>
          </a:r>
        </a:p>
        <a:p>
          <a:pPr marL="114300" lvl="1" indent="-114300" algn="l" defTabSz="622300">
            <a:lnSpc>
              <a:spcPct val="90000"/>
            </a:lnSpc>
            <a:spcBef>
              <a:spcPct val="0"/>
            </a:spcBef>
            <a:spcAft>
              <a:spcPct val="15000"/>
            </a:spcAft>
            <a:buChar char="•"/>
          </a:pPr>
          <a:r>
            <a:rPr lang="en-US" sz="1400" b="0" kern="1200" dirty="0"/>
            <a:t>Unachievable Targets don’t help buy-in to the process and lead to rapid disengagement and disillusionment with the Change Management Process </a:t>
          </a:r>
        </a:p>
      </dsp:txBody>
      <dsp:txXfrm rot="-5400000">
        <a:off x="1214813" y="2880548"/>
        <a:ext cx="5485470" cy="771287"/>
      </dsp:txXfrm>
    </dsp:sp>
    <dsp:sp modelId="{456A3888-56BB-4C9E-816B-FFC09219FE7E}">
      <dsp:nvSpPr>
        <dsp:cNvPr id="0" name=""/>
        <dsp:cNvSpPr/>
      </dsp:nvSpPr>
      <dsp:spPr>
        <a:xfrm>
          <a:off x="147737" y="2638122"/>
          <a:ext cx="1067074" cy="12561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a:t>A</a:t>
          </a:r>
        </a:p>
      </dsp:txBody>
      <dsp:txXfrm>
        <a:off x="199827" y="2690212"/>
        <a:ext cx="962894" cy="1151958"/>
      </dsp:txXfrm>
    </dsp:sp>
    <dsp:sp modelId="{037403F0-1146-4B93-B4C1-DA034729D43B}">
      <dsp:nvSpPr>
        <dsp:cNvPr id="0" name=""/>
        <dsp:cNvSpPr/>
      </dsp:nvSpPr>
      <dsp:spPr>
        <a:xfrm rot="5400000">
          <a:off x="3419735" y="1752145"/>
          <a:ext cx="1239869" cy="564971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t>Realistic</a:t>
          </a:r>
        </a:p>
        <a:p>
          <a:pPr marL="114300" lvl="1" indent="-114300" algn="l" defTabSz="622300">
            <a:lnSpc>
              <a:spcPct val="90000"/>
            </a:lnSpc>
            <a:spcBef>
              <a:spcPct val="0"/>
            </a:spcBef>
            <a:spcAft>
              <a:spcPct val="15000"/>
            </a:spcAft>
            <a:buChar char="•"/>
          </a:pPr>
          <a:r>
            <a:rPr lang="en-US" sz="1400" kern="1200" dirty="0"/>
            <a:t>The time allowed to achieve the change  objectives should be realistic - allowing all stakeholders enough time to carry out their role in the process.</a:t>
          </a:r>
        </a:p>
      </dsp:txBody>
      <dsp:txXfrm rot="-5400000">
        <a:off x="1214813" y="4017593"/>
        <a:ext cx="5589190" cy="1118819"/>
      </dsp:txXfrm>
    </dsp:sp>
    <dsp:sp modelId="{765FECE9-EADB-4338-ADD2-61BBA2952998}">
      <dsp:nvSpPr>
        <dsp:cNvPr id="0" name=""/>
        <dsp:cNvSpPr/>
      </dsp:nvSpPr>
      <dsp:spPr>
        <a:xfrm>
          <a:off x="147737" y="3968938"/>
          <a:ext cx="1067074" cy="12161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endParaRPr lang="en-US" sz="3600" kern="1200"/>
        </a:p>
        <a:p>
          <a:pPr marL="0" lvl="0" indent="0" algn="ctr" defTabSz="1600200">
            <a:lnSpc>
              <a:spcPct val="90000"/>
            </a:lnSpc>
            <a:spcBef>
              <a:spcPct val="0"/>
            </a:spcBef>
            <a:spcAft>
              <a:spcPct val="35000"/>
            </a:spcAft>
            <a:buNone/>
          </a:pPr>
          <a:r>
            <a:rPr lang="en-US" sz="3600" kern="1200"/>
            <a:t>R</a:t>
          </a:r>
        </a:p>
        <a:p>
          <a:pPr marL="0" lvl="0" indent="0" algn="ctr" defTabSz="1600200">
            <a:lnSpc>
              <a:spcPct val="90000"/>
            </a:lnSpc>
            <a:spcBef>
              <a:spcPct val="0"/>
            </a:spcBef>
            <a:spcAft>
              <a:spcPct val="35000"/>
            </a:spcAft>
            <a:buNone/>
          </a:pPr>
          <a:r>
            <a:rPr lang="en-US" sz="1700" kern="1200"/>
            <a:t>		</a:t>
          </a:r>
        </a:p>
      </dsp:txBody>
      <dsp:txXfrm>
        <a:off x="199827" y="4021028"/>
        <a:ext cx="962894" cy="1111950"/>
      </dsp:txXfrm>
    </dsp:sp>
    <dsp:sp modelId="{5139673A-59D4-410E-9902-3065845EBB2D}">
      <dsp:nvSpPr>
        <dsp:cNvPr id="0" name=""/>
        <dsp:cNvSpPr/>
      </dsp:nvSpPr>
      <dsp:spPr>
        <a:xfrm rot="5400000">
          <a:off x="3315906" y="3200624"/>
          <a:ext cx="1492182" cy="561042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t>Time Bound</a:t>
          </a:r>
        </a:p>
        <a:p>
          <a:pPr marL="114300" lvl="1" indent="-114300" algn="l" defTabSz="622300">
            <a:lnSpc>
              <a:spcPct val="90000"/>
            </a:lnSpc>
            <a:spcBef>
              <a:spcPct val="0"/>
            </a:spcBef>
            <a:spcAft>
              <a:spcPct val="15000"/>
            </a:spcAft>
            <a:buChar char="•"/>
          </a:pPr>
          <a:r>
            <a:rPr lang="en-US" sz="1400" b="0" kern="1200" dirty="0"/>
            <a:t>A Change Management process without timebound can easily drift back into wishful thinking</a:t>
          </a:r>
          <a:r>
            <a:rPr lang="en-US" sz="1400" b="1" kern="1200" dirty="0"/>
            <a:t>. </a:t>
          </a:r>
        </a:p>
      </dsp:txBody>
      <dsp:txXfrm rot="-5400000">
        <a:off x="1256785" y="5332587"/>
        <a:ext cx="5537582" cy="1346498"/>
      </dsp:txXfrm>
    </dsp:sp>
    <dsp:sp modelId="{1A9A6845-077D-40EE-8902-6A868437EA16}">
      <dsp:nvSpPr>
        <dsp:cNvPr id="0" name=""/>
        <dsp:cNvSpPr/>
      </dsp:nvSpPr>
      <dsp:spPr>
        <a:xfrm>
          <a:off x="147737" y="5272370"/>
          <a:ext cx="1109048" cy="14669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a:t>T</a:t>
          </a:r>
        </a:p>
      </dsp:txBody>
      <dsp:txXfrm>
        <a:off x="201876" y="5326509"/>
        <a:ext cx="1000770" cy="135865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9816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1844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2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 name="Google Shape;31;p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 name="Google Shape;32;p2: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 name="Google Shape;51;p3: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1765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437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7270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7704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7F6BBAE-5CC5-4315-87AE-7DB2CBABB0B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2C5C7309-9023-4E3D-9F06-DE67AF29B13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9583E629-8369-41C9-9297-051F79CD9083}"/>
              </a:ext>
            </a:extLst>
          </p:cNvPr>
          <p:cNvSpPr>
            <a:spLocks noGrp="1" noChangeArrowheads="1"/>
          </p:cNvSpPr>
          <p:nvPr>
            <p:ph type="sldNum" sz="quarter" idx="12"/>
          </p:nvPr>
        </p:nvSpPr>
        <p:spPr>
          <a:ln/>
        </p:spPr>
        <p:txBody>
          <a:bodyPr/>
          <a:lstStyle>
            <a:lvl1pPr>
              <a:defRPr/>
            </a:lvl1pPr>
          </a:lstStyle>
          <a:p>
            <a:fld id="{215D85F2-0A4C-49BF-A685-CCB64AF3CC81}" type="slidenum">
              <a:rPr lang="en-US" altLang="en-US"/>
              <a:pPr/>
              <a:t>‹#›</a:t>
            </a:fld>
            <a:endParaRPr lang="en-US" altLang="en-US"/>
          </a:p>
        </p:txBody>
      </p:sp>
    </p:spTree>
    <p:extLst>
      <p:ext uri="{BB962C8B-B14F-4D97-AF65-F5344CB8AC3E}">
        <p14:creationId xmlns:p14="http://schemas.microsoft.com/office/powerpoint/2010/main" val="22172363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p:nvPr/>
        </p:nvSpPr>
        <p:spPr>
          <a:xfrm>
            <a:off x="0" y="1"/>
            <a:ext cx="9144635" cy="1812688"/>
          </a:xfrm>
          <a:custGeom>
            <a:avLst/>
            <a:gdLst/>
            <a:ahLst/>
            <a:cxnLst/>
            <a:rect l="l" t="t" r="r" b="b"/>
            <a:pathLst>
              <a:path w="9144635" h="3305175" extrusionOk="0">
                <a:moveTo>
                  <a:pt x="0" y="3304911"/>
                </a:moveTo>
                <a:lnTo>
                  <a:pt x="0" y="0"/>
                </a:lnTo>
                <a:lnTo>
                  <a:pt x="7135660" y="0"/>
                </a:lnTo>
                <a:lnTo>
                  <a:pt x="9144210" y="595197"/>
                </a:lnTo>
                <a:lnTo>
                  <a:pt x="0" y="3304911"/>
                </a:lnTo>
                <a:close/>
              </a:path>
            </a:pathLst>
          </a:custGeom>
          <a:solidFill>
            <a:srgbClr val="93268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22"/>
          <p:cNvSpPr/>
          <p:nvPr/>
        </p:nvSpPr>
        <p:spPr>
          <a:xfrm>
            <a:off x="9144210" y="1"/>
            <a:ext cx="9144000" cy="1812688"/>
          </a:xfrm>
          <a:custGeom>
            <a:avLst/>
            <a:gdLst/>
            <a:ahLst/>
            <a:cxnLst/>
            <a:rect l="l" t="t" r="r" b="b"/>
            <a:pathLst>
              <a:path w="9144000" h="3305175" extrusionOk="0">
                <a:moveTo>
                  <a:pt x="9143788" y="3304786"/>
                </a:moveTo>
                <a:lnTo>
                  <a:pt x="0" y="595197"/>
                </a:lnTo>
                <a:lnTo>
                  <a:pt x="2008550" y="0"/>
                </a:lnTo>
                <a:lnTo>
                  <a:pt x="9143788" y="0"/>
                </a:lnTo>
                <a:lnTo>
                  <a:pt x="9143788" y="3304786"/>
                </a:lnTo>
                <a:close/>
              </a:path>
            </a:pathLst>
          </a:custGeom>
          <a:solidFill>
            <a:srgbClr val="CF9E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22"/>
          <p:cNvSpPr/>
          <p:nvPr/>
        </p:nvSpPr>
        <p:spPr>
          <a:xfrm>
            <a:off x="7135659" y="0"/>
            <a:ext cx="4017645" cy="326667"/>
          </a:xfrm>
          <a:custGeom>
            <a:avLst/>
            <a:gdLst/>
            <a:ahLst/>
            <a:cxnLst/>
            <a:rect l="l" t="t" r="r" b="b"/>
            <a:pathLst>
              <a:path w="4017645" h="595630" extrusionOk="0">
                <a:moveTo>
                  <a:pt x="2008550" y="595197"/>
                </a:moveTo>
                <a:lnTo>
                  <a:pt x="0" y="0"/>
                </a:lnTo>
                <a:lnTo>
                  <a:pt x="4017101" y="0"/>
                </a:lnTo>
                <a:lnTo>
                  <a:pt x="2008550" y="595197"/>
                </a:lnTo>
                <a:close/>
              </a:path>
            </a:pathLst>
          </a:custGeom>
          <a:solidFill>
            <a:srgbClr val="640D6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22"/>
          <p:cNvSpPr/>
          <p:nvPr/>
        </p:nvSpPr>
        <p:spPr>
          <a:xfrm>
            <a:off x="1028700" y="1028712"/>
            <a:ext cx="16230600" cy="8229600"/>
          </a:xfrm>
          <a:custGeom>
            <a:avLst/>
            <a:gdLst/>
            <a:ahLst/>
            <a:cxnLst/>
            <a:rect l="l" t="t" r="r" b="b"/>
            <a:pathLst>
              <a:path w="16230600" h="8229600" extrusionOk="0">
                <a:moveTo>
                  <a:pt x="16230588" y="83553"/>
                </a:moveTo>
                <a:lnTo>
                  <a:pt x="16146564" y="83553"/>
                </a:lnTo>
                <a:lnTo>
                  <a:pt x="16146564" y="0"/>
                </a:lnTo>
                <a:lnTo>
                  <a:pt x="16137128" y="0"/>
                </a:lnTo>
                <a:lnTo>
                  <a:pt x="16137128" y="83553"/>
                </a:lnTo>
                <a:lnTo>
                  <a:pt x="16137128" y="92989"/>
                </a:lnTo>
                <a:lnTo>
                  <a:pt x="16137128" y="8136128"/>
                </a:lnTo>
                <a:lnTo>
                  <a:pt x="93459" y="8136128"/>
                </a:lnTo>
                <a:lnTo>
                  <a:pt x="93459" y="92989"/>
                </a:lnTo>
                <a:lnTo>
                  <a:pt x="16137128" y="92989"/>
                </a:lnTo>
                <a:lnTo>
                  <a:pt x="16137128" y="83553"/>
                </a:lnTo>
                <a:lnTo>
                  <a:pt x="93459" y="83553"/>
                </a:lnTo>
                <a:lnTo>
                  <a:pt x="93459" y="0"/>
                </a:lnTo>
                <a:lnTo>
                  <a:pt x="84023" y="0"/>
                </a:lnTo>
                <a:lnTo>
                  <a:pt x="84023" y="83553"/>
                </a:lnTo>
                <a:lnTo>
                  <a:pt x="0" y="83553"/>
                </a:lnTo>
                <a:lnTo>
                  <a:pt x="0" y="92989"/>
                </a:lnTo>
                <a:lnTo>
                  <a:pt x="84023" y="92989"/>
                </a:lnTo>
                <a:lnTo>
                  <a:pt x="84023" y="8136128"/>
                </a:lnTo>
                <a:lnTo>
                  <a:pt x="0" y="8136128"/>
                </a:lnTo>
                <a:lnTo>
                  <a:pt x="0" y="8145564"/>
                </a:lnTo>
                <a:lnTo>
                  <a:pt x="84023" y="8145564"/>
                </a:lnTo>
                <a:lnTo>
                  <a:pt x="84023" y="8229600"/>
                </a:lnTo>
                <a:lnTo>
                  <a:pt x="93459" y="8229600"/>
                </a:lnTo>
                <a:lnTo>
                  <a:pt x="93459" y="8145564"/>
                </a:lnTo>
                <a:lnTo>
                  <a:pt x="16137128" y="8145564"/>
                </a:lnTo>
                <a:lnTo>
                  <a:pt x="16137128" y="8229600"/>
                </a:lnTo>
                <a:lnTo>
                  <a:pt x="16146564" y="8229600"/>
                </a:lnTo>
                <a:lnTo>
                  <a:pt x="16146564" y="8145564"/>
                </a:lnTo>
                <a:lnTo>
                  <a:pt x="16230588" y="8145564"/>
                </a:lnTo>
                <a:lnTo>
                  <a:pt x="16230588" y="8136128"/>
                </a:lnTo>
                <a:lnTo>
                  <a:pt x="16146564" y="8136128"/>
                </a:lnTo>
                <a:lnTo>
                  <a:pt x="16146564" y="92989"/>
                </a:lnTo>
                <a:lnTo>
                  <a:pt x="16230588" y="92989"/>
                </a:lnTo>
                <a:lnTo>
                  <a:pt x="16230588" y="83553"/>
                </a:lnTo>
                <a:close/>
              </a:path>
            </a:pathLst>
          </a:custGeom>
          <a:solidFill>
            <a:srgbClr val="CF9E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 name="Google Shape;14;p22"/>
          <p:cNvPicPr preferRelativeResize="0"/>
          <p:nvPr/>
        </p:nvPicPr>
        <p:blipFill rotWithShape="1">
          <a:blip r:embed="rId5">
            <a:alphaModFix/>
          </a:blip>
          <a:srcRect/>
          <a:stretch/>
        </p:blipFill>
        <p:spPr>
          <a:xfrm>
            <a:off x="1028700" y="9258300"/>
            <a:ext cx="3198719" cy="702057"/>
          </a:xfrm>
          <a:prstGeom prst="rect">
            <a:avLst/>
          </a:prstGeom>
          <a:noFill/>
          <a:ln>
            <a:noFill/>
          </a:ln>
        </p:spPr>
      </p:pic>
      <p:sp>
        <p:nvSpPr>
          <p:cNvPr id="15" name="Google Shape;15;p22"/>
          <p:cNvSpPr txBox="1"/>
          <p:nvPr/>
        </p:nvSpPr>
        <p:spPr>
          <a:xfrm>
            <a:off x="4648200" y="9412402"/>
            <a:ext cx="12611100" cy="477054"/>
          </a:xfrm>
          <a:prstGeom prst="rect">
            <a:avLst/>
          </a:prstGeom>
          <a:noFill/>
          <a:ln>
            <a:noFill/>
          </a:ln>
        </p:spPr>
        <p:txBody>
          <a:bodyPr spcFirstLastPara="1" wrap="square" lIns="91425" tIns="45700" rIns="91425" bIns="45700" anchor="t" anchorCtr="0">
            <a:spAutoFit/>
          </a:bodyPr>
          <a:lstStyle/>
          <a:p>
            <a:pPr marL="12700" marR="0" lvl="0" indent="0" algn="just" rtl="0">
              <a:lnSpc>
                <a:spcPct val="106785"/>
              </a:lnSpc>
              <a:spcBef>
                <a:spcPts val="0"/>
              </a:spcBef>
              <a:spcAft>
                <a:spcPts val="0"/>
              </a:spcAft>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16" name="Google Shape;16;p22"/>
          <p:cNvSpPr/>
          <p:nvPr/>
        </p:nvSpPr>
        <p:spPr>
          <a:xfrm>
            <a:off x="9137374" y="1"/>
            <a:ext cx="9144000" cy="1812688"/>
          </a:xfrm>
          <a:custGeom>
            <a:avLst/>
            <a:gdLst/>
            <a:ahLst/>
            <a:cxnLst/>
            <a:rect l="l" t="t" r="r" b="b"/>
            <a:pathLst>
              <a:path w="9144000" h="3305175" extrusionOk="0">
                <a:moveTo>
                  <a:pt x="9143788" y="3304786"/>
                </a:moveTo>
                <a:lnTo>
                  <a:pt x="0" y="595197"/>
                </a:lnTo>
                <a:lnTo>
                  <a:pt x="2008550" y="0"/>
                </a:lnTo>
                <a:lnTo>
                  <a:pt x="9143788" y="0"/>
                </a:lnTo>
                <a:lnTo>
                  <a:pt x="9143788" y="3304786"/>
                </a:lnTo>
                <a:close/>
              </a:path>
            </a:pathLst>
          </a:custGeom>
          <a:solidFill>
            <a:srgbClr val="CF9E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22"/>
          <p:cNvSpPr/>
          <p:nvPr/>
        </p:nvSpPr>
        <p:spPr>
          <a:xfrm>
            <a:off x="7128823" y="0"/>
            <a:ext cx="4017645" cy="326667"/>
          </a:xfrm>
          <a:custGeom>
            <a:avLst/>
            <a:gdLst/>
            <a:ahLst/>
            <a:cxnLst/>
            <a:rect l="l" t="t" r="r" b="b"/>
            <a:pathLst>
              <a:path w="4017645" h="595630" extrusionOk="0">
                <a:moveTo>
                  <a:pt x="2008550" y="595197"/>
                </a:moveTo>
                <a:lnTo>
                  <a:pt x="0" y="0"/>
                </a:lnTo>
                <a:lnTo>
                  <a:pt x="4017101" y="0"/>
                </a:lnTo>
                <a:lnTo>
                  <a:pt x="2008550" y="595197"/>
                </a:lnTo>
                <a:close/>
              </a:path>
            </a:pathLst>
          </a:custGeom>
          <a:solidFill>
            <a:srgbClr val="640D6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Google Shape;18;p22"/>
          <p:cNvPicPr preferRelativeResize="0"/>
          <p:nvPr/>
        </p:nvPicPr>
        <p:blipFill rotWithShape="1">
          <a:blip r:embed="rId6">
            <a:alphaModFix/>
          </a:blip>
          <a:srcRect/>
          <a:stretch/>
        </p:blipFill>
        <p:spPr>
          <a:xfrm>
            <a:off x="14325600" y="1465438"/>
            <a:ext cx="2749826" cy="6945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pic>
        <p:nvPicPr>
          <p:cNvPr id="25" name="Google Shape;25;p1"/>
          <p:cNvPicPr preferRelativeResize="0"/>
          <p:nvPr/>
        </p:nvPicPr>
        <p:blipFill rotWithShape="1">
          <a:blip r:embed="rId3">
            <a:alphaModFix/>
          </a:blip>
          <a:srcRect/>
          <a:stretch/>
        </p:blipFill>
        <p:spPr>
          <a:xfrm>
            <a:off x="5276850" y="3569329"/>
            <a:ext cx="7734299" cy="1943099"/>
          </a:xfrm>
          <a:prstGeom prst="rect">
            <a:avLst/>
          </a:prstGeom>
          <a:noFill/>
          <a:ln>
            <a:noFill/>
          </a:ln>
        </p:spPr>
      </p:pic>
      <p:pic>
        <p:nvPicPr>
          <p:cNvPr id="26" name="Google Shape;26;p1"/>
          <p:cNvPicPr preferRelativeResize="0"/>
          <p:nvPr/>
        </p:nvPicPr>
        <p:blipFill rotWithShape="1">
          <a:blip r:embed="rId4">
            <a:alphaModFix/>
          </a:blip>
          <a:srcRect/>
          <a:stretch/>
        </p:blipFill>
        <p:spPr>
          <a:xfrm>
            <a:off x="1028700" y="9258300"/>
            <a:ext cx="3198719" cy="702057"/>
          </a:xfrm>
          <a:prstGeom prst="rect">
            <a:avLst/>
          </a:prstGeom>
          <a:noFill/>
          <a:ln>
            <a:noFill/>
          </a:ln>
        </p:spPr>
      </p:pic>
      <p:sp>
        <p:nvSpPr>
          <p:cNvPr id="27" name="Google Shape;27;p1"/>
          <p:cNvSpPr txBox="1"/>
          <p:nvPr/>
        </p:nvSpPr>
        <p:spPr>
          <a:xfrm>
            <a:off x="8494824" y="6053902"/>
            <a:ext cx="1986657" cy="319944"/>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2000" dirty="0">
                <a:solidFill>
                  <a:schemeClr val="dk1"/>
                </a:solidFill>
                <a:latin typeface="Helvetica Neue"/>
                <a:ea typeface="Helvetica Neue"/>
                <a:cs typeface="Helvetica Neue"/>
                <a:sym typeface="Helvetica Neue"/>
              </a:rPr>
              <a:t>dewproject.eu</a:t>
            </a:r>
            <a:endParaRPr sz="2000" dirty="0">
              <a:solidFill>
                <a:schemeClr val="dk1"/>
              </a:solidFill>
              <a:latin typeface="Helvetica Neue"/>
              <a:ea typeface="Helvetica Neue"/>
              <a:cs typeface="Helvetica Neue"/>
              <a:sym typeface="Helvetica Neue"/>
            </a:endParaRPr>
          </a:p>
        </p:txBody>
      </p:sp>
      <p:sp>
        <p:nvSpPr>
          <p:cNvPr id="28" name="Google Shape;28;p1"/>
          <p:cNvSpPr txBox="1"/>
          <p:nvPr/>
        </p:nvSpPr>
        <p:spPr>
          <a:xfrm>
            <a:off x="3238499" y="6667500"/>
            <a:ext cx="11811000" cy="2839239"/>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400" b="1" dirty="0">
                <a:solidFill>
                  <a:srgbClr val="660066"/>
                </a:solidFill>
                <a:latin typeface="Calibri"/>
                <a:ea typeface="Calibri"/>
                <a:cs typeface="Calibri"/>
                <a:sym typeface="Calibri"/>
              </a:rPr>
              <a:t>Change Management </a:t>
            </a:r>
            <a:endParaRPr sz="4400" b="1" dirty="0">
              <a:solidFill>
                <a:srgbClr val="660066"/>
              </a:solidFill>
              <a:latin typeface="Calibri"/>
              <a:ea typeface="Calibri"/>
              <a:cs typeface="Calibri"/>
              <a:sym typeface="Calibri"/>
            </a:endParaRPr>
          </a:p>
          <a:p>
            <a:pPr marL="12700" marR="0" lvl="0" indent="0" algn="ctr" rtl="0">
              <a:lnSpc>
                <a:spcPct val="100000"/>
              </a:lnSpc>
              <a:spcBef>
                <a:spcPts val="100"/>
              </a:spcBef>
              <a:spcAft>
                <a:spcPts val="0"/>
              </a:spcAft>
              <a:buNone/>
            </a:pPr>
            <a:endParaRPr sz="4400" b="1" dirty="0">
              <a:solidFill>
                <a:schemeClr val="dk1"/>
              </a:solidFill>
              <a:latin typeface="Calibri"/>
              <a:ea typeface="Calibri"/>
              <a:cs typeface="Calibri"/>
              <a:sym typeface="Calibri"/>
            </a:endParaRPr>
          </a:p>
          <a:p>
            <a:pPr marL="12700" marR="0" lvl="0" indent="0" algn="ctr" rtl="0">
              <a:lnSpc>
                <a:spcPct val="100000"/>
              </a:lnSpc>
              <a:spcBef>
                <a:spcPts val="100"/>
              </a:spcBef>
              <a:spcAft>
                <a:spcPts val="0"/>
              </a:spcAft>
              <a:buNone/>
            </a:pPr>
            <a:r>
              <a:rPr lang="en-US" sz="4400" dirty="0">
                <a:solidFill>
                  <a:schemeClr val="dk1"/>
                </a:solidFill>
                <a:latin typeface="Calibri"/>
                <a:ea typeface="Calibri"/>
                <a:cs typeface="Calibri"/>
                <a:sym typeface="Calibri"/>
              </a:rPr>
              <a:t>Partner: </a:t>
            </a:r>
            <a:r>
              <a:rPr lang="en-IE" sz="4400" dirty="0">
                <a:solidFill>
                  <a:schemeClr val="dk1"/>
                </a:solidFill>
                <a:latin typeface="Calibri"/>
                <a:ea typeface="Calibri"/>
                <a:cs typeface="Calibri"/>
                <a:sym typeface="Calibri"/>
              </a:rPr>
              <a:t>IRL</a:t>
            </a:r>
            <a:endParaRPr sz="4400" dirty="0">
              <a:solidFill>
                <a:schemeClr val="dk1"/>
              </a:solidFill>
              <a:latin typeface="Calibri"/>
              <a:ea typeface="Calibri"/>
              <a:cs typeface="Calibri"/>
              <a:sym typeface="Calibri"/>
            </a:endParaRPr>
          </a:p>
          <a:p>
            <a:pPr marL="12700" marR="0" lvl="0" indent="0" algn="l" rtl="0">
              <a:lnSpc>
                <a:spcPct val="100000"/>
              </a:lnSpc>
              <a:spcBef>
                <a:spcPts val="100"/>
              </a:spcBef>
              <a:spcAft>
                <a:spcPts val="0"/>
              </a:spcAft>
              <a:buNone/>
            </a:pPr>
            <a:endParaRPr sz="4400" b="1"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p:nvPr/>
        </p:nvSpPr>
        <p:spPr>
          <a:xfrm>
            <a:off x="1457960" y="1566761"/>
            <a:ext cx="12420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660066"/>
                </a:solidFill>
                <a:latin typeface="Calibri"/>
                <a:ea typeface="Calibri"/>
                <a:cs typeface="Calibri"/>
                <a:sym typeface="Calibri"/>
              </a:rPr>
              <a:t>2. Change Management is Difficult</a:t>
            </a:r>
            <a:endParaRPr sz="4000" b="1" dirty="0">
              <a:solidFill>
                <a:srgbClr val="660066"/>
              </a:solidFill>
              <a:latin typeface="Calibri"/>
              <a:ea typeface="Calibri"/>
              <a:cs typeface="Calibri"/>
              <a:sym typeface="Calibri"/>
            </a:endParaRPr>
          </a:p>
        </p:txBody>
      </p:sp>
      <p:sp>
        <p:nvSpPr>
          <p:cNvPr id="89" name="Google Shape;89;p6"/>
          <p:cNvSpPr txBox="1"/>
          <p:nvPr/>
        </p:nvSpPr>
        <p:spPr>
          <a:xfrm>
            <a:off x="1457960" y="2476500"/>
            <a:ext cx="9514840" cy="7191672"/>
          </a:xfrm>
          <a:prstGeom prst="rect">
            <a:avLst/>
          </a:prstGeom>
          <a:noFill/>
          <a:ln>
            <a:noFill/>
          </a:ln>
        </p:spPr>
        <p:txBody>
          <a:bodyPr spcFirstLastPara="1" wrap="square" lIns="91425" tIns="45700" rIns="91425" bIns="45700" anchor="t" anchorCtr="0">
            <a:spAutoFit/>
          </a:bodyPr>
          <a:lstStyle/>
          <a:p>
            <a:pPr marL="342900" indent="-342900" rtl="0">
              <a:spcBef>
                <a:spcPts val="0"/>
              </a:spcBef>
              <a:spcAft>
                <a:spcPts val="80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cs typeface="Calibri" panose="020F0502020204030204" pitchFamily="34" charset="0"/>
              </a:rPr>
              <a:t>Change management while the lifeblood of business survival, is very difficult. </a:t>
            </a:r>
          </a:p>
          <a:p>
            <a:pPr marL="342900" indent="-342900" rtl="0">
              <a:spcBef>
                <a:spcPts val="0"/>
              </a:spcBef>
              <a:spcAft>
                <a:spcPts val="80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cs typeface="Calibri" panose="020F0502020204030204" pitchFamily="34" charset="0"/>
              </a:rPr>
              <a:t>In 2006 Harvard Business Review found that 66% of change initiatives fail to achieve their desired business outcomes (Anon. in Ryerson University, 2011).</a:t>
            </a:r>
            <a:endParaRPr lang="en-US" sz="2400" b="0" dirty="0">
              <a:effectLst/>
              <a:latin typeface="Calibri" panose="020F0502020204030204" pitchFamily="34" charset="0"/>
              <a:cs typeface="Calibri" panose="020F0502020204030204" pitchFamily="34" charset="0"/>
            </a:endParaRPr>
          </a:p>
          <a:p>
            <a:pPr marL="342900" indent="-342900" rtl="0">
              <a:spcBef>
                <a:spcPts val="0"/>
              </a:spcBef>
              <a:spcAft>
                <a:spcPts val="80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cs typeface="Calibri" panose="020F0502020204030204" pitchFamily="34" charset="0"/>
              </a:rPr>
              <a:t>Day-to-Day stresses of business </a:t>
            </a:r>
            <a:r>
              <a:rPr lang="en-US" sz="2400" b="0" i="0" u="none" strike="noStrike" dirty="0" err="1">
                <a:solidFill>
                  <a:srgbClr val="000000"/>
                </a:solidFill>
                <a:effectLst/>
                <a:latin typeface="Calibri" panose="020F0502020204030204" pitchFamily="34" charset="0"/>
                <a:cs typeface="Calibri" panose="020F0502020204030204" pitchFamily="34" charset="0"/>
              </a:rPr>
              <a:t>practise</a:t>
            </a:r>
            <a:r>
              <a:rPr lang="en-US" sz="2400" b="0" i="0" u="none" strike="noStrike" dirty="0">
                <a:solidFill>
                  <a:srgbClr val="000000"/>
                </a:solidFill>
                <a:effectLst/>
                <a:latin typeface="Calibri" panose="020F0502020204030204" pitchFamily="34" charset="0"/>
                <a:cs typeface="Calibri" panose="020F0502020204030204" pitchFamily="34" charset="0"/>
              </a:rPr>
              <a:t>, orders to be filled, customers to be satisfied leaves little space for the perceived luxury of actually Managing Change as against scrambling to react to it. </a:t>
            </a:r>
          </a:p>
          <a:p>
            <a:pPr marL="342900" indent="-342900" rtl="0">
              <a:spcBef>
                <a:spcPts val="0"/>
              </a:spcBef>
              <a:spcAft>
                <a:spcPts val="80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cs typeface="Calibri" panose="020F0502020204030204" pitchFamily="34" charset="0"/>
              </a:rPr>
              <a:t>For any small business in particular, </a:t>
            </a:r>
            <a:r>
              <a:rPr lang="en-US" sz="2400" b="0" i="0" u="none" strike="noStrike" dirty="0" err="1">
                <a:solidFill>
                  <a:srgbClr val="000000"/>
                </a:solidFill>
                <a:effectLst/>
                <a:latin typeface="Calibri" panose="020F0502020204030204" pitchFamily="34" charset="0"/>
                <a:cs typeface="Calibri" panose="020F0502020204030204" pitchFamily="34" charset="0"/>
              </a:rPr>
              <a:t>theres</a:t>
            </a:r>
            <a:r>
              <a:rPr lang="en-US" sz="2400" b="0" i="0" u="none" strike="noStrike" dirty="0">
                <a:solidFill>
                  <a:srgbClr val="000000"/>
                </a:solidFill>
                <a:effectLst/>
                <a:latin typeface="Calibri" panose="020F0502020204030204" pitchFamily="34" charset="0"/>
                <a:cs typeface="Calibri" panose="020F0502020204030204" pitchFamily="34" charset="0"/>
              </a:rPr>
              <a:t> usually a more immediate task to take priority.</a:t>
            </a:r>
          </a:p>
          <a:p>
            <a:pPr marL="342900" indent="-342900" rtl="0">
              <a:spcBef>
                <a:spcPts val="0"/>
              </a:spcBef>
              <a:spcAft>
                <a:spcPts val="800"/>
              </a:spcAft>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rtl="0">
              <a:spcBef>
                <a:spcPts val="0"/>
              </a:spcBef>
              <a:spcAft>
                <a:spcPts val="80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cs typeface="Calibri" panose="020F0502020204030204" pitchFamily="34" charset="0"/>
              </a:rPr>
              <a:t>Managing Change requires honest, unemotional logic-based choices which for many leadership groups or individuals is not easy to channel. </a:t>
            </a:r>
          </a:p>
          <a:p>
            <a:pPr marL="342900" indent="-342900" rtl="0">
              <a:spcBef>
                <a:spcPts val="0"/>
              </a:spcBef>
              <a:spcAft>
                <a:spcPts val="800"/>
              </a:spcAft>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rtl="0">
              <a:spcBef>
                <a:spcPts val="0"/>
              </a:spcBef>
              <a:spcAft>
                <a:spcPts val="800"/>
              </a:spcAft>
              <a:buFont typeface="Arial" panose="020B0604020202020204" pitchFamily="34" charset="0"/>
              <a:buChar char="•"/>
            </a:pPr>
            <a:r>
              <a:rPr lang="en-US" sz="2400" b="0" dirty="0">
                <a:effectLst/>
                <a:latin typeface="Calibri" panose="020F0502020204030204" pitchFamily="34" charset="0"/>
                <a:cs typeface="Calibri" panose="020F0502020204030204" pitchFamily="34" charset="0"/>
              </a:rPr>
              <a:t>Change Management is a </a:t>
            </a:r>
            <a:r>
              <a:rPr lang="en-US" sz="2400" b="1" dirty="0">
                <a:effectLst/>
                <a:latin typeface="Calibri" panose="020F0502020204030204" pitchFamily="34" charset="0"/>
                <a:cs typeface="Calibri" panose="020F0502020204030204" pitchFamily="34" charset="0"/>
              </a:rPr>
              <a:t>PROCESS </a:t>
            </a:r>
            <a:r>
              <a:rPr lang="en-US" sz="2400" b="0" dirty="0">
                <a:effectLst/>
                <a:latin typeface="Calibri" panose="020F0502020204030204" pitchFamily="34" charset="0"/>
                <a:cs typeface="Calibri" panose="020F0502020204030204" pitchFamily="34" charset="0"/>
              </a:rPr>
              <a:t>not an event. </a:t>
            </a:r>
          </a:p>
          <a:p>
            <a:br>
              <a:rPr lang="en-US" sz="2400" dirty="0">
                <a:latin typeface="Calibri" panose="020F0502020204030204" pitchFamily="34" charset="0"/>
                <a:cs typeface="Calibri" panose="020F0502020204030204" pitchFamily="34" charset="0"/>
              </a:rPr>
            </a:br>
            <a:endParaRPr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971E20C-15C5-4F87-AF72-5A3CC7CB8A44}"/>
              </a:ext>
            </a:extLst>
          </p:cNvPr>
          <p:cNvSpPr txBox="1"/>
          <p:nvPr/>
        </p:nvSpPr>
        <p:spPr>
          <a:xfrm>
            <a:off x="11297476" y="5153261"/>
            <a:ext cx="5657592" cy="1877437"/>
          </a:xfrm>
          <a:prstGeom prst="rect">
            <a:avLst/>
          </a:prstGeom>
          <a:noFill/>
        </p:spPr>
        <p:txBody>
          <a:bodyPr wrap="square" rtlCol="0">
            <a:spAutoFit/>
          </a:bodyPr>
          <a:lstStyle/>
          <a:p>
            <a:r>
              <a:rPr lang="en-IE" dirty="0"/>
              <a:t>                    </a:t>
            </a:r>
            <a:r>
              <a:rPr lang="en-IE" sz="1600" b="1" dirty="0">
                <a:solidFill>
                  <a:srgbClr val="7030A0"/>
                </a:solidFill>
              </a:rPr>
              <a:t>Get Busy</a:t>
            </a:r>
            <a:r>
              <a:rPr lang="en-IE" b="1" dirty="0">
                <a:solidFill>
                  <a:srgbClr val="7030A0"/>
                </a:solidFill>
              </a:rPr>
              <a:t>!</a:t>
            </a:r>
          </a:p>
          <a:p>
            <a:endParaRPr lang="en-US" sz="1800" b="1" i="0" u="none" strike="noStrike" dirty="0">
              <a:solidFill>
                <a:srgbClr val="7030A0"/>
              </a:solidFill>
              <a:effectLst/>
              <a:latin typeface="Calibri" panose="020F0502020204030204" pitchFamily="34" charset="0"/>
            </a:endParaRPr>
          </a:p>
          <a:p>
            <a:endParaRPr lang="en-US" sz="1800" b="1" i="0" u="none" strike="noStrike" dirty="0">
              <a:solidFill>
                <a:srgbClr val="7030A0"/>
              </a:solidFill>
              <a:effectLst/>
              <a:latin typeface="Calibri" panose="020F0502020204030204" pitchFamily="34" charset="0"/>
            </a:endParaRPr>
          </a:p>
          <a:p>
            <a:pPr marL="285750" indent="-285750">
              <a:buFont typeface="Arial" panose="020B0604020202020204" pitchFamily="34" charset="0"/>
              <a:buChar char="•"/>
            </a:pPr>
            <a:r>
              <a:rPr lang="en-US" sz="1600" b="1" i="0" u="none" strike="noStrike" dirty="0">
                <a:solidFill>
                  <a:srgbClr val="7030A0"/>
                </a:solidFill>
                <a:effectLst/>
                <a:latin typeface="Calibri" panose="020F0502020204030204" pitchFamily="34" charset="0"/>
              </a:rPr>
              <a:t>Thinking of your Enterprise or an enterprise you are familiar with, suggest </a:t>
            </a:r>
            <a:r>
              <a:rPr lang="en-US" sz="1600" b="1" i="0" u="none" strike="noStrike" dirty="0" err="1">
                <a:solidFill>
                  <a:srgbClr val="7030A0"/>
                </a:solidFill>
                <a:effectLst/>
                <a:latin typeface="Calibri" panose="020F0502020204030204" pitchFamily="34" charset="0"/>
              </a:rPr>
              <a:t>Digitisation</a:t>
            </a:r>
            <a:r>
              <a:rPr lang="en-US" sz="1600" b="1" i="0" u="none" strike="noStrike" dirty="0">
                <a:solidFill>
                  <a:srgbClr val="7030A0"/>
                </a:solidFill>
                <a:effectLst/>
                <a:latin typeface="Calibri" panose="020F0502020204030204" pitchFamily="34" charset="0"/>
              </a:rPr>
              <a:t> Change Needed and the blockages in implementing them. Where possible share with a learning colleagues. </a:t>
            </a:r>
            <a:endParaRPr lang="en-US" sz="1600" b="1" dirty="0">
              <a:solidFill>
                <a:srgbClr val="7030A0"/>
              </a:solidFill>
              <a:latin typeface="Calibri" panose="020F0502020204030204" pitchFamily="34" charset="0"/>
            </a:endParaRPr>
          </a:p>
        </p:txBody>
      </p:sp>
      <p:graphicFrame>
        <p:nvGraphicFramePr>
          <p:cNvPr id="3" name="Table 3">
            <a:extLst>
              <a:ext uri="{FF2B5EF4-FFF2-40B4-BE49-F238E27FC236}">
                <a16:creationId xmlns:a16="http://schemas.microsoft.com/office/drawing/2014/main" id="{F8454405-EA37-4525-816C-AFC17794707D}"/>
              </a:ext>
            </a:extLst>
          </p:cNvPr>
          <p:cNvGraphicFramePr>
            <a:graphicFrameLocks noGrp="1"/>
          </p:cNvGraphicFramePr>
          <p:nvPr>
            <p:extLst>
              <p:ext uri="{D42A27DB-BD31-4B8C-83A1-F6EECF244321}">
                <p14:modId xmlns:p14="http://schemas.microsoft.com/office/powerpoint/2010/main" val="4201557542"/>
              </p:ext>
            </p:extLst>
          </p:nvPr>
        </p:nvGraphicFramePr>
        <p:xfrm>
          <a:off x="11297476" y="7482901"/>
          <a:ext cx="5868538" cy="1230808"/>
        </p:xfrm>
        <a:graphic>
          <a:graphicData uri="http://schemas.openxmlformats.org/drawingml/2006/table">
            <a:tbl>
              <a:tblPr firstRow="1" bandRow="1">
                <a:tableStyleId>{84AED351-25B0-4149-A5ED-F89A5CD1FB83}</a:tableStyleId>
              </a:tblPr>
              <a:tblGrid>
                <a:gridCol w="2934269">
                  <a:extLst>
                    <a:ext uri="{9D8B030D-6E8A-4147-A177-3AD203B41FA5}">
                      <a16:colId xmlns:a16="http://schemas.microsoft.com/office/drawing/2014/main" val="1345410245"/>
                    </a:ext>
                  </a:extLst>
                </a:gridCol>
                <a:gridCol w="2934269">
                  <a:extLst>
                    <a:ext uri="{9D8B030D-6E8A-4147-A177-3AD203B41FA5}">
                      <a16:colId xmlns:a16="http://schemas.microsoft.com/office/drawing/2014/main" val="3249260106"/>
                    </a:ext>
                  </a:extLst>
                </a:gridCol>
              </a:tblGrid>
              <a:tr h="307702">
                <a:tc>
                  <a:txBody>
                    <a:bodyPr/>
                    <a:lstStyle/>
                    <a:p>
                      <a:r>
                        <a:rPr lang="en-IE" b="1" dirty="0"/>
                        <a:t> Business Model</a:t>
                      </a:r>
                    </a:p>
                  </a:txBody>
                  <a:tcPr/>
                </a:tc>
                <a:tc>
                  <a:txBody>
                    <a:bodyPr/>
                    <a:lstStyle/>
                    <a:p>
                      <a:endParaRPr lang="en-IE" dirty="0"/>
                    </a:p>
                  </a:txBody>
                  <a:tcPr/>
                </a:tc>
                <a:extLst>
                  <a:ext uri="{0D108BD9-81ED-4DB2-BD59-A6C34878D82A}">
                    <a16:rowId xmlns:a16="http://schemas.microsoft.com/office/drawing/2014/main" val="871863924"/>
                  </a:ext>
                </a:extLst>
              </a:tr>
              <a:tr h="307702">
                <a:tc>
                  <a:txBody>
                    <a:bodyPr/>
                    <a:lstStyle/>
                    <a:p>
                      <a:r>
                        <a:rPr lang="en-IE" b="1" dirty="0"/>
                        <a:t>Business Deficiency</a:t>
                      </a:r>
                    </a:p>
                  </a:txBody>
                  <a:tcPr/>
                </a:tc>
                <a:tc>
                  <a:txBody>
                    <a:bodyPr/>
                    <a:lstStyle/>
                    <a:p>
                      <a:endParaRPr lang="en-IE"/>
                    </a:p>
                  </a:txBody>
                  <a:tcPr/>
                </a:tc>
                <a:extLst>
                  <a:ext uri="{0D108BD9-81ED-4DB2-BD59-A6C34878D82A}">
                    <a16:rowId xmlns:a16="http://schemas.microsoft.com/office/drawing/2014/main" val="3124788295"/>
                  </a:ext>
                </a:extLst>
              </a:tr>
              <a:tr h="307702">
                <a:tc>
                  <a:txBody>
                    <a:bodyPr/>
                    <a:lstStyle/>
                    <a:p>
                      <a:r>
                        <a:rPr lang="en-IE" b="1" dirty="0"/>
                        <a:t>Change Management Solution</a:t>
                      </a:r>
                    </a:p>
                  </a:txBody>
                  <a:tcPr/>
                </a:tc>
                <a:tc>
                  <a:txBody>
                    <a:bodyPr/>
                    <a:lstStyle/>
                    <a:p>
                      <a:endParaRPr lang="en-IE"/>
                    </a:p>
                  </a:txBody>
                  <a:tcPr/>
                </a:tc>
                <a:extLst>
                  <a:ext uri="{0D108BD9-81ED-4DB2-BD59-A6C34878D82A}">
                    <a16:rowId xmlns:a16="http://schemas.microsoft.com/office/drawing/2014/main" val="3148709953"/>
                  </a:ext>
                </a:extLst>
              </a:tr>
              <a:tr h="307702">
                <a:tc>
                  <a:txBody>
                    <a:bodyPr/>
                    <a:lstStyle/>
                    <a:p>
                      <a:r>
                        <a:rPr lang="en-IE" b="1" dirty="0"/>
                        <a:t>Change Management Impediment </a:t>
                      </a:r>
                    </a:p>
                  </a:txBody>
                  <a:tcPr/>
                </a:tc>
                <a:tc>
                  <a:txBody>
                    <a:bodyPr/>
                    <a:lstStyle/>
                    <a:p>
                      <a:endParaRPr lang="en-IE" dirty="0"/>
                    </a:p>
                  </a:txBody>
                  <a:tcPr/>
                </a:tc>
                <a:extLst>
                  <a:ext uri="{0D108BD9-81ED-4DB2-BD59-A6C34878D82A}">
                    <a16:rowId xmlns:a16="http://schemas.microsoft.com/office/drawing/2014/main" val="1258381879"/>
                  </a:ext>
                </a:extLst>
              </a:tr>
            </a:tbl>
          </a:graphicData>
        </a:graphic>
      </p:graphicFrame>
      <p:pic>
        <p:nvPicPr>
          <p:cNvPr id="3076" name="Picture 4" descr="Hill Cartoon Images – Browse 99,298 Stock Photos, Vectors ...">
            <a:extLst>
              <a:ext uri="{FF2B5EF4-FFF2-40B4-BE49-F238E27FC236}">
                <a16:creationId xmlns:a16="http://schemas.microsoft.com/office/drawing/2014/main" id="{2D56DFC8-C8D3-4D90-8934-228D5BC675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1611" y="2344973"/>
            <a:ext cx="4147902" cy="240458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B338D7F4-650A-47B6-9425-CA12367ABD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8335" y="4929925"/>
            <a:ext cx="762000"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1F7F30CB-218C-4D53-91B3-6EF5CA597009}"/>
              </a:ext>
            </a:extLst>
          </p:cNvPr>
          <p:cNvSpPr>
            <a:spLocks noGrp="1" noChangeArrowheads="1"/>
          </p:cNvSpPr>
          <p:nvPr>
            <p:ph type="title"/>
          </p:nvPr>
        </p:nvSpPr>
        <p:spPr>
          <a:xfrm>
            <a:off x="1548282" y="1466597"/>
            <a:ext cx="12344400" cy="954882"/>
          </a:xfrm>
        </p:spPr>
        <p:txBody>
          <a:bodyPr/>
          <a:lstStyle/>
          <a:p>
            <a:pPr eaLnBrk="1" hangingPunct="1"/>
            <a:r>
              <a:rPr lang="en-US" sz="4000" b="1" dirty="0">
                <a:solidFill>
                  <a:srgbClr val="7030A0"/>
                </a:solidFill>
                <a:latin typeface="Calibri" panose="020F0502020204030204" pitchFamily="34" charset="0"/>
                <a:ea typeface="Calibri"/>
                <a:cs typeface="Calibri" panose="020F0502020204030204" pitchFamily="34" charset="0"/>
                <a:sym typeface="Calibri"/>
              </a:rPr>
              <a:t>2. </a:t>
            </a:r>
            <a:r>
              <a:rPr lang="en-US" altLang="en-US" sz="4000" b="1" dirty="0">
                <a:solidFill>
                  <a:srgbClr val="7030A0"/>
                </a:solidFill>
                <a:latin typeface="Calibri" panose="020F0502020204030204" pitchFamily="34" charset="0"/>
                <a:cs typeface="Calibri" panose="020F0502020204030204" pitchFamily="34" charset="0"/>
              </a:rPr>
              <a:t>Staff v Management Conflict  </a:t>
            </a:r>
            <a:endParaRPr lang="en-GB" altLang="en-US" sz="4000" b="1" dirty="0">
              <a:solidFill>
                <a:srgbClr val="7030A0"/>
              </a:solidFill>
              <a:latin typeface="Calibri" panose="020F0502020204030204" pitchFamily="34" charset="0"/>
              <a:cs typeface="Calibri" panose="020F0502020204030204" pitchFamily="34" charset="0"/>
            </a:endParaRPr>
          </a:p>
        </p:txBody>
      </p:sp>
      <p:sp>
        <p:nvSpPr>
          <p:cNvPr id="16387" name="Rectangle 5">
            <a:extLst>
              <a:ext uri="{FF2B5EF4-FFF2-40B4-BE49-F238E27FC236}">
                <a16:creationId xmlns:a16="http://schemas.microsoft.com/office/drawing/2014/main" id="{768C86BC-EC31-4A89-A1C8-591512B2A0DF}"/>
              </a:ext>
            </a:extLst>
          </p:cNvPr>
          <p:cNvSpPr>
            <a:spLocks noChangeArrowheads="1"/>
          </p:cNvSpPr>
          <p:nvPr/>
        </p:nvSpPr>
        <p:spPr bwMode="auto">
          <a:xfrm>
            <a:off x="2919882" y="3105150"/>
            <a:ext cx="3657600" cy="1828800"/>
          </a:xfrm>
          <a:prstGeom prst="rect">
            <a:avLst/>
          </a:prstGeom>
          <a:solidFill>
            <a:schemeClr val="folHlink"/>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100"/>
              <a:t>Current State</a:t>
            </a:r>
          </a:p>
        </p:txBody>
      </p:sp>
      <p:sp>
        <p:nvSpPr>
          <p:cNvPr id="16388" name="AutoShape 7">
            <a:extLst>
              <a:ext uri="{FF2B5EF4-FFF2-40B4-BE49-F238E27FC236}">
                <a16:creationId xmlns:a16="http://schemas.microsoft.com/office/drawing/2014/main" id="{3A2CB86F-AF56-4AF0-BBEB-A2964ADFA1CF}"/>
              </a:ext>
            </a:extLst>
          </p:cNvPr>
          <p:cNvSpPr>
            <a:spLocks noChangeArrowheads="1"/>
          </p:cNvSpPr>
          <p:nvPr/>
        </p:nvSpPr>
        <p:spPr bwMode="auto">
          <a:xfrm>
            <a:off x="6691782" y="3400425"/>
            <a:ext cx="2057400" cy="1143000"/>
          </a:xfrm>
          <a:prstGeom prst="rightArrow">
            <a:avLst>
              <a:gd name="adj1" fmla="val 50000"/>
              <a:gd name="adj2" fmla="val 45000"/>
            </a:avLst>
          </a:prstGeom>
          <a:solidFill>
            <a:srgbClr val="FFFF66"/>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en-US" sz="2100"/>
          </a:p>
        </p:txBody>
      </p:sp>
      <p:sp>
        <p:nvSpPr>
          <p:cNvPr id="16389" name="Oval 8">
            <a:extLst>
              <a:ext uri="{FF2B5EF4-FFF2-40B4-BE49-F238E27FC236}">
                <a16:creationId xmlns:a16="http://schemas.microsoft.com/office/drawing/2014/main" id="{9FA5DE3B-98B5-4CF8-B840-C1DA5F77746A}"/>
              </a:ext>
            </a:extLst>
          </p:cNvPr>
          <p:cNvSpPr>
            <a:spLocks noChangeArrowheads="1"/>
          </p:cNvSpPr>
          <p:nvPr/>
        </p:nvSpPr>
        <p:spPr bwMode="auto">
          <a:xfrm>
            <a:off x="8801100" y="3105150"/>
            <a:ext cx="2857500" cy="1828800"/>
          </a:xfrm>
          <a:prstGeom prst="ellipse">
            <a:avLst/>
          </a:prstGeom>
          <a:solidFill>
            <a:srgbClr val="99CCFF"/>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100" dirty="0"/>
              <a:t>Transformation</a:t>
            </a:r>
          </a:p>
          <a:p>
            <a:pPr algn="ctr"/>
            <a:r>
              <a:rPr lang="en-GB" altLang="en-US" sz="2100" dirty="0"/>
              <a:t>State</a:t>
            </a:r>
          </a:p>
        </p:txBody>
      </p:sp>
      <p:sp>
        <p:nvSpPr>
          <p:cNvPr id="16390" name="AutoShape 10">
            <a:extLst>
              <a:ext uri="{FF2B5EF4-FFF2-40B4-BE49-F238E27FC236}">
                <a16:creationId xmlns:a16="http://schemas.microsoft.com/office/drawing/2014/main" id="{F1469A27-42B6-4084-9B13-B1CD1D600C34}"/>
              </a:ext>
            </a:extLst>
          </p:cNvPr>
          <p:cNvSpPr>
            <a:spLocks noChangeArrowheads="1"/>
          </p:cNvSpPr>
          <p:nvPr/>
        </p:nvSpPr>
        <p:spPr bwMode="auto">
          <a:xfrm>
            <a:off x="11658600" y="3497386"/>
            <a:ext cx="1761186" cy="800100"/>
          </a:xfrm>
          <a:prstGeom prst="rightArrow">
            <a:avLst>
              <a:gd name="adj1" fmla="val 50000"/>
              <a:gd name="adj2" fmla="val 58824"/>
            </a:avLst>
          </a:prstGeom>
          <a:solidFill>
            <a:srgbClr val="FFFF66"/>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en-US" sz="2100"/>
          </a:p>
        </p:txBody>
      </p:sp>
      <p:sp>
        <p:nvSpPr>
          <p:cNvPr id="16391" name="AutoShape 11">
            <a:extLst>
              <a:ext uri="{FF2B5EF4-FFF2-40B4-BE49-F238E27FC236}">
                <a16:creationId xmlns:a16="http://schemas.microsoft.com/office/drawing/2014/main" id="{7591D826-1944-46D3-8E69-B05D59DF5D22}"/>
              </a:ext>
            </a:extLst>
          </p:cNvPr>
          <p:cNvSpPr>
            <a:spLocks noChangeArrowheads="1"/>
          </p:cNvSpPr>
          <p:nvPr/>
        </p:nvSpPr>
        <p:spPr bwMode="auto">
          <a:xfrm>
            <a:off x="12753304" y="3046289"/>
            <a:ext cx="2743200" cy="1943100"/>
          </a:xfrm>
          <a:prstGeom prst="triangle">
            <a:avLst>
              <a:gd name="adj" fmla="val 50000"/>
            </a:avLst>
          </a:prstGeom>
          <a:solidFill>
            <a:srgbClr val="FF0066"/>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100" dirty="0">
                <a:solidFill>
                  <a:srgbClr val="002060"/>
                </a:solidFill>
              </a:rPr>
              <a:t>Future</a:t>
            </a:r>
          </a:p>
          <a:p>
            <a:pPr algn="ctr"/>
            <a:r>
              <a:rPr lang="en-GB" altLang="en-US" sz="2100" dirty="0">
                <a:solidFill>
                  <a:srgbClr val="002060"/>
                </a:solidFill>
              </a:rPr>
              <a:t>State</a:t>
            </a:r>
          </a:p>
        </p:txBody>
      </p:sp>
      <p:sp>
        <p:nvSpPr>
          <p:cNvPr id="16392" name="Rectangle 13">
            <a:extLst>
              <a:ext uri="{FF2B5EF4-FFF2-40B4-BE49-F238E27FC236}">
                <a16:creationId xmlns:a16="http://schemas.microsoft.com/office/drawing/2014/main" id="{A543BC3D-D23F-4EC1-A31C-6DFA8D9CB0A1}"/>
              </a:ext>
            </a:extLst>
          </p:cNvPr>
          <p:cNvSpPr>
            <a:spLocks noChangeArrowheads="1"/>
          </p:cNvSpPr>
          <p:nvPr/>
        </p:nvSpPr>
        <p:spPr bwMode="auto">
          <a:xfrm>
            <a:off x="2919882" y="2115191"/>
            <a:ext cx="10172700" cy="800100"/>
          </a:xfrm>
          <a:prstGeom prst="rect">
            <a:avLst/>
          </a:prstGeom>
          <a:solidFill>
            <a:srgbClr val="92D05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100" dirty="0"/>
              <a:t>Management might see Change in a Linear Fashion</a:t>
            </a:r>
          </a:p>
        </p:txBody>
      </p:sp>
      <p:sp>
        <p:nvSpPr>
          <p:cNvPr id="16393" name="Rectangle 15">
            <a:extLst>
              <a:ext uri="{FF2B5EF4-FFF2-40B4-BE49-F238E27FC236}">
                <a16:creationId xmlns:a16="http://schemas.microsoft.com/office/drawing/2014/main" id="{28DABDFA-CB18-4E9F-8D30-B776B77C50B9}"/>
              </a:ext>
            </a:extLst>
          </p:cNvPr>
          <p:cNvSpPr>
            <a:spLocks noChangeArrowheads="1"/>
          </p:cNvSpPr>
          <p:nvPr/>
        </p:nvSpPr>
        <p:spPr bwMode="auto">
          <a:xfrm>
            <a:off x="3086100" y="6996448"/>
            <a:ext cx="3429000" cy="1828800"/>
          </a:xfrm>
          <a:prstGeom prst="rect">
            <a:avLst/>
          </a:prstGeom>
          <a:solidFill>
            <a:schemeClr val="folHlink"/>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100" dirty="0"/>
              <a:t>Current State</a:t>
            </a:r>
          </a:p>
        </p:txBody>
      </p:sp>
      <p:sp>
        <p:nvSpPr>
          <p:cNvPr id="16394" name="Freeform 20">
            <a:extLst>
              <a:ext uri="{FF2B5EF4-FFF2-40B4-BE49-F238E27FC236}">
                <a16:creationId xmlns:a16="http://schemas.microsoft.com/office/drawing/2014/main" id="{7D992C40-C17B-4A5D-9CB9-8BACCABBB60E}"/>
              </a:ext>
            </a:extLst>
          </p:cNvPr>
          <p:cNvSpPr>
            <a:spLocks/>
          </p:cNvSpPr>
          <p:nvPr/>
        </p:nvSpPr>
        <p:spPr bwMode="auto">
          <a:xfrm>
            <a:off x="6577482" y="6619875"/>
            <a:ext cx="3314700" cy="3105150"/>
          </a:xfrm>
          <a:custGeom>
            <a:avLst/>
            <a:gdLst>
              <a:gd name="T0" fmla="*/ 0 w 1392"/>
              <a:gd name="T1" fmla="*/ 2147483646 h 1304"/>
              <a:gd name="T2" fmla="*/ 2147483646 w 1392"/>
              <a:gd name="T3" fmla="*/ 2147483646 h 1304"/>
              <a:gd name="T4" fmla="*/ 2147483646 w 1392"/>
              <a:gd name="T5" fmla="*/ 2147483646 h 1304"/>
              <a:gd name="T6" fmla="*/ 2147483646 w 1392"/>
              <a:gd name="T7" fmla="*/ 2147483646 h 1304"/>
              <a:gd name="T8" fmla="*/ 2147483646 w 1392"/>
              <a:gd name="T9" fmla="*/ 2147483646 h 1304"/>
              <a:gd name="T10" fmla="*/ 2147483646 w 1392"/>
              <a:gd name="T11" fmla="*/ 2147483646 h 1304"/>
              <a:gd name="T12" fmla="*/ 2147483646 w 1392"/>
              <a:gd name="T13" fmla="*/ 2147483646 h 1304"/>
              <a:gd name="T14" fmla="*/ 2147483646 w 1392"/>
              <a:gd name="T15" fmla="*/ 2147483646 h 1304"/>
              <a:gd name="T16" fmla="*/ 2147483646 w 1392"/>
              <a:gd name="T17" fmla="*/ 2147483646 h 1304"/>
              <a:gd name="T18" fmla="*/ 2147483646 w 1392"/>
              <a:gd name="T19" fmla="*/ 2147483646 h 1304"/>
              <a:gd name="T20" fmla="*/ 2147483646 w 1392"/>
              <a:gd name="T21" fmla="*/ 2147483646 h 1304"/>
              <a:gd name="T22" fmla="*/ 2147483646 w 1392"/>
              <a:gd name="T23" fmla="*/ 2147483646 h 1304"/>
              <a:gd name="T24" fmla="*/ 2147483646 w 1392"/>
              <a:gd name="T25" fmla="*/ 2147483646 h 1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92"/>
              <a:gd name="T40" fmla="*/ 0 h 1304"/>
              <a:gd name="T41" fmla="*/ 1392 w 1392"/>
              <a:gd name="T42" fmla="*/ 1304 h 1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92" h="1304">
                <a:moveTo>
                  <a:pt x="0" y="440"/>
                </a:moveTo>
                <a:cubicBezTo>
                  <a:pt x="308" y="220"/>
                  <a:pt x="616" y="0"/>
                  <a:pt x="624" y="104"/>
                </a:cubicBezTo>
                <a:cubicBezTo>
                  <a:pt x="632" y="208"/>
                  <a:pt x="0" y="1072"/>
                  <a:pt x="48" y="1064"/>
                </a:cubicBezTo>
                <a:cubicBezTo>
                  <a:pt x="96" y="1056"/>
                  <a:pt x="864" y="40"/>
                  <a:pt x="912" y="56"/>
                </a:cubicBezTo>
                <a:cubicBezTo>
                  <a:pt x="960" y="72"/>
                  <a:pt x="368" y="1016"/>
                  <a:pt x="336" y="1160"/>
                </a:cubicBezTo>
                <a:cubicBezTo>
                  <a:pt x="304" y="1304"/>
                  <a:pt x="592" y="1072"/>
                  <a:pt x="720" y="920"/>
                </a:cubicBezTo>
                <a:cubicBezTo>
                  <a:pt x="848" y="768"/>
                  <a:pt x="1048" y="248"/>
                  <a:pt x="1104" y="248"/>
                </a:cubicBezTo>
                <a:cubicBezTo>
                  <a:pt x="1160" y="248"/>
                  <a:pt x="1024" y="848"/>
                  <a:pt x="1056" y="920"/>
                </a:cubicBezTo>
                <a:cubicBezTo>
                  <a:pt x="1088" y="992"/>
                  <a:pt x="1248" y="736"/>
                  <a:pt x="1296" y="680"/>
                </a:cubicBezTo>
                <a:cubicBezTo>
                  <a:pt x="1344" y="624"/>
                  <a:pt x="1336" y="592"/>
                  <a:pt x="1344" y="584"/>
                </a:cubicBezTo>
                <a:cubicBezTo>
                  <a:pt x="1352" y="576"/>
                  <a:pt x="1336" y="632"/>
                  <a:pt x="1344" y="632"/>
                </a:cubicBezTo>
                <a:cubicBezTo>
                  <a:pt x="1352" y="632"/>
                  <a:pt x="1392" y="592"/>
                  <a:pt x="1392" y="584"/>
                </a:cubicBezTo>
                <a:cubicBezTo>
                  <a:pt x="1392" y="576"/>
                  <a:pt x="1368" y="580"/>
                  <a:pt x="1344" y="58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sz="2100"/>
          </a:p>
        </p:txBody>
      </p:sp>
      <p:sp>
        <p:nvSpPr>
          <p:cNvPr id="16395" name="Oval 21">
            <a:extLst>
              <a:ext uri="{FF2B5EF4-FFF2-40B4-BE49-F238E27FC236}">
                <a16:creationId xmlns:a16="http://schemas.microsoft.com/office/drawing/2014/main" id="{4AAA5AD7-007D-4BDF-8F50-71924417CF99}"/>
              </a:ext>
            </a:extLst>
          </p:cNvPr>
          <p:cNvSpPr>
            <a:spLocks noChangeArrowheads="1"/>
          </p:cNvSpPr>
          <p:nvPr/>
        </p:nvSpPr>
        <p:spPr bwMode="auto">
          <a:xfrm>
            <a:off x="9658350" y="7200900"/>
            <a:ext cx="2514600" cy="1943100"/>
          </a:xfrm>
          <a:prstGeom prst="ellipse">
            <a:avLst/>
          </a:prstGeom>
          <a:solidFill>
            <a:srgbClr val="99CCFF"/>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100" dirty="0"/>
              <a:t>Transformation</a:t>
            </a:r>
          </a:p>
          <a:p>
            <a:pPr algn="ctr"/>
            <a:r>
              <a:rPr lang="en-GB" altLang="en-US" sz="2100" dirty="0"/>
              <a:t>State</a:t>
            </a:r>
          </a:p>
        </p:txBody>
      </p:sp>
      <p:sp>
        <p:nvSpPr>
          <p:cNvPr id="16396" name="AutoShape 22">
            <a:extLst>
              <a:ext uri="{FF2B5EF4-FFF2-40B4-BE49-F238E27FC236}">
                <a16:creationId xmlns:a16="http://schemas.microsoft.com/office/drawing/2014/main" id="{1DB4388C-F0C9-49E3-B0CE-43525A9B7395}"/>
              </a:ext>
            </a:extLst>
          </p:cNvPr>
          <p:cNvSpPr>
            <a:spLocks noChangeArrowheads="1"/>
          </p:cNvSpPr>
          <p:nvPr/>
        </p:nvSpPr>
        <p:spPr bwMode="auto">
          <a:xfrm>
            <a:off x="13123572" y="6552261"/>
            <a:ext cx="2971800" cy="2057400"/>
          </a:xfrm>
          <a:prstGeom prst="triangle">
            <a:avLst>
              <a:gd name="adj" fmla="val 50000"/>
            </a:avLst>
          </a:prstGeom>
          <a:solidFill>
            <a:srgbClr val="FF0066"/>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100"/>
              <a:t>Future</a:t>
            </a:r>
          </a:p>
          <a:p>
            <a:pPr algn="ctr"/>
            <a:r>
              <a:rPr lang="en-GB" altLang="en-US" sz="2100"/>
              <a:t>State</a:t>
            </a:r>
          </a:p>
        </p:txBody>
      </p:sp>
      <p:sp>
        <p:nvSpPr>
          <p:cNvPr id="16397" name="Freeform 23">
            <a:extLst>
              <a:ext uri="{FF2B5EF4-FFF2-40B4-BE49-F238E27FC236}">
                <a16:creationId xmlns:a16="http://schemas.microsoft.com/office/drawing/2014/main" id="{E96DB3E2-A508-452F-9AA2-A4D8B10DB837}"/>
              </a:ext>
            </a:extLst>
          </p:cNvPr>
          <p:cNvSpPr>
            <a:spLocks/>
          </p:cNvSpPr>
          <p:nvPr/>
        </p:nvSpPr>
        <p:spPr bwMode="auto">
          <a:xfrm>
            <a:off x="11644916" y="5788818"/>
            <a:ext cx="2400300" cy="3657600"/>
          </a:xfrm>
          <a:custGeom>
            <a:avLst/>
            <a:gdLst>
              <a:gd name="T0" fmla="*/ 2147483646 w 1008"/>
              <a:gd name="T1" fmla="*/ 2147483646 h 1536"/>
              <a:gd name="T2" fmla="*/ 2147483646 w 1008"/>
              <a:gd name="T3" fmla="*/ 2147483646 h 1536"/>
              <a:gd name="T4" fmla="*/ 2147483646 w 1008"/>
              <a:gd name="T5" fmla="*/ 2147483646 h 1536"/>
              <a:gd name="T6" fmla="*/ 2147483646 w 1008"/>
              <a:gd name="T7" fmla="*/ 2147483646 h 1536"/>
              <a:gd name="T8" fmla="*/ 2147483646 w 1008"/>
              <a:gd name="T9" fmla="*/ 2147483646 h 1536"/>
              <a:gd name="T10" fmla="*/ 2147483646 w 1008"/>
              <a:gd name="T11" fmla="*/ 2147483646 h 1536"/>
              <a:gd name="T12" fmla="*/ 2147483646 w 1008"/>
              <a:gd name="T13" fmla="*/ 2147483646 h 1536"/>
              <a:gd name="T14" fmla="*/ 2147483646 w 1008"/>
              <a:gd name="T15" fmla="*/ 2147483646 h 1536"/>
              <a:gd name="T16" fmla="*/ 2147483646 w 1008"/>
              <a:gd name="T17" fmla="*/ 2147483646 h 1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8"/>
              <a:gd name="T28" fmla="*/ 0 h 1536"/>
              <a:gd name="T29" fmla="*/ 1008 w 1008"/>
              <a:gd name="T30" fmla="*/ 1536 h 1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8" h="1536">
                <a:moveTo>
                  <a:pt x="88" y="1360"/>
                </a:moveTo>
                <a:cubicBezTo>
                  <a:pt x="308" y="1448"/>
                  <a:pt x="528" y="1536"/>
                  <a:pt x="520" y="1360"/>
                </a:cubicBezTo>
                <a:cubicBezTo>
                  <a:pt x="512" y="1184"/>
                  <a:pt x="80" y="456"/>
                  <a:pt x="40" y="304"/>
                </a:cubicBezTo>
                <a:cubicBezTo>
                  <a:pt x="0" y="152"/>
                  <a:pt x="240" y="480"/>
                  <a:pt x="280" y="448"/>
                </a:cubicBezTo>
                <a:cubicBezTo>
                  <a:pt x="320" y="416"/>
                  <a:pt x="240" y="96"/>
                  <a:pt x="280" y="112"/>
                </a:cubicBezTo>
                <a:cubicBezTo>
                  <a:pt x="320" y="128"/>
                  <a:pt x="472" y="560"/>
                  <a:pt x="520" y="544"/>
                </a:cubicBezTo>
                <a:cubicBezTo>
                  <a:pt x="568" y="528"/>
                  <a:pt x="496" y="0"/>
                  <a:pt x="568" y="16"/>
                </a:cubicBezTo>
                <a:cubicBezTo>
                  <a:pt x="640" y="32"/>
                  <a:pt x="896" y="552"/>
                  <a:pt x="952" y="640"/>
                </a:cubicBezTo>
                <a:cubicBezTo>
                  <a:pt x="1008" y="728"/>
                  <a:pt x="956" y="636"/>
                  <a:pt x="904" y="5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sz="2100"/>
          </a:p>
        </p:txBody>
      </p:sp>
      <p:sp>
        <p:nvSpPr>
          <p:cNvPr id="16398" name="Rectangle 27">
            <a:extLst>
              <a:ext uri="{FF2B5EF4-FFF2-40B4-BE49-F238E27FC236}">
                <a16:creationId xmlns:a16="http://schemas.microsoft.com/office/drawing/2014/main" id="{52600AC0-0DF2-431A-8DB3-EB59627B73CF}"/>
              </a:ext>
            </a:extLst>
          </p:cNvPr>
          <p:cNvSpPr>
            <a:spLocks noChangeArrowheads="1"/>
          </p:cNvSpPr>
          <p:nvPr/>
        </p:nvSpPr>
        <p:spPr bwMode="auto">
          <a:xfrm>
            <a:off x="2971800" y="5295900"/>
            <a:ext cx="7543800" cy="800100"/>
          </a:xfrm>
          <a:prstGeom prst="rect">
            <a:avLst/>
          </a:prstGeom>
          <a:solidFill>
            <a:srgbClr val="FFC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100" dirty="0"/>
              <a:t>Staff might well View Change Differently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7"/>
          <p:cNvSpPr txBox="1"/>
          <p:nvPr/>
        </p:nvSpPr>
        <p:spPr>
          <a:xfrm>
            <a:off x="1533179" y="1474094"/>
            <a:ext cx="12344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660066"/>
                </a:solidFill>
                <a:latin typeface="Calibri"/>
                <a:ea typeface="Calibri"/>
                <a:cs typeface="Calibri"/>
                <a:sym typeface="Calibri"/>
              </a:rPr>
              <a:t>3. How to get Started! SMART Goal Setting </a:t>
            </a:r>
          </a:p>
        </p:txBody>
      </p:sp>
      <p:sp>
        <p:nvSpPr>
          <p:cNvPr id="95" name="Google Shape;95;p7"/>
          <p:cNvSpPr txBox="1"/>
          <p:nvPr/>
        </p:nvSpPr>
        <p:spPr>
          <a:xfrm>
            <a:off x="1211238" y="2513372"/>
            <a:ext cx="8519615" cy="5847714"/>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Font typeface="Arial" panose="020B0604020202020204" pitchFamily="34" charset="0"/>
              <a:buChar char="•"/>
            </a:pPr>
            <a:r>
              <a:rPr lang="en-US" sz="2400" b="0" i="0" dirty="0">
                <a:solidFill>
                  <a:srgbClr val="000000"/>
                </a:solidFill>
                <a:effectLst/>
                <a:latin typeface="open sans" panose="020B0606030504020204" pitchFamily="34" charset="0"/>
              </a:rPr>
              <a:t>SMART goals is </a:t>
            </a:r>
            <a:r>
              <a:rPr lang="en-US" sz="2400" dirty="0">
                <a:latin typeface="open sans" panose="020B0606030504020204" pitchFamily="34" charset="0"/>
              </a:rPr>
              <a:t>a</a:t>
            </a:r>
            <a:r>
              <a:rPr lang="en-US" sz="2400" b="0" i="0" dirty="0">
                <a:solidFill>
                  <a:srgbClr val="000000"/>
                </a:solidFill>
                <a:effectLst/>
                <a:latin typeface="open sans" panose="020B0606030504020204" pitchFamily="34" charset="0"/>
              </a:rPr>
              <a:t> straightforward affordable in both time and resources way to get any Change Management process started</a:t>
            </a:r>
          </a:p>
          <a:p>
            <a:pPr marL="571500" marR="0" lvl="0" indent="-571500" algn="l" rtl="0">
              <a:spcBef>
                <a:spcPts val="0"/>
              </a:spcBef>
              <a:spcAft>
                <a:spcPts val="0"/>
              </a:spcAft>
              <a:buFont typeface="Arial" panose="020B0604020202020204" pitchFamily="34" charset="0"/>
              <a:buChar char="•"/>
            </a:pPr>
            <a:endParaRPr lang="en-US" sz="2400" b="0" i="0" dirty="0">
              <a:solidFill>
                <a:srgbClr val="000000"/>
              </a:solidFill>
              <a:effectLst/>
              <a:latin typeface="open sans" panose="020B0606030504020204" pitchFamily="34" charset="0"/>
            </a:endParaRPr>
          </a:p>
          <a:p>
            <a:pPr marL="571500" marR="0" lvl="0" indent="-571500" algn="l" rtl="0">
              <a:spcBef>
                <a:spcPts val="0"/>
              </a:spcBef>
              <a:spcAft>
                <a:spcPts val="0"/>
              </a:spcAft>
              <a:buFont typeface="Arial" panose="020B0604020202020204" pitchFamily="34" charset="0"/>
              <a:buChar char="•"/>
            </a:pPr>
            <a:r>
              <a:rPr lang="en-US" sz="2400" dirty="0">
                <a:latin typeface="open sans" panose="020B0606030504020204" pitchFamily="34" charset="0"/>
              </a:rPr>
              <a:t>Very useful in framing and most importantly the  communication of  </a:t>
            </a:r>
            <a:r>
              <a:rPr lang="en-US" sz="2400" b="1" dirty="0">
                <a:latin typeface="open sans" panose="020B0606030504020204" pitchFamily="34" charset="0"/>
              </a:rPr>
              <a:t>Definition &amp; Adoption</a:t>
            </a:r>
          </a:p>
          <a:p>
            <a:pPr marL="571500" marR="0" lvl="0" indent="-571500" algn="l" rtl="0">
              <a:spcBef>
                <a:spcPts val="0"/>
              </a:spcBef>
              <a:spcAft>
                <a:spcPts val="0"/>
              </a:spcAft>
              <a:buFont typeface="Arial" panose="020B0604020202020204" pitchFamily="34" charset="0"/>
              <a:buChar char="•"/>
            </a:pPr>
            <a:endParaRPr lang="en-US" sz="2400" b="1" i="0" dirty="0">
              <a:solidFill>
                <a:srgbClr val="000000"/>
              </a:solidFill>
              <a:effectLst/>
              <a:latin typeface="open sans" panose="020B0606030504020204" pitchFamily="34" charset="0"/>
            </a:endParaRPr>
          </a:p>
          <a:p>
            <a:pPr marL="571500" marR="0" lvl="0" indent="-571500" algn="l" rtl="0">
              <a:spcBef>
                <a:spcPts val="0"/>
              </a:spcBef>
              <a:spcAft>
                <a:spcPts val="0"/>
              </a:spcAft>
              <a:buFont typeface="Arial" panose="020B0604020202020204" pitchFamily="34" charset="0"/>
              <a:buChar char="•"/>
            </a:pPr>
            <a:r>
              <a:rPr lang="en-US" sz="2400" b="0" i="0" dirty="0">
                <a:solidFill>
                  <a:srgbClr val="000000"/>
                </a:solidFill>
                <a:effectLst/>
                <a:latin typeface="open sans" panose="020B0606030504020204" pitchFamily="34" charset="0"/>
              </a:rPr>
              <a:t>Makes it easier to help your organization prepare, conform, and accept the change in a streamlined way throughout the change process</a:t>
            </a:r>
          </a:p>
          <a:p>
            <a:pPr marL="571500" marR="0" lvl="0" indent="-571500" algn="l" rtl="0">
              <a:spcBef>
                <a:spcPts val="0"/>
              </a:spcBef>
              <a:spcAft>
                <a:spcPts val="0"/>
              </a:spcAft>
              <a:buFont typeface="Arial" panose="020B0604020202020204" pitchFamily="34" charset="0"/>
              <a:buChar char="•"/>
            </a:pPr>
            <a:endParaRPr lang="en-US" sz="2400" b="0" i="0" dirty="0">
              <a:solidFill>
                <a:srgbClr val="000000"/>
              </a:solidFill>
              <a:effectLst/>
              <a:latin typeface="open sans" panose="020B0606030504020204" pitchFamily="34" charset="0"/>
            </a:endParaRPr>
          </a:p>
          <a:p>
            <a:pPr marL="571500" marR="0" lvl="0" indent="-571500" algn="l" rtl="0">
              <a:spcBef>
                <a:spcPts val="0"/>
              </a:spcBef>
              <a:spcAft>
                <a:spcPts val="0"/>
              </a:spcAft>
              <a:buFont typeface="Arial" panose="020B0604020202020204" pitchFamily="34" charset="0"/>
              <a:buChar char="•"/>
            </a:pPr>
            <a:r>
              <a:rPr lang="en-US" sz="2400" dirty="0">
                <a:latin typeface="open sans" panose="020B0606030504020204" pitchFamily="34" charset="0"/>
              </a:rPr>
              <a:t>All about fast comprehension and acceptance</a:t>
            </a:r>
          </a:p>
          <a:p>
            <a:pPr marL="571500" marR="0" lvl="0" indent="-571500" algn="l" rtl="0">
              <a:spcBef>
                <a:spcPts val="0"/>
              </a:spcBef>
              <a:spcAft>
                <a:spcPts val="0"/>
              </a:spcAft>
              <a:buFont typeface="Arial" panose="020B0604020202020204" pitchFamily="34" charset="0"/>
              <a:buChar char="•"/>
            </a:pPr>
            <a:endParaRPr lang="en-US" sz="2400" dirty="0">
              <a:latin typeface="open sans" panose="020B0606030504020204" pitchFamily="34" charset="0"/>
            </a:endParaRPr>
          </a:p>
          <a:p>
            <a:pPr marL="571500" marR="0" lvl="0" indent="-571500" algn="l" rtl="0">
              <a:spcBef>
                <a:spcPts val="0"/>
              </a:spcBef>
              <a:spcAft>
                <a:spcPts val="0"/>
              </a:spcAft>
              <a:buFont typeface="Arial" panose="020B0604020202020204" pitchFamily="34" charset="0"/>
              <a:buChar char="•"/>
            </a:pPr>
            <a:r>
              <a:rPr lang="en-US" sz="2400" dirty="0">
                <a:latin typeface="open sans" panose="020B0606030504020204" pitchFamily="34" charset="0"/>
              </a:rPr>
              <a:t>Can be used as a Stand Alone change structure or be built on with a more complicated framework </a:t>
            </a:r>
          </a:p>
          <a:p>
            <a:pPr marL="571500" marR="0" lvl="0" indent="-571500" algn="l" rtl="0">
              <a:spcBef>
                <a:spcPts val="0"/>
              </a:spcBef>
              <a:spcAft>
                <a:spcPts val="0"/>
              </a:spcAft>
              <a:buFont typeface="Arial" panose="020B0604020202020204" pitchFamily="34" charset="0"/>
              <a:buChar char="•"/>
            </a:pPr>
            <a:endParaRPr dirty="0"/>
          </a:p>
        </p:txBody>
      </p:sp>
      <p:sp>
        <p:nvSpPr>
          <p:cNvPr id="96" name="Google Shape;96;p7" descr="Business Communication: What it Means, Why it Matters &amp; Mor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6" name="Diagram 5">
            <a:extLst>
              <a:ext uri="{FF2B5EF4-FFF2-40B4-BE49-F238E27FC236}">
                <a16:creationId xmlns:a16="http://schemas.microsoft.com/office/drawing/2014/main" id="{0E679C76-8552-4594-8F39-566B77AA1E58}"/>
              </a:ext>
            </a:extLst>
          </p:cNvPr>
          <p:cNvGraphicFramePr/>
          <p:nvPr>
            <p:extLst>
              <p:ext uri="{D42A27DB-BD31-4B8C-83A1-F6EECF244321}">
                <p14:modId xmlns:p14="http://schemas.microsoft.com/office/powerpoint/2010/main" val="3854669484"/>
              </p:ext>
            </p:extLst>
          </p:nvPr>
        </p:nvGraphicFramePr>
        <p:xfrm>
          <a:off x="10167583" y="2323602"/>
          <a:ext cx="7014948" cy="6752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6" name="Google Shape;96;p7" descr="Business Communication: What it Means, Why it Matters &amp; Mor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TextBox 10">
            <a:extLst>
              <a:ext uri="{FF2B5EF4-FFF2-40B4-BE49-F238E27FC236}">
                <a16:creationId xmlns:a16="http://schemas.microsoft.com/office/drawing/2014/main" id="{145E6D0D-9FDB-4A8B-9299-2C72A314ED46}"/>
              </a:ext>
            </a:extLst>
          </p:cNvPr>
          <p:cNvSpPr txBox="1"/>
          <p:nvPr/>
        </p:nvSpPr>
        <p:spPr>
          <a:xfrm>
            <a:off x="1528549" y="2274088"/>
            <a:ext cx="9144000" cy="2308324"/>
          </a:xfrm>
          <a:prstGeom prst="rect">
            <a:avLst/>
          </a:prstGeom>
          <a:noFill/>
        </p:spPr>
        <p:txBody>
          <a:bodyPr wrap="square">
            <a:spAutoFit/>
          </a:bodyPr>
          <a:lstStyle/>
          <a:p>
            <a:r>
              <a:rPr lang="en-US" sz="2400" b="1" dirty="0">
                <a:solidFill>
                  <a:srgbClr val="7030A0"/>
                </a:solidFill>
                <a:latin typeface="Calibri" panose="020F0502020204030204" pitchFamily="34" charset="0"/>
              </a:rPr>
              <a:t>‘Bridie’</a:t>
            </a:r>
            <a:r>
              <a:rPr lang="en-US" sz="2400" b="1" i="0" u="none" strike="noStrike" dirty="0">
                <a:solidFill>
                  <a:srgbClr val="7030A0"/>
                </a:solidFill>
                <a:effectLst/>
                <a:latin typeface="Calibri" panose="020F0502020204030204" pitchFamily="34" charset="0"/>
              </a:rPr>
              <a:t> runs a long-established hairdressers in a small town in the  </a:t>
            </a:r>
            <a:r>
              <a:rPr lang="en-US" sz="2400" b="1" dirty="0">
                <a:solidFill>
                  <a:srgbClr val="7030A0"/>
                </a:solidFill>
                <a:latin typeface="Calibri" panose="020F0502020204030204" pitchFamily="34" charset="0"/>
              </a:rPr>
              <a:t>Republic of </a:t>
            </a:r>
            <a:r>
              <a:rPr lang="en-US" sz="2400" b="1" i="0" u="none" strike="noStrike" dirty="0">
                <a:solidFill>
                  <a:srgbClr val="7030A0"/>
                </a:solidFill>
                <a:effectLst/>
                <a:latin typeface="Calibri" panose="020F0502020204030204" pitchFamily="34" charset="0"/>
              </a:rPr>
              <a:t>Ireland. Typical of many similar Irish businesses her business does not yet have a Social Media presence. </a:t>
            </a:r>
          </a:p>
          <a:p>
            <a:endParaRPr lang="en-US" sz="2400" b="1" dirty="0">
              <a:solidFill>
                <a:srgbClr val="7030A0"/>
              </a:solidFill>
              <a:latin typeface="Calibri" panose="020F0502020204030204" pitchFamily="34" charset="0"/>
            </a:endParaRPr>
          </a:p>
          <a:p>
            <a:r>
              <a:rPr lang="en-US" sz="2400" b="1" i="0" u="none" strike="noStrike" dirty="0">
                <a:solidFill>
                  <a:srgbClr val="7030A0"/>
                </a:solidFill>
                <a:effectLst/>
                <a:latin typeface="Calibri" panose="020F0502020204030204" pitchFamily="34" charset="0"/>
              </a:rPr>
              <a:t>Complete the SMART GOAL Table below for this project. Where possible share with a learning colleagues. </a:t>
            </a:r>
            <a:endParaRPr lang="en-IE" sz="2400" dirty="0">
              <a:solidFill>
                <a:srgbClr val="7030A0"/>
              </a:solidFill>
            </a:endParaRPr>
          </a:p>
        </p:txBody>
      </p:sp>
      <p:graphicFrame>
        <p:nvGraphicFramePr>
          <p:cNvPr id="5" name="Table 6">
            <a:extLst>
              <a:ext uri="{FF2B5EF4-FFF2-40B4-BE49-F238E27FC236}">
                <a16:creationId xmlns:a16="http://schemas.microsoft.com/office/drawing/2014/main" id="{78AED17A-E714-4D04-A174-17ECB089CF04}"/>
              </a:ext>
            </a:extLst>
          </p:cNvPr>
          <p:cNvGraphicFramePr>
            <a:graphicFrameLocks noGrp="1"/>
          </p:cNvGraphicFramePr>
          <p:nvPr>
            <p:extLst>
              <p:ext uri="{D42A27DB-BD31-4B8C-83A1-F6EECF244321}">
                <p14:modId xmlns:p14="http://schemas.microsoft.com/office/powerpoint/2010/main" val="146688910"/>
              </p:ext>
            </p:extLst>
          </p:nvPr>
        </p:nvGraphicFramePr>
        <p:xfrm>
          <a:off x="1211238" y="7008812"/>
          <a:ext cx="15943998" cy="2091120"/>
        </p:xfrm>
        <a:graphic>
          <a:graphicData uri="http://schemas.openxmlformats.org/drawingml/2006/table">
            <a:tbl>
              <a:tblPr firstRow="1" lastRow="1" bandRow="1">
                <a:tableStyleId>{84AED351-25B0-4149-A5ED-F89A5CD1FB83}</a:tableStyleId>
              </a:tblPr>
              <a:tblGrid>
                <a:gridCol w="825460">
                  <a:extLst>
                    <a:ext uri="{9D8B030D-6E8A-4147-A177-3AD203B41FA5}">
                      <a16:colId xmlns:a16="http://schemas.microsoft.com/office/drawing/2014/main" val="1363005640"/>
                    </a:ext>
                  </a:extLst>
                </a:gridCol>
                <a:gridCol w="2141731">
                  <a:extLst>
                    <a:ext uri="{9D8B030D-6E8A-4147-A177-3AD203B41FA5}">
                      <a16:colId xmlns:a16="http://schemas.microsoft.com/office/drawing/2014/main" val="3022636666"/>
                    </a:ext>
                  </a:extLst>
                </a:gridCol>
                <a:gridCol w="12976807">
                  <a:extLst>
                    <a:ext uri="{9D8B030D-6E8A-4147-A177-3AD203B41FA5}">
                      <a16:colId xmlns:a16="http://schemas.microsoft.com/office/drawing/2014/main" val="2139191347"/>
                    </a:ext>
                  </a:extLst>
                </a:gridCol>
              </a:tblGrid>
              <a:tr h="418224">
                <a:tc>
                  <a:txBody>
                    <a:bodyPr/>
                    <a:lstStyle/>
                    <a:p>
                      <a:r>
                        <a:rPr lang="en-IE" sz="2000" b="1" dirty="0"/>
                        <a:t>S</a:t>
                      </a:r>
                    </a:p>
                  </a:txBody>
                  <a:tcPr/>
                </a:tc>
                <a:tc>
                  <a:txBody>
                    <a:bodyPr/>
                    <a:lstStyle/>
                    <a:p>
                      <a:r>
                        <a:rPr lang="en-IE" sz="2000" dirty="0"/>
                        <a:t>Specific </a:t>
                      </a:r>
                    </a:p>
                  </a:txBody>
                  <a:tcPr/>
                </a:tc>
                <a:tc>
                  <a:txBody>
                    <a:bodyPr/>
                    <a:lstStyle/>
                    <a:p>
                      <a:endParaRPr lang="en-IE" dirty="0"/>
                    </a:p>
                  </a:txBody>
                  <a:tcPr/>
                </a:tc>
                <a:extLst>
                  <a:ext uri="{0D108BD9-81ED-4DB2-BD59-A6C34878D82A}">
                    <a16:rowId xmlns:a16="http://schemas.microsoft.com/office/drawing/2014/main" val="2849142764"/>
                  </a:ext>
                </a:extLst>
              </a:tr>
              <a:tr h="418224">
                <a:tc>
                  <a:txBody>
                    <a:bodyPr/>
                    <a:lstStyle/>
                    <a:p>
                      <a:r>
                        <a:rPr lang="en-IE" sz="2000" b="1" dirty="0"/>
                        <a:t>M</a:t>
                      </a:r>
                    </a:p>
                  </a:txBody>
                  <a:tcPr/>
                </a:tc>
                <a:tc>
                  <a:txBody>
                    <a:bodyPr/>
                    <a:lstStyle/>
                    <a:p>
                      <a:r>
                        <a:rPr lang="en-IE" sz="2000" dirty="0"/>
                        <a:t>Measurable</a:t>
                      </a:r>
                    </a:p>
                  </a:txBody>
                  <a:tcPr/>
                </a:tc>
                <a:tc>
                  <a:txBody>
                    <a:bodyPr/>
                    <a:lstStyle/>
                    <a:p>
                      <a:endParaRPr lang="en-IE" dirty="0"/>
                    </a:p>
                  </a:txBody>
                  <a:tcPr/>
                </a:tc>
                <a:extLst>
                  <a:ext uri="{0D108BD9-81ED-4DB2-BD59-A6C34878D82A}">
                    <a16:rowId xmlns:a16="http://schemas.microsoft.com/office/drawing/2014/main" val="289406910"/>
                  </a:ext>
                </a:extLst>
              </a:tr>
              <a:tr h="418224">
                <a:tc>
                  <a:txBody>
                    <a:bodyPr/>
                    <a:lstStyle/>
                    <a:p>
                      <a:r>
                        <a:rPr lang="en-IE" sz="2000" b="1" dirty="0"/>
                        <a:t>A</a:t>
                      </a:r>
                    </a:p>
                  </a:txBody>
                  <a:tcPr/>
                </a:tc>
                <a:tc>
                  <a:txBody>
                    <a:bodyPr/>
                    <a:lstStyle/>
                    <a:p>
                      <a:r>
                        <a:rPr lang="en-IE" sz="2000" dirty="0"/>
                        <a:t>Achievable</a:t>
                      </a:r>
                    </a:p>
                  </a:txBody>
                  <a:tcPr/>
                </a:tc>
                <a:tc>
                  <a:txBody>
                    <a:bodyPr/>
                    <a:lstStyle/>
                    <a:p>
                      <a:endParaRPr lang="en-IE" dirty="0"/>
                    </a:p>
                  </a:txBody>
                  <a:tcPr/>
                </a:tc>
                <a:extLst>
                  <a:ext uri="{0D108BD9-81ED-4DB2-BD59-A6C34878D82A}">
                    <a16:rowId xmlns:a16="http://schemas.microsoft.com/office/drawing/2014/main" val="2517690888"/>
                  </a:ext>
                </a:extLst>
              </a:tr>
              <a:tr h="418224">
                <a:tc>
                  <a:txBody>
                    <a:bodyPr/>
                    <a:lstStyle/>
                    <a:p>
                      <a:r>
                        <a:rPr lang="en-IE" sz="2000" b="1" dirty="0"/>
                        <a:t>R</a:t>
                      </a:r>
                    </a:p>
                  </a:txBody>
                  <a:tcPr/>
                </a:tc>
                <a:tc>
                  <a:txBody>
                    <a:bodyPr/>
                    <a:lstStyle/>
                    <a:p>
                      <a:r>
                        <a:rPr lang="en-IE" sz="2000" dirty="0"/>
                        <a:t>Realistic</a:t>
                      </a:r>
                    </a:p>
                  </a:txBody>
                  <a:tcPr/>
                </a:tc>
                <a:tc>
                  <a:txBody>
                    <a:bodyPr/>
                    <a:lstStyle/>
                    <a:p>
                      <a:endParaRPr lang="en-IE" dirty="0"/>
                    </a:p>
                  </a:txBody>
                  <a:tcPr/>
                </a:tc>
                <a:extLst>
                  <a:ext uri="{0D108BD9-81ED-4DB2-BD59-A6C34878D82A}">
                    <a16:rowId xmlns:a16="http://schemas.microsoft.com/office/drawing/2014/main" val="367542100"/>
                  </a:ext>
                </a:extLst>
              </a:tr>
              <a:tr h="418224">
                <a:tc>
                  <a:txBody>
                    <a:bodyPr/>
                    <a:lstStyle/>
                    <a:p>
                      <a:r>
                        <a:rPr lang="en-IE" sz="2000" b="1" dirty="0"/>
                        <a:t>T</a:t>
                      </a:r>
                    </a:p>
                  </a:txBody>
                  <a:tcPr/>
                </a:tc>
                <a:tc>
                  <a:txBody>
                    <a:bodyPr/>
                    <a:lstStyle/>
                    <a:p>
                      <a:r>
                        <a:rPr lang="en-IE" sz="2000" dirty="0"/>
                        <a:t>Timebound</a:t>
                      </a:r>
                    </a:p>
                  </a:txBody>
                  <a:tcPr/>
                </a:tc>
                <a:tc>
                  <a:txBody>
                    <a:bodyPr/>
                    <a:lstStyle/>
                    <a:p>
                      <a:endParaRPr lang="en-IE" dirty="0"/>
                    </a:p>
                  </a:txBody>
                  <a:tcPr/>
                </a:tc>
                <a:extLst>
                  <a:ext uri="{0D108BD9-81ED-4DB2-BD59-A6C34878D82A}">
                    <a16:rowId xmlns:a16="http://schemas.microsoft.com/office/drawing/2014/main" val="268852069"/>
                  </a:ext>
                </a:extLst>
              </a:tr>
            </a:tbl>
          </a:graphicData>
        </a:graphic>
      </p:graphicFrame>
      <p:sp>
        <p:nvSpPr>
          <p:cNvPr id="9" name="TextBox 8">
            <a:extLst>
              <a:ext uri="{FF2B5EF4-FFF2-40B4-BE49-F238E27FC236}">
                <a16:creationId xmlns:a16="http://schemas.microsoft.com/office/drawing/2014/main" id="{31E77D44-829D-4E2F-B561-B81AE2276110}"/>
              </a:ext>
            </a:extLst>
          </p:cNvPr>
          <p:cNvSpPr txBox="1"/>
          <p:nvPr/>
        </p:nvSpPr>
        <p:spPr>
          <a:xfrm>
            <a:off x="3589855" y="6627918"/>
            <a:ext cx="9937277" cy="369332"/>
          </a:xfrm>
          <a:prstGeom prst="rect">
            <a:avLst/>
          </a:prstGeom>
          <a:noFill/>
        </p:spPr>
        <p:txBody>
          <a:bodyPr wrap="square" rtlCol="0">
            <a:spAutoFit/>
          </a:bodyPr>
          <a:lstStyle/>
          <a:p>
            <a:r>
              <a:rPr lang="en-IE" sz="1800" b="1" dirty="0">
                <a:solidFill>
                  <a:srgbClr val="7030A0"/>
                </a:solidFill>
              </a:rPr>
              <a:t>‘Bridie’s Hair Saloon’ Social Media Adoption Project Smart Goals </a:t>
            </a:r>
          </a:p>
        </p:txBody>
      </p:sp>
      <p:pic>
        <p:nvPicPr>
          <p:cNvPr id="4098" name="Picture 2">
            <a:extLst>
              <a:ext uri="{FF2B5EF4-FFF2-40B4-BE49-F238E27FC236}">
                <a16:creationId xmlns:a16="http://schemas.microsoft.com/office/drawing/2014/main" id="{DD7ABAFE-4C14-4563-BD73-A16A34158F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549" y="1135834"/>
            <a:ext cx="899028" cy="8990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76C312D-75AF-423A-9D0F-21DD707E4288}"/>
              </a:ext>
            </a:extLst>
          </p:cNvPr>
          <p:cNvSpPr txBox="1"/>
          <p:nvPr/>
        </p:nvSpPr>
        <p:spPr>
          <a:xfrm>
            <a:off x="2434107" y="1431459"/>
            <a:ext cx="9144000" cy="307777"/>
          </a:xfrm>
          <a:prstGeom prst="rect">
            <a:avLst/>
          </a:prstGeom>
          <a:noFill/>
        </p:spPr>
        <p:txBody>
          <a:bodyPr wrap="square">
            <a:spAutoFit/>
          </a:bodyPr>
          <a:lstStyle/>
          <a:p>
            <a:r>
              <a:rPr lang="en-IE" sz="1400" b="1" dirty="0">
                <a:solidFill>
                  <a:srgbClr val="7030A0"/>
                </a:solidFill>
              </a:rPr>
              <a:t>Get Busy</a:t>
            </a:r>
            <a:r>
              <a:rPr lang="en-IE" b="1" dirty="0">
                <a:solidFill>
                  <a:srgbClr val="7030A0"/>
                </a:solidFill>
              </a:rPr>
              <a:t>!</a:t>
            </a:r>
          </a:p>
        </p:txBody>
      </p:sp>
      <p:pic>
        <p:nvPicPr>
          <p:cNvPr id="6" name="Picture 5" descr="A room with tables and chairs&#10;&#10;Description automatically generated with medium confidence">
            <a:extLst>
              <a:ext uri="{FF2B5EF4-FFF2-40B4-BE49-F238E27FC236}">
                <a16:creationId xmlns:a16="http://schemas.microsoft.com/office/drawing/2014/main" id="{6BDAA0D6-B882-4FBF-9625-2437337253D5}"/>
              </a:ext>
            </a:extLst>
          </p:cNvPr>
          <p:cNvPicPr>
            <a:picLocks noChangeAspect="1"/>
          </p:cNvPicPr>
          <p:nvPr/>
        </p:nvPicPr>
        <p:blipFill>
          <a:blip r:embed="rId4"/>
          <a:stretch>
            <a:fillRect/>
          </a:stretch>
        </p:blipFill>
        <p:spPr>
          <a:xfrm>
            <a:off x="10769062" y="2499464"/>
            <a:ext cx="6231628" cy="4128454"/>
          </a:xfrm>
          <a:prstGeom prst="rect">
            <a:avLst/>
          </a:prstGeom>
        </p:spPr>
      </p:pic>
    </p:spTree>
    <p:extLst>
      <p:ext uri="{BB962C8B-B14F-4D97-AF65-F5344CB8AC3E}">
        <p14:creationId xmlns:p14="http://schemas.microsoft.com/office/powerpoint/2010/main" val="707822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9"/>
          <p:cNvSpPr txBox="1"/>
          <p:nvPr/>
        </p:nvSpPr>
        <p:spPr>
          <a:xfrm>
            <a:off x="1258252" y="1469529"/>
            <a:ext cx="12420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660066"/>
                </a:solidFill>
                <a:latin typeface="Calibri"/>
                <a:ea typeface="Calibri"/>
                <a:cs typeface="Calibri"/>
                <a:sym typeface="Calibri"/>
              </a:rPr>
              <a:t>3. Kotter’s Eight Stages of Change Management </a:t>
            </a:r>
          </a:p>
        </p:txBody>
      </p:sp>
      <p:sp>
        <p:nvSpPr>
          <p:cNvPr id="110" name="Google Shape;110;p9"/>
          <p:cNvSpPr txBox="1"/>
          <p:nvPr/>
        </p:nvSpPr>
        <p:spPr>
          <a:xfrm>
            <a:off x="685800" y="2300227"/>
            <a:ext cx="13182600" cy="523220"/>
          </a:xfrm>
          <a:prstGeom prst="rect">
            <a:avLst/>
          </a:prstGeom>
          <a:noFill/>
          <a:ln>
            <a:noFill/>
          </a:ln>
        </p:spPr>
        <p:txBody>
          <a:bodyPr spcFirstLastPara="1" wrap="square" lIns="91425" tIns="45700" rIns="91425" bIns="45700" anchor="t" anchorCtr="0">
            <a:spAutoFit/>
          </a:bodyPr>
          <a:lstStyle/>
          <a:p>
            <a:pPr marL="457200" marR="0" lvl="0" indent="-279400" algn="l" rtl="0">
              <a:spcBef>
                <a:spcPts val="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p:txBody>
      </p:sp>
      <p:sp>
        <p:nvSpPr>
          <p:cNvPr id="111" name="Google Shape;111;p9"/>
          <p:cNvSpPr txBox="1"/>
          <p:nvPr/>
        </p:nvSpPr>
        <p:spPr>
          <a:xfrm>
            <a:off x="1048966" y="2300227"/>
            <a:ext cx="15763240" cy="1877397"/>
          </a:xfrm>
          <a:prstGeom prst="rect">
            <a:avLst/>
          </a:prstGeom>
          <a:noFill/>
          <a:ln>
            <a:noFill/>
          </a:ln>
        </p:spPr>
        <p:txBody>
          <a:bodyPr spcFirstLastPara="1" wrap="square" lIns="91425" tIns="45700" rIns="91425" bIns="45700" anchor="t" anchorCtr="0">
            <a:spAutoFit/>
          </a:bodyPr>
          <a:lstStyle/>
          <a:p>
            <a:pPr marL="285750" indent="-285750" rtl="0">
              <a:spcBef>
                <a:spcPts val="0"/>
              </a:spcBef>
              <a:spcAft>
                <a:spcPts val="80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Meaningful and hugely popular theory  chosen offering a framework wide and detailed enough to direct and manage the potential pitfalls of  Change Management </a:t>
            </a:r>
          </a:p>
          <a:p>
            <a:pPr marL="285750" indent="-285750" rtl="0">
              <a:spcBef>
                <a:spcPts val="0"/>
              </a:spcBef>
              <a:spcAft>
                <a:spcPts val="80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Offers a  practical roadmap to follow</a:t>
            </a:r>
          </a:p>
          <a:p>
            <a:pPr marL="285750" indent="-285750" rtl="0">
              <a:spcBef>
                <a:spcPts val="0"/>
              </a:spcBef>
              <a:spcAft>
                <a:spcPts val="800"/>
              </a:spcAft>
              <a:buFont typeface="Arial" panose="020B0604020202020204" pitchFamily="34" charset="0"/>
              <a:buChar char="•"/>
            </a:pPr>
            <a:r>
              <a:rPr lang="en-US" sz="2400" dirty="0">
                <a:latin typeface="Calibri" panose="020F0502020204030204" pitchFamily="34" charset="0"/>
              </a:rPr>
              <a:t>S</a:t>
            </a:r>
            <a:r>
              <a:rPr lang="en-US" sz="2400" b="0" i="0" u="none" strike="noStrike" dirty="0">
                <a:solidFill>
                  <a:srgbClr val="000000"/>
                </a:solidFill>
                <a:effectLst/>
                <a:latin typeface="Calibri" panose="020F0502020204030204" pitchFamily="34" charset="0"/>
              </a:rPr>
              <a:t>calable, if followed properly can bring  structure to any Change Management project</a:t>
            </a:r>
            <a:endParaRPr lang="en-US" sz="2400" b="0" dirty="0">
              <a:effectLst/>
            </a:endParaRPr>
          </a:p>
        </p:txBody>
      </p:sp>
      <p:pic>
        <p:nvPicPr>
          <p:cNvPr id="3" name="Picture 2" descr="Diagram&#10;&#10;Description automatically generated">
            <a:extLst>
              <a:ext uri="{FF2B5EF4-FFF2-40B4-BE49-F238E27FC236}">
                <a16:creationId xmlns:a16="http://schemas.microsoft.com/office/drawing/2014/main" id="{7FA543F4-E440-4578-B436-1AA92D8C0604}"/>
              </a:ext>
            </a:extLst>
          </p:cNvPr>
          <p:cNvPicPr>
            <a:picLocks noChangeAspect="1"/>
          </p:cNvPicPr>
          <p:nvPr/>
        </p:nvPicPr>
        <p:blipFill>
          <a:blip r:embed="rId3"/>
          <a:stretch>
            <a:fillRect/>
          </a:stretch>
        </p:blipFill>
        <p:spPr>
          <a:xfrm>
            <a:off x="2729552" y="4413892"/>
            <a:ext cx="7792871" cy="4721977"/>
          </a:xfrm>
          <a:prstGeom prst="rect">
            <a:avLst/>
          </a:prstGeom>
        </p:spPr>
      </p:pic>
      <p:pic>
        <p:nvPicPr>
          <p:cNvPr id="5122" name="Picture 2" descr="Leading Change, Kotter, John P, Used; Good Book - Picture 1 of 1">
            <a:extLst>
              <a:ext uri="{FF2B5EF4-FFF2-40B4-BE49-F238E27FC236}">
                <a16:creationId xmlns:a16="http://schemas.microsoft.com/office/drawing/2014/main" id="{1414A24C-23DF-42FC-98D7-5BE334E685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5617" y="4423249"/>
            <a:ext cx="3433003" cy="47515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7"/>
          <p:cNvSpPr txBox="1"/>
          <p:nvPr/>
        </p:nvSpPr>
        <p:spPr>
          <a:xfrm>
            <a:off x="1481695" y="1587400"/>
            <a:ext cx="12344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660066"/>
                </a:solidFill>
                <a:latin typeface="Calibri"/>
                <a:ea typeface="Calibri"/>
                <a:cs typeface="Calibri"/>
                <a:sym typeface="Calibri"/>
              </a:rPr>
              <a:t>3. The Importance of Effective Leadership</a:t>
            </a:r>
          </a:p>
        </p:txBody>
      </p:sp>
      <p:sp>
        <p:nvSpPr>
          <p:cNvPr id="95" name="Google Shape;95;p7"/>
          <p:cNvSpPr txBox="1"/>
          <p:nvPr/>
        </p:nvSpPr>
        <p:spPr>
          <a:xfrm>
            <a:off x="1211238" y="2513372"/>
            <a:ext cx="9297538" cy="5047495"/>
          </a:xfrm>
          <a:prstGeom prst="rect">
            <a:avLst/>
          </a:prstGeom>
          <a:noFill/>
          <a:ln>
            <a:noFill/>
          </a:ln>
        </p:spPr>
        <p:txBody>
          <a:bodyPr spcFirstLastPara="1" wrap="square" lIns="91425" tIns="45700" rIns="91425" bIns="45700" anchor="t" anchorCtr="0">
            <a:spAutoFit/>
          </a:bodyPr>
          <a:lstStyle/>
          <a:p>
            <a:pPr eaLnBrk="1" hangingPunct="1"/>
            <a:endParaRPr lang="en-GB" altLang="en-US" sz="2800" b="1" dirty="0">
              <a:latin typeface="Calibri" panose="020F0502020204030204" pitchFamily="34" charset="0"/>
              <a:cs typeface="Calibri" panose="020F0502020204030204" pitchFamily="34" charset="0"/>
            </a:endParaRPr>
          </a:p>
          <a:p>
            <a:pPr lvl="1" eaLnBrk="1" hangingPunct="1">
              <a:buClr>
                <a:srgbClr val="FF3300"/>
              </a:buClr>
              <a:buSzTx/>
            </a:pPr>
            <a:r>
              <a:rPr lang="en-GB" altLang="en-US" sz="2400" b="1" i="1" dirty="0">
                <a:solidFill>
                  <a:srgbClr val="7030A0"/>
                </a:solidFill>
                <a:latin typeface="Calibri" panose="020F0502020204030204" pitchFamily="34" charset="0"/>
                <a:cs typeface="Calibri" panose="020F0502020204030204" pitchFamily="34" charset="0"/>
              </a:rPr>
              <a:t>Managing</a:t>
            </a:r>
            <a:r>
              <a:rPr lang="en-GB" altLang="en-US" sz="2400" dirty="0">
                <a:latin typeface="Calibri" panose="020F0502020204030204" pitchFamily="34" charset="0"/>
                <a:cs typeface="Calibri" panose="020F0502020204030204" pitchFamily="34" charset="0"/>
              </a:rPr>
              <a:t> change is important …</a:t>
            </a:r>
          </a:p>
          <a:p>
            <a:pPr lvl="1" eaLnBrk="1" hangingPunct="1">
              <a:buSzPct val="70000"/>
              <a:buFont typeface="Wingdings" panose="05000000000000000000" pitchFamily="2" charset="2"/>
              <a:buNone/>
            </a:pPr>
            <a:r>
              <a:rPr lang="en-GB" altLang="en-US" sz="2400" dirty="0">
                <a:latin typeface="Calibri" panose="020F0502020204030204" pitchFamily="34" charset="0"/>
                <a:cs typeface="Calibri" panose="020F0502020204030204" pitchFamily="34" charset="0"/>
              </a:rPr>
              <a:t>	But for most organisations, the much bigger challenge is </a:t>
            </a:r>
            <a:r>
              <a:rPr lang="en-GB" altLang="en-US" sz="2400" b="1" i="1" dirty="0">
                <a:solidFill>
                  <a:srgbClr val="7030A0"/>
                </a:solidFill>
                <a:latin typeface="Calibri" panose="020F0502020204030204" pitchFamily="34" charset="0"/>
                <a:cs typeface="Calibri" panose="020F0502020204030204" pitchFamily="34" charset="0"/>
              </a:rPr>
              <a:t>leading</a:t>
            </a:r>
            <a:r>
              <a:rPr lang="en-GB" altLang="en-US" sz="2400" dirty="0">
                <a:latin typeface="Calibri" panose="020F0502020204030204" pitchFamily="34" charset="0"/>
                <a:cs typeface="Calibri" panose="020F0502020204030204" pitchFamily="34" charset="0"/>
              </a:rPr>
              <a:t> change.</a:t>
            </a:r>
          </a:p>
          <a:p>
            <a:pPr lvl="1" eaLnBrk="1" hangingPunct="1">
              <a:buSzPct val="70000"/>
              <a:buFont typeface="Wingdings" panose="05000000000000000000" pitchFamily="2" charset="2"/>
              <a:buNone/>
            </a:pPr>
            <a:r>
              <a:rPr lang="en-GB" altLang="en-US" sz="2400" dirty="0">
                <a:latin typeface="Calibri" panose="020F0502020204030204" pitchFamily="34" charset="0"/>
                <a:cs typeface="Calibri" panose="020F0502020204030204" pitchFamily="34" charset="0"/>
              </a:rPr>
              <a:t>	Only </a:t>
            </a:r>
            <a:r>
              <a:rPr lang="en-GB" altLang="en-US" sz="2400" b="1" i="1" dirty="0">
                <a:solidFill>
                  <a:srgbClr val="7030A0"/>
                </a:solidFill>
                <a:latin typeface="Calibri" panose="020F0502020204030204" pitchFamily="34" charset="0"/>
                <a:cs typeface="Calibri" panose="020F0502020204030204" pitchFamily="34" charset="0"/>
              </a:rPr>
              <a:t>leadership</a:t>
            </a:r>
            <a:r>
              <a:rPr lang="en-GB" altLang="en-US" sz="2400" b="1" i="1" dirty="0">
                <a:solidFill>
                  <a:srgbClr val="009900"/>
                </a:solidFill>
                <a:latin typeface="Calibri" panose="020F0502020204030204" pitchFamily="34" charset="0"/>
                <a:cs typeface="Calibri" panose="020F0502020204030204" pitchFamily="34" charset="0"/>
              </a:rPr>
              <a:t> </a:t>
            </a:r>
            <a:r>
              <a:rPr lang="en-GB" altLang="en-US" sz="2400" dirty="0">
                <a:latin typeface="Calibri" panose="020F0502020204030204" pitchFamily="34" charset="0"/>
                <a:cs typeface="Calibri" panose="020F0502020204030204" pitchFamily="34" charset="0"/>
              </a:rPr>
              <a:t>can blast through the many sources of corporate inertia.</a:t>
            </a:r>
          </a:p>
          <a:p>
            <a:pPr lvl="1" eaLnBrk="1" hangingPunct="1">
              <a:buSzPct val="70000"/>
              <a:buFont typeface="Wingdings" panose="05000000000000000000" pitchFamily="2" charset="2"/>
              <a:buNone/>
            </a:pPr>
            <a:r>
              <a:rPr lang="en-GB" altLang="en-US" sz="2400" dirty="0">
                <a:latin typeface="Calibri" panose="020F0502020204030204" pitchFamily="34" charset="0"/>
                <a:cs typeface="Calibri" panose="020F0502020204030204" pitchFamily="34" charset="0"/>
              </a:rPr>
              <a:t>	Only </a:t>
            </a:r>
            <a:r>
              <a:rPr lang="en-GB" altLang="en-US" sz="2400" b="1" i="1" dirty="0">
                <a:solidFill>
                  <a:srgbClr val="7030A0"/>
                </a:solidFill>
                <a:latin typeface="Calibri" panose="020F0502020204030204" pitchFamily="34" charset="0"/>
                <a:cs typeface="Calibri" panose="020F0502020204030204" pitchFamily="34" charset="0"/>
              </a:rPr>
              <a:t>leadership</a:t>
            </a:r>
            <a:r>
              <a:rPr lang="en-GB" altLang="en-US" sz="2400" dirty="0">
                <a:latin typeface="Calibri" panose="020F0502020204030204" pitchFamily="34" charset="0"/>
                <a:cs typeface="Calibri" panose="020F0502020204030204" pitchFamily="34" charset="0"/>
              </a:rPr>
              <a:t> can motivate the actions needed to alter behaviour in any significant way.</a:t>
            </a:r>
          </a:p>
          <a:p>
            <a:pPr lvl="1" eaLnBrk="1" hangingPunct="1">
              <a:buSzPct val="70000"/>
              <a:buFont typeface="Wingdings" panose="05000000000000000000" pitchFamily="2" charset="2"/>
              <a:buNone/>
            </a:pPr>
            <a:endParaRPr lang="en-GB" altLang="en-US" sz="2400" dirty="0">
              <a:latin typeface="Calibri" panose="020F0502020204030204" pitchFamily="34" charset="0"/>
              <a:cs typeface="Calibri" panose="020F0502020204030204" pitchFamily="34" charset="0"/>
            </a:endParaRPr>
          </a:p>
          <a:p>
            <a:pPr lvl="1" eaLnBrk="1" hangingPunct="1">
              <a:buSzPct val="70000"/>
              <a:buFont typeface="Wingdings" panose="05000000000000000000" pitchFamily="2" charset="2"/>
              <a:buNone/>
            </a:pPr>
            <a:r>
              <a:rPr lang="en-GB" altLang="en-US" sz="2400" dirty="0">
                <a:latin typeface="Calibri" panose="020F0502020204030204" pitchFamily="34" charset="0"/>
                <a:cs typeface="Calibri" panose="020F0502020204030204" pitchFamily="34" charset="0"/>
              </a:rPr>
              <a:t>	Only </a:t>
            </a:r>
            <a:r>
              <a:rPr lang="en-GB" altLang="en-US" sz="2400" b="1" i="1" dirty="0">
                <a:solidFill>
                  <a:srgbClr val="7030A0"/>
                </a:solidFill>
                <a:latin typeface="Calibri" panose="020F0502020204030204" pitchFamily="34" charset="0"/>
                <a:cs typeface="Calibri" panose="020F0502020204030204" pitchFamily="34" charset="0"/>
              </a:rPr>
              <a:t>leadership</a:t>
            </a:r>
            <a:r>
              <a:rPr lang="en-GB" altLang="en-US" sz="2400" dirty="0">
                <a:latin typeface="Calibri" panose="020F0502020204030204" pitchFamily="34" charset="0"/>
                <a:cs typeface="Calibri" panose="020F0502020204030204" pitchFamily="34" charset="0"/>
              </a:rPr>
              <a:t> can get change to stick by anchoring it in the very culture of an organisation.</a:t>
            </a:r>
          </a:p>
          <a:p>
            <a:pPr lvl="1" eaLnBrk="1" hangingPunct="1">
              <a:buSzPct val="70000"/>
              <a:buFont typeface="Wingdings" panose="05000000000000000000" pitchFamily="2" charset="2"/>
              <a:buNone/>
            </a:pPr>
            <a:endParaRPr lang="en-GB" altLang="en-US" sz="2000" dirty="0"/>
          </a:p>
          <a:p>
            <a:pPr lvl="1" algn="r" eaLnBrk="1" hangingPunct="1">
              <a:buSzPct val="70000"/>
              <a:buFont typeface="Wingdings" panose="05000000000000000000" pitchFamily="2" charset="2"/>
              <a:buNone/>
            </a:pPr>
            <a:r>
              <a:rPr lang="en-GB" altLang="en-US" sz="2000" b="1" u="sng" dirty="0"/>
              <a:t>Leading Change</a:t>
            </a:r>
            <a:r>
              <a:rPr lang="en-GB" altLang="en-US" sz="2000" b="1" dirty="0"/>
              <a:t>, John P. Kotter </a:t>
            </a:r>
          </a:p>
          <a:p>
            <a:pPr marL="571500" marR="0" lvl="0" indent="-571500" algn="l" rtl="0">
              <a:spcBef>
                <a:spcPts val="0"/>
              </a:spcBef>
              <a:spcAft>
                <a:spcPts val="0"/>
              </a:spcAft>
              <a:buFont typeface="Arial" panose="020B0604020202020204" pitchFamily="34" charset="0"/>
              <a:buChar char="•"/>
            </a:pPr>
            <a:endParaRPr dirty="0"/>
          </a:p>
        </p:txBody>
      </p:sp>
      <p:sp>
        <p:nvSpPr>
          <p:cNvPr id="96" name="Google Shape;96;p7" descr="Business Communication: What it Means, Why it Matters &amp; Mor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descr="A statue of a person holding a sign&#10;&#10;Description automatically generated with medium confidence">
            <a:extLst>
              <a:ext uri="{FF2B5EF4-FFF2-40B4-BE49-F238E27FC236}">
                <a16:creationId xmlns:a16="http://schemas.microsoft.com/office/drawing/2014/main" id="{31508A21-6D9F-4D55-AB26-E57EC0F298A9}"/>
              </a:ext>
            </a:extLst>
          </p:cNvPr>
          <p:cNvPicPr>
            <a:picLocks noChangeAspect="1"/>
          </p:cNvPicPr>
          <p:nvPr/>
        </p:nvPicPr>
        <p:blipFill>
          <a:blip r:embed="rId3"/>
          <a:stretch>
            <a:fillRect/>
          </a:stretch>
        </p:blipFill>
        <p:spPr>
          <a:xfrm>
            <a:off x="10984250" y="3112662"/>
            <a:ext cx="6092512" cy="4061675"/>
          </a:xfrm>
          <a:prstGeom prst="rect">
            <a:avLst/>
          </a:prstGeom>
        </p:spPr>
      </p:pic>
    </p:spTree>
    <p:extLst>
      <p:ext uri="{BB962C8B-B14F-4D97-AF65-F5344CB8AC3E}">
        <p14:creationId xmlns:p14="http://schemas.microsoft.com/office/powerpoint/2010/main" val="1843088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6"/>
          <p:cNvSpPr txBox="1"/>
          <p:nvPr/>
        </p:nvSpPr>
        <p:spPr>
          <a:xfrm>
            <a:off x="1447800" y="1573291"/>
            <a:ext cx="35814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660066"/>
                </a:solidFill>
                <a:latin typeface="Calibri"/>
                <a:ea typeface="Calibri"/>
                <a:cs typeface="Calibri"/>
                <a:sym typeface="Calibri"/>
              </a:rPr>
              <a:t>Summing up</a:t>
            </a:r>
            <a:endParaRPr sz="4000" b="1" dirty="0">
              <a:solidFill>
                <a:srgbClr val="660066"/>
              </a:solidFill>
              <a:latin typeface="Calibri"/>
              <a:ea typeface="Calibri"/>
              <a:cs typeface="Calibri"/>
              <a:sym typeface="Calibri"/>
            </a:endParaRPr>
          </a:p>
        </p:txBody>
      </p:sp>
      <p:sp>
        <p:nvSpPr>
          <p:cNvPr id="236" name="Google Shape;236;p16"/>
          <p:cNvSpPr txBox="1"/>
          <p:nvPr/>
        </p:nvSpPr>
        <p:spPr>
          <a:xfrm>
            <a:off x="2545506" y="2643235"/>
            <a:ext cx="4189101" cy="1846619"/>
          </a:xfrm>
          <a:prstGeom prst="rect">
            <a:avLst/>
          </a:prstGeom>
          <a:noFill/>
          <a:ln w="9525" cap="flat" cmpd="sng">
            <a:solidFill>
              <a:srgbClr val="CC66FF"/>
            </a:solidFill>
            <a:prstDash val="solid"/>
            <a:round/>
            <a:headEnd type="none" w="sm" len="sm"/>
            <a:tailEnd type="none" w="sm" len="sm"/>
          </a:ln>
        </p:spPr>
        <p:txBody>
          <a:bodyPr spcFirstLastPara="1" wrap="square" lIns="91425" tIns="45700" rIns="91425" bIns="45700" anchor="ctr" anchorCtr="0">
            <a:spAutoFit/>
          </a:bodyPr>
          <a:lstStyle/>
          <a:p>
            <a:pPr marL="0" marR="0" lvl="0" indent="0" rtl="0">
              <a:spcBef>
                <a:spcPts val="0"/>
              </a:spcBef>
              <a:spcAft>
                <a:spcPts val="0"/>
              </a:spcAft>
              <a:buNone/>
            </a:pPr>
            <a:r>
              <a:rPr lang="en-IE" sz="2400" dirty="0">
                <a:solidFill>
                  <a:schemeClr val="dk1"/>
                </a:solidFill>
                <a:latin typeface="Calibri"/>
                <a:ea typeface="Calibri"/>
                <a:cs typeface="Calibri"/>
                <a:sym typeface="Calibri"/>
              </a:rPr>
              <a:t>Change Management is a </a:t>
            </a:r>
            <a:r>
              <a:rPr lang="en-IE" sz="2400" b="1" dirty="0">
                <a:solidFill>
                  <a:schemeClr val="dk1"/>
                </a:solidFill>
                <a:latin typeface="Calibri"/>
                <a:ea typeface="Calibri"/>
                <a:cs typeface="Calibri"/>
                <a:sym typeface="Calibri"/>
              </a:rPr>
              <a:t>structured</a:t>
            </a:r>
            <a:r>
              <a:rPr lang="en-IE" sz="2400" dirty="0">
                <a:solidFill>
                  <a:schemeClr val="dk1"/>
                </a:solidFill>
                <a:latin typeface="Calibri"/>
                <a:ea typeface="Calibri"/>
                <a:cs typeface="Calibri"/>
                <a:sym typeface="Calibri"/>
              </a:rPr>
              <a:t> Business Tool to Realize the Future vision of your Business.</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37" name="Google Shape;237;p16"/>
          <p:cNvSpPr txBox="1"/>
          <p:nvPr/>
        </p:nvSpPr>
        <p:spPr>
          <a:xfrm>
            <a:off x="2348669" y="5920735"/>
            <a:ext cx="3805826" cy="1938952"/>
          </a:xfrm>
          <a:prstGeom prst="rect">
            <a:avLst/>
          </a:prstGeom>
          <a:noFill/>
          <a:ln w="9525" cap="flat" cmpd="sng">
            <a:solidFill>
              <a:srgbClr val="CC66FF"/>
            </a:solidFill>
            <a:prstDash val="solid"/>
            <a:round/>
            <a:headEnd type="none" w="sm" len="sm"/>
            <a:tailEnd type="none" w="sm" len="sm"/>
          </a:ln>
        </p:spPr>
        <p:txBody>
          <a:bodyPr spcFirstLastPara="1" wrap="square" lIns="91425" tIns="45700" rIns="91425" bIns="45700" anchor="ctr" anchorCtr="0">
            <a:spAutoFit/>
          </a:bodyPr>
          <a:lstStyle/>
          <a:p>
            <a:pPr marL="0" marR="0" lvl="0" indent="0" rtl="0">
              <a:spcBef>
                <a:spcPts val="0"/>
              </a:spcBef>
              <a:spcAft>
                <a:spcPts val="0"/>
              </a:spcAft>
              <a:buNone/>
            </a:pPr>
            <a:r>
              <a:rPr lang="en-US" sz="2400" dirty="0">
                <a:solidFill>
                  <a:schemeClr val="dk1"/>
                </a:solidFill>
                <a:latin typeface="Calibri"/>
                <a:ea typeface="Calibri"/>
                <a:cs typeface="Calibri"/>
                <a:sym typeface="Calibri"/>
              </a:rPr>
              <a:t>All Businesses will Change but Change Management takes Control of this Process as an </a:t>
            </a:r>
            <a:r>
              <a:rPr lang="en-US" sz="2400" b="1" dirty="0">
                <a:solidFill>
                  <a:schemeClr val="dk1"/>
                </a:solidFill>
                <a:latin typeface="Calibri"/>
                <a:ea typeface="Calibri"/>
                <a:cs typeface="Calibri"/>
                <a:sym typeface="Calibri"/>
              </a:rPr>
              <a:t>Entrepreneurial Opportunity.</a:t>
            </a:r>
            <a:endParaRPr sz="2400" b="1" dirty="0">
              <a:solidFill>
                <a:schemeClr val="dk1"/>
              </a:solidFill>
              <a:latin typeface="Calibri"/>
              <a:ea typeface="Calibri"/>
              <a:cs typeface="Calibri"/>
              <a:sym typeface="Calibri"/>
            </a:endParaRPr>
          </a:p>
        </p:txBody>
      </p:sp>
      <p:sp>
        <p:nvSpPr>
          <p:cNvPr id="238" name="Google Shape;238;p16"/>
          <p:cNvSpPr txBox="1"/>
          <p:nvPr/>
        </p:nvSpPr>
        <p:spPr>
          <a:xfrm>
            <a:off x="12723313" y="3578810"/>
            <a:ext cx="4320728" cy="1200288"/>
          </a:xfrm>
          <a:prstGeom prst="rect">
            <a:avLst/>
          </a:prstGeom>
          <a:noFill/>
          <a:ln w="9525" cap="flat" cmpd="sng">
            <a:solidFill>
              <a:srgbClr val="CC66FF"/>
            </a:solidFill>
            <a:prstDash val="solid"/>
            <a:round/>
            <a:headEnd type="none" w="sm" len="sm"/>
            <a:tailEnd type="none" w="sm" len="sm"/>
          </a:ln>
        </p:spPr>
        <p:txBody>
          <a:bodyPr spcFirstLastPara="1" wrap="square" lIns="91425" tIns="45700" rIns="91425" bIns="45700" anchor="ctr" anchorCtr="0">
            <a:spAutoFit/>
          </a:bodyPr>
          <a:lstStyle/>
          <a:p>
            <a:pPr marL="0" marR="0" lvl="0" indent="0" rtl="0">
              <a:spcBef>
                <a:spcPts val="0"/>
              </a:spcBef>
              <a:spcAft>
                <a:spcPts val="0"/>
              </a:spcAft>
              <a:buNone/>
            </a:pPr>
            <a:r>
              <a:rPr lang="en-US" sz="2400" dirty="0">
                <a:solidFill>
                  <a:schemeClr val="dk1"/>
                </a:solidFill>
                <a:latin typeface="Calibri"/>
                <a:ea typeface="Calibri"/>
                <a:cs typeface="Calibri"/>
                <a:sym typeface="Calibri"/>
              </a:rPr>
              <a:t>Successful Change Management follows a fully embraced  and </a:t>
            </a:r>
            <a:r>
              <a:rPr lang="en-US" sz="2400" b="1" dirty="0">
                <a:solidFill>
                  <a:schemeClr val="dk1"/>
                </a:solidFill>
                <a:latin typeface="Calibri"/>
                <a:ea typeface="Calibri"/>
                <a:cs typeface="Calibri"/>
                <a:sym typeface="Calibri"/>
              </a:rPr>
              <a:t>Step-by-Step</a:t>
            </a:r>
            <a:r>
              <a:rPr lang="en-US" sz="2400" dirty="0">
                <a:solidFill>
                  <a:schemeClr val="dk1"/>
                </a:solidFill>
                <a:latin typeface="Calibri"/>
                <a:ea typeface="Calibri"/>
                <a:cs typeface="Calibri"/>
                <a:sym typeface="Calibri"/>
              </a:rPr>
              <a:t> Process.  </a:t>
            </a:r>
            <a:endParaRPr sz="2400" b="1" dirty="0">
              <a:solidFill>
                <a:schemeClr val="dk1"/>
              </a:solidFill>
              <a:latin typeface="Calibri"/>
              <a:ea typeface="Calibri"/>
              <a:cs typeface="Calibri"/>
              <a:sym typeface="Calibri"/>
            </a:endParaRPr>
          </a:p>
        </p:txBody>
      </p:sp>
      <p:sp>
        <p:nvSpPr>
          <p:cNvPr id="239" name="Google Shape;239;p16"/>
          <p:cNvSpPr txBox="1"/>
          <p:nvPr/>
        </p:nvSpPr>
        <p:spPr>
          <a:xfrm>
            <a:off x="7086600" y="6960652"/>
            <a:ext cx="4709230" cy="1569620"/>
          </a:xfrm>
          <a:prstGeom prst="rect">
            <a:avLst/>
          </a:prstGeom>
          <a:noFill/>
          <a:ln w="9525" cap="flat" cmpd="sng">
            <a:solidFill>
              <a:srgbClr val="CC66FF"/>
            </a:solidFill>
            <a:prstDash val="solid"/>
            <a:round/>
            <a:headEnd type="none" w="sm" len="sm"/>
            <a:tailEnd type="none" w="sm" len="sm"/>
          </a:ln>
        </p:spPr>
        <p:txBody>
          <a:bodyPr spcFirstLastPara="1" wrap="square" lIns="91425" tIns="45700" rIns="91425" bIns="45700" anchor="ctr" anchorCtr="0">
            <a:spAutoFit/>
          </a:bodyPr>
          <a:lstStyle/>
          <a:p>
            <a:pPr marL="0" marR="0" lvl="0" indent="0" rtl="0">
              <a:spcBef>
                <a:spcPts val="0"/>
              </a:spcBef>
              <a:spcAft>
                <a:spcPts val="0"/>
              </a:spcAft>
              <a:buNone/>
            </a:pPr>
            <a:r>
              <a:rPr lang="en-US" sz="2400" dirty="0">
                <a:solidFill>
                  <a:schemeClr val="dk1"/>
                </a:solidFill>
                <a:latin typeface="Calibri"/>
                <a:ea typeface="Calibri"/>
                <a:cs typeface="Calibri"/>
                <a:sym typeface="Calibri"/>
              </a:rPr>
              <a:t>The Process of Change Management is </a:t>
            </a:r>
            <a:r>
              <a:rPr lang="en-US" sz="2400" b="1" dirty="0">
                <a:solidFill>
                  <a:schemeClr val="dk1"/>
                </a:solidFill>
                <a:latin typeface="Calibri"/>
                <a:ea typeface="Calibri"/>
                <a:cs typeface="Calibri"/>
                <a:sym typeface="Calibri"/>
              </a:rPr>
              <a:t>Complex and Challenging </a:t>
            </a:r>
            <a:r>
              <a:rPr lang="en-US" sz="2400" dirty="0">
                <a:solidFill>
                  <a:schemeClr val="dk1"/>
                </a:solidFill>
                <a:latin typeface="Calibri"/>
                <a:ea typeface="Calibri"/>
                <a:cs typeface="Calibri"/>
                <a:sym typeface="Calibri"/>
              </a:rPr>
              <a:t>but if avoided this can have very negative consequences for your  business.</a:t>
            </a:r>
            <a:endParaRPr sz="2400" dirty="0">
              <a:solidFill>
                <a:schemeClr val="dk1"/>
              </a:solidFill>
              <a:latin typeface="Calibri"/>
              <a:ea typeface="Calibri"/>
              <a:cs typeface="Calibri"/>
              <a:sym typeface="Calibri"/>
            </a:endParaRPr>
          </a:p>
        </p:txBody>
      </p:sp>
      <p:pic>
        <p:nvPicPr>
          <p:cNvPr id="240" name="Google Shape;240;p16"/>
          <p:cNvPicPr preferRelativeResize="0"/>
          <p:nvPr/>
        </p:nvPicPr>
        <p:blipFill rotWithShape="1">
          <a:blip r:embed="rId3">
            <a:alphaModFix/>
          </a:blip>
          <a:srcRect/>
          <a:stretch/>
        </p:blipFill>
        <p:spPr>
          <a:xfrm>
            <a:off x="6994114" y="2643235"/>
            <a:ext cx="4588286" cy="3058857"/>
          </a:xfrm>
          <a:prstGeom prst="rect">
            <a:avLst/>
          </a:prstGeom>
          <a:noFill/>
          <a:ln>
            <a:noFill/>
          </a:ln>
        </p:spPr>
      </p:pic>
      <p:sp>
        <p:nvSpPr>
          <p:cNvPr id="241" name="Google Shape;241;p16"/>
          <p:cNvSpPr/>
          <p:nvPr/>
        </p:nvSpPr>
        <p:spPr>
          <a:xfrm rot="5400000">
            <a:off x="1897106" y="5973806"/>
            <a:ext cx="441984" cy="335803"/>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16"/>
          <p:cNvSpPr/>
          <p:nvPr/>
        </p:nvSpPr>
        <p:spPr>
          <a:xfrm rot="5400000">
            <a:off x="12008661" y="3624296"/>
            <a:ext cx="441984" cy="335803"/>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16"/>
          <p:cNvSpPr/>
          <p:nvPr/>
        </p:nvSpPr>
        <p:spPr>
          <a:xfrm rot="5400000">
            <a:off x="12412706" y="5958591"/>
            <a:ext cx="441984" cy="335803"/>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16"/>
          <p:cNvSpPr/>
          <p:nvPr/>
        </p:nvSpPr>
        <p:spPr>
          <a:xfrm>
            <a:off x="13032405" y="5749756"/>
            <a:ext cx="4011636" cy="1200288"/>
          </a:xfrm>
          <a:prstGeom prst="rect">
            <a:avLst/>
          </a:prstGeom>
          <a:noFill/>
          <a:ln w="9525" cap="flat" cmpd="sng">
            <a:solidFill>
              <a:srgbClr val="CC66FF"/>
            </a:solidFill>
            <a:prstDash val="solid"/>
            <a:round/>
            <a:headEnd type="none" w="sm" len="sm"/>
            <a:tailEnd type="none" w="sm" len="sm"/>
          </a:ln>
        </p:spPr>
        <p:txBody>
          <a:bodyPr spcFirstLastPara="1" wrap="square" lIns="91425" tIns="45700" rIns="91425" bIns="45700" anchor="t" anchorCtr="0">
            <a:spAutoFit/>
          </a:bodyPr>
          <a:lstStyle/>
          <a:p>
            <a:pPr marL="0" marR="0" lvl="0" indent="0" rtl="0">
              <a:spcBef>
                <a:spcPts val="0"/>
              </a:spcBef>
              <a:spcAft>
                <a:spcPts val="0"/>
              </a:spcAft>
              <a:buNone/>
            </a:pPr>
            <a:r>
              <a:rPr lang="en-US" sz="2400" b="1" dirty="0">
                <a:solidFill>
                  <a:srgbClr val="000000"/>
                </a:solidFill>
                <a:latin typeface="Calibri"/>
                <a:ea typeface="Calibri"/>
                <a:cs typeface="Calibri"/>
                <a:sym typeface="Calibri"/>
              </a:rPr>
              <a:t>Effective Change Management is Effective Leadership. </a:t>
            </a:r>
            <a:endParaRPr sz="2400" dirty="0">
              <a:solidFill>
                <a:srgbClr val="000000"/>
              </a:solidFill>
              <a:latin typeface="Calibri"/>
              <a:ea typeface="Calibri"/>
              <a:cs typeface="Calibri"/>
              <a:sym typeface="Calibri"/>
            </a:endParaRPr>
          </a:p>
        </p:txBody>
      </p:sp>
      <p:sp>
        <p:nvSpPr>
          <p:cNvPr id="245" name="Google Shape;245;p16"/>
          <p:cNvSpPr/>
          <p:nvPr/>
        </p:nvSpPr>
        <p:spPr>
          <a:xfrm rot="10800000">
            <a:off x="9052182" y="6286500"/>
            <a:ext cx="472818" cy="380999"/>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16"/>
          <p:cNvSpPr/>
          <p:nvPr/>
        </p:nvSpPr>
        <p:spPr>
          <a:xfrm rot="5400000">
            <a:off x="1897106" y="2773406"/>
            <a:ext cx="441984" cy="335803"/>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21"/>
          <p:cNvPicPr preferRelativeResize="0"/>
          <p:nvPr/>
        </p:nvPicPr>
        <p:blipFill rotWithShape="1">
          <a:blip r:embed="rId3">
            <a:alphaModFix/>
          </a:blip>
          <a:srcRect/>
          <a:stretch/>
        </p:blipFill>
        <p:spPr>
          <a:xfrm>
            <a:off x="1028700" y="9258300"/>
            <a:ext cx="3198719" cy="702057"/>
          </a:xfrm>
          <a:prstGeom prst="rect">
            <a:avLst/>
          </a:prstGeom>
          <a:noFill/>
          <a:ln>
            <a:noFill/>
          </a:ln>
        </p:spPr>
      </p:pic>
      <p:sp>
        <p:nvSpPr>
          <p:cNvPr id="226" name="Google Shape;226;p21"/>
          <p:cNvSpPr txBox="1"/>
          <p:nvPr/>
        </p:nvSpPr>
        <p:spPr>
          <a:xfrm>
            <a:off x="4343400" y="4457700"/>
            <a:ext cx="91440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60066"/>
              </a:buClr>
              <a:buSzPts val="8000"/>
              <a:buFont typeface="Calibri"/>
              <a:buNone/>
            </a:pPr>
            <a:r>
              <a:rPr lang="en-US" sz="8000" b="1">
                <a:solidFill>
                  <a:srgbClr val="660066"/>
                </a:solidFill>
                <a:latin typeface="Calibri"/>
                <a:ea typeface="Calibri"/>
                <a:cs typeface="Calibri"/>
                <a:sym typeface="Calibri"/>
              </a:rPr>
              <a:t>Thank you!</a:t>
            </a:r>
            <a:endParaRPr sz="8000" b="1" i="0" u="none" strike="noStrike" cap="none">
              <a:solidFill>
                <a:srgbClr val="660066"/>
              </a:solidFill>
              <a:latin typeface="Calibri"/>
              <a:ea typeface="Calibri"/>
              <a:cs typeface="Calibri"/>
              <a:sym typeface="Calibri"/>
            </a:endParaRPr>
          </a:p>
        </p:txBody>
      </p:sp>
      <p:sp>
        <p:nvSpPr>
          <p:cNvPr id="227" name="Google Shape;227;p21"/>
          <p:cNvSpPr txBox="1"/>
          <p:nvPr/>
        </p:nvSpPr>
        <p:spPr>
          <a:xfrm>
            <a:off x="8153400" y="5981700"/>
            <a:ext cx="1981200" cy="381515"/>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2400">
                <a:solidFill>
                  <a:schemeClr val="dk1"/>
                </a:solidFill>
                <a:latin typeface="Calibri"/>
                <a:ea typeface="Calibri"/>
                <a:cs typeface="Calibri"/>
                <a:sym typeface="Calibri"/>
              </a:rPr>
              <a:t>dewproject.eu</a:t>
            </a:r>
            <a:endParaRPr sz="2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pic>
        <p:nvPicPr>
          <p:cNvPr id="34" name="Google Shape;34;p2"/>
          <p:cNvPicPr preferRelativeResize="0"/>
          <p:nvPr/>
        </p:nvPicPr>
        <p:blipFill rotWithShape="1">
          <a:blip r:embed="rId3">
            <a:alphaModFix/>
          </a:blip>
          <a:srcRect/>
          <a:stretch/>
        </p:blipFill>
        <p:spPr>
          <a:xfrm>
            <a:off x="1028700" y="9258300"/>
            <a:ext cx="3198719" cy="702057"/>
          </a:xfrm>
          <a:prstGeom prst="rect">
            <a:avLst/>
          </a:prstGeom>
          <a:noFill/>
          <a:ln>
            <a:noFill/>
          </a:ln>
        </p:spPr>
      </p:pic>
      <p:sp>
        <p:nvSpPr>
          <p:cNvPr id="35" name="Google Shape;35;p2"/>
          <p:cNvSpPr/>
          <p:nvPr/>
        </p:nvSpPr>
        <p:spPr>
          <a:xfrm rot="5400000">
            <a:off x="1592072" y="3763592"/>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36;p2"/>
          <p:cNvSpPr/>
          <p:nvPr/>
        </p:nvSpPr>
        <p:spPr>
          <a:xfrm rot="5400000">
            <a:off x="1572601" y="5090213"/>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7;p2"/>
          <p:cNvSpPr/>
          <p:nvPr/>
        </p:nvSpPr>
        <p:spPr>
          <a:xfrm rot="5400000">
            <a:off x="1536776" y="7864589"/>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2"/>
          <p:cNvSpPr txBox="1"/>
          <p:nvPr/>
        </p:nvSpPr>
        <p:spPr>
          <a:xfrm>
            <a:off x="1524000" y="1502275"/>
            <a:ext cx="946265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660066"/>
                </a:solidFill>
                <a:latin typeface="Calibri"/>
                <a:ea typeface="Calibri"/>
                <a:cs typeface="Calibri"/>
                <a:sym typeface="Calibri"/>
              </a:rPr>
              <a:t>Objectives &amp; Goals </a:t>
            </a:r>
            <a:endParaRPr dirty="0"/>
          </a:p>
        </p:txBody>
      </p:sp>
      <p:sp>
        <p:nvSpPr>
          <p:cNvPr id="39" name="Google Shape;39;p2"/>
          <p:cNvSpPr txBox="1"/>
          <p:nvPr/>
        </p:nvSpPr>
        <p:spPr>
          <a:xfrm>
            <a:off x="1524000" y="2262365"/>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At the end of this module you will be able to:</a:t>
            </a:r>
            <a:endParaRPr/>
          </a:p>
        </p:txBody>
      </p:sp>
      <p:sp>
        <p:nvSpPr>
          <p:cNvPr id="40" name="Google Shape;40;p2"/>
          <p:cNvSpPr txBox="1"/>
          <p:nvPr/>
        </p:nvSpPr>
        <p:spPr>
          <a:xfrm>
            <a:off x="2628059" y="3597976"/>
            <a:ext cx="6096002"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Understand Effective Leadership is Effective Change Management</a:t>
            </a:r>
            <a:endParaRPr sz="2800" b="1" dirty="0">
              <a:solidFill>
                <a:schemeClr val="dk1"/>
              </a:solidFill>
              <a:latin typeface="Calibri"/>
              <a:ea typeface="Calibri"/>
              <a:cs typeface="Calibri"/>
              <a:sym typeface="Calibri"/>
            </a:endParaRPr>
          </a:p>
        </p:txBody>
      </p:sp>
      <p:sp>
        <p:nvSpPr>
          <p:cNvPr id="41" name="Google Shape;41;p2"/>
          <p:cNvSpPr txBox="1"/>
          <p:nvPr/>
        </p:nvSpPr>
        <p:spPr>
          <a:xfrm>
            <a:off x="2660037" y="4896950"/>
            <a:ext cx="5124925"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Recognize the Complexity of Change Management</a:t>
            </a:r>
            <a:endParaRPr sz="2800" b="1" dirty="0">
              <a:solidFill>
                <a:schemeClr val="dk1"/>
              </a:solidFill>
              <a:latin typeface="Calibri"/>
              <a:ea typeface="Calibri"/>
              <a:cs typeface="Calibri"/>
              <a:sym typeface="Calibri"/>
            </a:endParaRPr>
          </a:p>
        </p:txBody>
      </p:sp>
      <p:sp>
        <p:nvSpPr>
          <p:cNvPr id="42" name="Google Shape;42;p2"/>
          <p:cNvSpPr txBox="1"/>
          <p:nvPr/>
        </p:nvSpPr>
        <p:spPr>
          <a:xfrm>
            <a:off x="2660037" y="6097408"/>
            <a:ext cx="6324601" cy="13849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Embrace the idea that Change needs to be managed and always holds Entrepreneurial Opportunity </a:t>
            </a:r>
            <a:endParaRPr sz="2800" b="1" dirty="0">
              <a:solidFill>
                <a:schemeClr val="dk1"/>
              </a:solidFill>
              <a:latin typeface="Calibri"/>
              <a:ea typeface="Calibri"/>
              <a:cs typeface="Calibri"/>
              <a:sym typeface="Calibri"/>
            </a:endParaRPr>
          </a:p>
        </p:txBody>
      </p:sp>
      <p:sp>
        <p:nvSpPr>
          <p:cNvPr id="14" name="Google Shape;37;p2">
            <a:extLst>
              <a:ext uri="{FF2B5EF4-FFF2-40B4-BE49-F238E27FC236}">
                <a16:creationId xmlns:a16="http://schemas.microsoft.com/office/drawing/2014/main" id="{B7FD51FD-84F9-4E60-B573-F0A5E155E757}"/>
              </a:ext>
            </a:extLst>
          </p:cNvPr>
          <p:cNvSpPr/>
          <p:nvPr/>
        </p:nvSpPr>
        <p:spPr>
          <a:xfrm rot="5400000">
            <a:off x="1536776" y="6386550"/>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42;p2">
            <a:extLst>
              <a:ext uri="{FF2B5EF4-FFF2-40B4-BE49-F238E27FC236}">
                <a16:creationId xmlns:a16="http://schemas.microsoft.com/office/drawing/2014/main" id="{FFFD5301-7BA4-4723-9DC6-818BEA94B834}"/>
              </a:ext>
            </a:extLst>
          </p:cNvPr>
          <p:cNvSpPr txBox="1"/>
          <p:nvPr/>
        </p:nvSpPr>
        <p:spPr>
          <a:xfrm>
            <a:off x="2589888" y="7719225"/>
            <a:ext cx="6324601"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Create a Change Management Plan for  your own business</a:t>
            </a:r>
            <a:endParaRPr sz="2800" b="1" dirty="0">
              <a:solidFill>
                <a:schemeClr val="dk1"/>
              </a:solidFill>
              <a:latin typeface="Calibri"/>
              <a:ea typeface="Calibri"/>
              <a:cs typeface="Calibri"/>
              <a:sym typeface="Calibri"/>
            </a:endParaRPr>
          </a:p>
        </p:txBody>
      </p:sp>
      <p:pic>
        <p:nvPicPr>
          <p:cNvPr id="1026" name="Picture 2" descr="Cartoon snake Images | Free Vectors, Stock Photos &amp; PSD">
            <a:extLst>
              <a:ext uri="{FF2B5EF4-FFF2-40B4-BE49-F238E27FC236}">
                <a16:creationId xmlns:a16="http://schemas.microsoft.com/office/drawing/2014/main" id="{FC37163A-E89A-4974-AFFE-07A6D6E502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1594" y="4361676"/>
            <a:ext cx="7800290" cy="29786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1D04656-724F-4756-A02E-77B1FE59A0DB}"/>
              </a:ext>
            </a:extLst>
          </p:cNvPr>
          <p:cNvSpPr txBox="1"/>
          <p:nvPr/>
        </p:nvSpPr>
        <p:spPr>
          <a:xfrm>
            <a:off x="9601199" y="2598152"/>
            <a:ext cx="7281081" cy="1200329"/>
          </a:xfrm>
          <a:prstGeom prst="rect">
            <a:avLst/>
          </a:prstGeom>
          <a:noFill/>
        </p:spPr>
        <p:txBody>
          <a:bodyPr wrap="square" rtlCol="0">
            <a:spAutoFit/>
          </a:bodyPr>
          <a:lstStyle/>
          <a:p>
            <a:r>
              <a:rPr lang="en-US" sz="1800" b="1" i="1" u="none" strike="noStrike" dirty="0">
                <a:solidFill>
                  <a:srgbClr val="000000"/>
                </a:solidFill>
                <a:effectLst/>
                <a:latin typeface="Calibri" panose="020F0502020204030204" pitchFamily="34" charset="0"/>
              </a:rPr>
              <a:t>“The snake which cannot cast it’s skin has to die. As well the minds which are prevented from changing their opinions; they cease to be mind.”</a:t>
            </a:r>
          </a:p>
          <a:p>
            <a:endParaRPr lang="en-US" sz="1800" b="1" dirty="0">
              <a:latin typeface="Calibri" panose="020F0502020204030204" pitchFamily="34" charset="0"/>
            </a:endParaRPr>
          </a:p>
          <a:p>
            <a:r>
              <a:rPr lang="en-US" sz="1800" b="1" dirty="0" err="1">
                <a:latin typeface="Calibri" panose="020F0502020204030204" pitchFamily="34" charset="0"/>
              </a:rPr>
              <a:t>Frederich</a:t>
            </a:r>
            <a:r>
              <a:rPr lang="en-US" sz="1800" b="1" dirty="0">
                <a:latin typeface="Calibri" panose="020F0502020204030204" pitchFamily="34" charset="0"/>
              </a:rPr>
              <a:t> </a:t>
            </a:r>
            <a:r>
              <a:rPr lang="en-US" sz="1800" b="1" dirty="0" err="1">
                <a:latin typeface="Calibri" panose="020F0502020204030204" pitchFamily="34" charset="0"/>
              </a:rPr>
              <a:t>Nietzche</a:t>
            </a:r>
            <a:endParaRPr lang="en-IE"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graphicFrame>
        <p:nvGraphicFramePr>
          <p:cNvPr id="53" name="Google Shape;53;p3"/>
          <p:cNvGraphicFramePr/>
          <p:nvPr>
            <p:extLst>
              <p:ext uri="{D42A27DB-BD31-4B8C-83A1-F6EECF244321}">
                <p14:modId xmlns:p14="http://schemas.microsoft.com/office/powerpoint/2010/main" val="3033912428"/>
              </p:ext>
            </p:extLst>
          </p:nvPr>
        </p:nvGraphicFramePr>
        <p:xfrm>
          <a:off x="729343" y="2705100"/>
          <a:ext cx="16992600" cy="6539785"/>
        </p:xfrm>
        <a:graphic>
          <a:graphicData uri="http://schemas.openxmlformats.org/drawingml/2006/table">
            <a:tbl>
              <a:tblPr firstRow="1" bandRow="1">
                <a:noFill/>
              </a:tblPr>
              <a:tblGrid>
                <a:gridCol w="1881075">
                  <a:extLst>
                    <a:ext uri="{9D8B030D-6E8A-4147-A177-3AD203B41FA5}">
                      <a16:colId xmlns:a16="http://schemas.microsoft.com/office/drawing/2014/main" val="20000"/>
                    </a:ext>
                  </a:extLst>
                </a:gridCol>
                <a:gridCol w="4171100">
                  <a:extLst>
                    <a:ext uri="{9D8B030D-6E8A-4147-A177-3AD203B41FA5}">
                      <a16:colId xmlns:a16="http://schemas.microsoft.com/office/drawing/2014/main" val="20001"/>
                    </a:ext>
                  </a:extLst>
                </a:gridCol>
                <a:gridCol w="5479600">
                  <a:extLst>
                    <a:ext uri="{9D8B030D-6E8A-4147-A177-3AD203B41FA5}">
                      <a16:colId xmlns:a16="http://schemas.microsoft.com/office/drawing/2014/main" val="20002"/>
                    </a:ext>
                  </a:extLst>
                </a:gridCol>
                <a:gridCol w="5460825">
                  <a:extLst>
                    <a:ext uri="{9D8B030D-6E8A-4147-A177-3AD203B41FA5}">
                      <a16:colId xmlns:a16="http://schemas.microsoft.com/office/drawing/2014/main" val="20003"/>
                    </a:ext>
                  </a:extLst>
                </a:gridCol>
              </a:tblGrid>
              <a:tr h="218450">
                <a:tc>
                  <a:txBody>
                    <a:bodyPr/>
                    <a:lstStyle/>
                    <a:p>
                      <a:pPr marL="0" marR="0" lvl="0" indent="0" algn="ctr" rtl="0">
                        <a:spcBef>
                          <a:spcPts val="0"/>
                        </a:spcBef>
                        <a:spcAft>
                          <a:spcPts val="0"/>
                        </a:spcAft>
                        <a:buNone/>
                      </a:pPr>
                      <a:r>
                        <a:rPr lang="en-US" sz="2000" u="none" strike="noStrike" cap="none">
                          <a:solidFill>
                            <a:schemeClr val="lt1"/>
                          </a:solidFill>
                        </a:rPr>
                        <a:t>COMPETENCE</a:t>
                      </a:r>
                      <a:endParaRPr sz="2000" u="none" strike="noStrike" cap="none">
                        <a:solidFill>
                          <a:schemeClr val="lt1"/>
                        </a:solidFill>
                      </a:endParaRPr>
                    </a:p>
                  </a:txBody>
                  <a:tcPr marL="91450" marR="91450" marT="45725" marB="45725" anchor="ctr">
                    <a:lnL w="28575" cap="flat" cmpd="sng">
                      <a:solidFill>
                        <a:srgbClr val="660066"/>
                      </a:solidFill>
                      <a:prstDash val="solid"/>
                      <a:round/>
                      <a:headEnd type="none" w="sm" len="sm"/>
                      <a:tailEnd type="none" w="sm" len="sm"/>
                    </a:lnL>
                    <a:lnR w="28575" cap="flat" cmpd="sng">
                      <a:solidFill>
                        <a:srgbClr val="660066"/>
                      </a:solidFill>
                      <a:prstDash val="solid"/>
                      <a:round/>
                      <a:headEnd type="none" w="sm" len="sm"/>
                      <a:tailEnd type="none" w="sm" len="sm"/>
                    </a:lnR>
                    <a:lnB w="19050" cap="flat" cmpd="sng">
                      <a:solidFill>
                        <a:srgbClr val="660066"/>
                      </a:solidFill>
                      <a:prstDash val="solid"/>
                      <a:round/>
                      <a:headEnd type="none" w="sm" len="sm"/>
                      <a:tailEnd type="none" w="sm" len="sm"/>
                    </a:lnB>
                    <a:solidFill>
                      <a:srgbClr val="660066"/>
                    </a:solidFill>
                  </a:tcPr>
                </a:tc>
                <a:tc>
                  <a:txBody>
                    <a:bodyPr/>
                    <a:lstStyle/>
                    <a:p>
                      <a:pPr marL="0" marR="0" lvl="0" indent="0" algn="ctr" rtl="0">
                        <a:spcBef>
                          <a:spcPts val="0"/>
                        </a:spcBef>
                        <a:spcAft>
                          <a:spcPts val="0"/>
                        </a:spcAft>
                        <a:buNone/>
                      </a:pPr>
                      <a:r>
                        <a:rPr lang="en-US" sz="2000" u="none" strike="noStrike" cap="none">
                          <a:solidFill>
                            <a:schemeClr val="lt1"/>
                          </a:solidFill>
                        </a:rPr>
                        <a:t>PROFI</a:t>
                      </a:r>
                      <a:r>
                        <a:rPr lang="en-US" sz="2000">
                          <a:solidFill>
                            <a:schemeClr val="lt1"/>
                          </a:solidFill>
                        </a:rPr>
                        <a:t>CIENCY</a:t>
                      </a:r>
                      <a:r>
                        <a:rPr lang="en-US" sz="2000" u="none" strike="noStrike" cap="none">
                          <a:solidFill>
                            <a:schemeClr val="lt1"/>
                          </a:solidFill>
                        </a:rPr>
                        <a:t> LEVEL - FOUNDATION</a:t>
                      </a:r>
                      <a:endParaRPr sz="2000" u="none" strike="noStrike" cap="none">
                        <a:solidFill>
                          <a:schemeClr val="lt1"/>
                        </a:solidFill>
                      </a:endParaRPr>
                    </a:p>
                  </a:txBody>
                  <a:tcPr marL="91450" marR="91450" marT="45725" marB="45725" anchor="ctr">
                    <a:lnL w="28575" cap="flat" cmpd="sng">
                      <a:solidFill>
                        <a:srgbClr val="660066"/>
                      </a:solidFill>
                      <a:prstDash val="solid"/>
                      <a:round/>
                      <a:headEnd type="none" w="sm" len="sm"/>
                      <a:tailEnd type="none" w="sm" len="sm"/>
                    </a:lnL>
                    <a:lnB w="19050" cap="flat" cmpd="sng">
                      <a:solidFill>
                        <a:srgbClr val="660066"/>
                      </a:solidFill>
                      <a:prstDash val="solid"/>
                      <a:round/>
                      <a:headEnd type="none" w="sm" len="sm"/>
                      <a:tailEnd type="none" w="sm" len="sm"/>
                    </a:lnB>
                    <a:solidFill>
                      <a:srgbClr val="660066"/>
                    </a:solidFill>
                  </a:tcPr>
                </a:tc>
                <a:tc>
                  <a:txBody>
                    <a:bodyPr/>
                    <a:lstStyle/>
                    <a:p>
                      <a:pPr marL="0" marR="0" lvl="0" indent="0" algn="ctr" rtl="0">
                        <a:spcBef>
                          <a:spcPts val="0"/>
                        </a:spcBef>
                        <a:spcAft>
                          <a:spcPts val="0"/>
                        </a:spcAft>
                        <a:buNone/>
                      </a:pPr>
                      <a:r>
                        <a:rPr lang="en-US" sz="2000" u="none" strike="noStrike" cap="none">
                          <a:solidFill>
                            <a:schemeClr val="lt1"/>
                          </a:solidFill>
                        </a:rPr>
                        <a:t>PROFICIENCY LEVEL - INTERMEDIATE</a:t>
                      </a:r>
                      <a:endParaRPr sz="2000" u="none" strike="noStrike" cap="none">
                        <a:solidFill>
                          <a:schemeClr val="lt1"/>
                        </a:solidFill>
                      </a:endParaRPr>
                    </a:p>
                  </a:txBody>
                  <a:tcPr marL="91450" marR="91450" marT="45725" marB="45725" anchor="ctr">
                    <a:lnR w="19050" cap="flat" cmpd="sng">
                      <a:solidFill>
                        <a:srgbClr val="660066"/>
                      </a:solidFill>
                      <a:prstDash val="solid"/>
                      <a:round/>
                      <a:headEnd type="none" w="sm" len="sm"/>
                      <a:tailEnd type="none" w="sm" len="sm"/>
                    </a:lnR>
                    <a:lnB w="19050" cap="flat" cmpd="sng">
                      <a:solidFill>
                        <a:srgbClr val="660066"/>
                      </a:solidFill>
                      <a:prstDash val="solid"/>
                      <a:round/>
                      <a:headEnd type="none" w="sm" len="sm"/>
                      <a:tailEnd type="none" w="sm" len="sm"/>
                    </a:lnB>
                    <a:solidFill>
                      <a:srgbClr val="660066"/>
                    </a:solidFill>
                  </a:tcPr>
                </a:tc>
                <a:tc>
                  <a:txBody>
                    <a:bodyPr/>
                    <a:lstStyle/>
                    <a:p>
                      <a:pPr marL="0" marR="0" lvl="0" indent="0" algn="ctr" rtl="0">
                        <a:spcBef>
                          <a:spcPts val="0"/>
                        </a:spcBef>
                        <a:spcAft>
                          <a:spcPts val="0"/>
                        </a:spcAft>
                        <a:buNone/>
                      </a:pPr>
                      <a:r>
                        <a:rPr lang="en-US" sz="2000" u="none" strike="noStrike" cap="none" dirty="0">
                          <a:solidFill>
                            <a:schemeClr val="lt1"/>
                          </a:solidFill>
                        </a:rPr>
                        <a:t>PROFICIENCY LEVEL - ADVANCED</a:t>
                      </a:r>
                      <a:endParaRPr sz="2000" u="none" strike="noStrike" cap="none" dirty="0">
                        <a:solidFill>
                          <a:schemeClr val="lt1"/>
                        </a:solidFill>
                      </a:endParaRPr>
                    </a:p>
                  </a:txBody>
                  <a:tcPr marL="91450" marR="91450" marT="45725" marB="45725" anchor="ctr">
                    <a:lnL w="19050" cap="flat" cmpd="sng">
                      <a:solidFill>
                        <a:srgbClr val="660066"/>
                      </a:solidFill>
                      <a:prstDash val="solid"/>
                      <a:round/>
                      <a:headEnd type="none" w="sm" len="sm"/>
                      <a:tailEnd type="none" w="sm" len="sm"/>
                    </a:lnL>
                    <a:solidFill>
                      <a:srgbClr val="660066"/>
                    </a:solidFill>
                  </a:tcPr>
                </a:tc>
                <a:extLst>
                  <a:ext uri="{0D108BD9-81ED-4DB2-BD59-A6C34878D82A}">
                    <a16:rowId xmlns:a16="http://schemas.microsoft.com/office/drawing/2014/main" val="10000"/>
                  </a:ext>
                </a:extLst>
              </a:tr>
              <a:tr h="1234450">
                <a:tc>
                  <a:txBody>
                    <a:bodyPr/>
                    <a:lstStyle/>
                    <a:p>
                      <a:pPr marL="0" marR="0" lvl="0" indent="0" algn="l" rtl="0">
                        <a:spcBef>
                          <a:spcPts val="0"/>
                        </a:spcBef>
                        <a:spcAft>
                          <a:spcPts val="0"/>
                        </a:spcAft>
                        <a:buNone/>
                      </a:pPr>
                      <a:r>
                        <a:rPr lang="en-US" sz="1800" b="1" u="none" strike="noStrike" cap="none" dirty="0">
                          <a:solidFill>
                            <a:srgbClr val="660066"/>
                          </a:solidFill>
                        </a:rPr>
                        <a:t>Self-awareness and self-efficacy</a:t>
                      </a:r>
                      <a:endParaRPr sz="1800" b="1" dirty="0">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US" sz="1800"/>
                        <a:t>Learners trust their own ability to generate value for others</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US" sz="1800"/>
                        <a:t>Learners can make the most of their strengths and weaknesses. </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US" sz="1800" b="1" dirty="0">
                          <a:solidFill>
                            <a:srgbClr val="660066"/>
                          </a:solidFill>
                        </a:rPr>
                        <a:t>Learners can compensate for their weaknesses by teaming up with others and by further developing their s</a:t>
                      </a:r>
                      <a:r>
                        <a:rPr lang="en-US" sz="1800" b="1" dirty="0">
                          <a:solidFill>
                            <a:srgbClr val="7030A0"/>
                          </a:solidFill>
                        </a:rPr>
                        <a:t>trengths</a:t>
                      </a:r>
                      <a:r>
                        <a:rPr lang="en-US" sz="1800" b="1" dirty="0">
                          <a:solidFill>
                            <a:srgbClr val="660066"/>
                          </a:solidFill>
                        </a:rPr>
                        <a:t>.</a:t>
                      </a:r>
                      <a:endParaRPr sz="1800" b="1" dirty="0">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B w="19050" cap="flat" cmpd="sng">
                      <a:solidFill>
                        <a:srgbClr val="660066"/>
                      </a:solidFill>
                      <a:prstDash val="solid"/>
                      <a:round/>
                      <a:headEnd type="none" w="sm" len="sm"/>
                      <a:tailEnd type="none" w="sm" len="sm"/>
                    </a:lnB>
                    <a:solidFill>
                      <a:srgbClr val="E5DFEC"/>
                    </a:solidFill>
                  </a:tcPr>
                </a:tc>
                <a:extLst>
                  <a:ext uri="{0D108BD9-81ED-4DB2-BD59-A6C34878D82A}">
                    <a16:rowId xmlns:a16="http://schemas.microsoft.com/office/drawing/2014/main" val="10001"/>
                  </a:ext>
                </a:extLst>
              </a:tr>
              <a:tr h="1143000">
                <a:tc>
                  <a:txBody>
                    <a:bodyPr/>
                    <a:lstStyle/>
                    <a:p>
                      <a:pPr marL="0" marR="0" lvl="0" indent="0" algn="l" rtl="0">
                        <a:spcBef>
                          <a:spcPts val="0"/>
                        </a:spcBef>
                        <a:spcAft>
                          <a:spcPts val="0"/>
                        </a:spcAft>
                        <a:buNone/>
                      </a:pPr>
                      <a:r>
                        <a:rPr lang="en-US" sz="1800" b="1">
                          <a:solidFill>
                            <a:srgbClr val="660066"/>
                          </a:solidFill>
                        </a:rPr>
                        <a:t>Motivation and perseverance</a:t>
                      </a:r>
                      <a:endParaRPr sz="1800" b="1">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US" sz="1800"/>
                        <a:t>Learners want to follow their passion and create value for others.</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US" sz="1800"/>
                        <a:t>Learners are willing to put effort and resources into following their passion and create value for others.</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US" sz="1800"/>
                        <a:t>Learners can stay focused on their passion and keep creating value despite setbacks.</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extLst>
                  <a:ext uri="{0D108BD9-81ED-4DB2-BD59-A6C34878D82A}">
                    <a16:rowId xmlns:a16="http://schemas.microsoft.com/office/drawing/2014/main" val="10002"/>
                  </a:ext>
                </a:extLst>
              </a:tr>
              <a:tr h="1143000">
                <a:tc>
                  <a:txBody>
                    <a:bodyPr/>
                    <a:lstStyle/>
                    <a:p>
                      <a:pPr marL="0" marR="0" lvl="0" indent="0" algn="l" rtl="0">
                        <a:spcBef>
                          <a:spcPts val="0"/>
                        </a:spcBef>
                        <a:spcAft>
                          <a:spcPts val="0"/>
                        </a:spcAft>
                        <a:buNone/>
                      </a:pPr>
                      <a:r>
                        <a:rPr lang="en-US" sz="1800" b="1">
                          <a:solidFill>
                            <a:srgbClr val="660066"/>
                          </a:solidFill>
                        </a:rPr>
                        <a:t>Mobilising resources</a:t>
                      </a:r>
                      <a:endParaRPr sz="1800" b="1">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US" sz="1800"/>
                        <a:t>Learners can find and use resources responsibly. </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US" sz="1800"/>
                        <a:t>Learners can gather and manage different types of resources to create value for others. </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US" sz="1800" b="1" dirty="0">
                          <a:solidFill>
                            <a:srgbClr val="7030A0"/>
                          </a:solidFill>
                        </a:rPr>
                        <a:t>Learners can define strategies to </a:t>
                      </a:r>
                      <a:r>
                        <a:rPr lang="en-US" sz="1800" b="1" dirty="0" err="1">
                          <a:solidFill>
                            <a:srgbClr val="7030A0"/>
                          </a:solidFill>
                        </a:rPr>
                        <a:t>mobilise</a:t>
                      </a:r>
                      <a:r>
                        <a:rPr lang="en-US" sz="1800" b="1" dirty="0">
                          <a:solidFill>
                            <a:srgbClr val="7030A0"/>
                          </a:solidFill>
                        </a:rPr>
                        <a:t> the resources they need to generate value for others.</a:t>
                      </a:r>
                      <a:endParaRPr sz="1800" b="1" dirty="0">
                        <a:solidFill>
                          <a:srgbClr val="7030A0"/>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extLst>
                  <a:ext uri="{0D108BD9-81ED-4DB2-BD59-A6C34878D82A}">
                    <a16:rowId xmlns:a16="http://schemas.microsoft.com/office/drawing/2014/main" val="10003"/>
                  </a:ext>
                </a:extLst>
              </a:tr>
              <a:tr h="1251485">
                <a:tc>
                  <a:txBody>
                    <a:bodyPr/>
                    <a:lstStyle/>
                    <a:p>
                      <a:pPr marL="0" marR="0" lvl="0" indent="0" algn="l" rtl="0">
                        <a:spcBef>
                          <a:spcPts val="0"/>
                        </a:spcBef>
                        <a:spcAft>
                          <a:spcPts val="0"/>
                        </a:spcAft>
                        <a:buNone/>
                      </a:pPr>
                      <a:r>
                        <a:rPr lang="en-US" sz="1800" b="1">
                          <a:solidFill>
                            <a:srgbClr val="660066"/>
                          </a:solidFill>
                        </a:rPr>
                        <a:t>Financial and economic literacy </a:t>
                      </a:r>
                      <a:endParaRPr sz="1800" b="1">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US" sz="1800"/>
                        <a:t>Learners can draw up the budget for a simple activity. </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US" sz="1800" dirty="0"/>
                        <a:t>Learners can find funding options and manage a budget for their value creating activity.</a:t>
                      </a:r>
                      <a:endParaRPr sz="1800" dirty="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US" sz="1800" dirty="0"/>
                        <a:t>Learners can make a plan for the financial sustainability of a value creating activity.</a:t>
                      </a:r>
                      <a:endParaRPr sz="1800" dirty="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extLst>
                  <a:ext uri="{0D108BD9-81ED-4DB2-BD59-A6C34878D82A}">
                    <a16:rowId xmlns:a16="http://schemas.microsoft.com/office/drawing/2014/main" val="10004"/>
                  </a:ext>
                </a:extLst>
              </a:tr>
              <a:tr h="1066800">
                <a:tc>
                  <a:txBody>
                    <a:bodyPr/>
                    <a:lstStyle/>
                    <a:p>
                      <a:pPr marL="0" marR="0" lvl="0" indent="0" algn="l" rtl="0">
                        <a:spcBef>
                          <a:spcPts val="0"/>
                        </a:spcBef>
                        <a:spcAft>
                          <a:spcPts val="0"/>
                        </a:spcAft>
                        <a:buNone/>
                      </a:pPr>
                      <a:r>
                        <a:rPr lang="en-US" sz="1800" b="1">
                          <a:solidFill>
                            <a:srgbClr val="660066"/>
                          </a:solidFill>
                        </a:rPr>
                        <a:t>Mobilising others</a:t>
                      </a:r>
                      <a:endParaRPr sz="1800" b="1">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US" sz="1800"/>
                        <a:t>Learners can communicate their ideas clearly and with enthusiasm</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US" sz="1800" b="1" dirty="0">
                          <a:solidFill>
                            <a:srgbClr val="7030A0"/>
                          </a:solidFill>
                        </a:rPr>
                        <a:t>Learners can persuade, involve and inspire others in value-creating activities</a:t>
                      </a:r>
                      <a:r>
                        <a:rPr lang="en-US" sz="1800" dirty="0"/>
                        <a:t>. </a:t>
                      </a:r>
                      <a:endParaRPr sz="1800" dirty="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US" sz="1800" b="0" dirty="0">
                          <a:solidFill>
                            <a:srgbClr val="002060"/>
                          </a:solidFill>
                        </a:rPr>
                        <a:t>Learners can inspire others and get them on board for value-creating activities</a:t>
                      </a:r>
                      <a:endParaRPr sz="1800" b="0" dirty="0">
                        <a:solidFill>
                          <a:srgbClr val="002060"/>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extLst>
                  <a:ext uri="{0D108BD9-81ED-4DB2-BD59-A6C34878D82A}">
                    <a16:rowId xmlns:a16="http://schemas.microsoft.com/office/drawing/2014/main" val="10005"/>
                  </a:ext>
                </a:extLst>
              </a:tr>
            </a:tbl>
          </a:graphicData>
        </a:graphic>
      </p:graphicFrame>
      <p:sp>
        <p:nvSpPr>
          <p:cNvPr id="54" name="Google Shape;54;p3"/>
          <p:cNvSpPr/>
          <p:nvPr/>
        </p:nvSpPr>
        <p:spPr>
          <a:xfrm>
            <a:off x="12108543" y="3290055"/>
            <a:ext cx="5798457" cy="1371600"/>
          </a:xfrm>
          <a:prstGeom prst="rect">
            <a:avLst/>
          </a:prstGeom>
          <a:noFill/>
          <a:ln w="76200" cap="flat" cmpd="sng">
            <a:solidFill>
              <a:srgbClr val="66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55;p3"/>
          <p:cNvSpPr txBox="1"/>
          <p:nvPr/>
        </p:nvSpPr>
        <p:spPr>
          <a:xfrm>
            <a:off x="1563710" y="1535123"/>
            <a:ext cx="141732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err="1">
                <a:solidFill>
                  <a:srgbClr val="660066"/>
                </a:solidFill>
                <a:latin typeface="Calibri"/>
                <a:ea typeface="Calibri"/>
                <a:cs typeface="Calibri"/>
                <a:sym typeface="Calibri"/>
              </a:rPr>
              <a:t>EntreComp</a:t>
            </a:r>
            <a:r>
              <a:rPr lang="en-US" sz="4000" b="1" dirty="0">
                <a:solidFill>
                  <a:srgbClr val="660066"/>
                </a:solidFill>
                <a:latin typeface="Calibri"/>
                <a:ea typeface="Calibri"/>
                <a:cs typeface="Calibri"/>
                <a:sym typeface="Calibri"/>
              </a:rPr>
              <a:t> Framework – Resources Area</a:t>
            </a:r>
            <a:endParaRPr sz="4000" b="1" dirty="0">
              <a:solidFill>
                <a:srgbClr val="660066"/>
              </a:solidFill>
              <a:latin typeface="Calibri"/>
              <a:ea typeface="Calibri"/>
              <a:cs typeface="Calibri"/>
              <a:sym typeface="Calibri"/>
            </a:endParaRPr>
          </a:p>
        </p:txBody>
      </p:sp>
      <p:sp>
        <p:nvSpPr>
          <p:cNvPr id="56" name="Google Shape;56;p3"/>
          <p:cNvSpPr/>
          <p:nvPr/>
        </p:nvSpPr>
        <p:spPr>
          <a:xfrm>
            <a:off x="6596385" y="7989809"/>
            <a:ext cx="5798457" cy="1447800"/>
          </a:xfrm>
          <a:prstGeom prst="rect">
            <a:avLst/>
          </a:prstGeom>
          <a:noFill/>
          <a:ln w="76200" cap="flat" cmpd="sng">
            <a:solidFill>
              <a:srgbClr val="66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56;p3">
            <a:extLst>
              <a:ext uri="{FF2B5EF4-FFF2-40B4-BE49-F238E27FC236}">
                <a16:creationId xmlns:a16="http://schemas.microsoft.com/office/drawing/2014/main" id="{8134417C-1DE4-4C04-A94D-FD59047D23FA}"/>
              </a:ext>
            </a:extLst>
          </p:cNvPr>
          <p:cNvSpPr/>
          <p:nvPr/>
        </p:nvSpPr>
        <p:spPr>
          <a:xfrm>
            <a:off x="12108543" y="5625346"/>
            <a:ext cx="5798457" cy="1447800"/>
          </a:xfrm>
          <a:prstGeom prst="rect">
            <a:avLst/>
          </a:prstGeom>
          <a:noFill/>
          <a:ln w="76200" cap="flat" cmpd="sng">
            <a:solidFill>
              <a:srgbClr val="66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4"/>
          <p:cNvPicPr preferRelativeResize="0"/>
          <p:nvPr/>
        </p:nvPicPr>
        <p:blipFill rotWithShape="1">
          <a:blip r:embed="rId3">
            <a:alphaModFix/>
          </a:blip>
          <a:srcRect l="2852" t="6499" r="3200" b="6869"/>
          <a:stretch/>
        </p:blipFill>
        <p:spPr>
          <a:xfrm>
            <a:off x="11848562" y="6364256"/>
            <a:ext cx="4779135" cy="2624556"/>
          </a:xfrm>
          <a:prstGeom prst="rect">
            <a:avLst/>
          </a:prstGeom>
          <a:noFill/>
          <a:ln>
            <a:noFill/>
          </a:ln>
        </p:spPr>
      </p:pic>
      <p:sp>
        <p:nvSpPr>
          <p:cNvPr id="62" name="Google Shape;62;p4"/>
          <p:cNvSpPr txBox="1"/>
          <p:nvPr/>
        </p:nvSpPr>
        <p:spPr>
          <a:xfrm>
            <a:off x="1696358" y="1515460"/>
            <a:ext cx="9462656" cy="13696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660066"/>
                </a:solidFill>
                <a:latin typeface="Calibri"/>
                <a:ea typeface="Calibri"/>
                <a:cs typeface="Calibri"/>
                <a:sym typeface="Calibri"/>
              </a:rPr>
              <a:t>Index</a:t>
            </a:r>
            <a:endParaRPr dirty="0"/>
          </a:p>
          <a:p>
            <a:pPr marL="0" marR="0" lvl="0" indent="0" algn="l" rtl="0">
              <a:spcBef>
                <a:spcPts val="0"/>
              </a:spcBef>
              <a:spcAft>
                <a:spcPts val="0"/>
              </a:spcAft>
              <a:buNone/>
            </a:pPr>
            <a:endParaRPr sz="1100" b="1" dirty="0">
              <a:solidFill>
                <a:srgbClr val="660066"/>
              </a:solidFill>
              <a:latin typeface="Calibri"/>
              <a:ea typeface="Calibri"/>
              <a:cs typeface="Calibri"/>
              <a:sym typeface="Calibri"/>
            </a:endParaRPr>
          </a:p>
          <a:p>
            <a:pPr marL="0" marR="0" lvl="0" indent="0" algn="l" rtl="0">
              <a:spcBef>
                <a:spcPts val="0"/>
              </a:spcBef>
              <a:spcAft>
                <a:spcPts val="0"/>
              </a:spcAft>
              <a:buNone/>
            </a:pPr>
            <a:r>
              <a:rPr lang="en-US" sz="3200" b="1" dirty="0">
                <a:solidFill>
                  <a:srgbClr val="660066"/>
                </a:solidFill>
                <a:latin typeface="Calibri"/>
                <a:ea typeface="Calibri"/>
                <a:cs typeface="Calibri"/>
                <a:sym typeface="Calibri"/>
              </a:rPr>
              <a:t>Change Management</a:t>
            </a:r>
            <a:endParaRPr sz="3200" b="1" dirty="0">
              <a:solidFill>
                <a:srgbClr val="660066"/>
              </a:solidFill>
              <a:latin typeface="Calibri"/>
              <a:ea typeface="Calibri"/>
              <a:cs typeface="Calibri"/>
              <a:sym typeface="Calibri"/>
            </a:endParaRPr>
          </a:p>
        </p:txBody>
      </p:sp>
      <p:grpSp>
        <p:nvGrpSpPr>
          <p:cNvPr id="63" name="Google Shape;63;p4"/>
          <p:cNvGrpSpPr/>
          <p:nvPr/>
        </p:nvGrpSpPr>
        <p:grpSpPr>
          <a:xfrm>
            <a:off x="2144487" y="3467100"/>
            <a:ext cx="6248400" cy="3288246"/>
            <a:chOff x="6420992" y="1321255"/>
            <a:chExt cx="6248400" cy="3288246"/>
          </a:xfrm>
        </p:grpSpPr>
        <p:sp>
          <p:nvSpPr>
            <p:cNvPr id="64" name="Google Shape;64;p4"/>
            <p:cNvSpPr txBox="1"/>
            <p:nvPr/>
          </p:nvSpPr>
          <p:spPr>
            <a:xfrm>
              <a:off x="6420992" y="2301217"/>
              <a:ext cx="6248400"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Section 1: </a:t>
              </a:r>
              <a:r>
                <a:rPr lang="en-IE" sz="2400" dirty="0">
                  <a:solidFill>
                    <a:schemeClr val="dk1"/>
                  </a:solidFill>
                  <a:latin typeface="Calibri"/>
                  <a:ea typeface="Calibri"/>
                  <a:cs typeface="Calibri"/>
                  <a:sym typeface="Calibri"/>
                </a:rPr>
                <a:t>Change v Change Management</a:t>
              </a:r>
              <a:endParaRPr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Section 2: </a:t>
              </a:r>
              <a:r>
                <a:rPr lang="en-IE" sz="2400" dirty="0">
                  <a:solidFill>
                    <a:schemeClr val="dk1"/>
                  </a:solidFill>
                  <a:latin typeface="Calibri"/>
                  <a:ea typeface="Calibri"/>
                  <a:cs typeface="Calibri"/>
                  <a:sym typeface="Calibri"/>
                </a:rPr>
                <a:t>The Nature of Change in Business</a:t>
              </a:r>
            </a:p>
            <a:p>
              <a:pPr marL="0" marR="0" lvl="0" indent="0" algn="l" rtl="0">
                <a:spcBef>
                  <a:spcPts val="0"/>
                </a:spcBef>
                <a:spcAft>
                  <a:spcPts val="0"/>
                </a:spcAft>
                <a:buNone/>
              </a:pPr>
              <a:r>
                <a:rPr lang="en-IE" sz="2400" dirty="0">
                  <a:solidFill>
                    <a:schemeClr val="dk1"/>
                  </a:solidFill>
                  <a:latin typeface="Calibri"/>
                  <a:cs typeface="Calibri"/>
                  <a:sym typeface="Calibri"/>
                </a:rPr>
                <a:t>Section 3: Change Management is Nothing New</a:t>
              </a:r>
              <a:endParaRPr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Section 4: The Complexity of Change Management</a:t>
              </a:r>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Section 5: Internal &amp; External Change Drivers</a:t>
              </a:r>
            </a:p>
          </p:txBody>
        </p:sp>
        <p:sp>
          <p:nvSpPr>
            <p:cNvPr id="65" name="Google Shape;65;p4"/>
            <p:cNvSpPr txBox="1"/>
            <p:nvPr/>
          </p:nvSpPr>
          <p:spPr>
            <a:xfrm>
              <a:off x="6420992" y="1321255"/>
              <a:ext cx="5677146"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Unit 1: Understanding Change Management</a:t>
              </a:r>
              <a:endParaRPr sz="2800" b="1" dirty="0">
                <a:solidFill>
                  <a:schemeClr val="dk1"/>
                </a:solidFill>
                <a:latin typeface="Calibri"/>
                <a:ea typeface="Calibri"/>
                <a:cs typeface="Calibri"/>
                <a:sym typeface="Calibri"/>
              </a:endParaRPr>
            </a:p>
          </p:txBody>
        </p:sp>
      </p:grpSp>
      <p:grpSp>
        <p:nvGrpSpPr>
          <p:cNvPr id="66" name="Google Shape;66;p4"/>
          <p:cNvGrpSpPr/>
          <p:nvPr/>
        </p:nvGrpSpPr>
        <p:grpSpPr>
          <a:xfrm>
            <a:off x="2144487" y="6722467"/>
            <a:ext cx="7167558" cy="1785023"/>
            <a:chOff x="6420993" y="1316557"/>
            <a:chExt cx="6584790" cy="1785023"/>
          </a:xfrm>
        </p:grpSpPr>
        <p:sp>
          <p:nvSpPr>
            <p:cNvPr id="67" name="Google Shape;67;p4"/>
            <p:cNvSpPr txBox="1"/>
            <p:nvPr/>
          </p:nvSpPr>
          <p:spPr>
            <a:xfrm>
              <a:off x="6420993" y="2270624"/>
              <a:ext cx="658479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Section 1: </a:t>
              </a:r>
              <a:r>
                <a:rPr lang="en-IE" sz="2400" dirty="0">
                  <a:solidFill>
                    <a:schemeClr val="dk1"/>
                  </a:solidFill>
                  <a:latin typeface="Calibri"/>
                  <a:ea typeface="Calibri"/>
                  <a:cs typeface="Calibri"/>
                  <a:sym typeface="Calibri"/>
                </a:rPr>
                <a:t>Why is Change Management Difficult</a:t>
              </a:r>
              <a:endParaRPr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Section 2: </a:t>
              </a:r>
              <a:r>
                <a:rPr lang="en-IE" sz="2400" dirty="0">
                  <a:solidFill>
                    <a:schemeClr val="dk1"/>
                  </a:solidFill>
                  <a:latin typeface="Calibri"/>
                  <a:ea typeface="Calibri"/>
                  <a:cs typeface="Calibri"/>
                  <a:sym typeface="Calibri"/>
                </a:rPr>
                <a:t>Management V Staff Conflict</a:t>
              </a:r>
              <a:endParaRPr dirty="0"/>
            </a:p>
          </p:txBody>
        </p:sp>
        <p:sp>
          <p:nvSpPr>
            <p:cNvPr id="68" name="Google Shape;68;p4"/>
            <p:cNvSpPr txBox="1"/>
            <p:nvPr/>
          </p:nvSpPr>
          <p:spPr>
            <a:xfrm>
              <a:off x="6420993" y="1316557"/>
              <a:ext cx="5389215"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Unit 2: Why is Change Management Difficult</a:t>
              </a:r>
              <a:endParaRPr sz="2800" b="1" dirty="0">
                <a:solidFill>
                  <a:schemeClr val="dk1"/>
                </a:solidFill>
                <a:latin typeface="Calibri"/>
                <a:ea typeface="Calibri"/>
                <a:cs typeface="Calibri"/>
                <a:sym typeface="Calibri"/>
              </a:endParaRPr>
            </a:p>
          </p:txBody>
        </p:sp>
      </p:grpSp>
      <p:grpSp>
        <p:nvGrpSpPr>
          <p:cNvPr id="69" name="Google Shape;69;p4"/>
          <p:cNvGrpSpPr/>
          <p:nvPr/>
        </p:nvGrpSpPr>
        <p:grpSpPr>
          <a:xfrm>
            <a:off x="9220200" y="3467100"/>
            <a:ext cx="6178776" cy="2413844"/>
            <a:chOff x="6420993" y="1302812"/>
            <a:chExt cx="5124926" cy="2413844"/>
          </a:xfrm>
        </p:grpSpPr>
        <p:sp>
          <p:nvSpPr>
            <p:cNvPr id="70" name="Google Shape;70;p4"/>
            <p:cNvSpPr txBox="1"/>
            <p:nvPr/>
          </p:nvSpPr>
          <p:spPr>
            <a:xfrm>
              <a:off x="6420993" y="2147036"/>
              <a:ext cx="5124925"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Section 1: </a:t>
              </a:r>
              <a:r>
                <a:rPr lang="en-IE" sz="2400" dirty="0">
                  <a:solidFill>
                    <a:schemeClr val="dk1"/>
                  </a:solidFill>
                  <a:latin typeface="Calibri"/>
                  <a:ea typeface="Calibri"/>
                  <a:cs typeface="Calibri"/>
                  <a:sym typeface="Calibri"/>
                </a:rPr>
                <a:t>Getting Started! SMART Goal Setting</a:t>
              </a:r>
              <a:endParaRPr dirty="0"/>
            </a:p>
            <a:p>
              <a:pPr marL="0" marR="0" lvl="0" indent="0" algn="l" rtl="0">
                <a:spcBef>
                  <a:spcPts val="0"/>
                </a:spcBef>
                <a:spcAft>
                  <a:spcPts val="0"/>
                </a:spcAft>
                <a:buNone/>
              </a:pPr>
              <a:r>
                <a:rPr lang="en-US" sz="2400" dirty="0">
                  <a:solidFill>
                    <a:schemeClr val="dk1"/>
                  </a:solidFill>
                  <a:latin typeface="Calibri"/>
                  <a:cs typeface="Calibri"/>
                  <a:sym typeface="Calibri"/>
                </a:rPr>
                <a:t>Section 2: Kotter’s Eight Stage Change Management Process</a:t>
              </a:r>
            </a:p>
            <a:p>
              <a:pPr marL="0" marR="0" lvl="0" indent="0" algn="l" rtl="0">
                <a:spcBef>
                  <a:spcPts val="0"/>
                </a:spcBef>
                <a:spcAft>
                  <a:spcPts val="0"/>
                </a:spcAft>
                <a:buNone/>
              </a:pPr>
              <a:r>
                <a:rPr lang="en-US" sz="2400" dirty="0">
                  <a:solidFill>
                    <a:schemeClr val="dk1"/>
                  </a:solidFill>
                  <a:latin typeface="Calibri"/>
                  <a:cs typeface="Calibri"/>
                  <a:sym typeface="Calibri"/>
                </a:rPr>
                <a:t>Section 3: The Importance of Leadership</a:t>
              </a:r>
              <a:endParaRPr dirty="0"/>
            </a:p>
          </p:txBody>
        </p:sp>
        <p:sp>
          <p:nvSpPr>
            <p:cNvPr id="71" name="Google Shape;71;p4"/>
            <p:cNvSpPr txBox="1"/>
            <p:nvPr/>
          </p:nvSpPr>
          <p:spPr>
            <a:xfrm>
              <a:off x="6420993" y="1302812"/>
              <a:ext cx="5124926"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Unit 3: How to Manage Change</a:t>
              </a:r>
              <a:endParaRPr sz="2800" b="1" dirty="0">
                <a:solidFill>
                  <a:schemeClr val="dk1"/>
                </a:solidFill>
                <a:latin typeface="Calibri"/>
                <a:ea typeface="Calibri"/>
                <a:cs typeface="Calibri"/>
                <a:sym typeface="Calibri"/>
              </a:endParaRPr>
            </a:p>
          </p:txBody>
        </p:sp>
      </p:grpSp>
      <p:sp>
        <p:nvSpPr>
          <p:cNvPr id="72" name="Google Shape;72;p4"/>
          <p:cNvSpPr/>
          <p:nvPr/>
        </p:nvSpPr>
        <p:spPr>
          <a:xfrm rot="5400000">
            <a:off x="1345330" y="3399028"/>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4"/>
          <p:cNvSpPr/>
          <p:nvPr/>
        </p:nvSpPr>
        <p:spPr>
          <a:xfrm rot="5400000">
            <a:off x="1154832" y="6932800"/>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74;p4"/>
          <p:cNvSpPr/>
          <p:nvPr/>
        </p:nvSpPr>
        <p:spPr>
          <a:xfrm rot="5400000">
            <a:off x="8450072" y="3475228"/>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p:nvPr/>
        </p:nvSpPr>
        <p:spPr>
          <a:xfrm>
            <a:off x="1524000" y="1560412"/>
            <a:ext cx="8382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660066"/>
                </a:solidFill>
                <a:latin typeface="Calibri"/>
                <a:ea typeface="Calibri"/>
                <a:cs typeface="Calibri"/>
                <a:sym typeface="Calibri"/>
              </a:rPr>
              <a:t>1. What is Change Management?</a:t>
            </a:r>
            <a:endParaRPr sz="4000" b="1" dirty="0">
              <a:solidFill>
                <a:srgbClr val="660066"/>
              </a:solidFill>
              <a:latin typeface="Calibri"/>
              <a:ea typeface="Calibri"/>
              <a:cs typeface="Calibri"/>
              <a:sym typeface="Calibri"/>
            </a:endParaRPr>
          </a:p>
        </p:txBody>
      </p:sp>
      <p:sp>
        <p:nvSpPr>
          <p:cNvPr id="66" name="Google Shape;66;p4"/>
          <p:cNvSpPr txBox="1"/>
          <p:nvPr/>
        </p:nvSpPr>
        <p:spPr>
          <a:xfrm>
            <a:off x="1524000" y="2562880"/>
            <a:ext cx="9809408" cy="7109598"/>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n-US" sz="2400" b="0" i="0" u="none" strike="noStrike" dirty="0">
                <a:solidFill>
                  <a:srgbClr val="000000"/>
                </a:solidFill>
                <a:effectLst/>
                <a:latin typeface="Calibri" panose="020F0502020204030204" pitchFamily="34" charset="0"/>
              </a:rPr>
              <a:t>Change in business as in life has always been the only Constant.</a:t>
            </a:r>
          </a:p>
          <a:p>
            <a:pPr marL="457200" marR="0" lvl="0" indent="-457200" algn="l" rtl="0">
              <a:spcBef>
                <a:spcPts val="0"/>
              </a:spcBef>
              <a:spcAft>
                <a:spcPts val="0"/>
              </a:spcAft>
              <a:buClr>
                <a:schemeClr val="dk1"/>
              </a:buClr>
              <a:buSzPts val="2800"/>
              <a:buFont typeface="Arial"/>
              <a:buChar char="•"/>
            </a:pPr>
            <a:endParaRPr lang="en-US" sz="2400" dirty="0">
              <a:latin typeface="Calibri" panose="020F0502020204030204" pitchFamily="34" charset="0"/>
            </a:endParaRPr>
          </a:p>
          <a:p>
            <a:pPr marL="457200" marR="0" lvl="0" indent="-457200" algn="l" rtl="0">
              <a:spcBef>
                <a:spcPts val="0"/>
              </a:spcBef>
              <a:spcAft>
                <a:spcPts val="0"/>
              </a:spcAft>
              <a:buClr>
                <a:schemeClr val="dk1"/>
              </a:buClr>
              <a:buSzPts val="2800"/>
              <a:buFont typeface="Arial"/>
              <a:buChar char="•"/>
            </a:pPr>
            <a:r>
              <a:rPr lang="en-US" sz="2400" b="0" i="0" u="none" strike="noStrike" dirty="0">
                <a:solidFill>
                  <a:srgbClr val="000000"/>
                </a:solidFill>
                <a:effectLst/>
                <a:latin typeface="Calibri" panose="020F0502020204030204" pitchFamily="34" charset="0"/>
              </a:rPr>
              <a:t>In the third decade of the 21</a:t>
            </a:r>
            <a:r>
              <a:rPr lang="en-US" sz="2400" b="0" i="0" u="none" strike="noStrike" baseline="30000" dirty="0">
                <a:solidFill>
                  <a:srgbClr val="000000"/>
                </a:solidFill>
                <a:effectLst/>
                <a:latin typeface="Calibri" panose="020F0502020204030204" pitchFamily="34" charset="0"/>
              </a:rPr>
              <a:t>st</a:t>
            </a:r>
            <a:r>
              <a:rPr lang="en-US" sz="2400" b="0" i="0" u="none" strike="noStrike" dirty="0">
                <a:solidFill>
                  <a:srgbClr val="000000"/>
                </a:solidFill>
                <a:effectLst/>
                <a:latin typeface="Calibri" panose="020F0502020204030204" pitchFamily="34" charset="0"/>
              </a:rPr>
              <a:t> Century the pace of Business Change is accelerating at a pace unprecedented in human history.</a:t>
            </a:r>
          </a:p>
          <a:p>
            <a:pPr marL="457200" marR="0" lvl="0" indent="-457200" algn="l" rtl="0">
              <a:spcBef>
                <a:spcPts val="0"/>
              </a:spcBef>
              <a:spcAft>
                <a:spcPts val="0"/>
              </a:spcAft>
              <a:buClr>
                <a:schemeClr val="dk1"/>
              </a:buClr>
              <a:buSzPts val="2800"/>
              <a:buFont typeface="Arial"/>
              <a:buChar char="•"/>
            </a:pPr>
            <a:endParaRPr lang="en-US" sz="2400" b="0" i="0" u="none" strike="noStrike" dirty="0">
              <a:solidFill>
                <a:srgbClr val="000000"/>
              </a:solidFill>
              <a:effectLst/>
              <a:latin typeface="Calibri" panose="020F0502020204030204" pitchFamily="34" charset="0"/>
            </a:endParaRPr>
          </a:p>
          <a:p>
            <a:pPr marL="457200" marR="0" lvl="0" indent="-457200" algn="l" rtl="0">
              <a:spcBef>
                <a:spcPts val="0"/>
              </a:spcBef>
              <a:spcAft>
                <a:spcPts val="0"/>
              </a:spcAft>
              <a:buClr>
                <a:schemeClr val="dk1"/>
              </a:buClr>
              <a:buSzPts val="2800"/>
              <a:buFont typeface="Arial"/>
              <a:buChar char="•"/>
            </a:pPr>
            <a:r>
              <a:rPr lang="en-US" sz="2400" dirty="0">
                <a:solidFill>
                  <a:schemeClr val="dk1"/>
                </a:solidFill>
                <a:latin typeface="Calibri" panose="020F0502020204030204" pitchFamily="34" charset="0"/>
                <a:ea typeface="Calibri"/>
                <a:cs typeface="Calibri"/>
                <a:sym typeface="Calibri"/>
              </a:rPr>
              <a:t>Your Business cannot avoid Change, but Change </a:t>
            </a:r>
            <a:r>
              <a:rPr lang="en-US" sz="2400" b="1" dirty="0">
                <a:solidFill>
                  <a:schemeClr val="dk1"/>
                </a:solidFill>
                <a:latin typeface="Calibri" panose="020F0502020204030204" pitchFamily="34" charset="0"/>
                <a:ea typeface="Calibri"/>
                <a:cs typeface="Calibri"/>
                <a:sym typeface="Calibri"/>
              </a:rPr>
              <a:t>Management </a:t>
            </a:r>
          </a:p>
          <a:p>
            <a:pPr marR="0" lvl="0" algn="l" rtl="0">
              <a:spcBef>
                <a:spcPts val="0"/>
              </a:spcBef>
              <a:spcAft>
                <a:spcPts val="0"/>
              </a:spcAft>
              <a:buClr>
                <a:schemeClr val="dk1"/>
              </a:buClr>
              <a:buSzPts val="2800"/>
            </a:pPr>
            <a:r>
              <a:rPr lang="en-US" sz="2400" dirty="0">
                <a:solidFill>
                  <a:schemeClr val="dk1"/>
                </a:solidFill>
                <a:latin typeface="Calibri" panose="020F0502020204030204" pitchFamily="34" charset="0"/>
                <a:ea typeface="Calibri"/>
                <a:cs typeface="Calibri"/>
                <a:sym typeface="Calibri"/>
              </a:rPr>
              <a:t>       involves more than reacting to this reality. </a:t>
            </a:r>
          </a:p>
          <a:p>
            <a:pPr marR="0" lvl="0" algn="l" rtl="0">
              <a:spcBef>
                <a:spcPts val="0"/>
              </a:spcBef>
              <a:spcAft>
                <a:spcPts val="0"/>
              </a:spcAft>
              <a:buClr>
                <a:schemeClr val="dk1"/>
              </a:buClr>
              <a:buSzPts val="2800"/>
            </a:pPr>
            <a:endParaRPr lang="en-US" sz="2400" dirty="0">
              <a:solidFill>
                <a:schemeClr val="dk1"/>
              </a:solidFill>
              <a:latin typeface="Calibri" panose="020F0502020204030204" pitchFamily="34" charset="0"/>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400" b="0" i="0" dirty="0">
                <a:solidFill>
                  <a:srgbClr val="4D5156"/>
                </a:solidFill>
                <a:effectLst/>
                <a:latin typeface="Calibri" panose="020F0502020204030204" pitchFamily="34" charset="0"/>
                <a:cs typeface="Calibri" panose="020F0502020204030204" pitchFamily="34" charset="0"/>
              </a:rPr>
              <a:t>Change management is </a:t>
            </a:r>
            <a:r>
              <a:rPr lang="en-US" sz="2400" b="1" i="0" dirty="0">
                <a:solidFill>
                  <a:srgbClr val="5F6368"/>
                </a:solidFill>
                <a:effectLst/>
                <a:latin typeface="Calibri" panose="020F0502020204030204" pitchFamily="34" charset="0"/>
                <a:cs typeface="Calibri" panose="020F0502020204030204" pitchFamily="34" charset="0"/>
              </a:rPr>
              <a:t>the process of planning, implementing</a:t>
            </a:r>
          </a:p>
          <a:p>
            <a:pPr marR="0" lvl="0" algn="l" rtl="0">
              <a:spcBef>
                <a:spcPts val="0"/>
              </a:spcBef>
              <a:spcAft>
                <a:spcPts val="0"/>
              </a:spcAft>
              <a:buClr>
                <a:schemeClr val="dk1"/>
              </a:buClr>
              <a:buSzPts val="2800"/>
            </a:pPr>
            <a:r>
              <a:rPr lang="en-US" sz="2400" b="1" i="0" dirty="0">
                <a:solidFill>
                  <a:srgbClr val="5F6368"/>
                </a:solidFill>
                <a:effectLst/>
                <a:latin typeface="Calibri" panose="020F0502020204030204" pitchFamily="34" charset="0"/>
                <a:cs typeface="Calibri" panose="020F0502020204030204" pitchFamily="34" charset="0"/>
              </a:rPr>
              <a:t>       and solidifying changes in an organization.</a:t>
            </a:r>
          </a:p>
          <a:p>
            <a:pPr marL="457200" marR="0" lvl="0" indent="-457200" algn="l" rtl="0">
              <a:spcBef>
                <a:spcPts val="0"/>
              </a:spcBef>
              <a:spcAft>
                <a:spcPts val="0"/>
              </a:spcAft>
              <a:buClr>
                <a:schemeClr val="dk1"/>
              </a:buClr>
              <a:buSzPts val="2800"/>
              <a:buFont typeface="Arial"/>
              <a:buChar char="•"/>
            </a:pPr>
            <a:endParaRPr lang="en-US" sz="2400" b="1" i="0" dirty="0">
              <a:solidFill>
                <a:srgbClr val="5F6368"/>
              </a:solidFill>
              <a:effectLst/>
              <a:latin typeface="Calibri" panose="020F0502020204030204" pitchFamily="34" charset="0"/>
              <a:cs typeface="Calibri" panose="020F0502020204030204" pitchFamily="34" charset="0"/>
            </a:endParaRPr>
          </a:p>
          <a:p>
            <a:pPr marL="457200" marR="0" lvl="0" indent="-457200" algn="l" rtl="0">
              <a:spcBef>
                <a:spcPts val="0"/>
              </a:spcBef>
              <a:spcAft>
                <a:spcPts val="0"/>
              </a:spcAft>
              <a:buClr>
                <a:schemeClr val="dk1"/>
              </a:buClr>
              <a:buSzPts val="2800"/>
              <a:buFont typeface="Arial"/>
              <a:buChar char="•"/>
            </a:pPr>
            <a:r>
              <a:rPr lang="en-US" sz="2400" b="1" dirty="0">
                <a:solidFill>
                  <a:srgbClr val="5F6368"/>
                </a:solidFill>
                <a:latin typeface="Calibri" panose="020F0502020204030204" pitchFamily="34" charset="0"/>
                <a:ea typeface="Calibri"/>
                <a:cs typeface="Calibri" panose="020F0502020204030204" pitchFamily="34" charset="0"/>
                <a:sym typeface="Calibri"/>
              </a:rPr>
              <a:t>Change Management is a planned structured  Business Tool to</a:t>
            </a:r>
          </a:p>
          <a:p>
            <a:pPr marR="0" lvl="0" algn="l" rtl="0">
              <a:spcBef>
                <a:spcPts val="0"/>
              </a:spcBef>
              <a:spcAft>
                <a:spcPts val="0"/>
              </a:spcAft>
              <a:buClr>
                <a:schemeClr val="dk1"/>
              </a:buClr>
              <a:buSzPts val="2800"/>
            </a:pPr>
            <a:r>
              <a:rPr lang="en-US" sz="2400" b="1" dirty="0">
                <a:solidFill>
                  <a:srgbClr val="5F6368"/>
                </a:solidFill>
                <a:latin typeface="Calibri" panose="020F0502020204030204" pitchFamily="34" charset="0"/>
                <a:ea typeface="Calibri"/>
                <a:cs typeface="Calibri" panose="020F0502020204030204" pitchFamily="34" charset="0"/>
                <a:sym typeface="Calibri"/>
              </a:rPr>
              <a:t>       realize the future vision of your Business.</a:t>
            </a:r>
          </a:p>
          <a:p>
            <a:pPr marL="457200" marR="0" lvl="0" indent="-457200" algn="l" rtl="0">
              <a:spcBef>
                <a:spcPts val="0"/>
              </a:spcBef>
              <a:spcAft>
                <a:spcPts val="0"/>
              </a:spcAft>
              <a:buClr>
                <a:schemeClr val="dk1"/>
              </a:buClr>
              <a:buSzPts val="2800"/>
              <a:buFont typeface="Arial"/>
              <a:buChar char="•"/>
            </a:pPr>
            <a:endParaRPr lang="en-US" sz="2400" b="1" dirty="0">
              <a:solidFill>
                <a:srgbClr val="5F6368"/>
              </a:solidFill>
              <a:latin typeface="Calibri" panose="020F0502020204030204" pitchFamily="34" charset="0"/>
              <a:ea typeface="Calibri"/>
              <a:cs typeface="Calibri" panose="020F0502020204030204" pitchFamily="34" charset="0"/>
              <a:sym typeface="Calibri"/>
            </a:endParaRPr>
          </a:p>
          <a:p>
            <a:pPr marL="457200" marR="0" lvl="0" indent="-457200" algn="l" rtl="0">
              <a:spcBef>
                <a:spcPts val="0"/>
              </a:spcBef>
              <a:spcAft>
                <a:spcPts val="0"/>
              </a:spcAft>
              <a:buClr>
                <a:schemeClr val="dk1"/>
              </a:buClr>
              <a:buSzPts val="2800"/>
              <a:buFont typeface="Arial"/>
              <a:buChar char="•"/>
            </a:pPr>
            <a:r>
              <a:rPr lang="en-US" sz="2400" b="1" dirty="0">
                <a:solidFill>
                  <a:srgbClr val="5F6368"/>
                </a:solidFill>
                <a:latin typeface="Calibri" panose="020F0502020204030204" pitchFamily="34" charset="0"/>
                <a:ea typeface="Calibri"/>
                <a:cs typeface="Calibri" panose="020F0502020204030204" pitchFamily="34" charset="0"/>
                <a:sym typeface="Calibri"/>
              </a:rPr>
              <a:t>Change Management is an Entrepreneurial Effort to meet Entrepreneurial Opportunity.</a:t>
            </a:r>
          </a:p>
          <a:p>
            <a:pPr marL="457200" marR="0" lvl="0" indent="-457200" algn="l" rtl="0">
              <a:spcBef>
                <a:spcPts val="0"/>
              </a:spcBef>
              <a:spcAft>
                <a:spcPts val="0"/>
              </a:spcAft>
              <a:buClr>
                <a:schemeClr val="dk1"/>
              </a:buClr>
              <a:buSzPts val="2800"/>
              <a:buFont typeface="Arial"/>
              <a:buChar char="•"/>
            </a:pPr>
            <a:endParaRPr sz="1600" dirty="0">
              <a:solidFill>
                <a:schemeClr val="dk1"/>
              </a:solidFill>
              <a:latin typeface="Calibri" panose="020F0502020204030204" pitchFamily="34" charset="0"/>
              <a:ea typeface="Calibri"/>
              <a:cs typeface="Calibri" panose="020F0502020204030204" pitchFamily="34" charset="0"/>
              <a:sym typeface="Calibri"/>
            </a:endParaRPr>
          </a:p>
          <a:p>
            <a:pPr marL="457200" marR="0" lvl="1" indent="0" algn="l" rtl="0">
              <a:spcBef>
                <a:spcPts val="0"/>
              </a:spcBef>
              <a:spcAft>
                <a:spcPts val="0"/>
              </a:spcAft>
              <a:buNone/>
            </a:pPr>
            <a:endParaRPr sz="2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 </a:t>
            </a:r>
            <a:endParaRPr sz="2800" b="1" dirty="0">
              <a:solidFill>
                <a:schemeClr val="dk1"/>
              </a:solidFill>
              <a:latin typeface="Calibri"/>
              <a:ea typeface="Calibri"/>
              <a:cs typeface="Calibri"/>
              <a:sym typeface="Calibri"/>
            </a:endParaRPr>
          </a:p>
        </p:txBody>
      </p:sp>
      <p:sp>
        <p:nvSpPr>
          <p:cNvPr id="67" name="Google Shape;67;p4" descr="What is Change Management? - Definition and Principles | MSU Onlin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 name="Picture 3" descr="Graphical user interface, text&#10;&#10;Description automatically generated">
            <a:extLst>
              <a:ext uri="{FF2B5EF4-FFF2-40B4-BE49-F238E27FC236}">
                <a16:creationId xmlns:a16="http://schemas.microsoft.com/office/drawing/2014/main" id="{3C0D0F18-4652-46F6-BD4E-CD2F563CA6B7}"/>
              </a:ext>
            </a:extLst>
          </p:cNvPr>
          <p:cNvPicPr>
            <a:picLocks noChangeAspect="1"/>
          </p:cNvPicPr>
          <p:nvPr/>
        </p:nvPicPr>
        <p:blipFill rotWithShape="1">
          <a:blip r:embed="rId3"/>
          <a:srcRect l="1725" r="3866"/>
          <a:stretch/>
        </p:blipFill>
        <p:spPr>
          <a:xfrm>
            <a:off x="11333408" y="3438659"/>
            <a:ext cx="5613624" cy="3620583"/>
          </a:xfrm>
          <a:prstGeom prst="rect">
            <a:avLst/>
          </a:prstGeom>
        </p:spPr>
      </p:pic>
    </p:spTree>
    <p:extLst>
      <p:ext uri="{BB962C8B-B14F-4D97-AF65-F5344CB8AC3E}">
        <p14:creationId xmlns:p14="http://schemas.microsoft.com/office/powerpoint/2010/main" val="1219262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p:nvPr/>
        </p:nvSpPr>
        <p:spPr>
          <a:xfrm>
            <a:off x="1373874" y="1510434"/>
            <a:ext cx="8382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660066"/>
                </a:solidFill>
                <a:latin typeface="Calibri"/>
                <a:ea typeface="Calibri"/>
                <a:cs typeface="Calibri"/>
                <a:sym typeface="Calibri"/>
              </a:rPr>
              <a:t>1. The Nature of Change in Business</a:t>
            </a:r>
          </a:p>
        </p:txBody>
      </p:sp>
      <p:sp>
        <p:nvSpPr>
          <p:cNvPr id="66" name="Google Shape;66;p4"/>
          <p:cNvSpPr txBox="1"/>
          <p:nvPr/>
        </p:nvSpPr>
        <p:spPr>
          <a:xfrm>
            <a:off x="1373874" y="2835465"/>
            <a:ext cx="8124967" cy="6407868"/>
          </a:xfrm>
          <a:prstGeom prst="rect">
            <a:avLst/>
          </a:prstGeom>
          <a:noFill/>
          <a:ln>
            <a:noFill/>
          </a:ln>
        </p:spPr>
        <p:txBody>
          <a:bodyPr spcFirstLastPara="1" wrap="square" lIns="91425" tIns="45700" rIns="91425" bIns="45700" anchor="t" anchorCtr="0">
            <a:spAutoFit/>
          </a:bodyPr>
          <a:lstStyle/>
          <a:p>
            <a:pPr marL="342900" lvl="1" indent="-342900" eaLnBrk="1" hangingPunct="1">
              <a:lnSpc>
                <a:spcPct val="90000"/>
              </a:lnSpc>
              <a:buClr>
                <a:schemeClr val="tx1"/>
              </a:buClr>
              <a:buSzPct val="100000"/>
              <a:buFont typeface="Arial" panose="020B0604020202020204" pitchFamily="34" charset="0"/>
              <a:buChar char="•"/>
            </a:pPr>
            <a:r>
              <a:rPr lang="en-US" altLang="en-US" sz="2400" dirty="0">
                <a:latin typeface="Calibri" panose="020F0502020204030204" pitchFamily="34" charset="0"/>
                <a:cs typeface="Calibri" panose="020F0502020204030204" pitchFamily="34" charset="0"/>
              </a:rPr>
              <a:t>The only thing that does not change in business is the need for change.</a:t>
            </a:r>
          </a:p>
          <a:p>
            <a:pPr marL="342900" lvl="1" indent="-342900" eaLnBrk="1" hangingPunct="1">
              <a:lnSpc>
                <a:spcPct val="90000"/>
              </a:lnSpc>
              <a:buClr>
                <a:schemeClr val="tx1"/>
              </a:buClr>
              <a:buSzPct val="100000"/>
              <a:buFont typeface="Arial" panose="020B0604020202020204" pitchFamily="34" charset="0"/>
              <a:buChar char="•"/>
            </a:pPr>
            <a:endParaRPr lang="en-US" altLang="en-US" sz="2400" dirty="0">
              <a:latin typeface="Calibri" panose="020F0502020204030204" pitchFamily="34" charset="0"/>
              <a:cs typeface="Calibri" panose="020F0502020204030204" pitchFamily="34" charset="0"/>
            </a:endParaRPr>
          </a:p>
          <a:p>
            <a:pPr marL="342900" lvl="1" indent="-342900" eaLnBrk="1" hangingPunct="1">
              <a:lnSpc>
                <a:spcPct val="90000"/>
              </a:lnSpc>
              <a:buClr>
                <a:schemeClr val="tx1"/>
              </a:buClr>
              <a:buSzPct val="100000"/>
              <a:buFont typeface="Arial" panose="020B0604020202020204" pitchFamily="34" charset="0"/>
              <a:buChar char="•"/>
            </a:pPr>
            <a:r>
              <a:rPr lang="en-US" altLang="en-US" sz="2400" dirty="0">
                <a:latin typeface="Calibri" panose="020F0502020204030204" pitchFamily="34" charset="0"/>
                <a:cs typeface="Calibri" panose="020F0502020204030204" pitchFamily="34" charset="0"/>
              </a:rPr>
              <a:t>Businesses need to constantly look at new ways of doing things because if they do not, they become uncompetitive &amp; ‘die’.</a:t>
            </a:r>
          </a:p>
          <a:p>
            <a:pPr marL="342900" lvl="1" indent="-342900" eaLnBrk="1" hangingPunct="1">
              <a:lnSpc>
                <a:spcPct val="90000"/>
              </a:lnSpc>
              <a:buClr>
                <a:schemeClr val="tx1"/>
              </a:buClr>
              <a:buSzPct val="100000"/>
              <a:buFont typeface="Arial" panose="020B0604020202020204" pitchFamily="34" charset="0"/>
              <a:buChar char="•"/>
            </a:pPr>
            <a:endParaRPr lang="en-US" altLang="en-US" sz="2400" dirty="0">
              <a:latin typeface="Calibri" panose="020F0502020204030204" pitchFamily="34" charset="0"/>
              <a:cs typeface="Calibri" panose="020F0502020204030204" pitchFamily="34" charset="0"/>
            </a:endParaRPr>
          </a:p>
          <a:p>
            <a:pPr marL="342900" lvl="1" indent="-342900" eaLnBrk="1" hangingPunct="1">
              <a:lnSpc>
                <a:spcPct val="90000"/>
              </a:lnSpc>
              <a:buClr>
                <a:schemeClr val="tx1"/>
              </a:buClr>
              <a:buSzPct val="100000"/>
              <a:buFont typeface="Arial" panose="020B0604020202020204" pitchFamily="34" charset="0"/>
              <a:buChar char="•"/>
            </a:pPr>
            <a:r>
              <a:rPr lang="en-US" altLang="en-US" sz="2400" dirty="0">
                <a:latin typeface="Calibri" panose="020F0502020204030204" pitchFamily="34" charset="0"/>
                <a:cs typeface="Calibri" panose="020F0502020204030204" pitchFamily="34" charset="0"/>
              </a:rPr>
              <a:t>In this respect businesses need to adopt the philosophy of continuous improvement &amp; be constantly looking for ways to improve their processes.   </a:t>
            </a:r>
          </a:p>
          <a:p>
            <a:pPr marL="342900" lvl="1" indent="-342900" eaLnBrk="1" hangingPunct="1">
              <a:lnSpc>
                <a:spcPct val="90000"/>
              </a:lnSpc>
              <a:buClr>
                <a:srgbClr val="009900"/>
              </a:buClr>
              <a:buSzPct val="70000"/>
              <a:buFont typeface="Arial" panose="020B0604020202020204" pitchFamily="34" charset="0"/>
              <a:buChar char="•"/>
            </a:pPr>
            <a:endParaRPr lang="en-US" altLang="en-US" sz="2400" dirty="0">
              <a:latin typeface="Calibri" panose="020F0502020204030204" pitchFamily="34" charset="0"/>
              <a:cs typeface="Calibri" panose="020F0502020204030204" pitchFamily="34" charset="0"/>
            </a:endParaRPr>
          </a:p>
          <a:p>
            <a:pPr marL="342900" lvl="1" indent="-342900" eaLnBrk="1" hangingPunct="1">
              <a:lnSpc>
                <a:spcPct val="90000"/>
              </a:lnSpc>
              <a:buClr>
                <a:srgbClr val="009900"/>
              </a:buClr>
              <a:buSzPct val="70000"/>
              <a:buFont typeface="Arial" panose="020B0604020202020204" pitchFamily="34" charset="0"/>
              <a:buChar char="•"/>
            </a:pPr>
            <a:endParaRPr lang="en-US" altLang="en-US" sz="2400" dirty="0">
              <a:latin typeface="Calibri" panose="020F0502020204030204" pitchFamily="34" charset="0"/>
              <a:cs typeface="Calibri" panose="020F0502020204030204" pitchFamily="34" charset="0"/>
            </a:endParaRPr>
          </a:p>
          <a:p>
            <a:pPr marL="342900" lvl="1" indent="-342900" eaLnBrk="1" hangingPunct="1">
              <a:lnSpc>
                <a:spcPct val="90000"/>
              </a:lnSpc>
              <a:buClr>
                <a:srgbClr val="009900"/>
              </a:buClr>
              <a:buSzPct val="70000"/>
              <a:buFont typeface="Arial" panose="020B0604020202020204" pitchFamily="34" charset="0"/>
              <a:buChar char="•"/>
            </a:pPr>
            <a:endParaRPr lang="en-US" altLang="en-US" sz="2400" dirty="0">
              <a:latin typeface="Calibri" panose="020F0502020204030204" pitchFamily="34" charset="0"/>
              <a:cs typeface="Calibri" panose="020F0502020204030204" pitchFamily="34" charset="0"/>
            </a:endParaRPr>
          </a:p>
          <a:p>
            <a:pPr marL="342900" lvl="1" indent="-342900" eaLnBrk="1" hangingPunct="1">
              <a:lnSpc>
                <a:spcPct val="90000"/>
              </a:lnSpc>
              <a:buClr>
                <a:srgbClr val="009900"/>
              </a:buClr>
              <a:buSzPct val="70000"/>
              <a:buFont typeface="Arial" panose="020B0604020202020204" pitchFamily="34" charset="0"/>
              <a:buChar char="•"/>
            </a:pPr>
            <a:endParaRPr lang="en-US" altLang="en-US" sz="2400" dirty="0">
              <a:latin typeface="Calibri" panose="020F0502020204030204" pitchFamily="34" charset="0"/>
              <a:cs typeface="Calibri" panose="020F0502020204030204" pitchFamily="34" charset="0"/>
            </a:endParaRPr>
          </a:p>
          <a:p>
            <a:pPr marL="342900" lvl="1" indent="-342900" eaLnBrk="1" hangingPunct="1">
              <a:lnSpc>
                <a:spcPct val="90000"/>
              </a:lnSpc>
              <a:buClr>
                <a:srgbClr val="009900"/>
              </a:buClr>
              <a:buSzPct val="70000"/>
              <a:buFont typeface="Arial" panose="020B0604020202020204" pitchFamily="34" charset="0"/>
              <a:buChar char="•"/>
            </a:pPr>
            <a:endParaRPr lang="en-US" altLang="en-US" sz="2400" dirty="0">
              <a:latin typeface="Calibri" panose="020F0502020204030204" pitchFamily="34" charset="0"/>
              <a:cs typeface="Calibri" panose="020F0502020204030204" pitchFamily="34" charset="0"/>
            </a:endParaRPr>
          </a:p>
          <a:p>
            <a:pPr marL="342900" lvl="1" indent="-342900" eaLnBrk="1" hangingPunct="1">
              <a:lnSpc>
                <a:spcPct val="90000"/>
              </a:lnSpc>
              <a:buClr>
                <a:srgbClr val="009900"/>
              </a:buClr>
              <a:buSzPct val="70000"/>
              <a:buFont typeface="Arial" panose="020B0604020202020204" pitchFamily="34" charset="0"/>
              <a:buChar char="•"/>
            </a:pPr>
            <a:endParaRPr lang="en-US" altLang="en-US" sz="2400" dirty="0">
              <a:latin typeface="Calibri" panose="020F0502020204030204" pitchFamily="34" charset="0"/>
              <a:cs typeface="Calibri" panose="020F0502020204030204" pitchFamily="34" charset="0"/>
            </a:endParaRPr>
          </a:p>
          <a:p>
            <a:pPr marL="342900" lvl="1" indent="-342900" eaLnBrk="1" hangingPunct="1">
              <a:lnSpc>
                <a:spcPct val="90000"/>
              </a:lnSpc>
              <a:buClr>
                <a:srgbClr val="009900"/>
              </a:buClr>
              <a:buSzPct val="70000"/>
              <a:buFont typeface="Arial" panose="020B0604020202020204" pitchFamily="34" charset="0"/>
              <a:buChar char="•"/>
            </a:pPr>
            <a:endParaRPr lang="en-US" altLang="en-US" sz="2400" dirty="0">
              <a:latin typeface="Calibri" panose="020F0502020204030204" pitchFamily="34" charset="0"/>
              <a:cs typeface="Calibri" panose="020F0502020204030204" pitchFamily="34" charset="0"/>
            </a:endParaRPr>
          </a:p>
          <a:p>
            <a:pPr marL="342900" lvl="1" indent="-342900" eaLnBrk="1" hangingPunct="1">
              <a:lnSpc>
                <a:spcPct val="90000"/>
              </a:lnSpc>
              <a:buClr>
                <a:srgbClr val="009900"/>
              </a:buClr>
              <a:buSzPct val="70000"/>
              <a:buFont typeface="Arial" panose="020B0604020202020204" pitchFamily="34" charset="0"/>
              <a:buChar char="•"/>
            </a:pPr>
            <a:endParaRPr lang="en-US" altLang="en-US" sz="2400" dirty="0">
              <a:latin typeface="Calibri" panose="020F0502020204030204" pitchFamily="34" charset="0"/>
              <a:cs typeface="Calibri" panose="020F0502020204030204" pitchFamily="34" charset="0"/>
            </a:endParaRPr>
          </a:p>
          <a:p>
            <a:pPr marL="342900" lvl="1" indent="-342900" eaLnBrk="1" hangingPunct="1">
              <a:lnSpc>
                <a:spcPct val="90000"/>
              </a:lnSpc>
              <a:buClr>
                <a:srgbClr val="009900"/>
              </a:buClr>
              <a:buSzPct val="70000"/>
              <a:buFont typeface="Arial" panose="020B0604020202020204" pitchFamily="34" charset="0"/>
              <a:buChar char="•"/>
            </a:pPr>
            <a:endParaRPr lang="en-US" altLang="en-US" sz="2400" dirty="0">
              <a:latin typeface="Calibri" panose="020F0502020204030204" pitchFamily="34" charset="0"/>
              <a:cs typeface="Calibri" panose="020F0502020204030204" pitchFamily="34" charset="0"/>
            </a:endParaRPr>
          </a:p>
        </p:txBody>
      </p:sp>
      <p:sp>
        <p:nvSpPr>
          <p:cNvPr id="67" name="Google Shape;67;p4" descr="What is Change Management? - Definition and Principles | MSU Onlin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 name="Picture 3" descr="Diagram&#10;&#10;Description automatically generated">
            <a:extLst>
              <a:ext uri="{FF2B5EF4-FFF2-40B4-BE49-F238E27FC236}">
                <a16:creationId xmlns:a16="http://schemas.microsoft.com/office/drawing/2014/main" id="{5044E473-39E5-492A-98E6-B8553AE8AD00}"/>
              </a:ext>
            </a:extLst>
          </p:cNvPr>
          <p:cNvPicPr>
            <a:picLocks noChangeAspect="1"/>
          </p:cNvPicPr>
          <p:nvPr/>
        </p:nvPicPr>
        <p:blipFill>
          <a:blip r:embed="rId3"/>
          <a:stretch>
            <a:fillRect/>
          </a:stretch>
        </p:blipFill>
        <p:spPr>
          <a:xfrm>
            <a:off x="9703558" y="3575712"/>
            <a:ext cx="7468946" cy="4589449"/>
          </a:xfrm>
          <a:prstGeom prst="rect">
            <a:avLst/>
          </a:prstGeom>
        </p:spPr>
      </p:pic>
      <p:sp>
        <p:nvSpPr>
          <p:cNvPr id="6" name="TextBox 5">
            <a:extLst>
              <a:ext uri="{FF2B5EF4-FFF2-40B4-BE49-F238E27FC236}">
                <a16:creationId xmlns:a16="http://schemas.microsoft.com/office/drawing/2014/main" id="{1374AF4E-B35D-4251-B7D0-2379B17F1B01}"/>
              </a:ext>
            </a:extLst>
          </p:cNvPr>
          <p:cNvSpPr txBox="1"/>
          <p:nvPr/>
        </p:nvSpPr>
        <p:spPr>
          <a:xfrm>
            <a:off x="10904561" y="2835465"/>
            <a:ext cx="6114197" cy="523220"/>
          </a:xfrm>
          <a:prstGeom prst="rect">
            <a:avLst/>
          </a:prstGeom>
          <a:noFill/>
        </p:spPr>
        <p:txBody>
          <a:bodyPr wrap="square" rtlCol="0">
            <a:spAutoFit/>
          </a:bodyPr>
          <a:lstStyle/>
          <a:p>
            <a:r>
              <a:rPr lang="en-IE" sz="2800" b="1" dirty="0">
                <a:solidFill>
                  <a:srgbClr val="7030A0"/>
                </a:solidFill>
                <a:latin typeface="Calibri" panose="020F0502020204030204" pitchFamily="34" charset="0"/>
                <a:cs typeface="Calibri" panose="020F0502020204030204" pitchFamily="34" charset="0"/>
              </a:rPr>
              <a:t>The Change Management Vision </a:t>
            </a:r>
          </a:p>
        </p:txBody>
      </p:sp>
    </p:spTree>
    <p:extLst>
      <p:ext uri="{BB962C8B-B14F-4D97-AF65-F5344CB8AC3E}">
        <p14:creationId xmlns:p14="http://schemas.microsoft.com/office/powerpoint/2010/main" val="1207405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p:nvPr/>
        </p:nvSpPr>
        <p:spPr>
          <a:xfrm>
            <a:off x="1510172" y="1533087"/>
            <a:ext cx="8382000" cy="1938952"/>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4000" b="1" dirty="0">
                <a:solidFill>
                  <a:srgbClr val="660066"/>
                </a:solidFill>
                <a:latin typeface="Calibri"/>
                <a:ea typeface="Calibri"/>
                <a:cs typeface="Calibri"/>
                <a:sym typeface="Calibri"/>
              </a:rPr>
              <a:t>1. Change Management is Nothing New</a:t>
            </a:r>
          </a:p>
          <a:p>
            <a:pPr marL="742950" marR="0" lvl="0" indent="-742950" algn="l" rtl="0">
              <a:spcBef>
                <a:spcPts val="0"/>
              </a:spcBef>
              <a:spcAft>
                <a:spcPts val="0"/>
              </a:spcAft>
              <a:buAutoNum type="arabicPeriod"/>
            </a:pPr>
            <a:endParaRPr sz="4000" b="1" dirty="0">
              <a:solidFill>
                <a:srgbClr val="660066"/>
              </a:solidFill>
              <a:latin typeface="Calibri"/>
              <a:ea typeface="Calibri"/>
              <a:cs typeface="Calibri"/>
              <a:sym typeface="Calibri"/>
            </a:endParaRPr>
          </a:p>
        </p:txBody>
      </p:sp>
      <p:sp>
        <p:nvSpPr>
          <p:cNvPr id="66" name="Google Shape;66;p4"/>
          <p:cNvSpPr txBox="1"/>
          <p:nvPr/>
        </p:nvSpPr>
        <p:spPr>
          <a:xfrm>
            <a:off x="1510172" y="3086588"/>
            <a:ext cx="9189493" cy="9181960"/>
          </a:xfrm>
          <a:prstGeom prst="rect">
            <a:avLst/>
          </a:prstGeom>
          <a:noFill/>
          <a:ln>
            <a:noFill/>
          </a:ln>
        </p:spPr>
        <p:txBody>
          <a:bodyPr spcFirstLastPara="1" wrap="square" lIns="91425" tIns="45700" rIns="91425" bIns="45700" anchor="t" anchorCtr="0">
            <a:spAutoFit/>
          </a:bodyPr>
          <a:lstStyle/>
          <a:p>
            <a:pPr marL="285750" indent="-285750" rtl="0">
              <a:spcBef>
                <a:spcPts val="0"/>
              </a:spcBef>
              <a:spcAft>
                <a:spcPts val="800"/>
              </a:spcAft>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The Disciplines of Engineering and Psychology particularly from the late 19</a:t>
            </a:r>
            <a:r>
              <a:rPr lang="en-US" sz="2000" b="0" i="0" u="none" strike="noStrike" baseline="30000" dirty="0">
                <a:solidFill>
                  <a:srgbClr val="000000"/>
                </a:solidFill>
                <a:effectLst/>
                <a:latin typeface="Calibri" panose="020F0502020204030204" pitchFamily="34" charset="0"/>
              </a:rPr>
              <a:t>th</a:t>
            </a:r>
            <a:r>
              <a:rPr lang="en-US" sz="2000" b="0" i="0" u="none" strike="noStrike" dirty="0">
                <a:solidFill>
                  <a:srgbClr val="000000"/>
                </a:solidFill>
                <a:effectLst/>
                <a:latin typeface="Calibri" panose="020F0502020204030204" pitchFamily="34" charset="0"/>
              </a:rPr>
              <a:t> Century period of </a:t>
            </a:r>
            <a:r>
              <a:rPr lang="en-US" sz="2000" b="0" i="0" u="none" strike="noStrike" dirty="0" err="1">
                <a:solidFill>
                  <a:srgbClr val="000000"/>
                </a:solidFill>
                <a:effectLst/>
                <a:latin typeface="Calibri" panose="020F0502020204030204" pitchFamily="34" charset="0"/>
              </a:rPr>
              <a:t>urbanisation</a:t>
            </a:r>
            <a:r>
              <a:rPr lang="en-US" sz="2000" b="0" i="0" u="none" strike="noStrike" dirty="0">
                <a:solidFill>
                  <a:srgbClr val="000000"/>
                </a:solidFill>
                <a:effectLst/>
                <a:latin typeface="Calibri" panose="020F0502020204030204" pitchFamily="34" charset="0"/>
              </a:rPr>
              <a:t> and </a:t>
            </a:r>
            <a:r>
              <a:rPr lang="en-US" sz="2000" b="0" i="0" u="none" strike="noStrike" dirty="0" err="1">
                <a:solidFill>
                  <a:srgbClr val="000000"/>
                </a:solidFill>
                <a:effectLst/>
                <a:latin typeface="Calibri" panose="020F0502020204030204" pitchFamily="34" charset="0"/>
              </a:rPr>
              <a:t>Industrialisation</a:t>
            </a:r>
            <a:r>
              <a:rPr lang="en-US" sz="2000" b="0" i="0" u="none" strike="noStrike" dirty="0">
                <a:solidFill>
                  <a:srgbClr val="000000"/>
                </a:solidFill>
                <a:effectLst/>
                <a:latin typeface="Calibri" panose="020F0502020204030204" pitchFamily="34" charset="0"/>
              </a:rPr>
              <a:t> began to come together to help describe how change happens and how to manage change. </a:t>
            </a:r>
          </a:p>
          <a:p>
            <a:pPr marL="285750" indent="-285750" rtl="0">
              <a:spcBef>
                <a:spcPts val="0"/>
              </a:spcBef>
              <a:spcAft>
                <a:spcPts val="800"/>
              </a:spcAft>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Scientific Management as developed by Frederick Taylor in 1911  is a famous example of Change Management in </a:t>
            </a:r>
            <a:r>
              <a:rPr lang="en-US" sz="2000" b="0" i="0" u="none" strike="noStrike" dirty="0" err="1">
                <a:solidFill>
                  <a:srgbClr val="000000"/>
                </a:solidFill>
                <a:effectLst/>
                <a:latin typeface="Calibri" panose="020F0502020204030204" pitchFamily="34" charset="0"/>
              </a:rPr>
              <a:t>Practise</a:t>
            </a:r>
            <a:r>
              <a:rPr lang="en-US" sz="2000" dirty="0">
                <a:latin typeface="Calibri" panose="020F0502020204030204" pitchFamily="34" charset="0"/>
              </a:rPr>
              <a:t>. </a:t>
            </a:r>
          </a:p>
          <a:p>
            <a:pPr marL="285750" indent="-285750" rtl="0">
              <a:spcBef>
                <a:spcPts val="0"/>
              </a:spcBef>
              <a:spcAft>
                <a:spcPts val="800"/>
              </a:spcAft>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Production efficiency in a shop of factory could be greatly enhanced by close observation of the individual worker and elimination of waste time and motion in his operation.</a:t>
            </a:r>
          </a:p>
          <a:p>
            <a:pPr marL="285750" indent="-285750" rtl="0">
              <a:spcBef>
                <a:spcPts val="0"/>
              </a:spcBef>
              <a:spcAft>
                <a:spcPts val="800"/>
              </a:spcAft>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Taylors ideas has strongly influenced Change Management thought and business model development for  well over 100 years. </a:t>
            </a:r>
          </a:p>
          <a:p>
            <a:pPr marL="285750" indent="-285750" rtl="0">
              <a:spcBef>
                <a:spcPts val="0"/>
              </a:spcBef>
              <a:spcAft>
                <a:spcPts val="800"/>
              </a:spcAft>
              <a:buFont typeface="Arial" panose="020B0604020202020204" pitchFamily="34" charset="0"/>
              <a:buChar char="•"/>
            </a:pPr>
            <a:r>
              <a:rPr lang="en-IE" sz="2000" b="0" i="0" u="none" strike="noStrike" dirty="0">
                <a:solidFill>
                  <a:srgbClr val="000000"/>
                </a:solidFill>
                <a:effectLst/>
                <a:latin typeface="Calibri" panose="020F0502020204030204" pitchFamily="34" charset="0"/>
              </a:rPr>
              <a:t>The Science of Psychology, </a:t>
            </a:r>
            <a:r>
              <a:rPr lang="en-US" sz="2000" b="0" i="0" u="none" strike="noStrike" dirty="0">
                <a:solidFill>
                  <a:srgbClr val="000000"/>
                </a:solidFill>
                <a:effectLst/>
                <a:latin typeface="Calibri" panose="020F0502020204030204" pitchFamily="34" charset="0"/>
              </a:rPr>
              <a:t>understanding personnel change, job satisfaction, job security and insecurity, staff retention, morale, productivity and helping individual staff members understand what specific change might -oriented mean to them personally is all part of a </a:t>
            </a:r>
            <a:r>
              <a:rPr lang="en-US" sz="2000" b="1" i="0" u="none" strike="noStrike" dirty="0">
                <a:solidFill>
                  <a:srgbClr val="000000"/>
                </a:solidFill>
                <a:effectLst/>
                <a:latin typeface="Calibri" panose="020F0502020204030204" pitchFamily="34" charset="0"/>
              </a:rPr>
              <a:t>psychology-oriented </a:t>
            </a:r>
            <a:r>
              <a:rPr lang="en-US" sz="2000" b="0" i="0" u="none" strike="noStrike" dirty="0">
                <a:solidFill>
                  <a:srgbClr val="000000"/>
                </a:solidFill>
                <a:effectLst/>
                <a:latin typeface="Calibri" panose="020F0502020204030204" pitchFamily="34" charset="0"/>
              </a:rPr>
              <a:t>approach to Change Management.</a:t>
            </a:r>
          </a:p>
          <a:p>
            <a:pPr marL="285750" indent="-285750" rtl="0">
              <a:spcBef>
                <a:spcPts val="0"/>
              </a:spcBef>
              <a:spcAft>
                <a:spcPts val="800"/>
              </a:spcAft>
              <a:buFont typeface="Arial" panose="020B0604020202020204" pitchFamily="34" charset="0"/>
              <a:buChar char="•"/>
            </a:pPr>
            <a:endParaRPr lang="en-US" sz="2000" b="1" i="0" u="none" strike="noStrike" dirty="0">
              <a:solidFill>
                <a:srgbClr val="000000"/>
              </a:solidFill>
              <a:effectLst/>
              <a:latin typeface="Calibri" panose="020F0502020204030204" pitchFamily="34" charset="0"/>
            </a:endParaRPr>
          </a:p>
          <a:p>
            <a:pPr marL="285750" indent="-285750" rtl="0">
              <a:spcBef>
                <a:spcPts val="0"/>
              </a:spcBef>
              <a:spcAft>
                <a:spcPts val="800"/>
              </a:spcAft>
              <a:buFont typeface="Arial" panose="020B0604020202020204" pitchFamily="34" charset="0"/>
              <a:buChar char="•"/>
            </a:pPr>
            <a:r>
              <a:rPr lang="en-US" sz="2000" b="1" i="0" u="none" strike="noStrike" dirty="0">
                <a:solidFill>
                  <a:srgbClr val="000000"/>
                </a:solidFill>
                <a:effectLst/>
                <a:latin typeface="Calibri" panose="020F0502020204030204" pitchFamily="34" charset="0"/>
              </a:rPr>
              <a:t>Effective Change Management involves both the Mechanical (Technological) and human dimension. It’s always important to explore how both dimensions might interact in </a:t>
            </a:r>
            <a:r>
              <a:rPr lang="en-US" sz="2000" b="1" i="0" u="none" strike="noStrike" dirty="0" err="1">
                <a:solidFill>
                  <a:srgbClr val="000000"/>
                </a:solidFill>
                <a:effectLst/>
                <a:latin typeface="Calibri" panose="020F0502020204030204" pitchFamily="34" charset="0"/>
              </a:rPr>
              <a:t>practise</a:t>
            </a:r>
            <a:r>
              <a:rPr lang="en-US" sz="2000" b="1" i="0" u="none" strike="noStrike" dirty="0">
                <a:solidFill>
                  <a:srgbClr val="000000"/>
                </a:solidFill>
                <a:effectLst/>
                <a:latin typeface="Calibri" panose="020F0502020204030204" pitchFamily="34" charset="0"/>
              </a:rPr>
              <a:t> when planning new Business change.  </a:t>
            </a:r>
            <a:endParaRPr lang="en-US" sz="2000" b="1" dirty="0">
              <a:effectLst/>
            </a:endParaRPr>
          </a:p>
          <a:p>
            <a:br>
              <a:rPr lang="en-US" sz="4000" dirty="0"/>
            </a:br>
            <a:endParaRPr lang="en-US" sz="3200" b="0" dirty="0">
              <a:effectLst/>
            </a:endParaRPr>
          </a:p>
          <a:p>
            <a:br>
              <a:rPr lang="en-US" sz="3200" dirty="0"/>
            </a:br>
            <a:r>
              <a:rPr lang="en-US" sz="2400" b="0" i="0" u="none" strike="noStrike" dirty="0">
                <a:solidFill>
                  <a:srgbClr val="000000"/>
                </a:solidFill>
                <a:effectLst/>
                <a:latin typeface="Calibri" panose="020F0502020204030204" pitchFamily="34" charset="0"/>
              </a:rPr>
              <a:t>In</a:t>
            </a:r>
            <a:endParaRPr sz="1600" dirty="0">
              <a:solidFill>
                <a:schemeClr val="dk1"/>
              </a:solidFill>
              <a:latin typeface="Calibri" panose="020F0502020204030204" pitchFamily="34" charset="0"/>
              <a:ea typeface="Calibri"/>
              <a:cs typeface="Calibri" panose="020F0502020204030204" pitchFamily="34" charset="0"/>
              <a:sym typeface="Calibri"/>
            </a:endParaRPr>
          </a:p>
          <a:p>
            <a:pPr marL="457200" marR="0" lvl="1" indent="0" algn="l" rtl="0">
              <a:spcBef>
                <a:spcPts val="0"/>
              </a:spcBef>
              <a:spcAft>
                <a:spcPts val="0"/>
              </a:spcAft>
              <a:buNone/>
            </a:pPr>
            <a:endParaRPr sz="2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 </a:t>
            </a:r>
            <a:endParaRPr sz="2800" b="1" dirty="0">
              <a:solidFill>
                <a:schemeClr val="dk1"/>
              </a:solidFill>
              <a:latin typeface="Calibri"/>
              <a:ea typeface="Calibri"/>
              <a:cs typeface="Calibri"/>
              <a:sym typeface="Calibri"/>
            </a:endParaRPr>
          </a:p>
        </p:txBody>
      </p:sp>
      <p:sp>
        <p:nvSpPr>
          <p:cNvPr id="67" name="Google Shape;67;p4" descr="What is Change Management? - Definition and Principles | MSU Onlin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TextBox 5">
            <a:extLst>
              <a:ext uri="{FF2B5EF4-FFF2-40B4-BE49-F238E27FC236}">
                <a16:creationId xmlns:a16="http://schemas.microsoft.com/office/drawing/2014/main" id="{5302DBDD-8BF1-45B2-981B-41CEF400EC57}"/>
              </a:ext>
            </a:extLst>
          </p:cNvPr>
          <p:cNvSpPr txBox="1"/>
          <p:nvPr/>
        </p:nvSpPr>
        <p:spPr>
          <a:xfrm>
            <a:off x="12722092" y="3472039"/>
            <a:ext cx="4382638" cy="2862322"/>
          </a:xfrm>
          <a:prstGeom prst="rect">
            <a:avLst/>
          </a:prstGeom>
          <a:noFill/>
        </p:spPr>
        <p:txBody>
          <a:bodyPr wrap="square" rtlCol="0">
            <a:spAutoFit/>
          </a:bodyPr>
          <a:lstStyle/>
          <a:p>
            <a:r>
              <a:rPr lang="en-IE" dirty="0"/>
              <a:t>                </a:t>
            </a:r>
            <a:r>
              <a:rPr lang="en-IE" sz="1800" b="1" dirty="0">
                <a:solidFill>
                  <a:srgbClr val="7030A0"/>
                </a:solidFill>
              </a:rPr>
              <a:t>Get Busy!</a:t>
            </a:r>
          </a:p>
          <a:p>
            <a:endParaRPr lang="en-IE" dirty="0"/>
          </a:p>
          <a:p>
            <a:endParaRPr lang="en-US" sz="1800" b="1" i="0" u="none" strike="noStrike" dirty="0">
              <a:solidFill>
                <a:srgbClr val="7030A0"/>
              </a:solidFill>
              <a:effectLst/>
              <a:latin typeface="Calibri" panose="020F0502020204030204" pitchFamily="34" charset="0"/>
            </a:endParaRPr>
          </a:p>
          <a:p>
            <a:endParaRPr lang="en-US" sz="1800" b="1" i="0" u="none" strike="noStrike" dirty="0">
              <a:solidFill>
                <a:srgbClr val="7030A0"/>
              </a:solidFill>
              <a:effectLst/>
              <a:latin typeface="Calibri" panose="020F0502020204030204" pitchFamily="34" charset="0"/>
            </a:endParaRPr>
          </a:p>
          <a:p>
            <a:pPr marL="285750" indent="-285750">
              <a:buFont typeface="Arial" panose="020B0604020202020204" pitchFamily="34" charset="0"/>
              <a:buChar char="•"/>
            </a:pPr>
            <a:r>
              <a:rPr lang="en-US" sz="1600" b="1" i="0" u="none" strike="noStrike" dirty="0">
                <a:solidFill>
                  <a:srgbClr val="7030A0"/>
                </a:solidFill>
                <a:effectLst/>
                <a:latin typeface="Calibri" panose="020F0502020204030204" pitchFamily="34" charset="0"/>
              </a:rPr>
              <a:t>Can you name two famous businesses where there is evidence of Scientific Management in </a:t>
            </a:r>
            <a:r>
              <a:rPr lang="en-US" sz="1600" b="1" i="0" u="none" strike="noStrike" dirty="0" err="1">
                <a:solidFill>
                  <a:srgbClr val="7030A0"/>
                </a:solidFill>
                <a:effectLst/>
                <a:latin typeface="Calibri" panose="020F0502020204030204" pitchFamily="34" charset="0"/>
              </a:rPr>
              <a:t>Practise</a:t>
            </a:r>
            <a:r>
              <a:rPr lang="en-US" sz="1600" b="1" i="0" u="none" strike="noStrike" dirty="0">
                <a:solidFill>
                  <a:srgbClr val="7030A0"/>
                </a:solidFill>
                <a:effectLst/>
                <a:latin typeface="Calibri" panose="020F0502020204030204" pitchFamily="34" charset="0"/>
              </a:rPr>
              <a:t>? </a:t>
            </a:r>
          </a:p>
          <a:p>
            <a:pPr marL="285750" indent="-285750">
              <a:buFont typeface="Arial" panose="020B0604020202020204" pitchFamily="34" charset="0"/>
              <a:buChar char="•"/>
            </a:pPr>
            <a:endParaRPr lang="en-US" sz="1600" b="1" dirty="0">
              <a:solidFill>
                <a:srgbClr val="7030A0"/>
              </a:solidFill>
              <a:latin typeface="Calibri" panose="020F0502020204030204" pitchFamily="34" charset="0"/>
            </a:endParaRPr>
          </a:p>
          <a:p>
            <a:pPr marL="285750" indent="-285750">
              <a:buFont typeface="Arial" panose="020B0604020202020204" pitchFamily="34" charset="0"/>
              <a:buChar char="•"/>
            </a:pPr>
            <a:r>
              <a:rPr lang="en-US" sz="1600" b="1" i="0" u="none" strike="noStrike" dirty="0">
                <a:solidFill>
                  <a:srgbClr val="7030A0"/>
                </a:solidFill>
                <a:effectLst/>
                <a:latin typeface="Calibri" panose="020F0502020204030204" pitchFamily="34" charset="0"/>
              </a:rPr>
              <a:t>How might Scientific Management  inform Change Management in this popular Irish Fast Food Restaurant Chain? </a:t>
            </a:r>
            <a:endParaRPr lang="en-IE" sz="1600" dirty="0">
              <a:solidFill>
                <a:srgbClr val="7030A0"/>
              </a:solidFill>
            </a:endParaRPr>
          </a:p>
        </p:txBody>
      </p:sp>
      <p:pic>
        <p:nvPicPr>
          <p:cNvPr id="2058" name="Picture 10" descr="A restaurant with neon signs&#10;&#10;Description automatically generated with low confidence">
            <a:extLst>
              <a:ext uri="{FF2B5EF4-FFF2-40B4-BE49-F238E27FC236}">
                <a16:creationId xmlns:a16="http://schemas.microsoft.com/office/drawing/2014/main" id="{8711570A-EC3E-4853-A2C3-E49DC3AA4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2092" y="6451683"/>
            <a:ext cx="4382638" cy="283448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ARtoon Model-T by Lady-Autobot17 on DeviantArt">
            <a:extLst>
              <a:ext uri="{FF2B5EF4-FFF2-40B4-BE49-F238E27FC236}">
                <a16:creationId xmlns:a16="http://schemas.microsoft.com/office/drawing/2014/main" id="{8CBACE31-62D1-4324-A7FA-FB07018941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66630" y="2175355"/>
            <a:ext cx="1888438" cy="182246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93E83B4-68DA-4F0C-A181-AB55E8D05C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22092" y="3354717"/>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143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p:nvPr/>
        </p:nvSpPr>
        <p:spPr>
          <a:xfrm>
            <a:off x="1524000" y="1573290"/>
            <a:ext cx="11644745"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660066"/>
                </a:solidFill>
                <a:latin typeface="Calibri"/>
                <a:ea typeface="Calibri"/>
                <a:cs typeface="Calibri"/>
                <a:sym typeface="Calibri"/>
              </a:rPr>
              <a:t>1. The Complexity of Change Management.</a:t>
            </a:r>
          </a:p>
        </p:txBody>
      </p:sp>
      <p:sp>
        <p:nvSpPr>
          <p:cNvPr id="66" name="Google Shape;66;p4"/>
          <p:cNvSpPr txBox="1"/>
          <p:nvPr/>
        </p:nvSpPr>
        <p:spPr>
          <a:xfrm>
            <a:off x="1524000" y="2281136"/>
            <a:ext cx="14962909" cy="8320186"/>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800"/>
            </a:pPr>
            <a:r>
              <a:rPr lang="en-US" sz="2400" b="0" i="1" u="none" strike="noStrike" dirty="0">
                <a:solidFill>
                  <a:srgbClr val="000000"/>
                </a:solidFill>
                <a:effectLst/>
                <a:latin typeface="Calibri" panose="020F0502020204030204" pitchFamily="34" charset="0"/>
              </a:rPr>
              <a:t>“Change Management is a </a:t>
            </a:r>
            <a:r>
              <a:rPr lang="en-US" sz="2400" b="1" i="1" u="none" strike="noStrike" dirty="0">
                <a:solidFill>
                  <a:srgbClr val="000000"/>
                </a:solidFill>
                <a:effectLst/>
                <a:latin typeface="Calibri" panose="020F0502020204030204" pitchFamily="34" charset="0"/>
              </a:rPr>
              <a:t>structured</a:t>
            </a:r>
            <a:r>
              <a:rPr lang="en-US" sz="2400" b="0" i="1" u="none" strike="noStrike" dirty="0">
                <a:solidFill>
                  <a:srgbClr val="000000"/>
                </a:solidFill>
                <a:effectLst/>
                <a:latin typeface="Calibri" panose="020F0502020204030204" pitchFamily="34" charset="0"/>
              </a:rPr>
              <a:t> approach to </a:t>
            </a:r>
            <a:r>
              <a:rPr lang="en-US" sz="2400" b="1" i="1" u="none" strike="noStrike" dirty="0">
                <a:solidFill>
                  <a:srgbClr val="000000"/>
                </a:solidFill>
                <a:effectLst/>
                <a:latin typeface="Calibri" panose="020F0502020204030204" pitchFamily="34" charset="0"/>
              </a:rPr>
              <a:t>transitioning individuals</a:t>
            </a:r>
            <a:r>
              <a:rPr lang="en-US" sz="2400" b="0" i="1" u="none" strike="noStrike" dirty="0">
                <a:solidFill>
                  <a:srgbClr val="000000"/>
                </a:solidFill>
                <a:effectLst/>
                <a:latin typeface="Calibri" panose="020F0502020204030204" pitchFamily="34" charset="0"/>
              </a:rPr>
              <a:t>; teams and </a:t>
            </a:r>
            <a:r>
              <a:rPr lang="en-US" sz="2400" b="0" i="1" u="none" strike="noStrike" dirty="0" err="1">
                <a:solidFill>
                  <a:srgbClr val="000000"/>
                </a:solidFill>
                <a:effectLst/>
                <a:latin typeface="Calibri" panose="020F0502020204030204" pitchFamily="34" charset="0"/>
              </a:rPr>
              <a:t>organisations</a:t>
            </a:r>
            <a:r>
              <a:rPr lang="en-US" sz="2400" b="0" i="1" u="none" strike="noStrike" dirty="0">
                <a:solidFill>
                  <a:srgbClr val="000000"/>
                </a:solidFill>
                <a:effectLst/>
                <a:latin typeface="Calibri" panose="020F0502020204030204" pitchFamily="34" charset="0"/>
              </a:rPr>
              <a:t> from a current state to a desired future state to fully implement a vision and strategy. Change Management is the </a:t>
            </a:r>
            <a:r>
              <a:rPr lang="en-US" sz="2400" b="1" i="1" u="none" strike="noStrike" dirty="0">
                <a:solidFill>
                  <a:srgbClr val="000000"/>
                </a:solidFill>
                <a:effectLst/>
                <a:latin typeface="Calibri" panose="020F0502020204030204" pitchFamily="34" charset="0"/>
              </a:rPr>
              <a:t>formal process </a:t>
            </a:r>
            <a:r>
              <a:rPr lang="en-US" sz="2400" b="0" i="1" u="none" strike="noStrike" dirty="0">
                <a:solidFill>
                  <a:srgbClr val="000000"/>
                </a:solidFill>
                <a:effectLst/>
                <a:latin typeface="Calibri" panose="020F0502020204030204" pitchFamily="34" charset="0"/>
              </a:rPr>
              <a:t>of </a:t>
            </a:r>
            <a:r>
              <a:rPr lang="en-US" sz="2400" b="0" i="1" u="none" strike="noStrike" dirty="0" err="1">
                <a:solidFill>
                  <a:srgbClr val="000000"/>
                </a:solidFill>
                <a:effectLst/>
                <a:latin typeface="Calibri" panose="020F0502020204030204" pitchFamily="34" charset="0"/>
              </a:rPr>
              <a:t>organisational</a:t>
            </a:r>
            <a:r>
              <a:rPr lang="en-US" sz="2400" b="0" i="1" u="none" strike="noStrike" dirty="0">
                <a:solidFill>
                  <a:srgbClr val="000000"/>
                </a:solidFill>
                <a:effectLst/>
                <a:latin typeface="Calibri" panose="020F0502020204030204" pitchFamily="34" charset="0"/>
              </a:rPr>
              <a:t> change. Change Management means </a:t>
            </a:r>
            <a:r>
              <a:rPr lang="en-US" sz="2400" b="1" i="1" u="none" strike="noStrike" dirty="0">
                <a:solidFill>
                  <a:srgbClr val="000000"/>
                </a:solidFill>
                <a:effectLst/>
                <a:latin typeface="Calibri" panose="020F0502020204030204" pitchFamily="34" charset="0"/>
              </a:rPr>
              <a:t>defining and Adopting </a:t>
            </a:r>
            <a:r>
              <a:rPr lang="en-US" sz="2400" b="0" i="1" u="none" strike="noStrike" dirty="0">
                <a:solidFill>
                  <a:srgbClr val="000000"/>
                </a:solidFill>
                <a:effectLst/>
                <a:latin typeface="Calibri" panose="020F0502020204030204" pitchFamily="34" charset="0"/>
              </a:rPr>
              <a:t>Corporate Strategies, structures, procedures and Technologies to deal with change stemming from Internal and External Conditions. ” (Anon in </a:t>
            </a:r>
            <a:r>
              <a:rPr lang="en-US" sz="2400" b="0" i="1" u="none" strike="noStrike" dirty="0" err="1">
                <a:solidFill>
                  <a:srgbClr val="000000"/>
                </a:solidFill>
                <a:effectLst/>
                <a:latin typeface="Calibri" panose="020F0502020204030204" pitchFamily="34" charset="0"/>
              </a:rPr>
              <a:t>Ryerston</a:t>
            </a:r>
            <a:r>
              <a:rPr lang="en-US" sz="2400" b="0" i="1" u="none" strike="noStrike" dirty="0">
                <a:solidFill>
                  <a:srgbClr val="000000"/>
                </a:solidFill>
                <a:effectLst/>
                <a:latin typeface="Calibri" panose="020F0502020204030204" pitchFamily="34" charset="0"/>
              </a:rPr>
              <a:t> University 2011).</a:t>
            </a:r>
            <a:endParaRPr sz="2400" dirty="0">
              <a:solidFill>
                <a:schemeClr val="dk1"/>
              </a:solidFill>
              <a:latin typeface="Calibri" panose="020F0502020204030204" pitchFamily="34" charset="0"/>
              <a:ea typeface="Calibri"/>
              <a:cs typeface="Calibri" panose="020F0502020204030204" pitchFamily="34" charset="0"/>
              <a:sym typeface="Calibri"/>
            </a:endParaRPr>
          </a:p>
          <a:p>
            <a:pPr rtl="0">
              <a:spcBef>
                <a:spcPts val="0"/>
              </a:spcBef>
              <a:spcAft>
                <a:spcPts val="800"/>
              </a:spcAft>
            </a:pPr>
            <a:br>
              <a:rPr lang="en-US" sz="2400" b="0" dirty="0">
                <a:effectLst/>
              </a:rPr>
            </a:br>
            <a:r>
              <a:rPr lang="en-US" sz="2400" b="1" i="0" u="none" strike="noStrike" dirty="0">
                <a:solidFill>
                  <a:srgbClr val="000000"/>
                </a:solidFill>
                <a:effectLst/>
                <a:latin typeface="Calibri" panose="020F0502020204030204" pitchFamily="34" charset="0"/>
              </a:rPr>
              <a:t>Structured Approach</a:t>
            </a:r>
            <a:r>
              <a:rPr lang="en-US" sz="2400" b="0" i="0" u="none" strike="noStrike" dirty="0">
                <a:solidFill>
                  <a:srgbClr val="000000"/>
                </a:solidFill>
                <a:effectLst/>
                <a:latin typeface="Calibri" panose="020F0502020204030204" pitchFamily="34" charset="0"/>
              </a:rPr>
              <a:t> –  Change Management is about structured Planning, not hurried reaction.</a:t>
            </a:r>
            <a:br>
              <a:rPr lang="en-US" sz="2400" b="0" i="0" u="none" strike="noStrike" dirty="0">
                <a:solidFill>
                  <a:srgbClr val="000000"/>
                </a:solidFill>
                <a:effectLst/>
                <a:latin typeface="Calibri" panose="020F0502020204030204" pitchFamily="34" charset="0"/>
              </a:rPr>
            </a:br>
            <a:endParaRPr lang="en-US" sz="2400" b="0" dirty="0">
              <a:effectLst/>
            </a:endParaRPr>
          </a:p>
          <a:p>
            <a:pPr rtl="0">
              <a:spcBef>
                <a:spcPts val="0"/>
              </a:spcBef>
              <a:spcAft>
                <a:spcPts val="800"/>
              </a:spcAft>
            </a:pPr>
            <a:r>
              <a:rPr lang="en-US" sz="2400" b="1" i="0" u="none" strike="noStrike" dirty="0">
                <a:solidFill>
                  <a:srgbClr val="000000"/>
                </a:solidFill>
                <a:effectLst/>
                <a:latin typeface="Calibri" panose="020F0502020204030204" pitchFamily="34" charset="0"/>
              </a:rPr>
              <a:t>People Transition</a:t>
            </a:r>
            <a:r>
              <a:rPr lang="en-US" sz="2400" b="0" i="0" u="none" strike="noStrike" dirty="0">
                <a:solidFill>
                  <a:srgbClr val="000000"/>
                </a:solidFill>
                <a:effectLst/>
                <a:latin typeface="Calibri" panose="020F0502020204030204" pitchFamily="34" charset="0"/>
              </a:rPr>
              <a:t> –  Change Management is a process of Transition of People From </a:t>
            </a:r>
            <a:r>
              <a:rPr lang="en-US" sz="2400" b="0" i="0" u="none" strike="noStrike" dirty="0" err="1">
                <a:solidFill>
                  <a:srgbClr val="000000"/>
                </a:solidFill>
                <a:effectLst/>
                <a:latin typeface="Calibri" panose="020F0502020204030204" pitchFamily="34" charset="0"/>
              </a:rPr>
              <a:t>Practise</a:t>
            </a:r>
            <a:r>
              <a:rPr lang="en-US" sz="2400" b="0" i="0" u="none" strike="noStrike" dirty="0">
                <a:solidFill>
                  <a:srgbClr val="000000"/>
                </a:solidFill>
                <a:effectLst/>
                <a:latin typeface="Calibri" panose="020F0502020204030204" pitchFamily="34" charset="0"/>
              </a:rPr>
              <a:t> A (Which is often well established, perhaps quite successful and comfortable to </a:t>
            </a:r>
            <a:r>
              <a:rPr lang="en-US" sz="2400" b="0" i="0" u="none" strike="noStrike" dirty="0" err="1">
                <a:solidFill>
                  <a:srgbClr val="000000"/>
                </a:solidFill>
                <a:effectLst/>
                <a:latin typeface="Calibri" panose="020F0502020204030204" pitchFamily="34" charset="0"/>
              </a:rPr>
              <a:t>Practise</a:t>
            </a:r>
            <a:r>
              <a:rPr lang="en-US" sz="2400" b="0" i="0" u="none" strike="noStrike" dirty="0">
                <a:solidFill>
                  <a:srgbClr val="000000"/>
                </a:solidFill>
                <a:effectLst/>
                <a:latin typeface="Calibri" panose="020F0502020204030204" pitchFamily="34" charset="0"/>
              </a:rPr>
              <a:t> B (Which involves ambition, risk and the unknown) . It fundamentally is concerned with all the uncertainties of People Management. </a:t>
            </a:r>
            <a:endParaRPr lang="en-US" sz="2400" i="0" u="none" strike="noStrike" dirty="0">
              <a:solidFill>
                <a:srgbClr val="000000"/>
              </a:solidFill>
              <a:latin typeface="Calibri" panose="020F0502020204030204" pitchFamily="34" charset="0"/>
            </a:endParaRPr>
          </a:p>
          <a:p>
            <a:pPr rtl="0">
              <a:spcBef>
                <a:spcPts val="0"/>
              </a:spcBef>
              <a:spcAft>
                <a:spcPts val="800"/>
              </a:spcAft>
            </a:pPr>
            <a:br>
              <a:rPr lang="en-US" sz="2400" b="0" dirty="0">
                <a:effectLst/>
              </a:rPr>
            </a:br>
            <a:r>
              <a:rPr lang="en-US" sz="2400" b="1" i="0" u="none" strike="noStrike" dirty="0">
                <a:solidFill>
                  <a:srgbClr val="000000"/>
                </a:solidFill>
                <a:effectLst/>
                <a:latin typeface="Calibri" panose="020F0502020204030204" pitchFamily="34" charset="0"/>
              </a:rPr>
              <a:t>Formal Process </a:t>
            </a:r>
            <a:r>
              <a:rPr lang="en-US" sz="2400" b="0" i="0" u="none" strike="noStrike" dirty="0">
                <a:solidFill>
                  <a:srgbClr val="000000"/>
                </a:solidFill>
                <a:effectLst/>
                <a:latin typeface="Calibri" panose="020F0502020204030204" pitchFamily="34" charset="0"/>
              </a:rPr>
              <a:t> –  Effective Change Management needs to be a </a:t>
            </a:r>
            <a:r>
              <a:rPr lang="en-US" sz="2400" b="0" i="0" u="none" strike="noStrike" dirty="0" err="1">
                <a:solidFill>
                  <a:srgbClr val="000000"/>
                </a:solidFill>
                <a:effectLst/>
                <a:latin typeface="Calibri" panose="020F0502020204030204" pitchFamily="34" charset="0"/>
              </a:rPr>
              <a:t>formalised</a:t>
            </a:r>
            <a:r>
              <a:rPr lang="en-US" sz="2400" b="0" i="0" u="none" strike="noStrike" dirty="0">
                <a:solidFill>
                  <a:srgbClr val="000000"/>
                </a:solidFill>
                <a:effectLst/>
                <a:latin typeface="Calibri" panose="020F0502020204030204" pitchFamily="34" charset="0"/>
              </a:rPr>
              <a:t> process, informal organic </a:t>
            </a:r>
            <a:r>
              <a:rPr lang="en-US" sz="2400" b="0" i="0" u="none" strike="noStrike" dirty="0" err="1">
                <a:solidFill>
                  <a:srgbClr val="000000"/>
                </a:solidFill>
                <a:effectLst/>
                <a:latin typeface="Calibri" panose="020F0502020204030204" pitchFamily="34" charset="0"/>
              </a:rPr>
              <a:t>organisational</a:t>
            </a:r>
            <a:r>
              <a:rPr lang="en-US" sz="2400" b="0" i="0" u="none" strike="noStrike" dirty="0">
                <a:solidFill>
                  <a:srgbClr val="000000"/>
                </a:solidFill>
                <a:effectLst/>
                <a:latin typeface="Calibri" panose="020F0502020204030204" pitchFamily="34" charset="0"/>
              </a:rPr>
              <a:t> change where change in an </a:t>
            </a:r>
            <a:r>
              <a:rPr lang="en-US" sz="2400" b="0" i="0" u="none" strike="noStrike" dirty="0" err="1">
                <a:solidFill>
                  <a:srgbClr val="000000"/>
                </a:solidFill>
                <a:effectLst/>
                <a:latin typeface="Calibri" panose="020F0502020204030204" pitchFamily="34" charset="0"/>
              </a:rPr>
              <a:t>organisation</a:t>
            </a:r>
            <a:r>
              <a:rPr lang="en-US" sz="2400" b="0" i="0" u="none" strike="noStrike" dirty="0">
                <a:solidFill>
                  <a:srgbClr val="000000"/>
                </a:solidFill>
                <a:effectLst/>
                <a:latin typeface="Calibri" panose="020F0502020204030204" pitchFamily="34" charset="0"/>
              </a:rPr>
              <a:t> just happens over time or </a:t>
            </a:r>
            <a:r>
              <a:rPr lang="en-US" sz="2400" dirty="0">
                <a:latin typeface="Calibri" panose="020F0502020204030204" pitchFamily="34" charset="0"/>
              </a:rPr>
              <a:t>as a </a:t>
            </a:r>
            <a:r>
              <a:rPr lang="en-US" sz="2400" b="0" i="0" u="none" strike="noStrike" dirty="0">
                <a:solidFill>
                  <a:srgbClr val="000000"/>
                </a:solidFill>
                <a:effectLst/>
                <a:latin typeface="Calibri" panose="020F0502020204030204" pitchFamily="34" charset="0"/>
              </a:rPr>
              <a:t>natural reaction is </a:t>
            </a:r>
            <a:r>
              <a:rPr lang="en-US" sz="2400" b="1" i="0" u="none" strike="noStrike" dirty="0">
                <a:solidFill>
                  <a:srgbClr val="000000"/>
                </a:solidFill>
                <a:effectLst/>
                <a:latin typeface="Calibri" panose="020F0502020204030204" pitchFamily="34" charset="0"/>
              </a:rPr>
              <a:t>not</a:t>
            </a:r>
            <a:r>
              <a:rPr lang="en-US" sz="2400" b="0" i="0" u="none" strike="noStrike" dirty="0">
                <a:solidFill>
                  <a:srgbClr val="000000"/>
                </a:solidFill>
                <a:effectLst/>
                <a:latin typeface="Calibri" panose="020F0502020204030204" pitchFamily="34" charset="0"/>
              </a:rPr>
              <a:t> Change Management. </a:t>
            </a:r>
            <a:endParaRPr lang="en-US" sz="2400" b="0" dirty="0">
              <a:effectLst/>
            </a:endParaRPr>
          </a:p>
          <a:p>
            <a:pPr rtl="0">
              <a:spcBef>
                <a:spcPts val="0"/>
              </a:spcBef>
              <a:spcAft>
                <a:spcPts val="800"/>
              </a:spcAft>
            </a:pPr>
            <a:br>
              <a:rPr lang="en-US" sz="2400" b="0" dirty="0">
                <a:effectLst/>
              </a:rPr>
            </a:br>
            <a:r>
              <a:rPr lang="en-US" sz="2400" b="1" i="0" u="none" strike="noStrike" dirty="0">
                <a:solidFill>
                  <a:srgbClr val="000000"/>
                </a:solidFill>
                <a:effectLst/>
                <a:latin typeface="Calibri" panose="020F0502020204030204" pitchFamily="34" charset="0"/>
              </a:rPr>
              <a:t>Definition and Adoption</a:t>
            </a:r>
            <a:r>
              <a:rPr lang="en-US" sz="2400" b="0" i="0" u="none" strike="noStrike" dirty="0">
                <a:solidFill>
                  <a:srgbClr val="000000"/>
                </a:solidFill>
                <a:effectLst/>
                <a:latin typeface="Calibri" panose="020F0502020204030204" pitchFamily="34" charset="0"/>
              </a:rPr>
              <a:t>  –  A major key to successful Change Management is Communication. Clear Definition and communication of the Challenge to be Addressed and How, will go a long way towards addressing fears and getting the necessary level of buy-in and adoption necessary  for success. </a:t>
            </a:r>
            <a:endParaRPr lang="en-US" sz="2400" b="0" dirty="0">
              <a:effectLst/>
            </a:endParaRPr>
          </a:p>
          <a:p>
            <a:br>
              <a:rPr lang="en-US" sz="2400" dirty="0"/>
            </a:br>
            <a:endParaRPr sz="2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 </a:t>
            </a:r>
            <a:endParaRPr sz="2800" b="1" dirty="0">
              <a:solidFill>
                <a:schemeClr val="dk1"/>
              </a:solidFill>
              <a:latin typeface="Calibri"/>
              <a:ea typeface="Calibri"/>
              <a:cs typeface="Calibri"/>
              <a:sym typeface="Calibri"/>
            </a:endParaRPr>
          </a:p>
        </p:txBody>
      </p:sp>
      <p:sp>
        <p:nvSpPr>
          <p:cNvPr id="67" name="Google Shape;67;p4" descr="What is Change Management? - Definition and Principles | MSU Onlin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172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5"/>
          <p:cNvSpPr txBox="1"/>
          <p:nvPr/>
        </p:nvSpPr>
        <p:spPr>
          <a:xfrm>
            <a:off x="1672107" y="1592854"/>
            <a:ext cx="12115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660066"/>
                </a:solidFill>
                <a:latin typeface="Calibri"/>
                <a:ea typeface="Calibri"/>
                <a:cs typeface="Calibri"/>
                <a:sym typeface="Calibri"/>
              </a:rPr>
              <a:t>1. Internal &amp; External Causes of Change</a:t>
            </a:r>
            <a:endParaRPr sz="4000" b="1" dirty="0">
              <a:solidFill>
                <a:srgbClr val="660066"/>
              </a:solidFill>
              <a:latin typeface="Calibri"/>
              <a:ea typeface="Calibri"/>
              <a:cs typeface="Calibri"/>
              <a:sym typeface="Calibri"/>
            </a:endParaRPr>
          </a:p>
        </p:txBody>
      </p:sp>
      <p:sp>
        <p:nvSpPr>
          <p:cNvPr id="73" name="Google Shape;73;p5"/>
          <p:cNvSpPr txBox="1"/>
          <p:nvPr/>
        </p:nvSpPr>
        <p:spPr>
          <a:xfrm>
            <a:off x="1138707" y="2796691"/>
            <a:ext cx="13182600" cy="1754286"/>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4000"/>
            </a:pPr>
            <a:r>
              <a:rPr lang="en-US" sz="4000" dirty="0">
                <a:solidFill>
                  <a:schemeClr val="dk1"/>
                </a:solidFill>
                <a:latin typeface="Calibri"/>
                <a:ea typeface="Calibri"/>
                <a:cs typeface="Calibri"/>
                <a:sym typeface="Calibri"/>
              </a:rPr>
              <a:t>There are two main Drivers of Business Change – </a:t>
            </a:r>
            <a:r>
              <a:rPr lang="en-US" sz="4000" b="1" dirty="0">
                <a:solidFill>
                  <a:schemeClr val="dk1"/>
                </a:solidFill>
                <a:latin typeface="Calibri"/>
                <a:ea typeface="Calibri"/>
                <a:cs typeface="Calibri"/>
                <a:sym typeface="Calibri"/>
              </a:rPr>
              <a:t>Internal &amp; External </a:t>
            </a:r>
            <a:endParaRPr sz="40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 </a:t>
            </a:r>
            <a:endParaRPr sz="2800" b="1" dirty="0">
              <a:solidFill>
                <a:schemeClr val="dk1"/>
              </a:solidFill>
              <a:latin typeface="Calibri"/>
              <a:ea typeface="Calibri"/>
              <a:cs typeface="Calibri"/>
              <a:sym typeface="Calibri"/>
            </a:endParaRPr>
          </a:p>
        </p:txBody>
      </p:sp>
      <p:grpSp>
        <p:nvGrpSpPr>
          <p:cNvPr id="74" name="Google Shape;74;p5"/>
          <p:cNvGrpSpPr/>
          <p:nvPr/>
        </p:nvGrpSpPr>
        <p:grpSpPr>
          <a:xfrm>
            <a:off x="2705163" y="4151893"/>
            <a:ext cx="12877674" cy="4979595"/>
            <a:chOff x="62" y="213739"/>
            <a:chExt cx="12877674" cy="4979595"/>
          </a:xfrm>
        </p:grpSpPr>
        <p:sp>
          <p:nvSpPr>
            <p:cNvPr id="75" name="Google Shape;75;p5"/>
            <p:cNvSpPr/>
            <p:nvPr/>
          </p:nvSpPr>
          <p:spPr>
            <a:xfrm>
              <a:off x="62" y="215974"/>
              <a:ext cx="6017604" cy="892800"/>
            </a:xfrm>
            <a:prstGeom prst="rect">
              <a:avLst/>
            </a:prstGeom>
            <a:gradFill>
              <a:gsLst>
                <a:gs pos="0">
                  <a:srgbClr val="513B71"/>
                </a:gs>
                <a:gs pos="80000">
                  <a:srgbClr val="6B4E95"/>
                </a:gs>
                <a:gs pos="100000">
                  <a:srgbClr val="6B4D96"/>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txBox="1"/>
            <p:nvPr/>
          </p:nvSpPr>
          <p:spPr>
            <a:xfrm>
              <a:off x="62" y="213739"/>
              <a:ext cx="6017604" cy="892800"/>
            </a:xfrm>
            <a:prstGeom prst="rect">
              <a:avLst/>
            </a:prstGeom>
            <a:noFill/>
            <a:ln>
              <a:noFill/>
            </a:ln>
          </p:spPr>
          <p:txBody>
            <a:bodyPr spcFirstLastPara="1" wrap="square" lIns="220450" tIns="125975" rIns="220450" bIns="125975" anchor="ctr" anchorCtr="0">
              <a:noAutofit/>
            </a:bodyPr>
            <a:lstStyle/>
            <a:p>
              <a:pPr marL="0" marR="0" lvl="0" indent="0" algn="ctr" rtl="0">
                <a:lnSpc>
                  <a:spcPct val="90000"/>
                </a:lnSpc>
                <a:spcBef>
                  <a:spcPts val="0"/>
                </a:spcBef>
                <a:spcAft>
                  <a:spcPts val="0"/>
                </a:spcAft>
                <a:buNone/>
              </a:pPr>
              <a:r>
                <a:rPr lang="en-US" sz="3100" dirty="0">
                  <a:solidFill>
                    <a:schemeClr val="lt1"/>
                  </a:solidFill>
                  <a:latin typeface="Calibri"/>
                  <a:ea typeface="Calibri"/>
                  <a:cs typeface="Calibri"/>
                  <a:sym typeface="Calibri"/>
                </a:rPr>
                <a:t>Internal Change Agents</a:t>
              </a:r>
              <a:endParaRPr sz="3100" dirty="0">
                <a:solidFill>
                  <a:schemeClr val="lt1"/>
                </a:solidFill>
                <a:latin typeface="Calibri"/>
                <a:ea typeface="Calibri"/>
                <a:cs typeface="Calibri"/>
                <a:sym typeface="Calibri"/>
              </a:endParaRPr>
            </a:p>
          </p:txBody>
        </p:sp>
        <p:sp>
          <p:nvSpPr>
            <p:cNvPr id="77" name="Google Shape;77;p5"/>
            <p:cNvSpPr/>
            <p:nvPr/>
          </p:nvSpPr>
          <p:spPr>
            <a:xfrm>
              <a:off x="62" y="1108774"/>
              <a:ext cx="6017604" cy="4084560"/>
            </a:xfrm>
            <a:prstGeom prst="rect">
              <a:avLst/>
            </a:prstGeom>
            <a:solidFill>
              <a:srgbClr val="D7D1DF">
                <a:alpha val="89803"/>
              </a:srgbClr>
            </a:solidFill>
            <a:ln w="9525" cap="flat" cmpd="sng">
              <a:solidFill>
                <a:srgbClr val="D7D1DF">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txBox="1"/>
            <p:nvPr/>
          </p:nvSpPr>
          <p:spPr>
            <a:xfrm>
              <a:off x="62" y="1108774"/>
              <a:ext cx="6017604" cy="4084560"/>
            </a:xfrm>
            <a:prstGeom prst="rect">
              <a:avLst/>
            </a:prstGeom>
            <a:noFill/>
            <a:ln>
              <a:noFill/>
            </a:ln>
          </p:spPr>
          <p:txBody>
            <a:bodyPr spcFirstLastPara="1" wrap="square" lIns="165350" tIns="165350" rIns="220450" bIns="248025" anchor="t" anchorCtr="0">
              <a:noAutofit/>
            </a:bodyPr>
            <a:lstStyle/>
            <a:p>
              <a:pPr marL="285750" marR="0" lvl="1" indent="-285750" algn="l" rtl="0">
                <a:lnSpc>
                  <a:spcPct val="90000"/>
                </a:lnSpc>
                <a:spcBef>
                  <a:spcPts val="0"/>
                </a:spcBef>
                <a:spcAft>
                  <a:spcPts val="0"/>
                </a:spcAft>
                <a:buClr>
                  <a:schemeClr val="dk1"/>
                </a:buClr>
                <a:buSzPts val="3100"/>
                <a:buFont typeface="Calibri"/>
                <a:buChar char="•"/>
              </a:pPr>
              <a:r>
                <a:rPr lang="en-IE" sz="3100" b="0" i="0" u="none" strike="noStrike" cap="none" dirty="0">
                  <a:solidFill>
                    <a:schemeClr val="dk1"/>
                  </a:solidFill>
                  <a:latin typeface="Calibri"/>
                  <a:ea typeface="Calibri"/>
                  <a:cs typeface="Calibri"/>
                  <a:sym typeface="Calibri"/>
                </a:rPr>
                <a:t>Technology</a:t>
              </a:r>
            </a:p>
            <a:p>
              <a:pPr marL="285750" marR="0" lvl="1" indent="-285750" algn="l" rtl="0">
                <a:lnSpc>
                  <a:spcPct val="90000"/>
                </a:lnSpc>
                <a:spcBef>
                  <a:spcPts val="0"/>
                </a:spcBef>
                <a:spcAft>
                  <a:spcPts val="0"/>
                </a:spcAft>
                <a:buClr>
                  <a:schemeClr val="dk1"/>
                </a:buClr>
                <a:buSzPts val="3100"/>
                <a:buFont typeface="Calibri"/>
                <a:buChar char="•"/>
              </a:pPr>
              <a:r>
                <a:rPr lang="en-IE" sz="3100" dirty="0">
                  <a:solidFill>
                    <a:schemeClr val="dk1"/>
                  </a:solidFill>
                  <a:latin typeface="Calibri"/>
                  <a:ea typeface="Calibri"/>
                  <a:cs typeface="Calibri"/>
                  <a:sym typeface="Calibri"/>
                </a:rPr>
                <a:t>Operational Deficiency</a:t>
              </a:r>
            </a:p>
            <a:p>
              <a:pPr marL="285750" marR="0" lvl="1" indent="-285750" algn="l" rtl="0">
                <a:lnSpc>
                  <a:spcPct val="90000"/>
                </a:lnSpc>
                <a:spcBef>
                  <a:spcPts val="0"/>
                </a:spcBef>
                <a:spcAft>
                  <a:spcPts val="0"/>
                </a:spcAft>
                <a:buClr>
                  <a:schemeClr val="dk1"/>
                </a:buClr>
                <a:buSzPts val="3100"/>
                <a:buFont typeface="Calibri"/>
                <a:buChar char="•"/>
              </a:pPr>
              <a:r>
                <a:rPr lang="en-IE" sz="3100" dirty="0">
                  <a:solidFill>
                    <a:schemeClr val="dk1"/>
                  </a:solidFill>
                  <a:latin typeface="Calibri"/>
                  <a:ea typeface="Calibri"/>
                  <a:cs typeface="Calibri"/>
                  <a:sym typeface="Calibri"/>
                </a:rPr>
                <a:t>Communication Deficiency</a:t>
              </a:r>
            </a:p>
            <a:p>
              <a:pPr marL="285750" marR="0" lvl="1" indent="-285750" algn="l" rtl="0">
                <a:lnSpc>
                  <a:spcPct val="90000"/>
                </a:lnSpc>
                <a:spcBef>
                  <a:spcPts val="0"/>
                </a:spcBef>
                <a:spcAft>
                  <a:spcPts val="0"/>
                </a:spcAft>
                <a:buClr>
                  <a:schemeClr val="dk1"/>
                </a:buClr>
                <a:buSzPts val="3100"/>
                <a:buFont typeface="Calibri"/>
                <a:buChar char="•"/>
              </a:pPr>
              <a:r>
                <a:rPr lang="en-IE" sz="3100" b="0" i="0" u="none" strike="noStrike" cap="none" dirty="0">
                  <a:solidFill>
                    <a:schemeClr val="dk1"/>
                  </a:solidFill>
                  <a:latin typeface="Calibri"/>
                  <a:ea typeface="Calibri"/>
                  <a:cs typeface="Calibri"/>
                  <a:sym typeface="Calibri"/>
                </a:rPr>
                <a:t>Peer </a:t>
              </a:r>
              <a:r>
                <a:rPr lang="en-IE" sz="3100" dirty="0">
                  <a:solidFill>
                    <a:schemeClr val="dk1"/>
                  </a:solidFill>
                  <a:latin typeface="Calibri"/>
                  <a:ea typeface="Calibri"/>
                  <a:cs typeface="Calibri"/>
                  <a:sym typeface="Calibri"/>
                </a:rPr>
                <a:t>Experience </a:t>
              </a:r>
            </a:p>
            <a:p>
              <a:pPr marL="285750" marR="0" lvl="1" indent="-285750" algn="l" rtl="0">
                <a:lnSpc>
                  <a:spcPct val="90000"/>
                </a:lnSpc>
                <a:spcBef>
                  <a:spcPts val="0"/>
                </a:spcBef>
                <a:spcAft>
                  <a:spcPts val="0"/>
                </a:spcAft>
                <a:buClr>
                  <a:schemeClr val="dk1"/>
                </a:buClr>
                <a:buSzPts val="3100"/>
                <a:buFont typeface="Calibri"/>
                <a:buChar char="•"/>
              </a:pPr>
              <a:r>
                <a:rPr lang="en-IE" sz="3100" b="0" i="0" u="none" strike="noStrike" cap="none" dirty="0">
                  <a:solidFill>
                    <a:schemeClr val="dk1"/>
                  </a:solidFill>
                  <a:latin typeface="Calibri"/>
                  <a:ea typeface="Calibri"/>
                  <a:cs typeface="Calibri"/>
                  <a:sym typeface="Calibri"/>
                </a:rPr>
                <a:t>Staff Changes</a:t>
              </a:r>
            </a:p>
            <a:p>
              <a:pPr marL="285750" marR="0" lvl="1" indent="-285750" algn="l" rtl="0">
                <a:lnSpc>
                  <a:spcPct val="90000"/>
                </a:lnSpc>
                <a:spcBef>
                  <a:spcPts val="0"/>
                </a:spcBef>
                <a:spcAft>
                  <a:spcPts val="0"/>
                </a:spcAft>
                <a:buClr>
                  <a:schemeClr val="dk1"/>
                </a:buClr>
                <a:buSzPts val="3100"/>
                <a:buFont typeface="Calibri"/>
                <a:buChar char="•"/>
              </a:pPr>
              <a:r>
                <a:rPr lang="en-IE" sz="3100" b="0" i="0" u="none" strike="noStrike" cap="none" dirty="0">
                  <a:solidFill>
                    <a:schemeClr val="dk1"/>
                  </a:solidFill>
                  <a:latin typeface="Calibri"/>
                  <a:ea typeface="Calibri"/>
                  <a:cs typeface="Calibri"/>
                  <a:sym typeface="Calibri"/>
                </a:rPr>
                <a:t>Profit Margin Changes</a:t>
              </a:r>
            </a:p>
            <a:p>
              <a:pPr marL="285750" marR="0" lvl="1" indent="-285750" algn="l" rtl="0">
                <a:lnSpc>
                  <a:spcPct val="90000"/>
                </a:lnSpc>
                <a:spcBef>
                  <a:spcPts val="0"/>
                </a:spcBef>
                <a:spcAft>
                  <a:spcPts val="0"/>
                </a:spcAft>
                <a:buClr>
                  <a:schemeClr val="dk1"/>
                </a:buClr>
                <a:buSzPts val="3100"/>
                <a:buFont typeface="Calibri"/>
                <a:buChar char="•"/>
              </a:pPr>
              <a:r>
                <a:rPr lang="en-IE" sz="3100" dirty="0">
                  <a:solidFill>
                    <a:schemeClr val="dk1"/>
                  </a:solidFill>
                  <a:latin typeface="Calibri"/>
                  <a:ea typeface="Calibri"/>
                  <a:cs typeface="Calibri"/>
                  <a:sym typeface="Calibri"/>
                </a:rPr>
                <a:t>Opportunity </a:t>
              </a:r>
              <a:endParaRPr lang="en-IE" sz="3100" b="0" i="0" u="none" strike="noStrike" cap="none" dirty="0">
                <a:solidFill>
                  <a:schemeClr val="dk1"/>
                </a:solidFill>
                <a:latin typeface="Calibri"/>
                <a:ea typeface="Calibri"/>
                <a:cs typeface="Calibri"/>
                <a:sym typeface="Calibri"/>
              </a:endParaRPr>
            </a:p>
            <a:p>
              <a:pPr marL="285750" marR="0" lvl="1" indent="-285750" algn="l" rtl="0">
                <a:lnSpc>
                  <a:spcPct val="90000"/>
                </a:lnSpc>
                <a:spcBef>
                  <a:spcPts val="0"/>
                </a:spcBef>
                <a:spcAft>
                  <a:spcPts val="0"/>
                </a:spcAft>
                <a:buClr>
                  <a:schemeClr val="dk1"/>
                </a:buClr>
                <a:buSzPts val="3100"/>
                <a:buFont typeface="Calibri"/>
                <a:buChar char="•"/>
              </a:pPr>
              <a:endParaRPr lang="en-IE" sz="3100" b="0" i="0" u="none" strike="noStrike" cap="none" dirty="0">
                <a:solidFill>
                  <a:schemeClr val="dk1"/>
                </a:solidFill>
                <a:latin typeface="Calibri"/>
                <a:ea typeface="Calibri"/>
                <a:cs typeface="Calibri"/>
                <a:sym typeface="Calibri"/>
              </a:endParaRPr>
            </a:p>
            <a:p>
              <a:pPr marL="285750" marR="0" lvl="1" indent="-285750" algn="l" rtl="0">
                <a:lnSpc>
                  <a:spcPct val="90000"/>
                </a:lnSpc>
                <a:spcBef>
                  <a:spcPts val="0"/>
                </a:spcBef>
                <a:spcAft>
                  <a:spcPts val="0"/>
                </a:spcAft>
                <a:buClr>
                  <a:schemeClr val="dk1"/>
                </a:buClr>
                <a:buSzPts val="3100"/>
                <a:buFont typeface="Calibri"/>
                <a:buChar char="•"/>
              </a:pPr>
              <a:endParaRPr sz="3100" b="0" i="0" u="none" strike="noStrike" cap="none" dirty="0">
                <a:solidFill>
                  <a:schemeClr val="dk1"/>
                </a:solidFill>
                <a:latin typeface="Calibri"/>
                <a:ea typeface="Calibri"/>
                <a:cs typeface="Calibri"/>
                <a:sym typeface="Calibri"/>
              </a:endParaRPr>
            </a:p>
          </p:txBody>
        </p:sp>
        <p:sp>
          <p:nvSpPr>
            <p:cNvPr id="79" name="Google Shape;79;p5"/>
            <p:cNvSpPr/>
            <p:nvPr/>
          </p:nvSpPr>
          <p:spPr>
            <a:xfrm>
              <a:off x="6860132" y="215974"/>
              <a:ext cx="6017604" cy="892800"/>
            </a:xfrm>
            <a:prstGeom prst="rect">
              <a:avLst/>
            </a:prstGeom>
            <a:gradFill>
              <a:gsLst>
                <a:gs pos="0">
                  <a:srgbClr val="827692"/>
                </a:gs>
                <a:gs pos="80000">
                  <a:srgbClr val="AB9CC0"/>
                </a:gs>
                <a:gs pos="100000">
                  <a:srgbClr val="AC9DC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txBox="1"/>
            <p:nvPr/>
          </p:nvSpPr>
          <p:spPr>
            <a:xfrm>
              <a:off x="6860132" y="215974"/>
              <a:ext cx="6017604" cy="892800"/>
            </a:xfrm>
            <a:prstGeom prst="rect">
              <a:avLst/>
            </a:prstGeom>
            <a:noFill/>
            <a:ln>
              <a:noFill/>
            </a:ln>
          </p:spPr>
          <p:txBody>
            <a:bodyPr spcFirstLastPara="1" wrap="square" lIns="220450" tIns="125975" rIns="220450" bIns="125975" anchor="ctr" anchorCtr="0">
              <a:noAutofit/>
            </a:bodyPr>
            <a:lstStyle/>
            <a:p>
              <a:pPr marL="0" marR="0" lvl="0" indent="0" algn="ctr" rtl="0">
                <a:lnSpc>
                  <a:spcPct val="90000"/>
                </a:lnSpc>
                <a:spcBef>
                  <a:spcPts val="0"/>
                </a:spcBef>
                <a:spcAft>
                  <a:spcPts val="0"/>
                </a:spcAft>
                <a:buNone/>
              </a:pPr>
              <a:r>
                <a:rPr lang="en-US" sz="3100" dirty="0">
                  <a:solidFill>
                    <a:schemeClr val="lt1"/>
                  </a:solidFill>
                  <a:latin typeface="Calibri"/>
                  <a:ea typeface="Calibri"/>
                  <a:cs typeface="Calibri"/>
                  <a:sym typeface="Calibri"/>
                </a:rPr>
                <a:t>External Change Agents</a:t>
              </a:r>
              <a:endParaRPr sz="3100" dirty="0">
                <a:solidFill>
                  <a:schemeClr val="lt1"/>
                </a:solidFill>
                <a:latin typeface="Calibri"/>
                <a:ea typeface="Calibri"/>
                <a:cs typeface="Calibri"/>
                <a:sym typeface="Calibri"/>
              </a:endParaRPr>
            </a:p>
          </p:txBody>
        </p:sp>
        <p:sp>
          <p:nvSpPr>
            <p:cNvPr id="81" name="Google Shape;81;p5"/>
            <p:cNvSpPr/>
            <p:nvPr/>
          </p:nvSpPr>
          <p:spPr>
            <a:xfrm>
              <a:off x="6860132" y="1108774"/>
              <a:ext cx="6017604" cy="4084560"/>
            </a:xfrm>
            <a:prstGeom prst="rect">
              <a:avLst/>
            </a:prstGeom>
            <a:solidFill>
              <a:srgbClr val="D7D1DF">
                <a:alpha val="89803"/>
              </a:srgbClr>
            </a:solidFill>
            <a:ln w="9525" cap="flat" cmpd="sng">
              <a:solidFill>
                <a:srgbClr val="D7D1DF">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txBox="1"/>
            <p:nvPr/>
          </p:nvSpPr>
          <p:spPr>
            <a:xfrm>
              <a:off x="6860132" y="1108774"/>
              <a:ext cx="6017604" cy="4084560"/>
            </a:xfrm>
            <a:prstGeom prst="rect">
              <a:avLst/>
            </a:prstGeom>
            <a:noFill/>
            <a:ln>
              <a:noFill/>
            </a:ln>
          </p:spPr>
          <p:txBody>
            <a:bodyPr spcFirstLastPara="1" wrap="square" lIns="165350" tIns="165350" rIns="220450" bIns="248025" anchor="t" anchorCtr="0">
              <a:noAutofit/>
            </a:bodyPr>
            <a:lstStyle/>
            <a:p>
              <a:pPr marL="285750" marR="0" lvl="1" indent="-285750" algn="l" rtl="0">
                <a:lnSpc>
                  <a:spcPct val="90000"/>
                </a:lnSpc>
                <a:spcBef>
                  <a:spcPts val="0"/>
                </a:spcBef>
                <a:spcAft>
                  <a:spcPts val="0"/>
                </a:spcAft>
                <a:buClr>
                  <a:schemeClr val="dk1"/>
                </a:buClr>
                <a:buSzPts val="3100"/>
                <a:buFont typeface="Calibri"/>
                <a:buChar char="•"/>
              </a:pPr>
              <a:r>
                <a:rPr lang="en-IE" sz="3100" b="0" i="0" u="none" strike="noStrike" cap="none" dirty="0">
                  <a:solidFill>
                    <a:schemeClr val="dk1"/>
                  </a:solidFill>
                  <a:latin typeface="Calibri"/>
                  <a:ea typeface="Calibri"/>
                  <a:cs typeface="Calibri"/>
                  <a:sym typeface="Calibri"/>
                </a:rPr>
                <a:t>Technology</a:t>
              </a:r>
            </a:p>
            <a:p>
              <a:pPr marL="285750" marR="0" lvl="1" indent="-285750" algn="l" rtl="0">
                <a:lnSpc>
                  <a:spcPct val="90000"/>
                </a:lnSpc>
                <a:spcBef>
                  <a:spcPts val="0"/>
                </a:spcBef>
                <a:spcAft>
                  <a:spcPts val="0"/>
                </a:spcAft>
                <a:buClr>
                  <a:schemeClr val="dk1"/>
                </a:buClr>
                <a:buSzPts val="3100"/>
                <a:buFont typeface="Calibri"/>
                <a:buChar char="•"/>
              </a:pPr>
              <a:r>
                <a:rPr lang="en-IE" sz="3100" dirty="0">
                  <a:solidFill>
                    <a:schemeClr val="dk1"/>
                  </a:solidFill>
                  <a:latin typeface="Calibri"/>
                  <a:ea typeface="Calibri"/>
                  <a:cs typeface="Calibri"/>
                  <a:sym typeface="Calibri"/>
                </a:rPr>
                <a:t>Changing Consumer Culture &amp; Expectation</a:t>
              </a:r>
              <a:endParaRPr sz="3100" b="0" i="0" u="none" strike="noStrike" cap="none" dirty="0">
                <a:solidFill>
                  <a:schemeClr val="dk1"/>
                </a:solidFill>
                <a:latin typeface="Calibri"/>
                <a:ea typeface="Calibri"/>
                <a:cs typeface="Calibri"/>
                <a:sym typeface="Calibri"/>
              </a:endParaRPr>
            </a:p>
            <a:p>
              <a:pPr marL="285750" marR="0" lvl="1" indent="-285750" algn="l" rtl="0">
                <a:lnSpc>
                  <a:spcPct val="90000"/>
                </a:lnSpc>
                <a:spcBef>
                  <a:spcPts val="465"/>
                </a:spcBef>
                <a:spcAft>
                  <a:spcPts val="0"/>
                </a:spcAft>
                <a:buClr>
                  <a:schemeClr val="dk1"/>
                </a:buClr>
                <a:buSzPts val="3100"/>
                <a:buFont typeface="Calibri"/>
                <a:buChar char="•"/>
              </a:pPr>
              <a:r>
                <a:rPr lang="en-US" sz="3100" b="0" i="0" u="none" strike="noStrike" cap="none" dirty="0">
                  <a:solidFill>
                    <a:schemeClr val="dk1"/>
                  </a:solidFill>
                  <a:latin typeface="Calibri"/>
                  <a:ea typeface="Calibri"/>
                  <a:cs typeface="Calibri"/>
                  <a:sym typeface="Calibri"/>
                </a:rPr>
                <a:t>Economic Boom &amp; Bust</a:t>
              </a:r>
            </a:p>
            <a:p>
              <a:pPr marL="285750" marR="0" lvl="1" indent="-285750" algn="l" rtl="0">
                <a:lnSpc>
                  <a:spcPct val="90000"/>
                </a:lnSpc>
                <a:spcBef>
                  <a:spcPts val="465"/>
                </a:spcBef>
                <a:spcAft>
                  <a:spcPts val="0"/>
                </a:spcAft>
                <a:buClr>
                  <a:schemeClr val="dk1"/>
                </a:buClr>
                <a:buSzPts val="3100"/>
                <a:buFont typeface="Calibri"/>
                <a:buChar char="•"/>
              </a:pPr>
              <a:r>
                <a:rPr lang="en-US" sz="3100" dirty="0">
                  <a:solidFill>
                    <a:schemeClr val="dk1"/>
                  </a:solidFill>
                  <a:latin typeface="Calibri"/>
                  <a:ea typeface="Calibri"/>
                  <a:cs typeface="Calibri"/>
                  <a:sym typeface="Calibri"/>
                </a:rPr>
                <a:t>Migration</a:t>
              </a:r>
            </a:p>
            <a:p>
              <a:pPr marL="285750" marR="0" lvl="1" indent="-285750" algn="l" rtl="0">
                <a:lnSpc>
                  <a:spcPct val="90000"/>
                </a:lnSpc>
                <a:spcBef>
                  <a:spcPts val="465"/>
                </a:spcBef>
                <a:spcAft>
                  <a:spcPts val="0"/>
                </a:spcAft>
                <a:buClr>
                  <a:schemeClr val="dk1"/>
                </a:buClr>
                <a:buSzPts val="3100"/>
                <a:buFont typeface="Calibri"/>
                <a:buChar char="•"/>
              </a:pPr>
              <a:r>
                <a:rPr lang="en-US" sz="3100" dirty="0">
                  <a:solidFill>
                    <a:schemeClr val="dk1"/>
                  </a:solidFill>
                  <a:latin typeface="Calibri"/>
                  <a:ea typeface="Calibri"/>
                  <a:cs typeface="Calibri"/>
                  <a:sym typeface="Calibri"/>
                </a:rPr>
                <a:t>Brexit</a:t>
              </a:r>
            </a:p>
            <a:p>
              <a:pPr marL="285750" marR="0" lvl="1" indent="-285750" algn="l" rtl="0">
                <a:lnSpc>
                  <a:spcPct val="90000"/>
                </a:lnSpc>
                <a:spcBef>
                  <a:spcPts val="465"/>
                </a:spcBef>
                <a:spcAft>
                  <a:spcPts val="0"/>
                </a:spcAft>
                <a:buClr>
                  <a:schemeClr val="dk1"/>
                </a:buClr>
                <a:buSzPts val="3100"/>
                <a:buFont typeface="Calibri"/>
                <a:buChar char="•"/>
              </a:pPr>
              <a:r>
                <a:rPr lang="en-US" sz="3100" b="0" i="0" u="none" strike="noStrike" cap="none" dirty="0" err="1">
                  <a:solidFill>
                    <a:schemeClr val="dk1"/>
                  </a:solidFill>
                  <a:latin typeface="Calibri"/>
                  <a:ea typeface="Calibri"/>
                  <a:cs typeface="Calibri"/>
                  <a:sym typeface="Calibri"/>
                </a:rPr>
                <a:t>Secularisation</a:t>
              </a:r>
              <a:endParaRPr sz="3100" b="0" i="0" u="none" strike="noStrike" cap="none" dirty="0">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10837</TotalTime>
  <Words>1817</Words>
  <Application>Microsoft Office PowerPoint</Application>
  <PresentationFormat>Custom</PresentationFormat>
  <Paragraphs>230</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Wingdings</vt:lpstr>
      <vt:lpstr>Helvetica Neue</vt:lpstr>
      <vt:lpstr>Calibri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Staff v Management Conflict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brendan mulry</cp:lastModifiedBy>
  <cp:revision>8</cp:revision>
  <dcterms:created xsi:type="dcterms:W3CDTF">2022-01-04T10:29:56Z</dcterms:created>
  <dcterms:modified xsi:type="dcterms:W3CDTF">2022-12-20T14:23:22Z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2022-01-04T00:00:00Z</vt:filetime>
  </property>
  <property fmtid="{D5CDD505-2E9C-101B-9397-08002B2CF9AE}" pid="3" name="Creator">
    <vt:lpwstr>Canva</vt:lpwstr>
  </property>
  <property fmtid="{D5CDD505-2E9C-101B-9397-08002B2CF9AE}" pid="4" name="LastSaved">
    <vt:filetime>2022-01-04T00:00:00Z</vt:filetime>
  </property>
</Properties>
</file>