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10287000" cx="18288000"/>
  <p:notesSz cx="18288000" cy="10287000"/>
  <p:embeddedFontLst>
    <p:embeddedFont>
      <p:font typeface="Helvetica Neue"/>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26" roundtripDataSignature="AMtx7mjT7ngoDzTQNgW4SUjAQ+6SPqvk4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HelveticaNeue-regular.fntdata"/><Relationship Id="rId21" Type="http://schemas.openxmlformats.org/officeDocument/2006/relationships/slide" Target="slides/slide16.xml"/><Relationship Id="rId24" Type="http://schemas.openxmlformats.org/officeDocument/2006/relationships/font" Target="fonts/HelveticaNeue-italic.fntdata"/><Relationship Id="rId23" Type="http://schemas.openxmlformats.org/officeDocument/2006/relationships/font" Target="fonts/HelveticaNeue-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HelveticaNeue-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7924800" cy="51593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0358438" y="0"/>
            <a:ext cx="7924800" cy="51593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71063"/>
            <a:ext cx="7924800" cy="51593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1: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 name="Google Shape;23;p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1: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p1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2: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3: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1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4: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4: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5: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6: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1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7: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 name="Shape 29"/>
        <p:cNvGrpSpPr/>
        <p:nvPr/>
      </p:nvGrpSpPr>
      <p:grpSpPr>
        <a:xfrm>
          <a:off x="0" y="0"/>
          <a:ext cx="0" cy="0"/>
          <a:chOff x="0" y="0"/>
          <a:chExt cx="0" cy="0"/>
        </a:xfrm>
      </p:grpSpPr>
      <p:sp>
        <p:nvSpPr>
          <p:cNvPr id="30" name="Google Shape;30;p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 name="Google Shape;31;p2: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 name="Google Shape;32;p2:notes"/>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4: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 name="Google Shape;50;p4: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5: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 name="Google Shape;68;p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6: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9" name="Google Shape;79;p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7: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7:notes"/>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8: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8: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9: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9: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0:notes"/>
          <p:cNvSpPr txBox="1"/>
          <p:nvPr>
            <p:ph idx="1" type="body"/>
          </p:nvPr>
        </p:nvSpPr>
        <p:spPr>
          <a:xfrm>
            <a:off x="1828800" y="4951413"/>
            <a:ext cx="14630400" cy="40497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10: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obj">
  <p:cSld name="OBJECT">
    <p:spTree>
      <p:nvGrpSpPr>
        <p:cNvPr id="19" name="Shape 1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0" name="Shape 2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9.jp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p:nvPr/>
        </p:nvSpPr>
        <p:spPr>
          <a:xfrm>
            <a:off x="0" y="1"/>
            <a:ext cx="9144635" cy="1812688"/>
          </a:xfrm>
          <a:custGeom>
            <a:rect b="b" l="l" r="r" t="t"/>
            <a:pathLst>
              <a:path extrusionOk="0" h="3305175" w="9144635">
                <a:moveTo>
                  <a:pt x="0" y="3304911"/>
                </a:moveTo>
                <a:lnTo>
                  <a:pt x="0" y="0"/>
                </a:lnTo>
                <a:lnTo>
                  <a:pt x="7135660" y="0"/>
                </a:lnTo>
                <a:lnTo>
                  <a:pt x="9144210" y="595197"/>
                </a:lnTo>
                <a:lnTo>
                  <a:pt x="0" y="3304911"/>
                </a:lnTo>
                <a:close/>
              </a:path>
            </a:pathLst>
          </a:custGeom>
          <a:solidFill>
            <a:srgbClr val="93268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 name="Google Shape;11;p18"/>
          <p:cNvSpPr/>
          <p:nvPr/>
        </p:nvSpPr>
        <p:spPr>
          <a:xfrm>
            <a:off x="9144210"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 name="Google Shape;12;p18"/>
          <p:cNvSpPr/>
          <p:nvPr/>
        </p:nvSpPr>
        <p:spPr>
          <a:xfrm>
            <a:off x="7135659"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 name="Google Shape;13;p18"/>
          <p:cNvSpPr/>
          <p:nvPr/>
        </p:nvSpPr>
        <p:spPr>
          <a:xfrm>
            <a:off x="1028700" y="1028712"/>
            <a:ext cx="16230600" cy="8229600"/>
          </a:xfrm>
          <a:custGeom>
            <a:rect b="b" l="l" r="r" t="t"/>
            <a:pathLst>
              <a:path extrusionOk="0" h="8229600" w="16230600">
                <a:moveTo>
                  <a:pt x="16230588" y="83553"/>
                </a:moveTo>
                <a:lnTo>
                  <a:pt x="16146564" y="83553"/>
                </a:lnTo>
                <a:lnTo>
                  <a:pt x="16146564" y="0"/>
                </a:lnTo>
                <a:lnTo>
                  <a:pt x="16137128" y="0"/>
                </a:lnTo>
                <a:lnTo>
                  <a:pt x="16137128" y="83553"/>
                </a:lnTo>
                <a:lnTo>
                  <a:pt x="16137128" y="92989"/>
                </a:lnTo>
                <a:lnTo>
                  <a:pt x="16137128" y="8136128"/>
                </a:lnTo>
                <a:lnTo>
                  <a:pt x="93459" y="8136128"/>
                </a:lnTo>
                <a:lnTo>
                  <a:pt x="93459" y="92989"/>
                </a:lnTo>
                <a:lnTo>
                  <a:pt x="16137128" y="92989"/>
                </a:lnTo>
                <a:lnTo>
                  <a:pt x="16137128" y="83553"/>
                </a:lnTo>
                <a:lnTo>
                  <a:pt x="93459" y="83553"/>
                </a:lnTo>
                <a:lnTo>
                  <a:pt x="93459" y="0"/>
                </a:lnTo>
                <a:lnTo>
                  <a:pt x="84023" y="0"/>
                </a:lnTo>
                <a:lnTo>
                  <a:pt x="84023" y="83553"/>
                </a:lnTo>
                <a:lnTo>
                  <a:pt x="0" y="83553"/>
                </a:lnTo>
                <a:lnTo>
                  <a:pt x="0" y="92989"/>
                </a:lnTo>
                <a:lnTo>
                  <a:pt x="84023" y="92989"/>
                </a:lnTo>
                <a:lnTo>
                  <a:pt x="84023" y="8136128"/>
                </a:lnTo>
                <a:lnTo>
                  <a:pt x="0" y="8136128"/>
                </a:lnTo>
                <a:lnTo>
                  <a:pt x="0" y="8145564"/>
                </a:lnTo>
                <a:lnTo>
                  <a:pt x="84023" y="8145564"/>
                </a:lnTo>
                <a:lnTo>
                  <a:pt x="84023" y="8229600"/>
                </a:lnTo>
                <a:lnTo>
                  <a:pt x="93459" y="8229600"/>
                </a:lnTo>
                <a:lnTo>
                  <a:pt x="93459" y="8145564"/>
                </a:lnTo>
                <a:lnTo>
                  <a:pt x="16137128" y="8145564"/>
                </a:lnTo>
                <a:lnTo>
                  <a:pt x="16137128" y="8229600"/>
                </a:lnTo>
                <a:lnTo>
                  <a:pt x="16146564" y="8229600"/>
                </a:lnTo>
                <a:lnTo>
                  <a:pt x="16146564" y="8145564"/>
                </a:lnTo>
                <a:lnTo>
                  <a:pt x="16230588" y="8145564"/>
                </a:lnTo>
                <a:lnTo>
                  <a:pt x="16230588" y="8136128"/>
                </a:lnTo>
                <a:lnTo>
                  <a:pt x="16146564" y="8136128"/>
                </a:lnTo>
                <a:lnTo>
                  <a:pt x="16146564" y="92989"/>
                </a:lnTo>
                <a:lnTo>
                  <a:pt x="16230588" y="92989"/>
                </a:lnTo>
                <a:lnTo>
                  <a:pt x="16230588" y="83553"/>
                </a:lnTo>
                <a:close/>
              </a:path>
            </a:pathLst>
          </a:custGeom>
          <a:solidFill>
            <a:srgbClr val="CF9EC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4" name="Google Shape;14;p18"/>
          <p:cNvPicPr preferRelativeResize="0"/>
          <p:nvPr/>
        </p:nvPicPr>
        <p:blipFill rotWithShape="1">
          <a:blip r:embed="rId1">
            <a:alphaModFix/>
          </a:blip>
          <a:srcRect b="0" l="0" r="0" t="0"/>
          <a:stretch/>
        </p:blipFill>
        <p:spPr>
          <a:xfrm>
            <a:off x="1028700" y="9258300"/>
            <a:ext cx="3198719" cy="702057"/>
          </a:xfrm>
          <a:prstGeom prst="rect">
            <a:avLst/>
          </a:prstGeom>
          <a:noFill/>
          <a:ln>
            <a:noFill/>
          </a:ln>
        </p:spPr>
      </p:pic>
      <p:sp>
        <p:nvSpPr>
          <p:cNvPr id="15" name="Google Shape;15;p18"/>
          <p:cNvSpPr txBox="1"/>
          <p:nvPr/>
        </p:nvSpPr>
        <p:spPr>
          <a:xfrm>
            <a:off x="4648200" y="9412402"/>
            <a:ext cx="12611100" cy="477054"/>
          </a:xfrm>
          <a:prstGeom prst="rect">
            <a:avLst/>
          </a:prstGeom>
          <a:noFill/>
          <a:ln>
            <a:noFill/>
          </a:ln>
        </p:spPr>
        <p:txBody>
          <a:bodyPr anchorCtr="0" anchor="t" bIns="45700" lIns="91425" spcFirstLastPara="1" rIns="91425" wrap="square" tIns="45700">
            <a:spAutoFit/>
          </a:bodyPr>
          <a:lstStyle/>
          <a:p>
            <a:pPr indent="0" lvl="0" marL="12700" marR="0" rtl="0" algn="just">
              <a:lnSpc>
                <a:spcPct val="106785"/>
              </a:lnSpc>
              <a:spcBef>
                <a:spcPts val="0"/>
              </a:spcBef>
              <a:spcAft>
                <a:spcPts val="0"/>
              </a:spcAft>
              <a:buNone/>
            </a:pPr>
            <a:r>
              <a:rPr lang="en-US" sz="1400">
                <a:solidFill>
                  <a:schemeClr val="dk1"/>
                </a:solidFill>
                <a:latin typeface="Arial"/>
                <a:ea typeface="Arial"/>
                <a:cs typeface="Arial"/>
                <a:sym typeface="Arial"/>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
        <p:nvSpPr>
          <p:cNvPr id="16" name="Google Shape;16;p18"/>
          <p:cNvSpPr/>
          <p:nvPr/>
        </p:nvSpPr>
        <p:spPr>
          <a:xfrm>
            <a:off x="9137374"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 name="Google Shape;17;p18"/>
          <p:cNvSpPr/>
          <p:nvPr/>
        </p:nvSpPr>
        <p:spPr>
          <a:xfrm>
            <a:off x="7128823"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8" name="Google Shape;18;p18"/>
          <p:cNvPicPr preferRelativeResize="0"/>
          <p:nvPr/>
        </p:nvPicPr>
        <p:blipFill rotWithShape="1">
          <a:blip r:embed="rId2">
            <a:alphaModFix/>
          </a:blip>
          <a:srcRect b="0" l="0" r="0" t="0"/>
          <a:stretch/>
        </p:blipFill>
        <p:spPr>
          <a:xfrm>
            <a:off x="14325600" y="1465438"/>
            <a:ext cx="2749826" cy="69450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1.png"/><Relationship Id="rId4" Type="http://schemas.openxmlformats.org/officeDocument/2006/relationships/image" Target="../media/image2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0.png"/><Relationship Id="rId4" Type="http://schemas.openxmlformats.org/officeDocument/2006/relationships/image" Target="../media/image11.png"/><Relationship Id="rId5" Type="http://schemas.openxmlformats.org/officeDocument/2006/relationships/image" Target="../media/image14.png"/><Relationship Id="rId6"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ooncamp.com/blog/okr-mbo/" TargetMode="Externa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1" Type="http://schemas.openxmlformats.org/officeDocument/2006/relationships/hyperlink" Target="https://jitsi.org/" TargetMode="External"/><Relationship Id="rId10" Type="http://schemas.openxmlformats.org/officeDocument/2006/relationships/hyperlink" Target="https://www.skype.com/en/" TargetMode="External"/><Relationship Id="rId13" Type="http://schemas.openxmlformats.org/officeDocument/2006/relationships/image" Target="../media/image1.jpg"/><Relationship Id="rId12" Type="http://schemas.openxmlformats.org/officeDocument/2006/relationships/image" Target="../media/image15.jpg"/><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slack.com/intl/it-it/features" TargetMode="External"/><Relationship Id="rId4" Type="http://schemas.openxmlformats.org/officeDocument/2006/relationships/hyperlink" Target="https://zoom.us/" TargetMode="External"/><Relationship Id="rId9" Type="http://schemas.openxmlformats.org/officeDocument/2006/relationships/hyperlink" Target="https://www.goto.com/meeting/join" TargetMode="External"/><Relationship Id="rId15" Type="http://schemas.openxmlformats.org/officeDocument/2006/relationships/image" Target="../media/image10.png"/><Relationship Id="rId14" Type="http://schemas.openxmlformats.org/officeDocument/2006/relationships/image" Target="../media/image16.png"/><Relationship Id="rId16" Type="http://schemas.openxmlformats.org/officeDocument/2006/relationships/image" Target="../media/image19.png"/><Relationship Id="rId5" Type="http://schemas.openxmlformats.org/officeDocument/2006/relationships/image" Target="../media/image17.png"/><Relationship Id="rId6" Type="http://schemas.openxmlformats.org/officeDocument/2006/relationships/hyperlink" Target="https://www.webex.com/" TargetMode="External"/><Relationship Id="rId7" Type="http://schemas.openxmlformats.org/officeDocument/2006/relationships/image" Target="../media/image5.png"/><Relationship Id="rId8" Type="http://schemas.openxmlformats.org/officeDocument/2006/relationships/hyperlink" Target="https://www.microsoft.com/en-gb/microsoft-teams/log-i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pic>
        <p:nvPicPr>
          <p:cNvPr id="25" name="Google Shape;25;p1"/>
          <p:cNvPicPr preferRelativeResize="0"/>
          <p:nvPr/>
        </p:nvPicPr>
        <p:blipFill rotWithShape="1">
          <a:blip r:embed="rId3">
            <a:alphaModFix/>
          </a:blip>
          <a:srcRect b="0" l="0" r="0" t="0"/>
          <a:stretch/>
        </p:blipFill>
        <p:spPr>
          <a:xfrm>
            <a:off x="5276850" y="3569329"/>
            <a:ext cx="7734299" cy="1943099"/>
          </a:xfrm>
          <a:prstGeom prst="rect">
            <a:avLst/>
          </a:prstGeom>
          <a:noFill/>
          <a:ln>
            <a:noFill/>
          </a:ln>
        </p:spPr>
      </p:pic>
      <p:pic>
        <p:nvPicPr>
          <p:cNvPr id="26" name="Google Shape;26;p1"/>
          <p:cNvPicPr preferRelativeResize="0"/>
          <p:nvPr/>
        </p:nvPicPr>
        <p:blipFill rotWithShape="1">
          <a:blip r:embed="rId4">
            <a:alphaModFix/>
          </a:blip>
          <a:srcRect b="0" l="0" r="0" t="0"/>
          <a:stretch/>
        </p:blipFill>
        <p:spPr>
          <a:xfrm>
            <a:off x="1028700" y="9258300"/>
            <a:ext cx="3198719" cy="702057"/>
          </a:xfrm>
          <a:prstGeom prst="rect">
            <a:avLst/>
          </a:prstGeom>
          <a:noFill/>
          <a:ln>
            <a:noFill/>
          </a:ln>
        </p:spPr>
      </p:pic>
      <p:sp>
        <p:nvSpPr>
          <p:cNvPr id="27" name="Google Shape;27;p1"/>
          <p:cNvSpPr txBox="1"/>
          <p:nvPr/>
        </p:nvSpPr>
        <p:spPr>
          <a:xfrm>
            <a:off x="8344700" y="6045524"/>
            <a:ext cx="1978500" cy="32010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000">
                <a:solidFill>
                  <a:schemeClr val="dk1"/>
                </a:solidFill>
                <a:latin typeface="Helvetica Neue"/>
                <a:ea typeface="Helvetica Neue"/>
                <a:cs typeface="Helvetica Neue"/>
                <a:sym typeface="Helvetica Neue"/>
              </a:rPr>
              <a:t>dewproject.eu</a:t>
            </a:r>
            <a:endParaRPr sz="2000">
              <a:solidFill>
                <a:schemeClr val="dk1"/>
              </a:solidFill>
              <a:latin typeface="Helvetica Neue"/>
              <a:ea typeface="Helvetica Neue"/>
              <a:cs typeface="Helvetica Neue"/>
              <a:sym typeface="Helvetica Neue"/>
            </a:endParaRPr>
          </a:p>
        </p:txBody>
      </p:sp>
      <p:sp>
        <p:nvSpPr>
          <p:cNvPr id="28" name="Google Shape;28;p1"/>
          <p:cNvSpPr txBox="1"/>
          <p:nvPr/>
        </p:nvSpPr>
        <p:spPr>
          <a:xfrm>
            <a:off x="3238499" y="6667500"/>
            <a:ext cx="11811000" cy="2839239"/>
          </a:xfrm>
          <a:prstGeom prst="rect">
            <a:avLst/>
          </a:prstGeom>
          <a:noFill/>
          <a:ln>
            <a:noFill/>
          </a:ln>
        </p:spPr>
        <p:txBody>
          <a:bodyPr anchorCtr="0" anchor="t" bIns="45700" lIns="91425" spcFirstLastPara="1" rIns="91425" wrap="square" tIns="45700">
            <a:spAutoFit/>
          </a:bodyPr>
          <a:lstStyle/>
          <a:p>
            <a:pPr indent="0" lvl="0" marL="12700" marR="0" rtl="0" algn="ctr">
              <a:lnSpc>
                <a:spcPct val="100000"/>
              </a:lnSpc>
              <a:spcBef>
                <a:spcPts val="0"/>
              </a:spcBef>
              <a:spcAft>
                <a:spcPts val="0"/>
              </a:spcAft>
              <a:buNone/>
            </a:pPr>
            <a:r>
              <a:rPr b="1" lang="en-US" sz="4400">
                <a:solidFill>
                  <a:srgbClr val="660066"/>
                </a:solidFill>
                <a:latin typeface="Calibri"/>
                <a:ea typeface="Calibri"/>
                <a:cs typeface="Calibri"/>
                <a:sym typeface="Calibri"/>
              </a:rPr>
              <a:t>Managing Digital Team</a:t>
            </a:r>
            <a:endParaRPr b="1" sz="4400">
              <a:solidFill>
                <a:srgbClr val="660066"/>
              </a:solidFill>
              <a:latin typeface="Calibri"/>
              <a:ea typeface="Calibri"/>
              <a:cs typeface="Calibri"/>
              <a:sym typeface="Calibri"/>
            </a:endParaRPr>
          </a:p>
          <a:p>
            <a:pPr indent="0" lvl="0" marL="12700" marR="0" rtl="0" algn="ctr">
              <a:lnSpc>
                <a:spcPct val="100000"/>
              </a:lnSpc>
              <a:spcBef>
                <a:spcPts val="100"/>
              </a:spcBef>
              <a:spcAft>
                <a:spcPts val="0"/>
              </a:spcAft>
              <a:buNone/>
            </a:pPr>
            <a:r>
              <a:t/>
            </a:r>
            <a:endParaRPr b="1" sz="4400">
              <a:solidFill>
                <a:schemeClr val="dk1"/>
              </a:solidFill>
              <a:latin typeface="Calibri"/>
              <a:ea typeface="Calibri"/>
              <a:cs typeface="Calibri"/>
              <a:sym typeface="Calibri"/>
            </a:endParaRPr>
          </a:p>
          <a:p>
            <a:pPr indent="0" lvl="0" marL="12700" marR="0" rtl="0" algn="ctr">
              <a:lnSpc>
                <a:spcPct val="100000"/>
              </a:lnSpc>
              <a:spcBef>
                <a:spcPts val="100"/>
              </a:spcBef>
              <a:spcAft>
                <a:spcPts val="0"/>
              </a:spcAft>
              <a:buNone/>
            </a:pPr>
            <a:r>
              <a:rPr lang="en-US" sz="4400">
                <a:solidFill>
                  <a:schemeClr val="dk1"/>
                </a:solidFill>
                <a:latin typeface="Calibri"/>
                <a:ea typeface="Calibri"/>
                <a:cs typeface="Calibri"/>
                <a:sym typeface="Calibri"/>
              </a:rPr>
              <a:t>Partner: IDP sas</a:t>
            </a:r>
            <a:endParaRPr sz="4400">
              <a:solidFill>
                <a:schemeClr val="dk1"/>
              </a:solidFill>
              <a:latin typeface="Calibri"/>
              <a:ea typeface="Calibri"/>
              <a:cs typeface="Calibri"/>
              <a:sym typeface="Calibri"/>
            </a:endParaRPr>
          </a:p>
          <a:p>
            <a:pPr indent="0" lvl="0" marL="12700" marR="0" rtl="0" algn="l">
              <a:lnSpc>
                <a:spcPct val="100000"/>
              </a:lnSpc>
              <a:spcBef>
                <a:spcPts val="100"/>
              </a:spcBef>
              <a:spcAft>
                <a:spcPts val="0"/>
              </a:spcAft>
              <a:buNone/>
            </a:pPr>
            <a:r>
              <a:t/>
            </a:r>
            <a:endParaRPr b="1" sz="44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1"/>
          <p:cNvSpPr/>
          <p:nvPr/>
        </p:nvSpPr>
        <p:spPr>
          <a:xfrm>
            <a:off x="10702305" y="3828705"/>
            <a:ext cx="6248400" cy="16005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2400">
                <a:solidFill>
                  <a:srgbClr val="9900CC"/>
                </a:solidFill>
                <a:latin typeface="Calibri"/>
                <a:ea typeface="Calibri"/>
                <a:cs typeface="Calibri"/>
                <a:sym typeface="Calibri"/>
              </a:rPr>
              <a:t>GET BUSY</a:t>
            </a:r>
            <a:endParaRPr/>
          </a:p>
          <a:p>
            <a:pPr indent="0" lvl="0" marL="0" marR="0" rtl="0" algn="just">
              <a:spcBef>
                <a:spcPts val="0"/>
              </a:spcBef>
              <a:spcAft>
                <a:spcPts val="0"/>
              </a:spcAft>
              <a:buNone/>
            </a:pPr>
            <a:r>
              <a:rPr b="1" lang="en-US" sz="2400">
                <a:solidFill>
                  <a:srgbClr val="000000"/>
                </a:solidFill>
                <a:latin typeface="Calibri"/>
                <a:ea typeface="Calibri"/>
                <a:cs typeface="Calibri"/>
                <a:sym typeface="Calibri"/>
              </a:rPr>
              <a:t>Monitor your employees’ workload regularly.</a:t>
            </a:r>
            <a:endParaRPr/>
          </a:p>
          <a:p>
            <a:pPr indent="0" lvl="0" marL="0" marR="0" rtl="0" algn="just">
              <a:spcBef>
                <a:spcPts val="0"/>
              </a:spcBef>
              <a:spcAft>
                <a:spcPts val="0"/>
              </a:spcAft>
              <a:buNone/>
            </a:pPr>
            <a:r>
              <a:rPr b="1" lang="en-US" sz="2400">
                <a:solidFill>
                  <a:srgbClr val="000000"/>
                </a:solidFill>
                <a:latin typeface="Calibri"/>
                <a:ea typeface="Calibri"/>
                <a:cs typeface="Calibri"/>
                <a:sym typeface="Calibri"/>
              </a:rPr>
              <a:t>If you realize that they constantly need to work extra-time, make adjustments. </a:t>
            </a:r>
            <a:endParaRPr b="1" sz="2400">
              <a:solidFill>
                <a:srgbClr val="000000"/>
              </a:solidFill>
              <a:latin typeface="Calibri"/>
              <a:ea typeface="Calibri"/>
              <a:cs typeface="Calibri"/>
              <a:sym typeface="Calibri"/>
            </a:endParaRPr>
          </a:p>
        </p:txBody>
      </p:sp>
      <p:sp>
        <p:nvSpPr>
          <p:cNvPr id="178" name="Google Shape;178;p11"/>
          <p:cNvSpPr txBox="1"/>
          <p:nvPr/>
        </p:nvSpPr>
        <p:spPr>
          <a:xfrm>
            <a:off x="1447800" y="1573301"/>
            <a:ext cx="12791700" cy="708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2. Team management – </a:t>
            </a:r>
            <a:r>
              <a:rPr b="1" lang="en-US" sz="4000">
                <a:solidFill>
                  <a:srgbClr val="660066"/>
                </a:solidFill>
                <a:latin typeface="Calibri"/>
                <a:ea typeface="Calibri"/>
                <a:cs typeface="Calibri"/>
                <a:sym typeface="Calibri"/>
              </a:rPr>
              <a:t>Work Life</a:t>
            </a:r>
            <a:r>
              <a:rPr b="1" lang="en-US" sz="4000">
                <a:solidFill>
                  <a:srgbClr val="660066"/>
                </a:solidFill>
                <a:latin typeface="Calibri"/>
                <a:ea typeface="Calibri"/>
                <a:cs typeface="Calibri"/>
                <a:sym typeface="Calibri"/>
              </a:rPr>
              <a:t> balance in a digital team</a:t>
            </a:r>
            <a:endParaRPr b="1" sz="4000">
              <a:solidFill>
                <a:srgbClr val="660066"/>
              </a:solidFill>
              <a:latin typeface="Calibri"/>
              <a:ea typeface="Calibri"/>
              <a:cs typeface="Calibri"/>
              <a:sym typeface="Calibri"/>
            </a:endParaRPr>
          </a:p>
        </p:txBody>
      </p:sp>
      <p:sp>
        <p:nvSpPr>
          <p:cNvPr id="179" name="Google Shape;179;p11"/>
          <p:cNvSpPr txBox="1"/>
          <p:nvPr/>
        </p:nvSpPr>
        <p:spPr>
          <a:xfrm>
            <a:off x="1143000" y="2400300"/>
            <a:ext cx="15925800" cy="83099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400">
                <a:solidFill>
                  <a:srgbClr val="000000"/>
                </a:solidFill>
                <a:latin typeface="Calibri"/>
                <a:ea typeface="Calibri"/>
                <a:cs typeface="Calibri"/>
                <a:sym typeface="Calibri"/>
              </a:rPr>
              <a:t>Major flexibility in working schedule and the use of technologies facilitate the blurring of the line between work and personal life. How can employees’ work-life balance be protected and improved in smart working?</a:t>
            </a:r>
            <a:endParaRPr sz="2000">
              <a:solidFill>
                <a:schemeClr val="dk1"/>
              </a:solidFill>
              <a:latin typeface="Calibri"/>
              <a:ea typeface="Calibri"/>
              <a:cs typeface="Calibri"/>
              <a:sym typeface="Calibri"/>
            </a:endParaRPr>
          </a:p>
        </p:txBody>
      </p:sp>
      <p:sp>
        <p:nvSpPr>
          <p:cNvPr id="180" name="Google Shape;180;p11"/>
          <p:cNvSpPr/>
          <p:nvPr/>
        </p:nvSpPr>
        <p:spPr>
          <a:xfrm>
            <a:off x="10702305" y="6561818"/>
            <a:ext cx="6027410" cy="2308324"/>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9900CC"/>
              </a:buClr>
              <a:buSzPts val="2400"/>
              <a:buFont typeface="Noto Sans Symbols"/>
              <a:buChar char="✔"/>
            </a:pPr>
            <a:r>
              <a:rPr lang="en-US" sz="2400">
                <a:solidFill>
                  <a:srgbClr val="000000"/>
                </a:solidFill>
                <a:latin typeface="Calibri"/>
                <a:ea typeface="Calibri"/>
                <a:cs typeface="Calibri"/>
                <a:sym typeface="Calibri"/>
              </a:rPr>
              <a:t>To prevent costly staff turnover happening on a regular basis</a:t>
            </a:r>
            <a:endParaRPr/>
          </a:p>
          <a:p>
            <a:pPr indent="0" lvl="0" marL="0" marR="0" rtl="0" algn="l">
              <a:spcBef>
                <a:spcPts val="0"/>
              </a:spcBef>
              <a:spcAft>
                <a:spcPts val="0"/>
              </a:spcAft>
              <a:buNone/>
            </a:pPr>
            <a:r>
              <a:t/>
            </a:r>
            <a:endParaRPr sz="2400">
              <a:solidFill>
                <a:srgbClr val="000000"/>
              </a:solidFill>
              <a:latin typeface="Calibri"/>
              <a:ea typeface="Calibri"/>
              <a:cs typeface="Calibri"/>
              <a:sym typeface="Calibri"/>
            </a:endParaRPr>
          </a:p>
          <a:p>
            <a:pPr indent="-342900" lvl="0" marL="342900" marR="0" rtl="0" algn="l">
              <a:spcBef>
                <a:spcPts val="0"/>
              </a:spcBef>
              <a:spcAft>
                <a:spcPts val="0"/>
              </a:spcAft>
              <a:buClr>
                <a:srgbClr val="9900CC"/>
              </a:buClr>
              <a:buSzPts val="2400"/>
              <a:buFont typeface="Noto Sans Symbols"/>
              <a:buChar char="✔"/>
            </a:pPr>
            <a:r>
              <a:rPr lang="en-US" sz="2400">
                <a:solidFill>
                  <a:srgbClr val="000000"/>
                </a:solidFill>
                <a:latin typeface="Calibri"/>
                <a:ea typeface="Calibri"/>
                <a:cs typeface="Calibri"/>
                <a:sym typeface="Calibri"/>
              </a:rPr>
              <a:t>To boost productivity</a:t>
            </a:r>
            <a:endParaRPr/>
          </a:p>
          <a:p>
            <a:pPr indent="0" lvl="0" marL="0" marR="0" rtl="0" algn="l">
              <a:spcBef>
                <a:spcPts val="0"/>
              </a:spcBef>
              <a:spcAft>
                <a:spcPts val="0"/>
              </a:spcAft>
              <a:buNone/>
            </a:pPr>
            <a:r>
              <a:t/>
            </a:r>
            <a:endParaRPr sz="2400">
              <a:solidFill>
                <a:srgbClr val="000000"/>
              </a:solidFill>
              <a:latin typeface="Calibri"/>
              <a:ea typeface="Calibri"/>
              <a:cs typeface="Calibri"/>
              <a:sym typeface="Calibri"/>
            </a:endParaRPr>
          </a:p>
          <a:p>
            <a:pPr indent="-342900" lvl="0" marL="342900" marR="0" rtl="0" algn="l">
              <a:spcBef>
                <a:spcPts val="0"/>
              </a:spcBef>
              <a:spcAft>
                <a:spcPts val="0"/>
              </a:spcAft>
              <a:buClr>
                <a:srgbClr val="9900CC"/>
              </a:buClr>
              <a:buSzPts val="2400"/>
              <a:buFont typeface="Noto Sans Symbols"/>
              <a:buChar char="✔"/>
            </a:pPr>
            <a:r>
              <a:rPr lang="en-US" sz="2400">
                <a:solidFill>
                  <a:srgbClr val="000000"/>
                </a:solidFill>
                <a:latin typeface="Calibri"/>
                <a:ea typeface="Calibri"/>
                <a:cs typeface="Calibri"/>
                <a:sym typeface="Calibri"/>
              </a:rPr>
              <a:t>To improve the quality of results</a:t>
            </a:r>
            <a:endParaRPr sz="2400">
              <a:solidFill>
                <a:srgbClr val="000000"/>
              </a:solidFill>
              <a:latin typeface="Calibri"/>
              <a:ea typeface="Calibri"/>
              <a:cs typeface="Calibri"/>
              <a:sym typeface="Calibri"/>
            </a:endParaRPr>
          </a:p>
        </p:txBody>
      </p:sp>
      <p:sp>
        <p:nvSpPr>
          <p:cNvPr id="181" name="Google Shape;181;p11"/>
          <p:cNvSpPr/>
          <p:nvPr/>
        </p:nvSpPr>
        <p:spPr>
          <a:xfrm>
            <a:off x="1143000" y="3543300"/>
            <a:ext cx="9004300" cy="5393784"/>
          </a:xfrm>
          <a:prstGeom prst="rect">
            <a:avLst/>
          </a:prstGeom>
          <a:noFill/>
          <a:ln cap="flat" cmpd="sng" w="28575">
            <a:solidFill>
              <a:srgbClr val="9900CC"/>
            </a:solidFill>
            <a:prstDash val="solid"/>
            <a:round/>
            <a:headEnd len="sm" w="sm" type="none"/>
            <a:tailEnd len="sm" w="sm" type="none"/>
          </a:ln>
        </p:spPr>
        <p:txBody>
          <a:bodyPr anchorCtr="0" anchor="t" bIns="45700" lIns="91425" spcFirstLastPara="1" rIns="91425" wrap="square" tIns="45700">
            <a:spAutoFit/>
          </a:bodyPr>
          <a:lstStyle/>
          <a:p>
            <a:pPr indent="-276225" lvl="0" marL="342900" marR="0" rtl="0" algn="l">
              <a:spcBef>
                <a:spcPts val="0"/>
              </a:spcBef>
              <a:spcAft>
                <a:spcPts val="0"/>
              </a:spcAft>
              <a:buClr>
                <a:srgbClr val="9900CC"/>
              </a:buClr>
              <a:buSzPts val="1050"/>
              <a:buFont typeface="Noto Sans Symbols"/>
              <a:buNone/>
            </a:pPr>
            <a:r>
              <a:t/>
            </a:r>
            <a:endParaRPr sz="1050">
              <a:solidFill>
                <a:srgbClr val="000000"/>
              </a:solidFill>
              <a:latin typeface="Calibri"/>
              <a:ea typeface="Calibri"/>
              <a:cs typeface="Calibri"/>
              <a:sym typeface="Calibri"/>
            </a:endParaRPr>
          </a:p>
          <a:p>
            <a:pPr indent="-342900" lvl="0" marL="342900" marR="0" rtl="0" algn="l">
              <a:spcBef>
                <a:spcPts val="0"/>
              </a:spcBef>
              <a:spcAft>
                <a:spcPts val="0"/>
              </a:spcAft>
              <a:buClr>
                <a:srgbClr val="9900CC"/>
              </a:buClr>
              <a:buSzPts val="2200"/>
              <a:buFont typeface="Noto Sans Symbols"/>
              <a:buChar char="✔"/>
            </a:pPr>
            <a:r>
              <a:rPr lang="en-US" sz="2200">
                <a:solidFill>
                  <a:srgbClr val="000000"/>
                </a:solidFill>
                <a:latin typeface="Calibri"/>
                <a:ea typeface="Calibri"/>
                <a:cs typeface="Calibri"/>
                <a:sym typeface="Calibri"/>
              </a:rPr>
              <a:t>Offer a flexible working time model</a:t>
            </a:r>
            <a:endParaRPr/>
          </a:p>
          <a:p>
            <a:pPr indent="0" lvl="0" marL="0" marR="0" rtl="0" algn="l">
              <a:spcBef>
                <a:spcPts val="0"/>
              </a:spcBef>
              <a:spcAft>
                <a:spcPts val="0"/>
              </a:spcAft>
              <a:buNone/>
            </a:pPr>
            <a:r>
              <a:t/>
            </a:r>
            <a:endParaRPr sz="1000">
              <a:solidFill>
                <a:srgbClr val="000000"/>
              </a:solidFill>
              <a:latin typeface="Calibri"/>
              <a:ea typeface="Calibri"/>
              <a:cs typeface="Calibri"/>
              <a:sym typeface="Calibri"/>
            </a:endParaRPr>
          </a:p>
          <a:p>
            <a:pPr indent="-342900" lvl="0" marL="342900" marR="0" rtl="0" algn="l">
              <a:spcBef>
                <a:spcPts val="0"/>
              </a:spcBef>
              <a:spcAft>
                <a:spcPts val="0"/>
              </a:spcAft>
              <a:buClr>
                <a:srgbClr val="9900CC"/>
              </a:buClr>
              <a:buSzPts val="2200"/>
              <a:buFont typeface="Noto Sans Symbols"/>
              <a:buChar char="✔"/>
            </a:pPr>
            <a:r>
              <a:rPr lang="en-US" sz="2200">
                <a:solidFill>
                  <a:srgbClr val="000000"/>
                </a:solidFill>
                <a:latin typeface="Calibri"/>
                <a:ea typeface="Calibri"/>
                <a:cs typeface="Calibri"/>
                <a:sym typeface="Calibri"/>
              </a:rPr>
              <a:t>Clearly communicate time off for vacation time, community initiatives, health insurance and parental leave</a:t>
            </a:r>
            <a:endParaRPr/>
          </a:p>
          <a:p>
            <a:pPr indent="0" lvl="0" marL="0" marR="0" rtl="0" algn="l">
              <a:spcBef>
                <a:spcPts val="0"/>
              </a:spcBef>
              <a:spcAft>
                <a:spcPts val="0"/>
              </a:spcAft>
              <a:buNone/>
            </a:pPr>
            <a:r>
              <a:t/>
            </a:r>
            <a:endParaRPr sz="1000">
              <a:solidFill>
                <a:srgbClr val="000000"/>
              </a:solidFill>
              <a:latin typeface="Calibri"/>
              <a:ea typeface="Calibri"/>
              <a:cs typeface="Calibri"/>
              <a:sym typeface="Calibri"/>
            </a:endParaRPr>
          </a:p>
          <a:p>
            <a:pPr indent="-342900" lvl="0" marL="342900" marR="0" rtl="0" algn="l">
              <a:spcBef>
                <a:spcPts val="0"/>
              </a:spcBef>
              <a:spcAft>
                <a:spcPts val="0"/>
              </a:spcAft>
              <a:buClr>
                <a:srgbClr val="9900CC"/>
              </a:buClr>
              <a:buSzPts val="2200"/>
              <a:buFont typeface="Noto Sans Symbols"/>
              <a:buChar char="✔"/>
            </a:pPr>
            <a:r>
              <a:rPr lang="en-US" sz="2200">
                <a:solidFill>
                  <a:srgbClr val="000000"/>
                </a:solidFill>
                <a:latin typeface="Calibri"/>
                <a:ea typeface="Calibri"/>
                <a:cs typeface="Calibri"/>
                <a:sym typeface="Calibri"/>
              </a:rPr>
              <a:t>Let employees take all their vacation days and give them weekends off</a:t>
            </a:r>
            <a:endParaRPr/>
          </a:p>
          <a:p>
            <a:pPr indent="0" lvl="0" marL="0" marR="0" rtl="0" algn="l">
              <a:spcBef>
                <a:spcPts val="0"/>
              </a:spcBef>
              <a:spcAft>
                <a:spcPts val="0"/>
              </a:spcAft>
              <a:buNone/>
            </a:pPr>
            <a:r>
              <a:rPr lang="en-US" sz="2200">
                <a:solidFill>
                  <a:srgbClr val="000000"/>
                </a:solidFill>
                <a:latin typeface="Calibri"/>
                <a:ea typeface="Calibri"/>
                <a:cs typeface="Calibri"/>
                <a:sym typeface="Calibri"/>
              </a:rPr>
              <a:t>( i.e., no answering emails, being able to switch the phone off at night)</a:t>
            </a:r>
            <a:endParaRPr/>
          </a:p>
          <a:p>
            <a:pPr indent="0" lvl="0" marL="0" marR="0" rtl="0" algn="l">
              <a:spcBef>
                <a:spcPts val="0"/>
              </a:spcBef>
              <a:spcAft>
                <a:spcPts val="0"/>
              </a:spcAft>
              <a:buNone/>
            </a:pPr>
            <a:r>
              <a:t/>
            </a:r>
            <a:endParaRPr sz="1000">
              <a:solidFill>
                <a:srgbClr val="000000"/>
              </a:solidFill>
              <a:latin typeface="Calibri"/>
              <a:ea typeface="Calibri"/>
              <a:cs typeface="Calibri"/>
              <a:sym typeface="Calibri"/>
            </a:endParaRPr>
          </a:p>
          <a:p>
            <a:pPr indent="-342900" lvl="0" marL="342900" marR="0" rtl="0" algn="l">
              <a:spcBef>
                <a:spcPts val="0"/>
              </a:spcBef>
              <a:spcAft>
                <a:spcPts val="0"/>
              </a:spcAft>
              <a:buClr>
                <a:srgbClr val="9900CC"/>
              </a:buClr>
              <a:buSzPts val="2200"/>
              <a:buFont typeface="Noto Sans Symbols"/>
              <a:buChar char="✔"/>
            </a:pPr>
            <a:r>
              <a:rPr lang="en-US" sz="2200">
                <a:solidFill>
                  <a:srgbClr val="000000"/>
                </a:solidFill>
                <a:latin typeface="Calibri"/>
                <a:ea typeface="Calibri"/>
                <a:cs typeface="Calibri"/>
                <a:sym typeface="Calibri"/>
              </a:rPr>
              <a:t>Encourage employees to commit to enjoying some downtime every day</a:t>
            </a:r>
            <a:endParaRPr/>
          </a:p>
          <a:p>
            <a:pPr indent="-279400" lvl="0" marL="342900" marR="0" rtl="0" algn="l">
              <a:spcBef>
                <a:spcPts val="0"/>
              </a:spcBef>
              <a:spcAft>
                <a:spcPts val="0"/>
              </a:spcAft>
              <a:buClr>
                <a:srgbClr val="9900CC"/>
              </a:buClr>
              <a:buSzPts val="1000"/>
              <a:buFont typeface="Noto Sans Symbols"/>
              <a:buNone/>
            </a:pPr>
            <a:r>
              <a:t/>
            </a:r>
            <a:endParaRPr sz="1000">
              <a:solidFill>
                <a:srgbClr val="000000"/>
              </a:solidFill>
              <a:latin typeface="Calibri"/>
              <a:ea typeface="Calibri"/>
              <a:cs typeface="Calibri"/>
              <a:sym typeface="Calibri"/>
            </a:endParaRPr>
          </a:p>
          <a:p>
            <a:pPr indent="-342900" lvl="0" marL="342900" marR="0" rtl="0" algn="l">
              <a:spcBef>
                <a:spcPts val="0"/>
              </a:spcBef>
              <a:spcAft>
                <a:spcPts val="0"/>
              </a:spcAft>
              <a:buClr>
                <a:srgbClr val="9900CC"/>
              </a:buClr>
              <a:buSzPts val="2200"/>
              <a:buFont typeface="Noto Sans Symbols"/>
              <a:buChar char="✔"/>
            </a:pPr>
            <a:r>
              <a:rPr lang="en-US" sz="2200">
                <a:solidFill>
                  <a:srgbClr val="000000"/>
                </a:solidFill>
                <a:latin typeface="Calibri"/>
                <a:ea typeface="Calibri"/>
                <a:cs typeface="Calibri"/>
                <a:sym typeface="Calibri"/>
              </a:rPr>
              <a:t>Organise health and wellbeing programmes</a:t>
            </a:r>
            <a:endParaRPr/>
          </a:p>
          <a:p>
            <a:pPr indent="0" lvl="0" marL="0" marR="0" rtl="0" algn="l">
              <a:spcBef>
                <a:spcPts val="0"/>
              </a:spcBef>
              <a:spcAft>
                <a:spcPts val="0"/>
              </a:spcAft>
              <a:buNone/>
            </a:pPr>
            <a:r>
              <a:rPr lang="en-US" sz="2200">
                <a:solidFill>
                  <a:srgbClr val="000000"/>
                </a:solidFill>
                <a:latin typeface="Calibri"/>
                <a:ea typeface="Calibri"/>
                <a:cs typeface="Calibri"/>
                <a:sym typeface="Calibri"/>
              </a:rPr>
              <a:t>(e.g., providing vouchers for a local gym and arranging meditation classes)</a:t>
            </a:r>
            <a:endParaRPr/>
          </a:p>
          <a:p>
            <a:pPr indent="0" lvl="0" marL="0" marR="0" rtl="0" algn="l">
              <a:spcBef>
                <a:spcPts val="0"/>
              </a:spcBef>
              <a:spcAft>
                <a:spcPts val="0"/>
              </a:spcAft>
              <a:buNone/>
            </a:pPr>
            <a:r>
              <a:t/>
            </a:r>
            <a:endParaRPr sz="1000">
              <a:solidFill>
                <a:srgbClr val="000000"/>
              </a:solidFill>
              <a:latin typeface="Calibri"/>
              <a:ea typeface="Calibri"/>
              <a:cs typeface="Calibri"/>
              <a:sym typeface="Calibri"/>
            </a:endParaRPr>
          </a:p>
          <a:p>
            <a:pPr indent="-342900" lvl="0" marL="342900" marR="0" rtl="0" algn="l">
              <a:spcBef>
                <a:spcPts val="0"/>
              </a:spcBef>
              <a:spcAft>
                <a:spcPts val="0"/>
              </a:spcAft>
              <a:buClr>
                <a:srgbClr val="9900CC"/>
              </a:buClr>
              <a:buSzPts val="2200"/>
              <a:buFont typeface="Noto Sans Symbols"/>
              <a:buChar char="✔"/>
            </a:pPr>
            <a:r>
              <a:rPr lang="en-US" sz="2200">
                <a:solidFill>
                  <a:srgbClr val="000000"/>
                </a:solidFill>
                <a:latin typeface="Calibri"/>
                <a:ea typeface="Calibri"/>
                <a:cs typeface="Calibri"/>
                <a:sym typeface="Calibri"/>
              </a:rPr>
              <a:t>Support social and team-building activities</a:t>
            </a:r>
            <a:endParaRPr/>
          </a:p>
          <a:p>
            <a:pPr indent="-279400" lvl="0" marL="342900" marR="0" rtl="0" algn="l">
              <a:spcBef>
                <a:spcPts val="0"/>
              </a:spcBef>
              <a:spcAft>
                <a:spcPts val="0"/>
              </a:spcAft>
              <a:buClr>
                <a:srgbClr val="9900CC"/>
              </a:buClr>
              <a:buSzPts val="1000"/>
              <a:buFont typeface="Noto Sans Symbols"/>
              <a:buNone/>
            </a:pPr>
            <a:r>
              <a:t/>
            </a:r>
            <a:endParaRPr sz="1000">
              <a:solidFill>
                <a:srgbClr val="000000"/>
              </a:solidFill>
              <a:latin typeface="Calibri"/>
              <a:ea typeface="Calibri"/>
              <a:cs typeface="Calibri"/>
              <a:sym typeface="Calibri"/>
            </a:endParaRPr>
          </a:p>
          <a:p>
            <a:pPr indent="-342900" lvl="0" marL="342900" marR="0" rtl="0" algn="l">
              <a:spcBef>
                <a:spcPts val="0"/>
              </a:spcBef>
              <a:spcAft>
                <a:spcPts val="0"/>
              </a:spcAft>
              <a:buClr>
                <a:srgbClr val="9900CC"/>
              </a:buClr>
              <a:buSzPts val="2200"/>
              <a:buFont typeface="Noto Sans Symbols"/>
              <a:buChar char="✔"/>
            </a:pPr>
            <a:r>
              <a:rPr lang="en-US" sz="2200">
                <a:solidFill>
                  <a:srgbClr val="000000"/>
                </a:solidFill>
                <a:latin typeface="Calibri"/>
                <a:ea typeface="Calibri"/>
                <a:cs typeface="Calibri"/>
                <a:sym typeface="Calibri"/>
              </a:rPr>
              <a:t>Show that mental health and wellbeing is taken seriously</a:t>
            </a:r>
            <a:endParaRPr sz="2200">
              <a:solidFill>
                <a:srgbClr val="000000"/>
              </a:solidFill>
              <a:latin typeface="Calibri"/>
              <a:ea typeface="Calibri"/>
              <a:cs typeface="Calibri"/>
              <a:sym typeface="Calibri"/>
            </a:endParaRPr>
          </a:p>
          <a:p>
            <a:pPr indent="-279400" lvl="0" marL="342900" marR="0" rtl="0" algn="l">
              <a:spcBef>
                <a:spcPts val="0"/>
              </a:spcBef>
              <a:spcAft>
                <a:spcPts val="0"/>
              </a:spcAft>
              <a:buClr>
                <a:srgbClr val="9900CC"/>
              </a:buClr>
              <a:buSzPts val="1000"/>
              <a:buFont typeface="Noto Sans Symbols"/>
              <a:buNone/>
            </a:pPr>
            <a:r>
              <a:t/>
            </a:r>
            <a:endParaRPr sz="1000">
              <a:solidFill>
                <a:srgbClr val="000000"/>
              </a:solidFill>
              <a:latin typeface="Calibri"/>
              <a:ea typeface="Calibri"/>
              <a:cs typeface="Calibri"/>
              <a:sym typeface="Calibri"/>
            </a:endParaRPr>
          </a:p>
          <a:p>
            <a:pPr indent="-342900" lvl="0" marL="342900" marR="0" rtl="0" algn="l">
              <a:spcBef>
                <a:spcPts val="0"/>
              </a:spcBef>
              <a:spcAft>
                <a:spcPts val="0"/>
              </a:spcAft>
              <a:buClr>
                <a:srgbClr val="9900CC"/>
              </a:buClr>
              <a:buSzPts val="2200"/>
              <a:buFont typeface="Noto Sans Symbols"/>
              <a:buChar char="✔"/>
            </a:pPr>
            <a:r>
              <a:rPr lang="en-US" sz="2200">
                <a:solidFill>
                  <a:srgbClr val="000000"/>
                </a:solidFill>
                <a:latin typeface="Calibri"/>
                <a:ea typeface="Calibri"/>
                <a:cs typeface="Calibri"/>
                <a:sym typeface="Calibri"/>
              </a:rPr>
              <a:t>Encourage communication and make employees feel comfortable talking about personal issues or mental health</a:t>
            </a:r>
            <a:endParaRPr/>
          </a:p>
        </p:txBody>
      </p:sp>
      <p:sp>
        <p:nvSpPr>
          <p:cNvPr id="182" name="Google Shape;182;p11"/>
          <p:cNvSpPr/>
          <p:nvPr/>
        </p:nvSpPr>
        <p:spPr>
          <a:xfrm>
            <a:off x="10817902" y="6026550"/>
            <a:ext cx="2784993"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9900CC"/>
                </a:solidFill>
                <a:latin typeface="Calibri"/>
                <a:ea typeface="Calibri"/>
                <a:cs typeface="Calibri"/>
                <a:sym typeface="Calibri"/>
              </a:rPr>
              <a:t>WHY TO DO THAT?</a:t>
            </a:r>
            <a:endParaRPr b="1" sz="2600">
              <a:solidFill>
                <a:srgbClr val="9900CC"/>
              </a:solidFill>
              <a:latin typeface="Calibri"/>
              <a:ea typeface="Calibri"/>
              <a:cs typeface="Calibri"/>
              <a:sym typeface="Calibri"/>
            </a:endParaRPr>
          </a:p>
        </p:txBody>
      </p:sp>
      <p:pic>
        <p:nvPicPr>
          <p:cNvPr id="183" name="Google Shape;183;p11"/>
          <p:cNvPicPr preferRelativeResize="0"/>
          <p:nvPr/>
        </p:nvPicPr>
        <p:blipFill>
          <a:blip r:embed="rId3">
            <a:alphaModFix/>
          </a:blip>
          <a:stretch>
            <a:fillRect/>
          </a:stretch>
        </p:blipFill>
        <p:spPr>
          <a:xfrm>
            <a:off x="12126700" y="3426500"/>
            <a:ext cx="762000" cy="762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2"/>
          <p:cNvSpPr txBox="1"/>
          <p:nvPr/>
        </p:nvSpPr>
        <p:spPr>
          <a:xfrm>
            <a:off x="1447800" y="1573291"/>
            <a:ext cx="124968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3. Leadership – Smart and digital leadership</a:t>
            </a:r>
            <a:endParaRPr b="1" sz="4000">
              <a:solidFill>
                <a:srgbClr val="660066"/>
              </a:solidFill>
              <a:latin typeface="Calibri"/>
              <a:ea typeface="Calibri"/>
              <a:cs typeface="Calibri"/>
              <a:sym typeface="Calibri"/>
            </a:endParaRPr>
          </a:p>
        </p:txBody>
      </p:sp>
      <p:sp>
        <p:nvSpPr>
          <p:cNvPr id="189" name="Google Shape;189;p12"/>
          <p:cNvSpPr txBox="1"/>
          <p:nvPr/>
        </p:nvSpPr>
        <p:spPr>
          <a:xfrm>
            <a:off x="1143000" y="4457700"/>
            <a:ext cx="6096000" cy="3816429"/>
          </a:xfrm>
          <a:prstGeom prst="rect">
            <a:avLst/>
          </a:prstGeom>
          <a:noFill/>
          <a:ln cap="flat" cmpd="sng" w="28575">
            <a:solidFill>
              <a:srgbClr val="9900CC"/>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t/>
            </a:r>
            <a:endParaRPr sz="1000">
              <a:solidFill>
                <a:schemeClr val="dk1"/>
              </a:solidFill>
              <a:latin typeface="Calibri"/>
              <a:ea typeface="Calibri"/>
              <a:cs typeface="Calibri"/>
              <a:sym typeface="Calibri"/>
            </a:endParaRPr>
          </a:p>
          <a:p>
            <a:pPr indent="-457200" lvl="0" marL="457200" marR="0" rtl="0" algn="l">
              <a:spcBef>
                <a:spcPts val="0"/>
              </a:spcBef>
              <a:spcAft>
                <a:spcPts val="0"/>
              </a:spcAft>
              <a:buClr>
                <a:srgbClr val="9900CC"/>
              </a:buClr>
              <a:buSzPts val="2400"/>
              <a:buFont typeface="Noto Sans Symbols"/>
              <a:buChar char="✔"/>
            </a:pPr>
            <a:r>
              <a:rPr lang="en-US" sz="2400">
                <a:solidFill>
                  <a:schemeClr val="dk1"/>
                </a:solidFill>
                <a:latin typeface="Calibri"/>
                <a:ea typeface="Calibri"/>
                <a:cs typeface="Calibri"/>
                <a:sym typeface="Calibri"/>
              </a:rPr>
              <a:t>Fosters collaborative and open relationships</a:t>
            </a:r>
            <a:endParaRPr/>
          </a:p>
          <a:p>
            <a:pPr indent="-107950" lvl="0" marL="171450" marR="0" rtl="0" algn="l">
              <a:spcBef>
                <a:spcPts val="0"/>
              </a:spcBef>
              <a:spcAft>
                <a:spcPts val="0"/>
              </a:spcAft>
              <a:buClr>
                <a:srgbClr val="9900CC"/>
              </a:buClr>
              <a:buSzPts val="1000"/>
              <a:buFont typeface="Noto Sans Symbols"/>
              <a:buNone/>
            </a:pPr>
            <a:r>
              <a:t/>
            </a:r>
            <a:endParaRPr sz="1000">
              <a:solidFill>
                <a:schemeClr val="dk1"/>
              </a:solidFill>
              <a:latin typeface="Calibri"/>
              <a:ea typeface="Calibri"/>
              <a:cs typeface="Calibri"/>
              <a:sym typeface="Calibri"/>
            </a:endParaRPr>
          </a:p>
          <a:p>
            <a:pPr indent="-457200" lvl="0" marL="457200" marR="0" rtl="0" algn="l">
              <a:spcBef>
                <a:spcPts val="0"/>
              </a:spcBef>
              <a:spcAft>
                <a:spcPts val="0"/>
              </a:spcAft>
              <a:buClr>
                <a:srgbClr val="9900CC"/>
              </a:buClr>
              <a:buSzPts val="2400"/>
              <a:buFont typeface="Noto Sans Symbols"/>
              <a:buChar char="✔"/>
            </a:pPr>
            <a:r>
              <a:rPr lang="en-US" sz="2400">
                <a:solidFill>
                  <a:schemeClr val="dk1"/>
                </a:solidFill>
                <a:latin typeface="Calibri"/>
                <a:ea typeface="Calibri"/>
                <a:cs typeface="Calibri"/>
                <a:sym typeface="Calibri"/>
              </a:rPr>
              <a:t>Empowers employees through delegation mechanisms, education and training</a:t>
            </a:r>
            <a:endParaRPr/>
          </a:p>
          <a:p>
            <a:pPr indent="-107950" lvl="0" marL="171450" marR="0" rtl="0" algn="l">
              <a:spcBef>
                <a:spcPts val="0"/>
              </a:spcBef>
              <a:spcAft>
                <a:spcPts val="0"/>
              </a:spcAft>
              <a:buClr>
                <a:srgbClr val="9900CC"/>
              </a:buClr>
              <a:buSzPts val="1000"/>
              <a:buFont typeface="Noto Sans Symbols"/>
              <a:buNone/>
            </a:pPr>
            <a:r>
              <a:t/>
            </a:r>
            <a:endParaRPr sz="1000">
              <a:solidFill>
                <a:schemeClr val="dk1"/>
              </a:solidFill>
              <a:latin typeface="Calibri"/>
              <a:ea typeface="Calibri"/>
              <a:cs typeface="Calibri"/>
              <a:sym typeface="Calibri"/>
            </a:endParaRPr>
          </a:p>
          <a:p>
            <a:pPr indent="-457200" lvl="0" marL="457200" marR="0" rtl="0" algn="l">
              <a:spcBef>
                <a:spcPts val="0"/>
              </a:spcBef>
              <a:spcAft>
                <a:spcPts val="0"/>
              </a:spcAft>
              <a:buClr>
                <a:srgbClr val="9900CC"/>
              </a:buClr>
              <a:buSzPts val="2400"/>
              <a:buFont typeface="Noto Sans Symbols"/>
              <a:buChar char="✔"/>
            </a:pPr>
            <a:r>
              <a:rPr lang="en-US" sz="2400">
                <a:solidFill>
                  <a:schemeClr val="dk1"/>
                </a:solidFill>
                <a:latin typeface="Calibri"/>
                <a:ea typeface="Calibri"/>
                <a:cs typeface="Calibri"/>
                <a:sym typeface="Calibri"/>
              </a:rPr>
              <a:t>Facilitates knowledge sharing</a:t>
            </a:r>
            <a:endParaRPr/>
          </a:p>
          <a:p>
            <a:pPr indent="-107950" lvl="0" marL="171450" marR="0" rtl="0" algn="l">
              <a:spcBef>
                <a:spcPts val="0"/>
              </a:spcBef>
              <a:spcAft>
                <a:spcPts val="0"/>
              </a:spcAft>
              <a:buClr>
                <a:srgbClr val="9900CC"/>
              </a:buClr>
              <a:buSzPts val="1000"/>
              <a:buFont typeface="Noto Sans Symbols"/>
              <a:buNone/>
            </a:pPr>
            <a:r>
              <a:t/>
            </a:r>
            <a:endParaRPr sz="1000">
              <a:solidFill>
                <a:schemeClr val="dk1"/>
              </a:solidFill>
              <a:latin typeface="Calibri"/>
              <a:ea typeface="Calibri"/>
              <a:cs typeface="Calibri"/>
              <a:sym typeface="Calibri"/>
            </a:endParaRPr>
          </a:p>
          <a:p>
            <a:pPr indent="-457200" lvl="0" marL="457200" marR="0" rtl="0" algn="l">
              <a:spcBef>
                <a:spcPts val="0"/>
              </a:spcBef>
              <a:spcAft>
                <a:spcPts val="0"/>
              </a:spcAft>
              <a:buClr>
                <a:srgbClr val="9900CC"/>
              </a:buClr>
              <a:buSzPts val="2400"/>
              <a:buFont typeface="Noto Sans Symbols"/>
              <a:buChar char="✔"/>
            </a:pPr>
            <a:r>
              <a:rPr lang="en-US" sz="2400">
                <a:solidFill>
                  <a:schemeClr val="dk1"/>
                </a:solidFill>
                <a:latin typeface="Calibri"/>
                <a:ea typeface="Calibri"/>
                <a:cs typeface="Calibri"/>
                <a:sym typeface="Calibri"/>
              </a:rPr>
              <a:t>Meets employees expectations and pays attention to their emotions</a:t>
            </a:r>
            <a:endParaRPr/>
          </a:p>
          <a:p>
            <a:pPr indent="-107950" lvl="0" marL="171450" marR="0" rtl="0" algn="l">
              <a:spcBef>
                <a:spcPts val="0"/>
              </a:spcBef>
              <a:spcAft>
                <a:spcPts val="0"/>
              </a:spcAft>
              <a:buClr>
                <a:srgbClr val="9900CC"/>
              </a:buClr>
              <a:buSzPts val="1000"/>
              <a:buFont typeface="Noto Sans Symbols"/>
              <a:buNone/>
            </a:pPr>
            <a:r>
              <a:t/>
            </a:r>
            <a:endParaRPr sz="1000">
              <a:solidFill>
                <a:schemeClr val="dk1"/>
              </a:solidFill>
              <a:latin typeface="Calibri"/>
              <a:ea typeface="Calibri"/>
              <a:cs typeface="Calibri"/>
              <a:sym typeface="Calibri"/>
            </a:endParaRPr>
          </a:p>
          <a:p>
            <a:pPr indent="-457200" lvl="0" marL="457200" marR="0" rtl="0" algn="l">
              <a:spcBef>
                <a:spcPts val="0"/>
              </a:spcBef>
              <a:spcAft>
                <a:spcPts val="0"/>
              </a:spcAft>
              <a:buClr>
                <a:srgbClr val="9900CC"/>
              </a:buClr>
              <a:buSzPts val="2400"/>
              <a:buFont typeface="Noto Sans Symbols"/>
              <a:buChar char="✔"/>
            </a:pPr>
            <a:r>
              <a:rPr lang="en-US" sz="2400">
                <a:solidFill>
                  <a:schemeClr val="dk1"/>
                </a:solidFill>
                <a:latin typeface="Calibri"/>
                <a:ea typeface="Calibri"/>
                <a:cs typeface="Calibri"/>
                <a:sym typeface="Calibri"/>
              </a:rPr>
              <a:t>Works ethically, overcoming obsolete command and control styles</a:t>
            </a:r>
            <a:endParaRPr/>
          </a:p>
        </p:txBody>
      </p:sp>
      <p:sp>
        <p:nvSpPr>
          <p:cNvPr id="190" name="Google Shape;190;p12"/>
          <p:cNvSpPr txBox="1"/>
          <p:nvPr/>
        </p:nvSpPr>
        <p:spPr>
          <a:xfrm>
            <a:off x="11734800" y="4515802"/>
            <a:ext cx="5410200" cy="3447098"/>
          </a:xfrm>
          <a:prstGeom prst="rect">
            <a:avLst/>
          </a:prstGeom>
          <a:noFill/>
          <a:ln cap="flat" cmpd="sng" w="28575">
            <a:solidFill>
              <a:srgbClr val="9900CC"/>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sz="2400">
              <a:solidFill>
                <a:schemeClr val="dk1"/>
              </a:solidFill>
              <a:latin typeface="Calibri"/>
              <a:ea typeface="Calibri"/>
              <a:cs typeface="Calibri"/>
              <a:sym typeface="Calibri"/>
            </a:endParaRPr>
          </a:p>
          <a:p>
            <a:pPr indent="-514350" lvl="0" marL="514350" marR="0" rtl="0" algn="l">
              <a:spcBef>
                <a:spcPts val="0"/>
              </a:spcBef>
              <a:spcAft>
                <a:spcPts val="0"/>
              </a:spcAft>
              <a:buClr>
                <a:srgbClr val="9900CC"/>
              </a:buClr>
              <a:buSzPts val="2400"/>
              <a:buFont typeface="Noto Sans Symbols"/>
              <a:buChar char="✔"/>
            </a:pPr>
            <a:r>
              <a:rPr lang="en-US" sz="2400">
                <a:solidFill>
                  <a:schemeClr val="dk1"/>
                </a:solidFill>
                <a:latin typeface="Calibri"/>
                <a:ea typeface="Calibri"/>
                <a:cs typeface="Calibri"/>
                <a:sym typeface="Calibri"/>
              </a:rPr>
              <a:t>Explores how information technology (IT) can make the organisation more competitive or customer-led</a:t>
            </a:r>
            <a:endParaRPr/>
          </a:p>
          <a:p>
            <a:pPr indent="-304800" lvl="0" marL="457200" marR="0" rtl="0" algn="l">
              <a:spcBef>
                <a:spcPts val="0"/>
              </a:spcBef>
              <a:spcAft>
                <a:spcPts val="0"/>
              </a:spcAft>
              <a:buClr>
                <a:srgbClr val="9900CC"/>
              </a:buClr>
              <a:buSzPts val="2400"/>
              <a:buFont typeface="Noto Sans Symbols"/>
              <a:buNone/>
            </a:pPr>
            <a:r>
              <a:t/>
            </a:r>
            <a:endParaRPr sz="2400">
              <a:solidFill>
                <a:schemeClr val="dk1"/>
              </a:solidFill>
              <a:latin typeface="Calibri"/>
              <a:ea typeface="Calibri"/>
              <a:cs typeface="Calibri"/>
              <a:sym typeface="Calibri"/>
            </a:endParaRPr>
          </a:p>
          <a:p>
            <a:pPr indent="-514350" lvl="0" marL="514350" marR="0" rtl="0" algn="l">
              <a:spcBef>
                <a:spcPts val="0"/>
              </a:spcBef>
              <a:spcAft>
                <a:spcPts val="0"/>
              </a:spcAft>
              <a:buClr>
                <a:srgbClr val="9900CC"/>
              </a:buClr>
              <a:buSzPts val="2400"/>
              <a:buFont typeface="Noto Sans Symbols"/>
              <a:buChar char="✔"/>
            </a:pPr>
            <a:r>
              <a:rPr lang="en-US" sz="2400">
                <a:solidFill>
                  <a:schemeClr val="dk1"/>
                </a:solidFill>
                <a:latin typeface="Calibri"/>
                <a:ea typeface="Calibri"/>
                <a:cs typeface="Calibri"/>
                <a:sym typeface="Calibri"/>
              </a:rPr>
              <a:t>Leads the team through change to make digital a central part of the business’ operations and culture</a:t>
            </a:r>
            <a:endParaRPr/>
          </a:p>
          <a:p>
            <a:pPr indent="0" lvl="0" marL="0" marR="0" rtl="0" algn="just">
              <a:spcBef>
                <a:spcPts val="0"/>
              </a:spcBef>
              <a:spcAft>
                <a:spcPts val="0"/>
              </a:spcAft>
              <a:buNone/>
            </a:pPr>
            <a:r>
              <a:t/>
            </a:r>
            <a:endParaRPr sz="2600">
              <a:solidFill>
                <a:schemeClr val="dk1"/>
              </a:solidFill>
              <a:latin typeface="Calibri"/>
              <a:ea typeface="Calibri"/>
              <a:cs typeface="Calibri"/>
              <a:sym typeface="Calibri"/>
            </a:endParaRPr>
          </a:p>
        </p:txBody>
      </p:sp>
      <p:sp>
        <p:nvSpPr>
          <p:cNvPr id="191" name="Google Shape;191;p12"/>
          <p:cNvSpPr txBox="1"/>
          <p:nvPr/>
        </p:nvSpPr>
        <p:spPr>
          <a:xfrm>
            <a:off x="1143000" y="2700635"/>
            <a:ext cx="15925800"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Calibri"/>
                <a:ea typeface="Calibri"/>
                <a:cs typeface="Calibri"/>
                <a:sym typeface="Calibri"/>
              </a:rPr>
              <a:t>A leader </a:t>
            </a:r>
            <a:r>
              <a:rPr lang="en-US" sz="2400">
                <a:solidFill>
                  <a:srgbClr val="000000"/>
                </a:solidFill>
                <a:latin typeface="Calibri"/>
                <a:ea typeface="Calibri"/>
                <a:cs typeface="Calibri"/>
                <a:sym typeface="Calibri"/>
              </a:rPr>
              <a:t>motivates, stimulates, strengthens, activates and guides people</a:t>
            </a:r>
            <a:endParaRPr/>
          </a:p>
        </p:txBody>
      </p:sp>
      <p:pic>
        <p:nvPicPr>
          <p:cNvPr descr="Visualizza immagine di origine" id="192" name="Google Shape;192;p12"/>
          <p:cNvPicPr preferRelativeResize="0"/>
          <p:nvPr/>
        </p:nvPicPr>
        <p:blipFill rotWithShape="1">
          <a:blip r:embed="rId3">
            <a:alphaModFix/>
          </a:blip>
          <a:srcRect b="0" l="0" r="0" t="0"/>
          <a:stretch/>
        </p:blipFill>
        <p:spPr>
          <a:xfrm>
            <a:off x="7005054" y="5295900"/>
            <a:ext cx="4805946" cy="3913414"/>
          </a:xfrm>
          <a:prstGeom prst="rect">
            <a:avLst/>
          </a:prstGeom>
          <a:noFill/>
          <a:ln>
            <a:noFill/>
          </a:ln>
        </p:spPr>
      </p:pic>
      <p:sp>
        <p:nvSpPr>
          <p:cNvPr id="193" name="Google Shape;193;p12"/>
          <p:cNvSpPr/>
          <p:nvPr/>
        </p:nvSpPr>
        <p:spPr>
          <a:xfrm>
            <a:off x="1447800" y="3112412"/>
            <a:ext cx="15847786"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Calibri"/>
                <a:ea typeface="Calibri"/>
                <a:cs typeface="Calibri"/>
                <a:sym typeface="Calibri"/>
              </a:rPr>
              <a:t>Within the team, a leader should construct </a:t>
            </a:r>
            <a:r>
              <a:rPr b="1" lang="en-US" sz="2400">
                <a:solidFill>
                  <a:schemeClr val="dk1"/>
                </a:solidFill>
                <a:latin typeface="Calibri"/>
                <a:ea typeface="Calibri"/>
                <a:cs typeface="Calibri"/>
                <a:sym typeface="Calibri"/>
              </a:rPr>
              <a:t>shared meanings of change, </a:t>
            </a:r>
            <a:r>
              <a:rPr lang="en-US" sz="2400">
                <a:solidFill>
                  <a:schemeClr val="dk1"/>
                </a:solidFill>
                <a:latin typeface="Calibri"/>
                <a:ea typeface="Calibri"/>
                <a:cs typeface="Calibri"/>
                <a:sym typeface="Calibri"/>
              </a:rPr>
              <a:t>a key factor for succeeding in the desired change</a:t>
            </a:r>
            <a:endParaRPr sz="2400">
              <a:solidFill>
                <a:schemeClr val="dk1"/>
              </a:solidFill>
              <a:latin typeface="Calibri"/>
              <a:ea typeface="Calibri"/>
              <a:cs typeface="Calibri"/>
              <a:sym typeface="Calibri"/>
            </a:endParaRPr>
          </a:p>
        </p:txBody>
      </p:sp>
      <p:sp>
        <p:nvSpPr>
          <p:cNvPr id="194" name="Google Shape;194;p12"/>
          <p:cNvSpPr/>
          <p:nvPr/>
        </p:nvSpPr>
        <p:spPr>
          <a:xfrm>
            <a:off x="2971800" y="3848100"/>
            <a:ext cx="2412455"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rgbClr val="9900CC"/>
                </a:solidFill>
                <a:latin typeface="Calibri"/>
                <a:ea typeface="Calibri"/>
                <a:cs typeface="Calibri"/>
                <a:sym typeface="Calibri"/>
              </a:rPr>
              <a:t>A SMART LEADER</a:t>
            </a:r>
            <a:endParaRPr/>
          </a:p>
        </p:txBody>
      </p:sp>
      <p:sp>
        <p:nvSpPr>
          <p:cNvPr id="195" name="Google Shape;195;p12"/>
          <p:cNvSpPr/>
          <p:nvPr/>
        </p:nvSpPr>
        <p:spPr>
          <a:xfrm>
            <a:off x="12877800" y="3848100"/>
            <a:ext cx="2485872"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400">
                <a:solidFill>
                  <a:srgbClr val="9900CC"/>
                </a:solidFill>
                <a:latin typeface="Calibri"/>
                <a:ea typeface="Calibri"/>
                <a:cs typeface="Calibri"/>
                <a:sym typeface="Calibri"/>
              </a:rPr>
              <a:t>A DIGITAL LEADER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3"/>
          <p:cNvSpPr txBox="1"/>
          <p:nvPr/>
        </p:nvSpPr>
        <p:spPr>
          <a:xfrm>
            <a:off x="1447800" y="1573291"/>
            <a:ext cx="129540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3. Leadership – </a:t>
            </a:r>
            <a:r>
              <a:rPr b="1" lang="en-US" sz="4000">
                <a:solidFill>
                  <a:srgbClr val="660066"/>
                </a:solidFill>
                <a:latin typeface="Calibri"/>
                <a:ea typeface="Calibri"/>
                <a:cs typeface="Calibri"/>
                <a:sym typeface="Calibri"/>
              </a:rPr>
              <a:t>Challenges</a:t>
            </a:r>
            <a:endParaRPr b="1" sz="4000">
              <a:solidFill>
                <a:srgbClr val="660066"/>
              </a:solidFill>
              <a:latin typeface="Calibri"/>
              <a:ea typeface="Calibri"/>
              <a:cs typeface="Calibri"/>
              <a:sym typeface="Calibri"/>
            </a:endParaRPr>
          </a:p>
        </p:txBody>
      </p:sp>
      <p:sp>
        <p:nvSpPr>
          <p:cNvPr id="201" name="Google Shape;201;p13"/>
          <p:cNvSpPr txBox="1"/>
          <p:nvPr/>
        </p:nvSpPr>
        <p:spPr>
          <a:xfrm>
            <a:off x="1524000" y="2694047"/>
            <a:ext cx="15163800" cy="395749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rgbClr val="000000"/>
                </a:solidFill>
                <a:latin typeface="Calibri"/>
                <a:ea typeface="Calibri"/>
                <a:cs typeface="Calibri"/>
                <a:sym typeface="Calibri"/>
              </a:rPr>
              <a:t>For a smart leader, overall flexibility may lead to:</a:t>
            </a:r>
            <a:endParaRPr/>
          </a:p>
          <a:p>
            <a:pPr indent="0" lvl="0" marL="0" marR="0" rtl="0" algn="l">
              <a:spcBef>
                <a:spcPts val="500"/>
              </a:spcBef>
              <a:spcAft>
                <a:spcPts val="0"/>
              </a:spcAft>
              <a:buNone/>
            </a:pPr>
            <a:r>
              <a:t/>
            </a:r>
            <a:endParaRPr sz="3200">
              <a:solidFill>
                <a:srgbClr val="000000"/>
              </a:solidFill>
              <a:latin typeface="Calibri"/>
              <a:ea typeface="Calibri"/>
              <a:cs typeface="Calibri"/>
              <a:sym typeface="Calibri"/>
            </a:endParaRPr>
          </a:p>
          <a:p>
            <a:pPr indent="-457200" lvl="0" marL="457200" marR="0" rtl="0" algn="l">
              <a:spcBef>
                <a:spcPts val="500"/>
              </a:spcBef>
              <a:spcAft>
                <a:spcPts val="0"/>
              </a:spcAft>
              <a:buClr>
                <a:srgbClr val="000000"/>
              </a:buClr>
              <a:buSzPts val="3200"/>
              <a:buFont typeface="Calibri"/>
              <a:buChar char="-"/>
            </a:pPr>
            <a:r>
              <a:rPr lang="en-US" sz="3200">
                <a:solidFill>
                  <a:srgbClr val="000000"/>
                </a:solidFill>
                <a:latin typeface="Calibri"/>
                <a:ea typeface="Calibri"/>
                <a:cs typeface="Calibri"/>
                <a:sym typeface="Calibri"/>
              </a:rPr>
              <a:t>A need to adopt more </a:t>
            </a:r>
            <a:r>
              <a:rPr b="1" lang="en-US" sz="3200">
                <a:solidFill>
                  <a:srgbClr val="000000"/>
                </a:solidFill>
                <a:latin typeface="Calibri"/>
                <a:ea typeface="Calibri"/>
                <a:cs typeface="Calibri"/>
                <a:sym typeface="Calibri"/>
              </a:rPr>
              <a:t>coached-oriented behaviours</a:t>
            </a:r>
            <a:r>
              <a:rPr lang="en-US" sz="3200">
                <a:solidFill>
                  <a:srgbClr val="000000"/>
                </a:solidFill>
                <a:latin typeface="Calibri"/>
                <a:ea typeface="Calibri"/>
                <a:cs typeface="Calibri"/>
                <a:sym typeface="Calibri"/>
              </a:rPr>
              <a:t>, due to the increased autonomy and job demand that smart working may place on employees</a:t>
            </a:r>
            <a:endParaRPr/>
          </a:p>
          <a:p>
            <a:pPr indent="0" lvl="0" marL="0" marR="0" rtl="0" algn="l">
              <a:spcBef>
                <a:spcPts val="500"/>
              </a:spcBef>
              <a:spcAft>
                <a:spcPts val="0"/>
              </a:spcAft>
              <a:buNone/>
            </a:pPr>
            <a:r>
              <a:t/>
            </a:r>
            <a:endParaRPr sz="1000">
              <a:solidFill>
                <a:srgbClr val="000000"/>
              </a:solidFill>
              <a:latin typeface="Calibri"/>
              <a:ea typeface="Calibri"/>
              <a:cs typeface="Calibri"/>
              <a:sym typeface="Calibri"/>
            </a:endParaRPr>
          </a:p>
          <a:p>
            <a:pPr indent="-457200" lvl="0" marL="457200" marR="0" rtl="0" algn="l">
              <a:spcBef>
                <a:spcPts val="500"/>
              </a:spcBef>
              <a:spcAft>
                <a:spcPts val="0"/>
              </a:spcAft>
              <a:buClr>
                <a:srgbClr val="000000"/>
              </a:buClr>
              <a:buSzPts val="3200"/>
              <a:buFont typeface="Calibri"/>
              <a:buChar char="-"/>
            </a:pPr>
            <a:r>
              <a:rPr lang="en-US" sz="3200">
                <a:solidFill>
                  <a:srgbClr val="000000"/>
                </a:solidFill>
                <a:latin typeface="Calibri"/>
                <a:ea typeface="Calibri"/>
                <a:cs typeface="Calibri"/>
                <a:sym typeface="Calibri"/>
              </a:rPr>
              <a:t>Difficulties in supervising</a:t>
            </a:r>
            <a:endParaRPr/>
          </a:p>
          <a:p>
            <a:pPr indent="0" lvl="0" marL="0" marR="0" rtl="0" algn="l">
              <a:spcBef>
                <a:spcPts val="500"/>
              </a:spcBef>
              <a:spcAft>
                <a:spcPts val="0"/>
              </a:spcAft>
              <a:buNone/>
            </a:pPr>
            <a:r>
              <a:t/>
            </a:r>
            <a:endParaRPr sz="1000">
              <a:solidFill>
                <a:srgbClr val="000000"/>
              </a:solidFill>
              <a:latin typeface="Calibri"/>
              <a:ea typeface="Calibri"/>
              <a:cs typeface="Calibri"/>
              <a:sym typeface="Calibri"/>
            </a:endParaRPr>
          </a:p>
          <a:p>
            <a:pPr indent="-457200" lvl="0" marL="457200" marR="0" rtl="0" algn="l">
              <a:spcBef>
                <a:spcPts val="500"/>
              </a:spcBef>
              <a:spcAft>
                <a:spcPts val="0"/>
              </a:spcAft>
              <a:buClr>
                <a:srgbClr val="000000"/>
              </a:buClr>
              <a:buSzPts val="3200"/>
              <a:buFont typeface="Calibri"/>
              <a:buChar char="-"/>
            </a:pPr>
            <a:r>
              <a:rPr lang="en-US" sz="3200">
                <a:solidFill>
                  <a:srgbClr val="000000"/>
                </a:solidFill>
                <a:latin typeface="Calibri"/>
                <a:ea typeface="Calibri"/>
                <a:cs typeface="Calibri"/>
                <a:sym typeface="Calibri"/>
              </a:rPr>
              <a:t>Feelings of isolation and overload</a:t>
            </a:r>
            <a:endParaRPr/>
          </a:p>
          <a:p>
            <a:pPr indent="0" lvl="0" marL="0" marR="0" rtl="0" algn="l">
              <a:spcBef>
                <a:spcPts val="500"/>
              </a:spcBef>
              <a:spcAft>
                <a:spcPts val="0"/>
              </a:spcAft>
              <a:buNone/>
            </a:pPr>
            <a:r>
              <a:t/>
            </a:r>
            <a:endParaRPr sz="1000">
              <a:solidFill>
                <a:srgbClr val="000000"/>
              </a:solidFill>
              <a:latin typeface="Calibri"/>
              <a:ea typeface="Calibri"/>
              <a:cs typeface="Calibri"/>
              <a:sym typeface="Calibri"/>
            </a:endParaRPr>
          </a:p>
        </p:txBody>
      </p:sp>
      <p:pic>
        <p:nvPicPr>
          <p:cNvPr descr="Visualizza immagine di origine" id="202" name="Google Shape;202;p13"/>
          <p:cNvPicPr preferRelativeResize="0"/>
          <p:nvPr/>
        </p:nvPicPr>
        <p:blipFill rotWithShape="1">
          <a:blip r:embed="rId3">
            <a:alphaModFix/>
          </a:blip>
          <a:srcRect b="0" l="0" r="0" t="0"/>
          <a:stretch/>
        </p:blipFill>
        <p:spPr>
          <a:xfrm>
            <a:off x="12739914" y="3771900"/>
            <a:ext cx="6096000" cy="8616254"/>
          </a:xfrm>
          <a:prstGeom prst="rect">
            <a:avLst/>
          </a:prstGeom>
          <a:noFill/>
          <a:ln>
            <a:noFill/>
          </a:ln>
        </p:spPr>
      </p:pic>
      <p:sp>
        <p:nvSpPr>
          <p:cNvPr id="203" name="Google Shape;203;p13"/>
          <p:cNvSpPr/>
          <p:nvPr/>
        </p:nvSpPr>
        <p:spPr>
          <a:xfrm>
            <a:off x="2209800" y="7165357"/>
            <a:ext cx="11582400" cy="95410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2800">
                <a:solidFill>
                  <a:srgbClr val="000000"/>
                </a:solidFill>
                <a:latin typeface="Calibri"/>
                <a:ea typeface="Calibri"/>
                <a:cs typeface="Calibri"/>
                <a:sym typeface="Calibri"/>
              </a:rPr>
              <a:t>To face these challenges, a smart leader should support employees in the development of strong intrinsic motivation and self-determined behaviours.</a:t>
            </a:r>
            <a:endParaRPr b="1" sz="2800">
              <a:solidFill>
                <a:srgbClr val="000000"/>
              </a:solidFill>
              <a:latin typeface="Calibri"/>
              <a:ea typeface="Calibri"/>
              <a:cs typeface="Calibri"/>
              <a:sym typeface="Calibri"/>
            </a:endParaRPr>
          </a:p>
        </p:txBody>
      </p:sp>
      <p:pic>
        <p:nvPicPr>
          <p:cNvPr descr="Visualizza immagine di origine" id="204" name="Google Shape;204;p13"/>
          <p:cNvPicPr preferRelativeResize="0"/>
          <p:nvPr/>
        </p:nvPicPr>
        <p:blipFill rotWithShape="1">
          <a:blip r:embed="rId4">
            <a:alphaModFix/>
          </a:blip>
          <a:srcRect b="0" l="0" r="0" t="0"/>
          <a:stretch/>
        </p:blipFill>
        <p:spPr>
          <a:xfrm>
            <a:off x="1295400" y="6670053"/>
            <a:ext cx="914400" cy="9144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4"/>
          <p:cNvSpPr txBox="1"/>
          <p:nvPr/>
        </p:nvSpPr>
        <p:spPr>
          <a:xfrm>
            <a:off x="1447800" y="1573291"/>
            <a:ext cx="124968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3. Leadership – How to motivate a digital team</a:t>
            </a:r>
            <a:endParaRPr b="1" sz="4000">
              <a:solidFill>
                <a:srgbClr val="660066"/>
              </a:solidFill>
              <a:latin typeface="Calibri"/>
              <a:ea typeface="Calibri"/>
              <a:cs typeface="Calibri"/>
              <a:sym typeface="Calibri"/>
            </a:endParaRPr>
          </a:p>
        </p:txBody>
      </p:sp>
      <p:sp>
        <p:nvSpPr>
          <p:cNvPr id="210" name="Google Shape;210;p14"/>
          <p:cNvSpPr txBox="1"/>
          <p:nvPr/>
        </p:nvSpPr>
        <p:spPr>
          <a:xfrm>
            <a:off x="1524000" y="2562880"/>
            <a:ext cx="15773400" cy="599907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0000"/>
                </a:solidFill>
                <a:latin typeface="Calibri"/>
                <a:ea typeface="Calibri"/>
                <a:cs typeface="Calibri"/>
                <a:sym typeface="Calibri"/>
              </a:rPr>
              <a:t>To mobilise and inspire others, a leader shall keep high the motivation of the team. How?</a:t>
            </a:r>
            <a:endParaRPr/>
          </a:p>
          <a:p>
            <a:pPr indent="0" lvl="0" marL="0" marR="0" rtl="0" algn="l">
              <a:spcBef>
                <a:spcPts val="500"/>
              </a:spcBef>
              <a:spcAft>
                <a:spcPts val="0"/>
              </a:spcAft>
              <a:buNone/>
            </a:pPr>
            <a:r>
              <a:t/>
            </a:r>
            <a:endParaRPr sz="2800">
              <a:solidFill>
                <a:srgbClr val="000000"/>
              </a:solidFill>
              <a:latin typeface="Calibri"/>
              <a:ea typeface="Calibri"/>
              <a:cs typeface="Calibri"/>
              <a:sym typeface="Calibri"/>
            </a:endParaRPr>
          </a:p>
          <a:p>
            <a:pPr indent="-457200" lvl="0" marL="457200" marR="0" rtl="0" algn="l">
              <a:spcBef>
                <a:spcPts val="500"/>
              </a:spcBef>
              <a:spcAft>
                <a:spcPts val="0"/>
              </a:spcAft>
              <a:buClr>
                <a:srgbClr val="9900CC"/>
              </a:buClr>
              <a:buSzPts val="2800"/>
              <a:buFont typeface="Noto Sans Symbols"/>
              <a:buChar char="✔"/>
            </a:pPr>
            <a:r>
              <a:rPr lang="en-US" sz="2800">
                <a:solidFill>
                  <a:srgbClr val="000000"/>
                </a:solidFill>
                <a:latin typeface="Calibri"/>
                <a:ea typeface="Calibri"/>
                <a:cs typeface="Calibri"/>
                <a:sym typeface="Calibri"/>
              </a:rPr>
              <a:t>Providing </a:t>
            </a:r>
            <a:r>
              <a:rPr b="1" lang="en-US" sz="2800">
                <a:solidFill>
                  <a:srgbClr val="000000"/>
                </a:solidFill>
                <a:latin typeface="Calibri"/>
                <a:ea typeface="Calibri"/>
                <a:cs typeface="Calibri"/>
                <a:sym typeface="Calibri"/>
              </a:rPr>
              <a:t>tips and tricks to improve self-motivation</a:t>
            </a:r>
            <a:endParaRPr/>
          </a:p>
          <a:p>
            <a:pPr indent="0" lvl="0" marL="0" marR="0" rtl="0" algn="l">
              <a:spcBef>
                <a:spcPts val="500"/>
              </a:spcBef>
              <a:spcAft>
                <a:spcPts val="0"/>
              </a:spcAft>
              <a:buNone/>
            </a:pPr>
            <a:r>
              <a:rPr lang="en-US" sz="2800">
                <a:solidFill>
                  <a:srgbClr val="000000"/>
                </a:solidFill>
                <a:latin typeface="Calibri"/>
                <a:ea typeface="Calibri"/>
                <a:cs typeface="Calibri"/>
                <a:sym typeface="Calibri"/>
              </a:rPr>
              <a:t>E.g., see possible difficult tasks, lack of indications and immediate feedbacks - which may be frequent in smart working - as something to master rather than something to be scared of.</a:t>
            </a:r>
            <a:endParaRPr/>
          </a:p>
          <a:p>
            <a:pPr indent="0" lvl="0" marL="0" marR="0" rtl="0" algn="l">
              <a:spcBef>
                <a:spcPts val="500"/>
              </a:spcBef>
              <a:spcAft>
                <a:spcPts val="0"/>
              </a:spcAft>
              <a:buNone/>
            </a:pPr>
            <a:r>
              <a:t/>
            </a:r>
            <a:endParaRPr sz="2000">
              <a:solidFill>
                <a:srgbClr val="000000"/>
              </a:solidFill>
              <a:latin typeface="Calibri"/>
              <a:ea typeface="Calibri"/>
              <a:cs typeface="Calibri"/>
              <a:sym typeface="Calibri"/>
            </a:endParaRPr>
          </a:p>
          <a:p>
            <a:pPr indent="-457200" lvl="0" marL="457200" marR="0" rtl="0" algn="l">
              <a:spcBef>
                <a:spcPts val="500"/>
              </a:spcBef>
              <a:spcAft>
                <a:spcPts val="0"/>
              </a:spcAft>
              <a:buClr>
                <a:srgbClr val="9900CC"/>
              </a:buClr>
              <a:buSzPts val="2800"/>
              <a:buFont typeface="Noto Sans Symbols"/>
              <a:buChar char="✔"/>
            </a:pPr>
            <a:r>
              <a:rPr lang="en-US" sz="2800">
                <a:solidFill>
                  <a:srgbClr val="000000"/>
                </a:solidFill>
                <a:latin typeface="Calibri"/>
                <a:ea typeface="Calibri"/>
                <a:cs typeface="Calibri"/>
                <a:sym typeface="Calibri"/>
              </a:rPr>
              <a:t>Providing </a:t>
            </a:r>
            <a:r>
              <a:rPr b="1" lang="en-US" sz="2800">
                <a:solidFill>
                  <a:srgbClr val="000000"/>
                </a:solidFill>
                <a:latin typeface="Calibri"/>
                <a:ea typeface="Calibri"/>
                <a:cs typeface="Calibri"/>
                <a:sym typeface="Calibri"/>
              </a:rPr>
              <a:t>external inputs </a:t>
            </a:r>
            <a:r>
              <a:rPr lang="en-US" sz="2800">
                <a:solidFill>
                  <a:srgbClr val="000000"/>
                </a:solidFill>
                <a:latin typeface="Calibri"/>
                <a:ea typeface="Calibri"/>
                <a:cs typeface="Calibri"/>
                <a:sym typeface="Calibri"/>
              </a:rPr>
              <a:t>to boost motivation.</a:t>
            </a:r>
            <a:endParaRPr/>
          </a:p>
          <a:p>
            <a:pPr indent="0" lvl="0" marL="0" marR="0" rtl="0" algn="l">
              <a:spcBef>
                <a:spcPts val="500"/>
              </a:spcBef>
              <a:spcAft>
                <a:spcPts val="0"/>
              </a:spcAft>
              <a:buNone/>
            </a:pPr>
            <a:r>
              <a:rPr lang="en-US" sz="2800">
                <a:solidFill>
                  <a:srgbClr val="000000"/>
                </a:solidFill>
                <a:latin typeface="Calibri"/>
                <a:ea typeface="Calibri"/>
                <a:cs typeface="Calibri"/>
                <a:sym typeface="Calibri"/>
              </a:rPr>
              <a:t>Behind higher salary, promotion etc., motivation factors are:</a:t>
            </a:r>
            <a:endParaRPr/>
          </a:p>
          <a:p>
            <a:pPr indent="0" lvl="0" marL="0" marR="0" rtl="0" algn="l">
              <a:spcBef>
                <a:spcPts val="500"/>
              </a:spcBef>
              <a:spcAft>
                <a:spcPts val="0"/>
              </a:spcAft>
              <a:buNone/>
            </a:pPr>
            <a:r>
              <a:t/>
            </a:r>
            <a:endParaRPr sz="1000">
              <a:solidFill>
                <a:srgbClr val="000000"/>
              </a:solidFill>
              <a:latin typeface="Calibri"/>
              <a:ea typeface="Calibri"/>
              <a:cs typeface="Calibri"/>
              <a:sym typeface="Calibri"/>
            </a:endParaRPr>
          </a:p>
          <a:p>
            <a:pPr indent="0" lvl="1" marL="457200" marR="0" rtl="0" algn="l">
              <a:spcBef>
                <a:spcPts val="500"/>
              </a:spcBef>
              <a:spcAft>
                <a:spcPts val="0"/>
              </a:spcAft>
              <a:buNone/>
            </a:pPr>
            <a:r>
              <a:rPr b="0" i="0" lang="en-US" sz="2800" u="none" cap="none" strike="noStrike">
                <a:solidFill>
                  <a:srgbClr val="000000"/>
                </a:solidFill>
                <a:latin typeface="Calibri"/>
                <a:ea typeface="Calibri"/>
                <a:cs typeface="Calibri"/>
                <a:sym typeface="Calibri"/>
              </a:rPr>
              <a:t>-	Inform the team about the results</a:t>
            </a:r>
            <a:endParaRPr/>
          </a:p>
          <a:p>
            <a:pPr indent="0" lvl="1" marL="457200" marR="0" rtl="0" algn="l">
              <a:spcBef>
                <a:spcPts val="500"/>
              </a:spcBef>
              <a:spcAft>
                <a:spcPts val="0"/>
              </a:spcAft>
              <a:buNone/>
            </a:pPr>
            <a:r>
              <a:rPr b="0" i="0" lang="en-US" sz="2800" u="none" cap="none" strike="noStrike">
                <a:solidFill>
                  <a:srgbClr val="000000"/>
                </a:solidFill>
                <a:latin typeface="Calibri"/>
                <a:ea typeface="Calibri"/>
                <a:cs typeface="Calibri"/>
                <a:sym typeface="Calibri"/>
              </a:rPr>
              <a:t>-	Provide feedbacks and congratulations</a:t>
            </a:r>
            <a:endParaRPr/>
          </a:p>
          <a:p>
            <a:pPr indent="0" lvl="1" marL="457200" marR="0" rtl="0" algn="l">
              <a:spcBef>
                <a:spcPts val="500"/>
              </a:spcBef>
              <a:spcAft>
                <a:spcPts val="0"/>
              </a:spcAft>
              <a:buNone/>
            </a:pPr>
            <a:r>
              <a:rPr b="0" i="0" lang="en-US" sz="2800" u="none" cap="none" strike="noStrike">
                <a:solidFill>
                  <a:srgbClr val="000000"/>
                </a:solidFill>
                <a:latin typeface="Calibri"/>
                <a:ea typeface="Calibri"/>
                <a:cs typeface="Calibri"/>
                <a:sym typeface="Calibri"/>
              </a:rPr>
              <a:t>-	Listen to employees’ suggestions and demonstrate that their opinion counts</a:t>
            </a:r>
            <a:endParaRPr/>
          </a:p>
          <a:p>
            <a:pPr indent="-342900" lvl="1" marL="800100" marR="0" rtl="0" algn="l">
              <a:spcBef>
                <a:spcPts val="500"/>
              </a:spcBef>
              <a:spcAft>
                <a:spcPts val="0"/>
              </a:spcAft>
              <a:buClr>
                <a:srgbClr val="000000"/>
              </a:buClr>
              <a:buSzPts val="2800"/>
              <a:buFont typeface="Calibri"/>
              <a:buChar char="-"/>
            </a:pPr>
            <a:r>
              <a:rPr b="0" i="0" lang="en-US" sz="2800" u="none" cap="none" strike="noStrike">
                <a:solidFill>
                  <a:srgbClr val="000000"/>
                </a:solidFill>
                <a:latin typeface="Calibri"/>
                <a:ea typeface="Calibri"/>
                <a:cs typeface="Calibri"/>
                <a:sym typeface="Calibri"/>
              </a:rPr>
              <a:t>Involve the team in the making-decision process so to align individual and organizational values</a:t>
            </a:r>
            <a:endParaRPr/>
          </a:p>
        </p:txBody>
      </p:sp>
      <p:pic>
        <p:nvPicPr>
          <p:cNvPr id="211" name="Google Shape;211;p14"/>
          <p:cNvPicPr preferRelativeResize="0"/>
          <p:nvPr/>
        </p:nvPicPr>
        <p:blipFill rotWithShape="1">
          <a:blip r:embed="rId3">
            <a:alphaModFix/>
          </a:blip>
          <a:srcRect b="0" l="0" r="0" t="0"/>
          <a:stretch/>
        </p:blipFill>
        <p:spPr>
          <a:xfrm>
            <a:off x="13792200" y="4914900"/>
            <a:ext cx="2590800" cy="2590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5"/>
          <p:cNvSpPr txBox="1"/>
          <p:nvPr/>
        </p:nvSpPr>
        <p:spPr>
          <a:xfrm>
            <a:off x="1447800" y="1573291"/>
            <a:ext cx="116586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3. Leadership – Productivity-boosting strategies </a:t>
            </a:r>
            <a:endParaRPr b="1" sz="4000">
              <a:solidFill>
                <a:srgbClr val="660066"/>
              </a:solidFill>
              <a:latin typeface="Calibri"/>
              <a:ea typeface="Calibri"/>
              <a:cs typeface="Calibri"/>
              <a:sym typeface="Calibri"/>
            </a:endParaRPr>
          </a:p>
        </p:txBody>
      </p:sp>
      <p:sp>
        <p:nvSpPr>
          <p:cNvPr id="217" name="Google Shape;217;p15"/>
          <p:cNvSpPr txBox="1"/>
          <p:nvPr/>
        </p:nvSpPr>
        <p:spPr>
          <a:xfrm>
            <a:off x="1295400" y="2562880"/>
            <a:ext cx="15621000" cy="430374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000000"/>
                </a:solidFill>
                <a:latin typeface="Calibri"/>
                <a:ea typeface="Calibri"/>
                <a:cs typeface="Calibri"/>
                <a:sym typeface="Calibri"/>
              </a:rPr>
              <a:t>Studies confirm that smart work boosts productivity. However, there are some factors that may put at risk the employees’ productivity:</a:t>
            </a:r>
            <a:endParaRPr/>
          </a:p>
          <a:p>
            <a:pPr indent="0" lvl="0" marL="0" marR="0" rtl="0" algn="l">
              <a:spcBef>
                <a:spcPts val="500"/>
              </a:spcBef>
              <a:spcAft>
                <a:spcPts val="0"/>
              </a:spcAft>
              <a:buNone/>
            </a:pPr>
            <a:r>
              <a:t/>
            </a:r>
            <a:endParaRPr sz="1000">
              <a:solidFill>
                <a:srgbClr val="000000"/>
              </a:solidFill>
              <a:latin typeface="Calibri"/>
              <a:ea typeface="Calibri"/>
              <a:cs typeface="Calibri"/>
              <a:sym typeface="Calibri"/>
            </a:endParaRPr>
          </a:p>
          <a:p>
            <a:pPr indent="-342900" lvl="0" marL="342900" marR="0" rtl="0" algn="l">
              <a:spcBef>
                <a:spcPts val="500"/>
              </a:spcBef>
              <a:spcAft>
                <a:spcPts val="0"/>
              </a:spcAft>
              <a:buClr>
                <a:srgbClr val="000000"/>
              </a:buClr>
              <a:buSzPts val="2400"/>
              <a:buFont typeface="Arial"/>
              <a:buChar char="•"/>
            </a:pPr>
            <a:r>
              <a:rPr lang="en-US" sz="2400">
                <a:solidFill>
                  <a:srgbClr val="000000"/>
                </a:solidFill>
                <a:latin typeface="Calibri"/>
                <a:ea typeface="Calibri"/>
                <a:cs typeface="Calibri"/>
                <a:sym typeface="Calibri"/>
              </a:rPr>
              <a:t>Major exposure to distractions</a:t>
            </a:r>
            <a:endParaRPr sz="2400">
              <a:solidFill>
                <a:srgbClr val="000000"/>
              </a:solidFill>
              <a:latin typeface="Calibri"/>
              <a:ea typeface="Calibri"/>
              <a:cs typeface="Calibri"/>
              <a:sym typeface="Calibri"/>
            </a:endParaRPr>
          </a:p>
          <a:p>
            <a:pPr indent="-342900" lvl="0" marL="342900" marR="0" rtl="0" algn="l">
              <a:spcBef>
                <a:spcPts val="500"/>
              </a:spcBef>
              <a:spcAft>
                <a:spcPts val="0"/>
              </a:spcAft>
              <a:buClr>
                <a:srgbClr val="000000"/>
              </a:buClr>
              <a:buSzPts val="2400"/>
              <a:buFont typeface="Arial"/>
              <a:buChar char="•"/>
            </a:pPr>
            <a:r>
              <a:rPr lang="en-US" sz="2400">
                <a:solidFill>
                  <a:srgbClr val="000000"/>
                </a:solidFill>
                <a:latin typeface="Calibri"/>
                <a:ea typeface="Calibri"/>
                <a:cs typeface="Calibri"/>
                <a:sym typeface="Calibri"/>
              </a:rPr>
              <a:t>Lack of external pressure and consequent tendency to procrastinate</a:t>
            </a:r>
            <a:endParaRPr sz="2400">
              <a:solidFill>
                <a:srgbClr val="000000"/>
              </a:solidFill>
              <a:latin typeface="Calibri"/>
              <a:ea typeface="Calibri"/>
              <a:cs typeface="Calibri"/>
              <a:sym typeface="Calibri"/>
            </a:endParaRPr>
          </a:p>
          <a:p>
            <a:pPr indent="-342900" lvl="0" marL="342900" marR="0" rtl="0" algn="l">
              <a:spcBef>
                <a:spcPts val="500"/>
              </a:spcBef>
              <a:spcAft>
                <a:spcPts val="0"/>
              </a:spcAft>
              <a:buClr>
                <a:srgbClr val="000000"/>
              </a:buClr>
              <a:buSzPts val="2400"/>
              <a:buFont typeface="Arial"/>
              <a:buChar char="•"/>
            </a:pPr>
            <a:r>
              <a:rPr lang="en-US" sz="2400">
                <a:solidFill>
                  <a:srgbClr val="000000"/>
                </a:solidFill>
                <a:latin typeface="Calibri"/>
                <a:ea typeface="Calibri"/>
                <a:cs typeface="Calibri"/>
                <a:sym typeface="Calibri"/>
              </a:rPr>
              <a:t>Lack of self-efficacy and self-motivation</a:t>
            </a:r>
            <a:endParaRPr sz="2400">
              <a:solidFill>
                <a:srgbClr val="000000"/>
              </a:solidFill>
              <a:latin typeface="Calibri"/>
              <a:ea typeface="Calibri"/>
              <a:cs typeface="Calibri"/>
              <a:sym typeface="Calibri"/>
            </a:endParaRPr>
          </a:p>
          <a:p>
            <a:pPr indent="0" lvl="0" marL="0" marR="0" rtl="0" algn="l">
              <a:spcBef>
                <a:spcPts val="500"/>
              </a:spcBef>
              <a:spcAft>
                <a:spcPts val="0"/>
              </a:spcAft>
              <a:buNone/>
            </a:pPr>
            <a:r>
              <a:t/>
            </a:r>
            <a:endParaRPr sz="1000">
              <a:solidFill>
                <a:srgbClr val="000000"/>
              </a:solidFill>
              <a:latin typeface="Calibri"/>
              <a:ea typeface="Calibri"/>
              <a:cs typeface="Calibri"/>
              <a:sym typeface="Calibri"/>
            </a:endParaRPr>
          </a:p>
          <a:p>
            <a:pPr indent="0" lvl="0" marL="0" marR="0" rtl="0" algn="l">
              <a:spcBef>
                <a:spcPts val="500"/>
              </a:spcBef>
              <a:spcAft>
                <a:spcPts val="0"/>
              </a:spcAft>
              <a:buNone/>
            </a:pPr>
            <a:r>
              <a:rPr lang="en-US" sz="2400">
                <a:solidFill>
                  <a:srgbClr val="000000"/>
                </a:solidFill>
                <a:latin typeface="Calibri"/>
                <a:ea typeface="Calibri"/>
                <a:cs typeface="Calibri"/>
                <a:sym typeface="Calibri"/>
              </a:rPr>
              <a:t>To mitigate these factors a good leader supports employees in:</a:t>
            </a:r>
            <a:endParaRPr/>
          </a:p>
          <a:p>
            <a:pPr indent="-107950" lvl="0" marL="171450" marR="0" rtl="0" algn="l">
              <a:spcBef>
                <a:spcPts val="500"/>
              </a:spcBef>
              <a:spcAft>
                <a:spcPts val="0"/>
              </a:spcAft>
              <a:buClr>
                <a:schemeClr val="dk1"/>
              </a:buClr>
              <a:buSzPts val="1000"/>
              <a:buFont typeface="Arial"/>
              <a:buNone/>
            </a:pPr>
            <a:r>
              <a:t/>
            </a:r>
            <a:endParaRPr sz="1000">
              <a:solidFill>
                <a:srgbClr val="000000"/>
              </a:solidFill>
              <a:latin typeface="Calibri"/>
              <a:ea typeface="Calibri"/>
              <a:cs typeface="Calibri"/>
              <a:sym typeface="Calibri"/>
            </a:endParaRPr>
          </a:p>
          <a:p>
            <a:pPr indent="-342900" lvl="0" marL="342900" marR="0" rtl="0" algn="l">
              <a:spcBef>
                <a:spcPts val="500"/>
              </a:spcBef>
              <a:spcAft>
                <a:spcPts val="0"/>
              </a:spcAft>
              <a:buClr>
                <a:srgbClr val="000000"/>
              </a:buClr>
              <a:buSzPts val="2400"/>
              <a:buFont typeface="Arial"/>
              <a:buChar char="•"/>
            </a:pPr>
            <a:r>
              <a:rPr lang="en-US" sz="2400">
                <a:solidFill>
                  <a:srgbClr val="000000"/>
                </a:solidFill>
                <a:latin typeface="Calibri"/>
                <a:ea typeface="Calibri"/>
                <a:cs typeface="Calibri"/>
                <a:sym typeface="Calibri"/>
              </a:rPr>
              <a:t>Reminding that focus is a skill that can be improved with practice and perseverance</a:t>
            </a:r>
            <a:endParaRPr sz="2400">
              <a:solidFill>
                <a:srgbClr val="000000"/>
              </a:solidFill>
              <a:latin typeface="Calibri"/>
              <a:ea typeface="Calibri"/>
              <a:cs typeface="Calibri"/>
              <a:sym typeface="Calibri"/>
            </a:endParaRPr>
          </a:p>
          <a:p>
            <a:pPr indent="-342900" lvl="0" marL="342900" marR="0" rtl="0" algn="l">
              <a:spcBef>
                <a:spcPts val="500"/>
              </a:spcBef>
              <a:spcAft>
                <a:spcPts val="0"/>
              </a:spcAft>
              <a:buClr>
                <a:srgbClr val="000000"/>
              </a:buClr>
              <a:buSzPts val="2400"/>
              <a:buFont typeface="Arial"/>
              <a:buChar char="•"/>
            </a:pPr>
            <a:r>
              <a:rPr lang="en-US" sz="2400">
                <a:solidFill>
                  <a:srgbClr val="000000"/>
                </a:solidFill>
                <a:latin typeface="Calibri"/>
                <a:ea typeface="Calibri"/>
                <a:cs typeface="Calibri"/>
                <a:sym typeface="Calibri"/>
              </a:rPr>
              <a:t>Providing tricks and tips to improve employees’ self-efficacy. For example, </a:t>
            </a:r>
            <a:r>
              <a:rPr b="1" lang="en-US" sz="2400" u="sng">
                <a:solidFill>
                  <a:srgbClr val="9900CC"/>
                </a:solidFill>
                <a:latin typeface="Calibri"/>
                <a:ea typeface="Calibri"/>
                <a:cs typeface="Calibri"/>
                <a:sym typeface="Calibri"/>
              </a:rPr>
              <a:t>suggest them how to set smart goals</a:t>
            </a:r>
            <a:r>
              <a:rPr lang="en-US" sz="2400">
                <a:solidFill>
                  <a:srgbClr val="000000"/>
                </a:solidFill>
                <a:latin typeface="Calibri"/>
                <a:ea typeface="Calibri"/>
                <a:cs typeface="Calibri"/>
                <a:sym typeface="Calibri"/>
              </a:rPr>
              <a:t>:</a:t>
            </a:r>
            <a:endParaRPr/>
          </a:p>
          <a:p>
            <a:pPr indent="-450850" lvl="0" marL="514350" marR="0" rtl="0" algn="l">
              <a:spcBef>
                <a:spcPts val="500"/>
              </a:spcBef>
              <a:spcAft>
                <a:spcPts val="0"/>
              </a:spcAft>
              <a:buClr>
                <a:schemeClr val="dk1"/>
              </a:buClr>
              <a:buSzPts val="1000"/>
              <a:buFont typeface="Arial"/>
              <a:buNone/>
            </a:pPr>
            <a:r>
              <a:t/>
            </a:r>
            <a:endParaRPr sz="1000">
              <a:solidFill>
                <a:srgbClr val="000000"/>
              </a:solidFill>
              <a:latin typeface="Calibri"/>
              <a:ea typeface="Calibri"/>
              <a:cs typeface="Calibri"/>
              <a:sym typeface="Calibri"/>
            </a:endParaRPr>
          </a:p>
        </p:txBody>
      </p:sp>
      <p:sp>
        <p:nvSpPr>
          <p:cNvPr id="218" name="Google Shape;218;p15"/>
          <p:cNvSpPr/>
          <p:nvPr/>
        </p:nvSpPr>
        <p:spPr>
          <a:xfrm>
            <a:off x="1830946" y="7380870"/>
            <a:ext cx="6542047" cy="895117"/>
          </a:xfrm>
          <a:prstGeom prst="rect">
            <a:avLst/>
          </a:prstGeom>
          <a:noFill/>
          <a:ln>
            <a:noFill/>
          </a:ln>
        </p:spPr>
        <p:txBody>
          <a:bodyPr anchorCtr="0" anchor="t" bIns="45700" lIns="91425" spcFirstLastPara="1" rIns="91425" wrap="square" tIns="45700">
            <a:spAutoFit/>
          </a:bodyPr>
          <a:lstStyle/>
          <a:p>
            <a:pPr indent="0" lvl="1" marL="457200" marR="0" rtl="0" algn="l">
              <a:spcBef>
                <a:spcPts val="0"/>
              </a:spcBef>
              <a:spcAft>
                <a:spcPts val="0"/>
              </a:spcAft>
              <a:buNone/>
            </a:pPr>
            <a:r>
              <a:rPr b="0" i="0" lang="en-US" sz="2400" u="none" cap="none" strike="noStrike">
                <a:solidFill>
                  <a:srgbClr val="000000"/>
                </a:solidFill>
                <a:latin typeface="Calibri"/>
                <a:ea typeface="Calibri"/>
                <a:cs typeface="Calibri"/>
                <a:sym typeface="Calibri"/>
              </a:rPr>
              <a:t>Do not forget the Pareto Principle:</a:t>
            </a:r>
            <a:endParaRPr/>
          </a:p>
          <a:p>
            <a:pPr indent="0" lvl="1" marL="457200" marR="0" rtl="0" algn="ctr">
              <a:spcBef>
                <a:spcPts val="500"/>
              </a:spcBef>
              <a:spcAft>
                <a:spcPts val="0"/>
              </a:spcAft>
              <a:buNone/>
            </a:pPr>
            <a:r>
              <a:rPr b="1" i="0" lang="en-US" sz="2400" u="none" cap="none" strike="noStrike">
                <a:solidFill>
                  <a:srgbClr val="000000"/>
                </a:solidFill>
                <a:latin typeface="Calibri"/>
                <a:ea typeface="Calibri"/>
                <a:cs typeface="Calibri"/>
                <a:sym typeface="Calibri"/>
              </a:rPr>
              <a:t>80 % of results come out of 20% of our actions</a:t>
            </a:r>
            <a:endParaRPr/>
          </a:p>
        </p:txBody>
      </p:sp>
      <p:pic>
        <p:nvPicPr>
          <p:cNvPr descr="Visualizza immagine di origine" id="219" name="Google Shape;219;p15"/>
          <p:cNvPicPr preferRelativeResize="0"/>
          <p:nvPr/>
        </p:nvPicPr>
        <p:blipFill rotWithShape="1">
          <a:blip r:embed="rId3">
            <a:alphaModFix/>
          </a:blip>
          <a:srcRect b="0" l="0" r="0" t="0"/>
          <a:stretch/>
        </p:blipFill>
        <p:spPr>
          <a:xfrm>
            <a:off x="1470235" y="6972300"/>
            <a:ext cx="750451" cy="750451"/>
          </a:xfrm>
          <a:prstGeom prst="rect">
            <a:avLst/>
          </a:prstGeom>
          <a:noFill/>
          <a:ln>
            <a:noFill/>
          </a:ln>
        </p:spPr>
      </p:pic>
      <p:sp>
        <p:nvSpPr>
          <p:cNvPr id="220" name="Google Shape;220;p15"/>
          <p:cNvSpPr/>
          <p:nvPr/>
        </p:nvSpPr>
        <p:spPr>
          <a:xfrm>
            <a:off x="10439400" y="6972300"/>
            <a:ext cx="6705600" cy="1938992"/>
          </a:xfrm>
          <a:prstGeom prst="rect">
            <a:avLst/>
          </a:prstGeom>
          <a:noFill/>
          <a:ln cap="flat" cmpd="sng" w="28575">
            <a:solidFill>
              <a:srgbClr val="9900CC"/>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Consider the overall team goals</a:t>
            </a:r>
            <a:endParaRPr/>
          </a:p>
          <a:p>
            <a:pPr indent="-285750" lvl="0" marL="285750" marR="0" rtl="0" algn="l">
              <a:spcBef>
                <a:spcPts val="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Align working goals with your life goals</a:t>
            </a:r>
            <a:endParaRPr/>
          </a:p>
          <a:p>
            <a:pPr indent="-285750" lvl="0" marL="285750" marR="0" rtl="0" algn="l">
              <a:spcBef>
                <a:spcPts val="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Follow your natural working rhythm</a:t>
            </a:r>
            <a:endParaRPr/>
          </a:p>
          <a:p>
            <a:pPr indent="-285750" lvl="0" marL="285750" marR="0" rtl="0" algn="l">
              <a:spcBef>
                <a:spcPts val="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Consider the time when energy levels peak through the day</a:t>
            </a:r>
            <a:endParaRPr/>
          </a:p>
          <a:p>
            <a:pPr indent="-285750" lvl="0" marL="285750" marR="0" rtl="0" algn="l">
              <a:spcBef>
                <a:spcPts val="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Quiet time for goal setting and review</a:t>
            </a:r>
            <a:endParaRPr/>
          </a:p>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cxnSp>
        <p:nvCxnSpPr>
          <p:cNvPr id="221" name="Google Shape;221;p15"/>
          <p:cNvCxnSpPr/>
          <p:nvPr/>
        </p:nvCxnSpPr>
        <p:spPr>
          <a:xfrm>
            <a:off x="15087600" y="6591300"/>
            <a:ext cx="0" cy="609600"/>
          </a:xfrm>
          <a:prstGeom prst="straightConnector1">
            <a:avLst/>
          </a:prstGeom>
          <a:noFill/>
          <a:ln cap="flat" cmpd="sng" w="38100">
            <a:solidFill>
              <a:srgbClr val="9900CC"/>
            </a:solidFill>
            <a:prstDash val="solid"/>
            <a:round/>
            <a:headEnd len="sm" w="sm" type="none"/>
            <a:tailEnd len="med" w="med" type="triangl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6"/>
          <p:cNvSpPr txBox="1"/>
          <p:nvPr/>
        </p:nvSpPr>
        <p:spPr>
          <a:xfrm>
            <a:off x="1447800" y="1573291"/>
            <a:ext cx="35814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Summing up</a:t>
            </a:r>
            <a:endParaRPr b="1" sz="4000">
              <a:solidFill>
                <a:srgbClr val="660066"/>
              </a:solidFill>
              <a:latin typeface="Calibri"/>
              <a:ea typeface="Calibri"/>
              <a:cs typeface="Calibri"/>
              <a:sym typeface="Calibri"/>
            </a:endParaRPr>
          </a:p>
        </p:txBody>
      </p:sp>
      <p:sp>
        <p:nvSpPr>
          <p:cNvPr id="227" name="Google Shape;227;p16"/>
          <p:cNvSpPr txBox="1"/>
          <p:nvPr/>
        </p:nvSpPr>
        <p:spPr>
          <a:xfrm>
            <a:off x="2181372" y="2883766"/>
            <a:ext cx="4189101" cy="2585323"/>
          </a:xfrm>
          <a:prstGeom prst="rect">
            <a:avLst/>
          </a:prstGeom>
          <a:noFill/>
          <a:ln cap="flat" cmpd="sng" w="9525">
            <a:solidFill>
              <a:srgbClr val="CC66FF"/>
            </a:solidFill>
            <a:prstDash val="solid"/>
            <a:round/>
            <a:headEnd len="sm" w="sm" type="none"/>
            <a:tailEnd len="sm" w="sm" type="none"/>
          </a:ln>
        </p:spPr>
        <p:txBody>
          <a:bodyPr anchorCtr="0" anchor="ctr"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To work in a digital team there are some </a:t>
            </a:r>
            <a:r>
              <a:rPr b="1" lang="en-US" sz="2400">
                <a:solidFill>
                  <a:schemeClr val="dk1"/>
                </a:solidFill>
                <a:latin typeface="Calibri"/>
                <a:ea typeface="Calibri"/>
                <a:cs typeface="Calibri"/>
                <a:sym typeface="Calibri"/>
              </a:rPr>
              <a:t>golden rules</a:t>
            </a:r>
            <a:r>
              <a:rPr lang="en-US" sz="2400">
                <a:solidFill>
                  <a:schemeClr val="dk1"/>
                </a:solidFill>
                <a:latin typeface="Calibri"/>
                <a:ea typeface="Calibri"/>
                <a:cs typeface="Calibri"/>
                <a:sym typeface="Calibri"/>
              </a:rPr>
              <a:t>, such as: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Fair workload distribution;</a:t>
            </a:r>
            <a:endParaRPr sz="24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Open  communication;</a:t>
            </a:r>
            <a:endParaRPr/>
          </a:p>
          <a:p>
            <a:pPr indent="-342900" lvl="0" marL="342900" marR="0" rtl="0" algn="l">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Select and use the most appropriate platforms.</a:t>
            </a:r>
            <a:endParaRPr sz="2400">
              <a:solidFill>
                <a:schemeClr val="dk1"/>
              </a:solidFill>
              <a:latin typeface="Calibri"/>
              <a:ea typeface="Calibri"/>
              <a:cs typeface="Calibri"/>
              <a:sym typeface="Calibri"/>
            </a:endParaRPr>
          </a:p>
        </p:txBody>
      </p:sp>
      <p:sp>
        <p:nvSpPr>
          <p:cNvPr id="228" name="Google Shape;228;p16"/>
          <p:cNvSpPr txBox="1"/>
          <p:nvPr/>
        </p:nvSpPr>
        <p:spPr>
          <a:xfrm>
            <a:off x="2181372" y="6071678"/>
            <a:ext cx="3805826" cy="1938992"/>
          </a:xfrm>
          <a:prstGeom prst="rect">
            <a:avLst/>
          </a:prstGeom>
          <a:noFill/>
          <a:ln cap="flat" cmpd="sng" w="9525">
            <a:solidFill>
              <a:srgbClr val="CC66FF"/>
            </a:solidFill>
            <a:prstDash val="solid"/>
            <a:round/>
            <a:headEnd len="sm" w="sm" type="none"/>
            <a:tailEnd len="sm" w="sm" type="none"/>
          </a:ln>
        </p:spPr>
        <p:txBody>
          <a:bodyPr anchorCtr="0" anchor="ctr"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The </a:t>
            </a:r>
            <a:r>
              <a:rPr b="1" lang="en-US" sz="2400">
                <a:solidFill>
                  <a:schemeClr val="dk1"/>
                </a:solidFill>
                <a:latin typeface="Calibri"/>
                <a:ea typeface="Calibri"/>
                <a:cs typeface="Calibri"/>
                <a:sym typeface="Calibri"/>
              </a:rPr>
              <a:t>Objectives and Key Results (OKR) methodology </a:t>
            </a:r>
            <a:r>
              <a:rPr lang="en-US" sz="2400">
                <a:solidFill>
                  <a:schemeClr val="dk1"/>
                </a:solidFill>
                <a:latin typeface="Calibri"/>
                <a:ea typeface="Calibri"/>
                <a:cs typeface="Calibri"/>
                <a:sym typeface="Calibri"/>
              </a:rPr>
              <a:t>for goals and people management is the most suitable within a digital team.</a:t>
            </a:r>
            <a:endParaRPr sz="2400">
              <a:solidFill>
                <a:schemeClr val="dk1"/>
              </a:solidFill>
              <a:latin typeface="Calibri"/>
              <a:ea typeface="Calibri"/>
              <a:cs typeface="Calibri"/>
              <a:sym typeface="Calibri"/>
            </a:endParaRPr>
          </a:p>
        </p:txBody>
      </p:sp>
      <p:sp>
        <p:nvSpPr>
          <p:cNvPr id="229" name="Google Shape;229;p16"/>
          <p:cNvSpPr txBox="1"/>
          <p:nvPr/>
        </p:nvSpPr>
        <p:spPr>
          <a:xfrm>
            <a:off x="12723313" y="2655104"/>
            <a:ext cx="4026300" cy="3047700"/>
          </a:xfrm>
          <a:prstGeom prst="rect">
            <a:avLst/>
          </a:prstGeom>
          <a:noFill/>
          <a:ln cap="flat" cmpd="sng" w="9525">
            <a:solidFill>
              <a:srgbClr val="CC66FF"/>
            </a:solidFill>
            <a:prstDash val="solid"/>
            <a:round/>
            <a:headEnd len="sm" w="sm" type="none"/>
            <a:tailEnd len="sm" w="sm" type="none"/>
          </a:ln>
        </p:spPr>
        <p:txBody>
          <a:bodyPr anchorCtr="0" anchor="ctr"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Being a leader in a digital team can lead to several challenges (e.g., difficulty in supervising); these can be overcome by supporting employees in the development of </a:t>
            </a:r>
            <a:r>
              <a:rPr b="1" lang="en-US" sz="2400">
                <a:solidFill>
                  <a:schemeClr val="dk1"/>
                </a:solidFill>
                <a:latin typeface="Calibri"/>
                <a:ea typeface="Calibri"/>
                <a:cs typeface="Calibri"/>
                <a:sym typeface="Calibri"/>
              </a:rPr>
              <a:t>strong intrinsic motivation and self-determined behaviors.</a:t>
            </a:r>
            <a:endParaRPr b="1" sz="2400">
              <a:solidFill>
                <a:schemeClr val="dk1"/>
              </a:solidFill>
              <a:latin typeface="Calibri"/>
              <a:ea typeface="Calibri"/>
              <a:cs typeface="Calibri"/>
              <a:sym typeface="Calibri"/>
            </a:endParaRPr>
          </a:p>
        </p:txBody>
      </p:sp>
      <p:sp>
        <p:nvSpPr>
          <p:cNvPr id="230" name="Google Shape;230;p16"/>
          <p:cNvSpPr txBox="1"/>
          <p:nvPr/>
        </p:nvSpPr>
        <p:spPr>
          <a:xfrm>
            <a:off x="7086600" y="6591300"/>
            <a:ext cx="4709230" cy="2308324"/>
          </a:xfrm>
          <a:prstGeom prst="rect">
            <a:avLst/>
          </a:prstGeom>
          <a:noFill/>
          <a:ln cap="flat" cmpd="sng" w="9525">
            <a:solidFill>
              <a:srgbClr val="CC66FF"/>
            </a:solidFill>
            <a:prstDash val="solid"/>
            <a:round/>
            <a:headEnd len="sm" w="sm" type="none"/>
            <a:tailEnd len="sm" w="sm" type="none"/>
          </a:ln>
        </p:spPr>
        <p:txBody>
          <a:bodyPr anchorCtr="0" anchor="ctr"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Each digital team should have a </a:t>
            </a:r>
            <a:r>
              <a:rPr b="1" lang="en-US" sz="2400">
                <a:solidFill>
                  <a:schemeClr val="dk1"/>
                </a:solidFill>
                <a:latin typeface="Calibri"/>
                <a:ea typeface="Calibri"/>
                <a:cs typeface="Calibri"/>
                <a:sym typeface="Calibri"/>
              </a:rPr>
              <a:t>smart and digital leader</a:t>
            </a:r>
            <a:r>
              <a:rPr lang="en-US" sz="2400">
                <a:solidFill>
                  <a:schemeClr val="dk1"/>
                </a:solidFill>
                <a:latin typeface="Calibri"/>
                <a:ea typeface="Calibri"/>
                <a:cs typeface="Calibri"/>
                <a:sym typeface="Calibri"/>
              </a:rPr>
              <a:t>, who explores how IT tools can make the organisation more competitive and makes digital a central part of the business’ operations and culture.</a:t>
            </a:r>
            <a:endParaRPr sz="2400">
              <a:solidFill>
                <a:schemeClr val="dk1"/>
              </a:solidFill>
              <a:latin typeface="Calibri"/>
              <a:ea typeface="Calibri"/>
              <a:cs typeface="Calibri"/>
              <a:sym typeface="Calibri"/>
            </a:endParaRPr>
          </a:p>
        </p:txBody>
      </p:sp>
      <p:pic>
        <p:nvPicPr>
          <p:cNvPr id="231" name="Google Shape;231;p16"/>
          <p:cNvPicPr preferRelativeResize="0"/>
          <p:nvPr/>
        </p:nvPicPr>
        <p:blipFill rotWithShape="1">
          <a:blip r:embed="rId3">
            <a:alphaModFix/>
          </a:blip>
          <a:srcRect b="0" l="0" r="0" t="0"/>
          <a:stretch/>
        </p:blipFill>
        <p:spPr>
          <a:xfrm>
            <a:off x="6994114" y="2643235"/>
            <a:ext cx="4588286" cy="3058857"/>
          </a:xfrm>
          <a:prstGeom prst="rect">
            <a:avLst/>
          </a:prstGeom>
          <a:noFill/>
          <a:ln>
            <a:noFill/>
          </a:ln>
        </p:spPr>
      </p:pic>
      <p:sp>
        <p:nvSpPr>
          <p:cNvPr id="232" name="Google Shape;232;p16"/>
          <p:cNvSpPr/>
          <p:nvPr/>
        </p:nvSpPr>
        <p:spPr>
          <a:xfrm rot="5400000">
            <a:off x="1897106" y="5973806"/>
            <a:ext cx="441984" cy="335803"/>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3" name="Google Shape;233;p16"/>
          <p:cNvSpPr/>
          <p:nvPr/>
        </p:nvSpPr>
        <p:spPr>
          <a:xfrm rot="5400000">
            <a:off x="12412706" y="2529591"/>
            <a:ext cx="441984" cy="335803"/>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4" name="Google Shape;234;p16"/>
          <p:cNvSpPr/>
          <p:nvPr/>
        </p:nvSpPr>
        <p:spPr>
          <a:xfrm rot="5400000">
            <a:off x="12412706" y="5958591"/>
            <a:ext cx="441984" cy="335803"/>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5" name="Google Shape;235;p16"/>
          <p:cNvSpPr/>
          <p:nvPr/>
        </p:nvSpPr>
        <p:spPr>
          <a:xfrm>
            <a:off x="12723313" y="6071678"/>
            <a:ext cx="4011636" cy="1569660"/>
          </a:xfrm>
          <a:prstGeom prst="rect">
            <a:avLst/>
          </a:prstGeom>
          <a:noFill/>
          <a:ln cap="flat" cmpd="sng" w="9525">
            <a:solidFill>
              <a:srgbClr val="CC66FF"/>
            </a:solidFill>
            <a:prstDash val="solid"/>
            <a:round/>
            <a:headEnd len="sm" w="sm" type="none"/>
            <a:tailEnd len="sm" w="sm" type="none"/>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2400">
                <a:solidFill>
                  <a:srgbClr val="000000"/>
                </a:solidFill>
                <a:latin typeface="Calibri"/>
                <a:ea typeface="Calibri"/>
                <a:cs typeface="Calibri"/>
                <a:sym typeface="Calibri"/>
              </a:rPr>
              <a:t>Work life-balance and well-being </a:t>
            </a:r>
            <a:r>
              <a:rPr lang="en-US" sz="2400">
                <a:solidFill>
                  <a:srgbClr val="000000"/>
                </a:solidFill>
                <a:latin typeface="Calibri"/>
                <a:ea typeface="Calibri"/>
                <a:cs typeface="Calibri"/>
                <a:sym typeface="Calibri"/>
              </a:rPr>
              <a:t>of the employees should never be underestimated, particularly in a digital team.</a:t>
            </a:r>
            <a:endParaRPr sz="2400">
              <a:solidFill>
                <a:srgbClr val="000000"/>
              </a:solidFill>
              <a:latin typeface="Calibri"/>
              <a:ea typeface="Calibri"/>
              <a:cs typeface="Calibri"/>
              <a:sym typeface="Calibri"/>
            </a:endParaRPr>
          </a:p>
        </p:txBody>
      </p:sp>
      <p:sp>
        <p:nvSpPr>
          <p:cNvPr id="236" name="Google Shape;236;p16"/>
          <p:cNvSpPr/>
          <p:nvPr/>
        </p:nvSpPr>
        <p:spPr>
          <a:xfrm rot="10800000">
            <a:off x="9052182" y="6286500"/>
            <a:ext cx="472818" cy="38099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7" name="Google Shape;237;p16"/>
          <p:cNvSpPr/>
          <p:nvPr/>
        </p:nvSpPr>
        <p:spPr>
          <a:xfrm rot="5400000">
            <a:off x="1897106" y="2773406"/>
            <a:ext cx="441984" cy="335803"/>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pic>
        <p:nvPicPr>
          <p:cNvPr id="242" name="Google Shape;242;p17"/>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243" name="Google Shape;243;p17"/>
          <p:cNvSpPr txBox="1"/>
          <p:nvPr/>
        </p:nvSpPr>
        <p:spPr>
          <a:xfrm>
            <a:off x="4343400" y="4457700"/>
            <a:ext cx="9144000" cy="132343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660066"/>
              </a:buClr>
              <a:buSzPts val="8000"/>
              <a:buFont typeface="Calibri"/>
              <a:buNone/>
            </a:pPr>
            <a:r>
              <a:rPr b="1" lang="en-US" sz="8000">
                <a:solidFill>
                  <a:srgbClr val="660066"/>
                </a:solidFill>
                <a:latin typeface="Calibri"/>
                <a:ea typeface="Calibri"/>
                <a:cs typeface="Calibri"/>
                <a:sym typeface="Calibri"/>
              </a:rPr>
              <a:t>Thank you!</a:t>
            </a:r>
            <a:endParaRPr b="1" i="0" sz="8000" u="none" cap="none" strike="noStrike">
              <a:solidFill>
                <a:srgbClr val="660066"/>
              </a:solidFill>
              <a:latin typeface="Calibri"/>
              <a:ea typeface="Calibri"/>
              <a:cs typeface="Calibri"/>
              <a:sym typeface="Calibri"/>
            </a:endParaRPr>
          </a:p>
        </p:txBody>
      </p:sp>
      <p:sp>
        <p:nvSpPr>
          <p:cNvPr id="244" name="Google Shape;244;p17"/>
          <p:cNvSpPr txBox="1"/>
          <p:nvPr/>
        </p:nvSpPr>
        <p:spPr>
          <a:xfrm>
            <a:off x="8153400" y="5981700"/>
            <a:ext cx="1981200" cy="38151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400">
                <a:solidFill>
                  <a:schemeClr val="dk1"/>
                </a:solidFill>
                <a:latin typeface="Calibri"/>
                <a:ea typeface="Calibri"/>
                <a:cs typeface="Calibri"/>
                <a:sym typeface="Calibri"/>
              </a:rPr>
              <a:t>dewproject.eu</a:t>
            </a:r>
            <a:endParaRPr sz="24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pic>
        <p:nvPicPr>
          <p:cNvPr id="34" name="Google Shape;34;p2"/>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35" name="Google Shape;35;p2"/>
          <p:cNvSpPr/>
          <p:nvPr/>
        </p:nvSpPr>
        <p:spPr>
          <a:xfrm rot="5400000">
            <a:off x="1758003" y="3228976"/>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 name="Google Shape;36;p2"/>
          <p:cNvSpPr txBox="1"/>
          <p:nvPr/>
        </p:nvSpPr>
        <p:spPr>
          <a:xfrm>
            <a:off x="1524000" y="1503549"/>
            <a:ext cx="946265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Objectives &amp; Goals </a:t>
            </a:r>
            <a:endParaRPr/>
          </a:p>
        </p:txBody>
      </p:sp>
      <p:sp>
        <p:nvSpPr>
          <p:cNvPr id="37" name="Google Shape;37;p2"/>
          <p:cNvSpPr txBox="1"/>
          <p:nvPr/>
        </p:nvSpPr>
        <p:spPr>
          <a:xfrm>
            <a:off x="1524000" y="2262365"/>
            <a:ext cx="10040186" cy="52322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800">
                <a:solidFill>
                  <a:schemeClr val="dk1"/>
                </a:solidFill>
                <a:latin typeface="Calibri"/>
                <a:ea typeface="Calibri"/>
                <a:cs typeface="Calibri"/>
                <a:sym typeface="Calibri"/>
              </a:rPr>
              <a:t>At the end of this module you will be able to:</a:t>
            </a:r>
            <a:endParaRPr/>
          </a:p>
        </p:txBody>
      </p:sp>
      <p:sp>
        <p:nvSpPr>
          <p:cNvPr id="38" name="Google Shape;38;p2"/>
          <p:cNvSpPr txBox="1"/>
          <p:nvPr/>
        </p:nvSpPr>
        <p:spPr>
          <a:xfrm>
            <a:off x="2304143" y="3162300"/>
            <a:ext cx="11734802" cy="6186309"/>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lang="en-US" sz="2800">
                <a:solidFill>
                  <a:srgbClr val="000000"/>
                </a:solidFill>
                <a:latin typeface="Calibri"/>
                <a:ea typeface="Calibri"/>
                <a:cs typeface="Calibri"/>
                <a:sym typeface="Calibri"/>
              </a:rPr>
              <a:t>Communicate in a clear and effective way to your digital team</a:t>
            </a:r>
            <a:endParaRPr/>
          </a:p>
          <a:p>
            <a:pPr indent="0" lvl="0" marL="0" marR="0" rtl="0" algn="l">
              <a:spcBef>
                <a:spcPts val="0"/>
              </a:spcBef>
              <a:spcAft>
                <a:spcPts val="0"/>
              </a:spcAft>
              <a:buNone/>
            </a:pPr>
            <a:r>
              <a:t/>
            </a:r>
            <a:endParaRPr sz="3600">
              <a:solidFill>
                <a:srgbClr val="000000"/>
              </a:solidFill>
              <a:latin typeface="Calibri"/>
              <a:ea typeface="Calibri"/>
              <a:cs typeface="Calibri"/>
              <a:sym typeface="Calibri"/>
            </a:endParaRPr>
          </a:p>
          <a:p>
            <a:pPr indent="0" lvl="0" marL="0" marR="0" rtl="0" algn="l">
              <a:spcBef>
                <a:spcPts val="0"/>
              </a:spcBef>
              <a:spcAft>
                <a:spcPts val="0"/>
              </a:spcAft>
              <a:buNone/>
            </a:pPr>
            <a:r>
              <a:rPr lang="en-US" sz="2800">
                <a:solidFill>
                  <a:srgbClr val="000000"/>
                </a:solidFill>
                <a:latin typeface="Calibri"/>
                <a:ea typeface="Calibri"/>
                <a:cs typeface="Calibri"/>
                <a:sym typeface="Calibri"/>
              </a:rPr>
              <a:t>Recognize the most efficient digital tools for team management</a:t>
            </a:r>
            <a:endParaRPr/>
          </a:p>
          <a:p>
            <a:pPr indent="0" lvl="0" marL="0" marR="0" rtl="0" algn="l">
              <a:spcBef>
                <a:spcPts val="0"/>
              </a:spcBef>
              <a:spcAft>
                <a:spcPts val="0"/>
              </a:spcAft>
              <a:buNone/>
            </a:pPr>
            <a:r>
              <a:t/>
            </a:r>
            <a:endParaRPr sz="3600">
              <a:solidFill>
                <a:srgbClr val="000000"/>
              </a:solidFill>
              <a:latin typeface="Calibri"/>
              <a:ea typeface="Calibri"/>
              <a:cs typeface="Calibri"/>
              <a:sym typeface="Calibri"/>
            </a:endParaRPr>
          </a:p>
          <a:p>
            <a:pPr indent="0" lvl="0" marL="0" marR="0" rtl="0" algn="l">
              <a:spcBef>
                <a:spcPts val="0"/>
              </a:spcBef>
              <a:spcAft>
                <a:spcPts val="0"/>
              </a:spcAft>
              <a:buNone/>
            </a:pPr>
            <a:r>
              <a:rPr lang="en-US" sz="2800">
                <a:solidFill>
                  <a:schemeClr val="dk1"/>
                </a:solidFill>
                <a:latin typeface="Calibri"/>
                <a:ea typeface="Calibri"/>
                <a:cs typeface="Calibri"/>
                <a:sym typeface="Calibri"/>
              </a:rPr>
              <a:t>Adopt an OKR methodology within your business and team</a:t>
            </a:r>
            <a:endParaRPr/>
          </a:p>
          <a:p>
            <a:pPr indent="0" lvl="0" marL="0" marR="0" rtl="0" algn="l">
              <a:spcBef>
                <a:spcPts val="0"/>
              </a:spcBef>
              <a:spcAft>
                <a:spcPts val="0"/>
              </a:spcAft>
              <a:buNone/>
            </a:pPr>
            <a:r>
              <a:t/>
            </a:r>
            <a:endParaRPr sz="3600">
              <a:solidFill>
                <a:schemeClr val="dk1"/>
              </a:solidFill>
              <a:latin typeface="Calibri"/>
              <a:ea typeface="Calibri"/>
              <a:cs typeface="Calibri"/>
              <a:sym typeface="Calibri"/>
            </a:endParaRPr>
          </a:p>
          <a:p>
            <a:pPr indent="0" lvl="0" marL="0" marR="0" rtl="0" algn="l">
              <a:spcBef>
                <a:spcPts val="0"/>
              </a:spcBef>
              <a:spcAft>
                <a:spcPts val="0"/>
              </a:spcAft>
              <a:buNone/>
            </a:pPr>
            <a:r>
              <a:rPr lang="en-US" sz="2800">
                <a:solidFill>
                  <a:srgbClr val="000000"/>
                </a:solidFill>
                <a:latin typeface="Calibri"/>
                <a:ea typeface="Calibri"/>
                <a:cs typeface="Calibri"/>
                <a:sym typeface="Calibri"/>
              </a:rPr>
              <a:t>Guarantee the work-life balance of your employees</a:t>
            </a:r>
            <a:endParaRPr/>
          </a:p>
          <a:p>
            <a:pPr indent="0" lvl="0" marL="0" marR="0" rtl="0" algn="l">
              <a:spcBef>
                <a:spcPts val="0"/>
              </a:spcBef>
              <a:spcAft>
                <a:spcPts val="0"/>
              </a:spcAft>
              <a:buNone/>
            </a:pPr>
            <a:r>
              <a:t/>
            </a:r>
            <a:endParaRPr sz="3600">
              <a:solidFill>
                <a:srgbClr val="000000"/>
              </a:solidFill>
              <a:latin typeface="Calibri"/>
              <a:ea typeface="Calibri"/>
              <a:cs typeface="Calibri"/>
              <a:sym typeface="Calibri"/>
            </a:endParaRPr>
          </a:p>
          <a:p>
            <a:pPr indent="0" lvl="0" marL="0" marR="0" rtl="0" algn="l">
              <a:spcBef>
                <a:spcPts val="0"/>
              </a:spcBef>
              <a:spcAft>
                <a:spcPts val="0"/>
              </a:spcAft>
              <a:buNone/>
            </a:pPr>
            <a:r>
              <a:rPr lang="en-US" sz="2800" u="sng">
                <a:solidFill>
                  <a:schemeClr val="dk1"/>
                </a:solidFill>
                <a:latin typeface="Calibri"/>
                <a:ea typeface="Calibri"/>
                <a:cs typeface="Calibri"/>
                <a:sym typeface="Calibri"/>
              </a:rPr>
              <a:t>Compensate weaknesses by teaming up with others</a:t>
            </a:r>
            <a:endParaRPr/>
          </a:p>
          <a:p>
            <a:pPr indent="0" lvl="0" marL="0" marR="0" rtl="0" algn="l">
              <a:spcBef>
                <a:spcPts val="0"/>
              </a:spcBef>
              <a:spcAft>
                <a:spcPts val="0"/>
              </a:spcAft>
              <a:buNone/>
            </a:pPr>
            <a:r>
              <a:t/>
            </a:r>
            <a:endParaRPr sz="2800" u="sng">
              <a:solidFill>
                <a:srgbClr val="000000"/>
              </a:solidFill>
              <a:latin typeface="Calibri"/>
              <a:ea typeface="Calibri"/>
              <a:cs typeface="Calibri"/>
              <a:sym typeface="Calibri"/>
            </a:endParaRPr>
          </a:p>
          <a:p>
            <a:pPr indent="0" lvl="0" marL="0" marR="0" rtl="0" algn="l">
              <a:spcBef>
                <a:spcPts val="0"/>
              </a:spcBef>
              <a:spcAft>
                <a:spcPts val="0"/>
              </a:spcAft>
              <a:buNone/>
            </a:pPr>
            <a:r>
              <a:rPr lang="en-US" sz="2800" u="sng">
                <a:solidFill>
                  <a:srgbClr val="000000"/>
                </a:solidFill>
                <a:latin typeface="Calibri"/>
                <a:ea typeface="Calibri"/>
                <a:cs typeface="Calibri"/>
                <a:sym typeface="Calibri"/>
              </a:rPr>
              <a:t>Inspire others and get them on board for value creating activities</a:t>
            </a:r>
            <a:endParaRPr/>
          </a:p>
          <a:p>
            <a:pPr indent="0" lvl="0" marL="0" marR="0" rtl="0" algn="l">
              <a:spcBef>
                <a:spcPts val="0"/>
              </a:spcBef>
              <a:spcAft>
                <a:spcPts val="0"/>
              </a:spcAft>
              <a:buNone/>
            </a:pPr>
            <a:r>
              <a:t/>
            </a:r>
            <a:endParaRPr sz="2800" u="sng">
              <a:solidFill>
                <a:srgbClr val="000000"/>
              </a:solidFill>
              <a:latin typeface="Calibri"/>
              <a:ea typeface="Calibri"/>
              <a:cs typeface="Calibri"/>
              <a:sym typeface="Calibri"/>
            </a:endParaRPr>
          </a:p>
          <a:p>
            <a:pPr indent="0" lvl="0" marL="0" marR="0" rtl="0" algn="l">
              <a:spcBef>
                <a:spcPts val="0"/>
              </a:spcBef>
              <a:spcAft>
                <a:spcPts val="0"/>
              </a:spcAft>
              <a:buNone/>
            </a:pPr>
            <a:r>
              <a:t/>
            </a:r>
            <a:endParaRPr sz="2800" u="sng">
              <a:solidFill>
                <a:srgbClr val="000000"/>
              </a:solidFill>
              <a:latin typeface="Calibri"/>
              <a:ea typeface="Calibri"/>
              <a:cs typeface="Calibri"/>
              <a:sym typeface="Calibri"/>
            </a:endParaRPr>
          </a:p>
        </p:txBody>
      </p:sp>
      <p:sp>
        <p:nvSpPr>
          <p:cNvPr id="39" name="Google Shape;39;p2"/>
          <p:cNvSpPr/>
          <p:nvPr/>
        </p:nvSpPr>
        <p:spPr>
          <a:xfrm>
            <a:off x="11910163" y="7041059"/>
            <a:ext cx="5021032" cy="769441"/>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000000"/>
                </a:solidFill>
                <a:latin typeface="Calibri"/>
                <a:ea typeface="Calibri"/>
                <a:cs typeface="Calibri"/>
                <a:sym typeface="Calibri"/>
              </a:rPr>
              <a:t>Advanced level of the EntreComp competence</a:t>
            </a:r>
            <a:endParaRPr sz="2000">
              <a:solidFill>
                <a:srgbClr val="000000"/>
              </a:solidFill>
              <a:latin typeface="Calibri"/>
              <a:ea typeface="Calibri"/>
              <a:cs typeface="Calibri"/>
              <a:sym typeface="Calibri"/>
            </a:endParaRPr>
          </a:p>
          <a:p>
            <a:pPr indent="0" lvl="0" marL="0" marR="0" rtl="0" algn="l">
              <a:spcBef>
                <a:spcPts val="0"/>
              </a:spcBef>
              <a:spcAft>
                <a:spcPts val="0"/>
              </a:spcAft>
              <a:buNone/>
            </a:pPr>
            <a:r>
              <a:rPr b="1" lang="en-US" sz="2400">
                <a:solidFill>
                  <a:srgbClr val="9900CC"/>
                </a:solidFill>
                <a:latin typeface="Calibri"/>
                <a:ea typeface="Calibri"/>
                <a:cs typeface="Calibri"/>
                <a:sym typeface="Calibri"/>
              </a:rPr>
              <a:t>MOBILISING OTHERS</a:t>
            </a:r>
            <a:endParaRPr b="1" sz="2400">
              <a:solidFill>
                <a:srgbClr val="000000"/>
              </a:solidFill>
              <a:latin typeface="Calibri"/>
              <a:ea typeface="Calibri"/>
              <a:cs typeface="Calibri"/>
              <a:sym typeface="Calibri"/>
            </a:endParaRPr>
          </a:p>
        </p:txBody>
      </p:sp>
      <p:sp>
        <p:nvSpPr>
          <p:cNvPr id="40" name="Google Shape;40;p2"/>
          <p:cNvSpPr/>
          <p:nvPr/>
        </p:nvSpPr>
        <p:spPr>
          <a:xfrm>
            <a:off x="11601452" y="5753100"/>
            <a:ext cx="5181600" cy="769441"/>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000000"/>
                </a:solidFill>
                <a:latin typeface="Calibri"/>
                <a:ea typeface="Calibri"/>
                <a:cs typeface="Calibri"/>
                <a:sym typeface="Calibri"/>
              </a:rPr>
              <a:t>Advanced level of the EntreComp competence</a:t>
            </a:r>
            <a:endParaRPr/>
          </a:p>
          <a:p>
            <a:pPr indent="0" lvl="0" marL="0" marR="0" rtl="0" algn="l">
              <a:spcBef>
                <a:spcPts val="0"/>
              </a:spcBef>
              <a:spcAft>
                <a:spcPts val="0"/>
              </a:spcAft>
              <a:buNone/>
            </a:pPr>
            <a:r>
              <a:rPr b="1" lang="en-US" sz="2400">
                <a:solidFill>
                  <a:srgbClr val="9900CC"/>
                </a:solidFill>
                <a:latin typeface="Calibri"/>
                <a:ea typeface="Calibri"/>
                <a:cs typeface="Calibri"/>
                <a:sym typeface="Calibri"/>
              </a:rPr>
              <a:t>SELF-AWARENESS &amp; SELF-EFFICACY</a:t>
            </a:r>
            <a:endParaRPr b="1" sz="2400">
              <a:solidFill>
                <a:srgbClr val="9900CC"/>
              </a:solidFill>
              <a:latin typeface="Calibri"/>
              <a:ea typeface="Calibri"/>
              <a:cs typeface="Calibri"/>
              <a:sym typeface="Calibri"/>
            </a:endParaRPr>
          </a:p>
        </p:txBody>
      </p:sp>
      <p:cxnSp>
        <p:nvCxnSpPr>
          <p:cNvPr id="41" name="Google Shape;41;p2"/>
          <p:cNvCxnSpPr/>
          <p:nvPr/>
        </p:nvCxnSpPr>
        <p:spPr>
          <a:xfrm flipH="1" rot="10800000">
            <a:off x="10063149" y="6438900"/>
            <a:ext cx="1747851" cy="910116"/>
          </a:xfrm>
          <a:prstGeom prst="straightConnector1">
            <a:avLst/>
          </a:prstGeom>
          <a:noFill/>
          <a:ln cap="flat" cmpd="sng" w="38100">
            <a:solidFill>
              <a:schemeClr val="dk1"/>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42" name="Google Shape;42;p2"/>
          <p:cNvCxnSpPr/>
          <p:nvPr/>
        </p:nvCxnSpPr>
        <p:spPr>
          <a:xfrm flipH="1" rot="10800000">
            <a:off x="11811000" y="7725731"/>
            <a:ext cx="914400" cy="506462"/>
          </a:xfrm>
          <a:prstGeom prst="straightConnector1">
            <a:avLst/>
          </a:prstGeom>
          <a:noFill/>
          <a:ln cap="flat" cmpd="sng" w="38100">
            <a:solidFill>
              <a:schemeClr val="dk1"/>
            </a:solidFill>
            <a:prstDash val="solid"/>
            <a:round/>
            <a:headEnd len="sm" w="sm" type="none"/>
            <a:tailEnd len="med" w="med" type="triangle"/>
          </a:ln>
          <a:effectLst>
            <a:outerShdw blurRad="40000" rotWithShape="0" dir="5400000" dist="23000">
              <a:srgbClr val="000000">
                <a:alpha val="34901"/>
              </a:srgbClr>
            </a:outerShdw>
          </a:effectLst>
        </p:spPr>
      </p:cxnSp>
      <p:sp>
        <p:nvSpPr>
          <p:cNvPr id="43" name="Google Shape;43;p2"/>
          <p:cNvSpPr/>
          <p:nvPr/>
        </p:nvSpPr>
        <p:spPr>
          <a:xfrm rot="5400000">
            <a:off x="1758003" y="4202264"/>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4" name="Google Shape;44;p2"/>
          <p:cNvSpPr/>
          <p:nvPr/>
        </p:nvSpPr>
        <p:spPr>
          <a:xfrm rot="5400000">
            <a:off x="1758002" y="5175552"/>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5" name="Google Shape;45;p2"/>
          <p:cNvSpPr/>
          <p:nvPr/>
        </p:nvSpPr>
        <p:spPr>
          <a:xfrm rot="5400000">
            <a:off x="1758002" y="6144176"/>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6" name="Google Shape;46;p2"/>
          <p:cNvSpPr/>
          <p:nvPr/>
        </p:nvSpPr>
        <p:spPr>
          <a:xfrm rot="5400000">
            <a:off x="1758314" y="7116044"/>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7" name="Google Shape;47;p2"/>
          <p:cNvSpPr/>
          <p:nvPr/>
        </p:nvSpPr>
        <p:spPr>
          <a:xfrm rot="5400000">
            <a:off x="1758002" y="8030934"/>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pic>
        <p:nvPicPr>
          <p:cNvPr id="52" name="Google Shape;52;p4"/>
          <p:cNvPicPr preferRelativeResize="0"/>
          <p:nvPr/>
        </p:nvPicPr>
        <p:blipFill rotWithShape="1">
          <a:blip r:embed="rId3">
            <a:alphaModFix/>
          </a:blip>
          <a:srcRect b="6869" l="2852" r="3200" t="6499"/>
          <a:stretch/>
        </p:blipFill>
        <p:spPr>
          <a:xfrm>
            <a:off x="11887200" y="5905500"/>
            <a:ext cx="5410200" cy="3325918"/>
          </a:xfrm>
          <a:prstGeom prst="rect">
            <a:avLst/>
          </a:prstGeom>
          <a:noFill/>
          <a:ln>
            <a:noFill/>
          </a:ln>
        </p:spPr>
      </p:pic>
      <p:sp>
        <p:nvSpPr>
          <p:cNvPr id="53" name="Google Shape;53;p4"/>
          <p:cNvSpPr txBox="1"/>
          <p:nvPr/>
        </p:nvSpPr>
        <p:spPr>
          <a:xfrm>
            <a:off x="1524000" y="1503549"/>
            <a:ext cx="9462656" cy="136960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Index</a:t>
            </a:r>
            <a:endParaRPr/>
          </a:p>
          <a:p>
            <a:pPr indent="0" lvl="0" marL="0" marR="0" rtl="0" algn="l">
              <a:spcBef>
                <a:spcPts val="0"/>
              </a:spcBef>
              <a:spcAft>
                <a:spcPts val="0"/>
              </a:spcAft>
              <a:buNone/>
            </a:pPr>
            <a:r>
              <a:t/>
            </a:r>
            <a:endParaRPr b="1" sz="1100">
              <a:solidFill>
                <a:srgbClr val="660066"/>
              </a:solidFill>
              <a:latin typeface="Calibri"/>
              <a:ea typeface="Calibri"/>
              <a:cs typeface="Calibri"/>
              <a:sym typeface="Calibri"/>
            </a:endParaRPr>
          </a:p>
          <a:p>
            <a:pPr indent="0" lvl="0" marL="0" marR="0" rtl="0" algn="l">
              <a:spcBef>
                <a:spcPts val="0"/>
              </a:spcBef>
              <a:spcAft>
                <a:spcPts val="0"/>
              </a:spcAft>
              <a:buNone/>
            </a:pPr>
            <a:r>
              <a:rPr b="1" lang="en-US" sz="3200">
                <a:solidFill>
                  <a:srgbClr val="660066"/>
                </a:solidFill>
                <a:latin typeface="Calibri"/>
                <a:ea typeface="Calibri"/>
                <a:cs typeface="Calibri"/>
                <a:sym typeface="Calibri"/>
              </a:rPr>
              <a:t>Managing Digital Team</a:t>
            </a:r>
            <a:endParaRPr b="1" sz="3200">
              <a:solidFill>
                <a:srgbClr val="660066"/>
              </a:solidFill>
              <a:latin typeface="Calibri"/>
              <a:ea typeface="Calibri"/>
              <a:cs typeface="Calibri"/>
              <a:sym typeface="Calibri"/>
            </a:endParaRPr>
          </a:p>
        </p:txBody>
      </p:sp>
      <p:grpSp>
        <p:nvGrpSpPr>
          <p:cNvPr id="54" name="Google Shape;54;p4"/>
          <p:cNvGrpSpPr/>
          <p:nvPr/>
        </p:nvGrpSpPr>
        <p:grpSpPr>
          <a:xfrm>
            <a:off x="2144487" y="3467100"/>
            <a:ext cx="6248402" cy="1671003"/>
            <a:chOff x="6420992" y="1321255"/>
            <a:chExt cx="6248402" cy="1671003"/>
          </a:xfrm>
        </p:grpSpPr>
        <p:sp>
          <p:nvSpPr>
            <p:cNvPr id="55" name="Google Shape;55;p4"/>
            <p:cNvSpPr txBox="1"/>
            <p:nvPr/>
          </p:nvSpPr>
          <p:spPr>
            <a:xfrm>
              <a:off x="6420994" y="1791929"/>
              <a:ext cx="6248400"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Section 1: Definition</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Section 2: Golden rules</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Section 3: ICT tools for Management</a:t>
              </a:r>
              <a:endParaRPr sz="2400">
                <a:solidFill>
                  <a:schemeClr val="dk1"/>
                </a:solidFill>
                <a:latin typeface="Calibri"/>
                <a:ea typeface="Calibri"/>
                <a:cs typeface="Calibri"/>
                <a:sym typeface="Calibri"/>
              </a:endParaRPr>
            </a:p>
          </p:txBody>
        </p:sp>
        <p:sp>
          <p:nvSpPr>
            <p:cNvPr id="56" name="Google Shape;56;p4"/>
            <p:cNvSpPr txBox="1"/>
            <p:nvPr/>
          </p:nvSpPr>
          <p:spPr>
            <a:xfrm>
              <a:off x="6420992" y="1321255"/>
              <a:ext cx="5124925" cy="523220"/>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Unit 1: Smart working</a:t>
              </a:r>
              <a:endParaRPr b="1" sz="2800">
                <a:solidFill>
                  <a:schemeClr val="dk1"/>
                </a:solidFill>
                <a:latin typeface="Calibri"/>
                <a:ea typeface="Calibri"/>
                <a:cs typeface="Calibri"/>
                <a:sym typeface="Calibri"/>
              </a:endParaRPr>
            </a:p>
          </p:txBody>
        </p:sp>
      </p:grpSp>
      <p:grpSp>
        <p:nvGrpSpPr>
          <p:cNvPr id="57" name="Google Shape;57;p4"/>
          <p:cNvGrpSpPr/>
          <p:nvPr/>
        </p:nvGrpSpPr>
        <p:grpSpPr>
          <a:xfrm>
            <a:off x="2243141" y="6130750"/>
            <a:ext cx="7167559" cy="2081827"/>
            <a:chOff x="6420993" y="1336374"/>
            <a:chExt cx="6584791" cy="2081827"/>
          </a:xfrm>
        </p:grpSpPr>
        <p:sp>
          <p:nvSpPr>
            <p:cNvPr id="58" name="Google Shape;58;p4"/>
            <p:cNvSpPr txBox="1"/>
            <p:nvPr/>
          </p:nvSpPr>
          <p:spPr>
            <a:xfrm>
              <a:off x="6420994" y="1848541"/>
              <a:ext cx="6584790"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Section 1: OKR methodology</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Section 2: Tasks distribution</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Section 3: Digital tools for communication</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Section 4: Work life balance in a digital team</a:t>
              </a:r>
              <a:endParaRPr sz="2400">
                <a:solidFill>
                  <a:schemeClr val="dk1"/>
                </a:solidFill>
                <a:latin typeface="Calibri"/>
                <a:ea typeface="Calibri"/>
                <a:cs typeface="Calibri"/>
                <a:sym typeface="Calibri"/>
              </a:endParaRPr>
            </a:p>
          </p:txBody>
        </p:sp>
        <p:sp>
          <p:nvSpPr>
            <p:cNvPr id="59" name="Google Shape;59;p4"/>
            <p:cNvSpPr txBox="1"/>
            <p:nvPr/>
          </p:nvSpPr>
          <p:spPr>
            <a:xfrm>
              <a:off x="6420993" y="1336374"/>
              <a:ext cx="5124925" cy="523220"/>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Unit 2: Team Management</a:t>
              </a:r>
              <a:endParaRPr b="1" sz="2800">
                <a:solidFill>
                  <a:schemeClr val="dk1"/>
                </a:solidFill>
                <a:latin typeface="Calibri"/>
                <a:ea typeface="Calibri"/>
                <a:cs typeface="Calibri"/>
                <a:sym typeface="Calibri"/>
              </a:endParaRPr>
            </a:p>
          </p:txBody>
        </p:sp>
      </p:grpSp>
      <p:grpSp>
        <p:nvGrpSpPr>
          <p:cNvPr id="60" name="Google Shape;60;p4"/>
          <p:cNvGrpSpPr/>
          <p:nvPr/>
        </p:nvGrpSpPr>
        <p:grpSpPr>
          <a:xfrm>
            <a:off x="9220200" y="3467100"/>
            <a:ext cx="6178776" cy="2017328"/>
            <a:chOff x="6420993" y="1302812"/>
            <a:chExt cx="5124926" cy="2017328"/>
          </a:xfrm>
        </p:grpSpPr>
        <p:sp>
          <p:nvSpPr>
            <p:cNvPr id="61" name="Google Shape;61;p4"/>
            <p:cNvSpPr txBox="1"/>
            <p:nvPr/>
          </p:nvSpPr>
          <p:spPr>
            <a:xfrm>
              <a:off x="6420994" y="1750480"/>
              <a:ext cx="5124925"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Section 1: Smart and digital leadership</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Section 2: Challenges</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Section 3: How to motivate a digital team</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Section 4: Productivity-boosting strategies </a:t>
              </a:r>
              <a:endParaRPr sz="2400">
                <a:solidFill>
                  <a:schemeClr val="dk1"/>
                </a:solidFill>
                <a:latin typeface="Calibri"/>
                <a:ea typeface="Calibri"/>
                <a:cs typeface="Calibri"/>
                <a:sym typeface="Calibri"/>
              </a:endParaRPr>
            </a:p>
          </p:txBody>
        </p:sp>
        <p:sp>
          <p:nvSpPr>
            <p:cNvPr id="62" name="Google Shape;62;p4"/>
            <p:cNvSpPr txBox="1"/>
            <p:nvPr/>
          </p:nvSpPr>
          <p:spPr>
            <a:xfrm>
              <a:off x="6420993" y="1302812"/>
              <a:ext cx="5124926" cy="523220"/>
            </a:xfrm>
            <a:prstGeom prst="rect">
              <a:avLst/>
            </a:prstGeom>
            <a:noFill/>
            <a:ln>
              <a:noFill/>
            </a:ln>
          </p:spPr>
          <p:txBody>
            <a:bodyPr anchorCtr="0" anchor="t" bIns="45700" lIns="108000" spcFirstLastPara="1" rIns="108000"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Unit 3: Leadership</a:t>
              </a:r>
              <a:endParaRPr b="1" sz="2800">
                <a:solidFill>
                  <a:schemeClr val="dk1"/>
                </a:solidFill>
                <a:latin typeface="Calibri"/>
                <a:ea typeface="Calibri"/>
                <a:cs typeface="Calibri"/>
                <a:sym typeface="Calibri"/>
              </a:endParaRPr>
            </a:p>
          </p:txBody>
        </p:sp>
      </p:grpSp>
      <p:sp>
        <p:nvSpPr>
          <p:cNvPr id="63" name="Google Shape;63;p4"/>
          <p:cNvSpPr/>
          <p:nvPr/>
        </p:nvSpPr>
        <p:spPr>
          <a:xfrm rot="5400000">
            <a:off x="1345330" y="3399028"/>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4" name="Google Shape;64;p4"/>
          <p:cNvSpPr/>
          <p:nvPr/>
        </p:nvSpPr>
        <p:spPr>
          <a:xfrm rot="5400000">
            <a:off x="1348958" y="6104739"/>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5" name="Google Shape;65;p4"/>
          <p:cNvSpPr/>
          <p:nvPr/>
        </p:nvSpPr>
        <p:spPr>
          <a:xfrm rot="5400000">
            <a:off x="8450072" y="3475228"/>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5"/>
          <p:cNvSpPr txBox="1"/>
          <p:nvPr/>
        </p:nvSpPr>
        <p:spPr>
          <a:xfrm>
            <a:off x="1447800" y="1573291"/>
            <a:ext cx="116586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1. Smart Working – Definition</a:t>
            </a:r>
            <a:endParaRPr b="1" sz="4000">
              <a:solidFill>
                <a:srgbClr val="660066"/>
              </a:solidFill>
              <a:latin typeface="Calibri"/>
              <a:ea typeface="Calibri"/>
              <a:cs typeface="Calibri"/>
              <a:sym typeface="Calibri"/>
            </a:endParaRPr>
          </a:p>
        </p:txBody>
      </p:sp>
      <p:sp>
        <p:nvSpPr>
          <p:cNvPr id="71" name="Google Shape;71;p5"/>
          <p:cNvSpPr txBox="1"/>
          <p:nvPr/>
        </p:nvSpPr>
        <p:spPr>
          <a:xfrm>
            <a:off x="1295400" y="2562880"/>
            <a:ext cx="15621000" cy="267765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Smart working has been defined as:</a:t>
            </a:r>
            <a:endParaRPr/>
          </a:p>
          <a:p>
            <a:pPr indent="0" lvl="0" marL="0" marR="0" rtl="0" algn="just">
              <a:spcBef>
                <a:spcPts val="0"/>
              </a:spcBef>
              <a:spcAft>
                <a:spcPts val="0"/>
              </a:spcAft>
              <a:buNone/>
            </a:pPr>
            <a:r>
              <a:t/>
            </a:r>
            <a:endParaRPr sz="24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2400"/>
              <a:buFont typeface="Calibri"/>
              <a:buChar char="-"/>
            </a:pPr>
            <a:r>
              <a:rPr lang="en-US" sz="2400">
                <a:solidFill>
                  <a:schemeClr val="dk1"/>
                </a:solidFill>
                <a:latin typeface="Calibri"/>
                <a:ea typeface="Calibri"/>
                <a:cs typeface="Calibri"/>
                <a:sym typeface="Calibri"/>
              </a:rPr>
              <a:t>A new way of working based on </a:t>
            </a:r>
            <a:r>
              <a:rPr b="1" lang="en-US" sz="2400">
                <a:solidFill>
                  <a:schemeClr val="dk1"/>
                </a:solidFill>
                <a:latin typeface="Calibri"/>
                <a:ea typeface="Calibri"/>
                <a:cs typeface="Calibri"/>
                <a:sym typeface="Calibri"/>
              </a:rPr>
              <a:t>flexible work arrangements </a:t>
            </a:r>
            <a:r>
              <a:rPr lang="en-US" sz="2400">
                <a:solidFill>
                  <a:schemeClr val="dk1"/>
                </a:solidFill>
                <a:latin typeface="Calibri"/>
                <a:ea typeface="Calibri"/>
                <a:cs typeface="Calibri"/>
                <a:sym typeface="Calibri"/>
              </a:rPr>
              <a:t>and an </a:t>
            </a:r>
            <a:r>
              <a:rPr b="1" lang="en-US" sz="2400">
                <a:solidFill>
                  <a:schemeClr val="dk1"/>
                </a:solidFill>
                <a:latin typeface="Calibri"/>
                <a:ea typeface="Calibri"/>
                <a:cs typeface="Calibri"/>
                <a:sym typeface="Calibri"/>
              </a:rPr>
              <a:t>extensive use of information technologies </a:t>
            </a:r>
            <a:r>
              <a:rPr lang="en-US" sz="2400">
                <a:solidFill>
                  <a:schemeClr val="dk1"/>
                </a:solidFill>
                <a:latin typeface="Calibri"/>
                <a:ea typeface="Calibri"/>
                <a:cs typeface="Calibri"/>
                <a:sym typeface="Calibri"/>
              </a:rPr>
              <a:t>that support employees to potentially work in any time and space</a:t>
            </a:r>
            <a:endParaRPr/>
          </a:p>
          <a:p>
            <a:pPr indent="0" lvl="0" marL="0" marR="0" rtl="0" algn="just">
              <a:spcBef>
                <a:spcPts val="0"/>
              </a:spcBef>
              <a:spcAft>
                <a:spcPts val="0"/>
              </a:spcAft>
              <a:buNone/>
            </a:pPr>
            <a:r>
              <a:t/>
            </a:r>
            <a:endParaRPr sz="2400">
              <a:solidFill>
                <a:schemeClr val="dk1"/>
              </a:solidFill>
              <a:latin typeface="Calibri"/>
              <a:ea typeface="Calibri"/>
              <a:cs typeface="Calibri"/>
              <a:sym typeface="Calibri"/>
            </a:endParaRPr>
          </a:p>
          <a:p>
            <a:pPr indent="-285750" lvl="0" marL="285750" marR="0" rtl="0" algn="just">
              <a:spcBef>
                <a:spcPts val="0"/>
              </a:spcBef>
              <a:spcAft>
                <a:spcPts val="0"/>
              </a:spcAft>
              <a:buClr>
                <a:srgbClr val="000000"/>
              </a:buClr>
              <a:buSzPts val="2400"/>
              <a:buFont typeface="Calibri"/>
              <a:buChar char="-"/>
            </a:pPr>
            <a:r>
              <a:rPr lang="en-US" sz="2400">
                <a:solidFill>
                  <a:srgbClr val="000000"/>
                </a:solidFill>
                <a:latin typeface="Calibri"/>
                <a:ea typeface="Calibri"/>
                <a:cs typeface="Calibri"/>
                <a:sym typeface="Calibri"/>
              </a:rPr>
              <a:t>An agile and dynamic way of working that leads to </a:t>
            </a:r>
            <a:r>
              <a:rPr b="1" lang="en-US" sz="2400">
                <a:solidFill>
                  <a:srgbClr val="000000"/>
                </a:solidFill>
                <a:latin typeface="Calibri"/>
                <a:ea typeface="Calibri"/>
                <a:cs typeface="Calibri"/>
                <a:sym typeface="Calibri"/>
              </a:rPr>
              <a:t>high performance</a:t>
            </a:r>
            <a:r>
              <a:rPr lang="en-US" sz="2400">
                <a:solidFill>
                  <a:srgbClr val="000000"/>
                </a:solidFill>
                <a:latin typeface="Calibri"/>
                <a:ea typeface="Calibri"/>
                <a:cs typeface="Calibri"/>
                <a:sym typeface="Calibri"/>
              </a:rPr>
              <a:t>, </a:t>
            </a:r>
            <a:r>
              <a:rPr b="1" lang="en-US" sz="2400">
                <a:solidFill>
                  <a:srgbClr val="000000"/>
                </a:solidFill>
                <a:latin typeface="Calibri"/>
                <a:ea typeface="Calibri"/>
                <a:cs typeface="Calibri"/>
                <a:sym typeface="Calibri"/>
              </a:rPr>
              <a:t>increased productivity</a:t>
            </a:r>
            <a:r>
              <a:rPr lang="en-US" sz="2400">
                <a:solidFill>
                  <a:srgbClr val="000000"/>
                </a:solidFill>
                <a:latin typeface="Calibri"/>
                <a:ea typeface="Calibri"/>
                <a:cs typeface="Calibri"/>
                <a:sym typeface="Calibri"/>
              </a:rPr>
              <a:t>, and </a:t>
            </a:r>
            <a:r>
              <a:rPr b="1" lang="en-US" sz="2400">
                <a:solidFill>
                  <a:srgbClr val="000000"/>
                </a:solidFill>
                <a:latin typeface="Calibri"/>
                <a:ea typeface="Calibri"/>
                <a:cs typeface="Calibri"/>
                <a:sym typeface="Calibri"/>
              </a:rPr>
              <a:t>improved job satisfaction </a:t>
            </a:r>
            <a:r>
              <a:rPr lang="en-US" sz="2400">
                <a:solidFill>
                  <a:srgbClr val="000000"/>
                </a:solidFill>
                <a:latin typeface="Calibri"/>
                <a:ea typeface="Calibri"/>
                <a:cs typeface="Calibri"/>
                <a:sym typeface="Calibri"/>
              </a:rPr>
              <a:t>that result is a “triple-win” configuration for customers, employees, and organizations</a:t>
            </a:r>
            <a:endParaRPr/>
          </a:p>
        </p:txBody>
      </p:sp>
      <p:sp>
        <p:nvSpPr>
          <p:cNvPr id="72" name="Google Shape;72;p5"/>
          <p:cNvSpPr txBox="1"/>
          <p:nvPr/>
        </p:nvSpPr>
        <p:spPr>
          <a:xfrm>
            <a:off x="1295400" y="5448300"/>
            <a:ext cx="15621000" cy="83099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Using digital technologies to improve organizational effectiveness requires a broader intervention in management and leadership capabilities. Keep in mind that the essential elements for and effective and efficient smart working are:</a:t>
            </a:r>
            <a:endParaRPr sz="2400">
              <a:solidFill>
                <a:schemeClr val="dk1"/>
              </a:solidFill>
              <a:latin typeface="Calibri"/>
              <a:ea typeface="Calibri"/>
              <a:cs typeface="Calibri"/>
              <a:sym typeface="Calibri"/>
            </a:endParaRPr>
          </a:p>
        </p:txBody>
      </p:sp>
      <p:sp>
        <p:nvSpPr>
          <p:cNvPr id="73" name="Google Shape;73;p5"/>
          <p:cNvSpPr/>
          <p:nvPr/>
        </p:nvSpPr>
        <p:spPr>
          <a:xfrm>
            <a:off x="1447800" y="6696121"/>
            <a:ext cx="5397500" cy="764273"/>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lt1"/>
                </a:solidFill>
                <a:latin typeface="Calibri"/>
                <a:ea typeface="Calibri"/>
                <a:cs typeface="Calibri"/>
                <a:sym typeface="Calibri"/>
              </a:rPr>
              <a:t>AGILE APPROACH TO WORK</a:t>
            </a:r>
            <a:endParaRPr b="1" sz="2400">
              <a:solidFill>
                <a:schemeClr val="lt1"/>
              </a:solidFill>
              <a:latin typeface="Calibri"/>
              <a:ea typeface="Calibri"/>
              <a:cs typeface="Calibri"/>
              <a:sym typeface="Calibri"/>
            </a:endParaRPr>
          </a:p>
        </p:txBody>
      </p:sp>
      <p:sp>
        <p:nvSpPr>
          <p:cNvPr id="74" name="Google Shape;74;p5"/>
          <p:cNvSpPr/>
          <p:nvPr/>
        </p:nvSpPr>
        <p:spPr>
          <a:xfrm>
            <a:off x="2819400" y="7886699"/>
            <a:ext cx="5397500" cy="764273"/>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lt1"/>
                </a:solidFill>
                <a:latin typeface="Calibri"/>
                <a:ea typeface="Calibri"/>
                <a:cs typeface="Calibri"/>
                <a:sym typeface="Calibri"/>
              </a:rPr>
              <a:t>INNOVATION</a:t>
            </a:r>
            <a:endParaRPr b="1" sz="2400">
              <a:solidFill>
                <a:schemeClr val="lt1"/>
              </a:solidFill>
              <a:latin typeface="Calibri"/>
              <a:ea typeface="Calibri"/>
              <a:cs typeface="Calibri"/>
              <a:sym typeface="Calibri"/>
            </a:endParaRPr>
          </a:p>
        </p:txBody>
      </p:sp>
      <p:sp>
        <p:nvSpPr>
          <p:cNvPr id="75" name="Google Shape;75;p5"/>
          <p:cNvSpPr/>
          <p:nvPr/>
        </p:nvSpPr>
        <p:spPr>
          <a:xfrm>
            <a:off x="9105900" y="6696122"/>
            <a:ext cx="7124699" cy="764273"/>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lt1"/>
                </a:solidFill>
                <a:latin typeface="Calibri"/>
                <a:ea typeface="Calibri"/>
                <a:cs typeface="Calibri"/>
                <a:sym typeface="Calibri"/>
              </a:rPr>
              <a:t>CENTRALITY OF THE EMPLOYEES</a:t>
            </a:r>
            <a:endParaRPr b="1" sz="2400">
              <a:solidFill>
                <a:schemeClr val="lt1"/>
              </a:solidFill>
              <a:latin typeface="Calibri"/>
              <a:ea typeface="Calibri"/>
              <a:cs typeface="Calibri"/>
              <a:sym typeface="Calibri"/>
            </a:endParaRPr>
          </a:p>
        </p:txBody>
      </p:sp>
      <p:sp>
        <p:nvSpPr>
          <p:cNvPr id="76" name="Google Shape;76;p5"/>
          <p:cNvSpPr/>
          <p:nvPr/>
        </p:nvSpPr>
        <p:spPr>
          <a:xfrm>
            <a:off x="10668000" y="7886700"/>
            <a:ext cx="6068786" cy="764273"/>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lt1"/>
                </a:solidFill>
                <a:latin typeface="Calibri"/>
                <a:ea typeface="Calibri"/>
                <a:cs typeface="Calibri"/>
                <a:sym typeface="Calibri"/>
              </a:rPr>
              <a:t>COLLABORATIVE ECOSYSTEM</a:t>
            </a:r>
            <a:endParaRPr b="1" sz="240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6"/>
          <p:cNvSpPr txBox="1"/>
          <p:nvPr/>
        </p:nvSpPr>
        <p:spPr>
          <a:xfrm>
            <a:off x="1447800" y="1573291"/>
            <a:ext cx="87630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1. Smart working – Golden rules</a:t>
            </a:r>
            <a:endParaRPr b="1" sz="4000">
              <a:solidFill>
                <a:srgbClr val="660066"/>
              </a:solidFill>
              <a:latin typeface="Calibri"/>
              <a:ea typeface="Calibri"/>
              <a:cs typeface="Calibri"/>
              <a:sym typeface="Calibri"/>
            </a:endParaRPr>
          </a:p>
        </p:txBody>
      </p:sp>
      <p:sp>
        <p:nvSpPr>
          <p:cNvPr id="82" name="Google Shape;82;p6"/>
          <p:cNvSpPr txBox="1"/>
          <p:nvPr/>
        </p:nvSpPr>
        <p:spPr>
          <a:xfrm>
            <a:off x="1524000" y="2562880"/>
            <a:ext cx="15544800" cy="5969700"/>
          </a:xfrm>
          <a:prstGeom prst="rect">
            <a:avLst/>
          </a:prstGeom>
          <a:noFill/>
          <a:ln>
            <a:noFill/>
          </a:ln>
        </p:spPr>
        <p:txBody>
          <a:bodyPr anchorCtr="0" anchor="t" bIns="45700" lIns="91425" spcFirstLastPara="1" rIns="91425" wrap="square" tIns="45700">
            <a:spAutoFit/>
          </a:bodyPr>
          <a:lstStyle/>
          <a:p>
            <a:pPr indent="-457200" lvl="0" marL="457200" marR="0" rtl="0" algn="just">
              <a:spcBef>
                <a:spcPts val="0"/>
              </a:spcBef>
              <a:spcAft>
                <a:spcPts val="0"/>
              </a:spcAft>
              <a:buClr>
                <a:srgbClr val="660066"/>
              </a:buClr>
              <a:buSzPts val="2400"/>
              <a:buFont typeface="Noto Sans Symbols"/>
              <a:buChar char="✔"/>
            </a:pPr>
            <a:r>
              <a:rPr lang="en-US" sz="2400">
                <a:solidFill>
                  <a:schemeClr val="dk1"/>
                </a:solidFill>
                <a:latin typeface="Calibri"/>
                <a:ea typeface="Calibri"/>
                <a:cs typeface="Calibri"/>
                <a:sym typeface="Calibri"/>
              </a:rPr>
              <a:t>Have the necessary platforms, apps and resources. Assess the team necessities and hire or install the services needed for the correct execution of tasks;</a:t>
            </a:r>
            <a:endParaRPr sz="2400">
              <a:solidFill>
                <a:schemeClr val="dk1"/>
              </a:solidFill>
              <a:latin typeface="Calibri"/>
              <a:ea typeface="Calibri"/>
              <a:cs typeface="Calibri"/>
              <a:sym typeface="Calibri"/>
            </a:endParaRPr>
          </a:p>
          <a:p>
            <a:pPr indent="-304800" lvl="0" marL="457200" marR="0" rtl="0" algn="just">
              <a:spcBef>
                <a:spcPts val="500"/>
              </a:spcBef>
              <a:spcAft>
                <a:spcPts val="0"/>
              </a:spcAft>
              <a:buClr>
                <a:srgbClr val="660066"/>
              </a:buClr>
              <a:buSzPts val="2400"/>
              <a:buFont typeface="Calibri"/>
              <a:buNone/>
            </a:pPr>
            <a:r>
              <a:t/>
            </a:r>
            <a:endParaRPr sz="2400">
              <a:solidFill>
                <a:schemeClr val="dk1"/>
              </a:solidFill>
              <a:latin typeface="Calibri"/>
              <a:ea typeface="Calibri"/>
              <a:cs typeface="Calibri"/>
              <a:sym typeface="Calibri"/>
            </a:endParaRPr>
          </a:p>
          <a:p>
            <a:pPr indent="-457200" lvl="0" marL="457200" marR="0" rtl="0" algn="just">
              <a:spcBef>
                <a:spcPts val="500"/>
              </a:spcBef>
              <a:spcAft>
                <a:spcPts val="0"/>
              </a:spcAft>
              <a:buClr>
                <a:srgbClr val="660066"/>
              </a:buClr>
              <a:buSzPts val="2400"/>
              <a:buFont typeface="Noto Sans Symbols"/>
              <a:buChar char="✔"/>
            </a:pPr>
            <a:r>
              <a:rPr lang="en-US" sz="2400">
                <a:solidFill>
                  <a:schemeClr val="dk1"/>
                </a:solidFill>
                <a:latin typeface="Calibri"/>
                <a:ea typeface="Calibri"/>
                <a:cs typeface="Calibri"/>
                <a:sym typeface="Calibri"/>
              </a:rPr>
              <a:t>Keep a fair workload distribution and make sure that every team member knows which tasks correspond to her/him;</a:t>
            </a:r>
            <a:endParaRPr/>
          </a:p>
          <a:p>
            <a:pPr indent="-304800" lvl="0" marL="457200" marR="0" rtl="0" algn="just">
              <a:spcBef>
                <a:spcPts val="500"/>
              </a:spcBef>
              <a:spcAft>
                <a:spcPts val="0"/>
              </a:spcAft>
              <a:buClr>
                <a:srgbClr val="660066"/>
              </a:buClr>
              <a:buSzPts val="2400"/>
              <a:buFont typeface="Noto Sans Symbols"/>
              <a:buNone/>
            </a:pPr>
            <a:r>
              <a:t/>
            </a:r>
            <a:endParaRPr sz="2400">
              <a:solidFill>
                <a:schemeClr val="dk1"/>
              </a:solidFill>
              <a:latin typeface="Calibri"/>
              <a:ea typeface="Calibri"/>
              <a:cs typeface="Calibri"/>
              <a:sym typeface="Calibri"/>
            </a:endParaRPr>
          </a:p>
          <a:p>
            <a:pPr indent="-457200" lvl="0" marL="457200" marR="0" rtl="0" algn="just">
              <a:spcBef>
                <a:spcPts val="500"/>
              </a:spcBef>
              <a:spcAft>
                <a:spcPts val="0"/>
              </a:spcAft>
              <a:buClr>
                <a:srgbClr val="660066"/>
              </a:buClr>
              <a:buSzPts val="2400"/>
              <a:buFont typeface="Noto Sans Symbols"/>
              <a:buChar char="✔"/>
            </a:pPr>
            <a:r>
              <a:rPr lang="en-US" sz="2400">
                <a:solidFill>
                  <a:schemeClr val="dk1"/>
                </a:solidFill>
                <a:latin typeface="Calibri"/>
                <a:ea typeface="Calibri"/>
                <a:cs typeface="Calibri"/>
                <a:sym typeface="Calibri"/>
              </a:rPr>
              <a:t>Use </a:t>
            </a:r>
            <a:r>
              <a:rPr lang="en-US" sz="2400">
                <a:solidFill>
                  <a:schemeClr val="dk1"/>
                </a:solidFill>
                <a:latin typeface="Calibri"/>
                <a:ea typeface="Calibri"/>
                <a:cs typeface="Calibri"/>
                <a:sym typeface="Calibri"/>
              </a:rPr>
              <a:t>video conference</a:t>
            </a:r>
            <a:r>
              <a:rPr lang="en-US" sz="2400">
                <a:solidFill>
                  <a:schemeClr val="dk1"/>
                </a:solidFill>
                <a:latin typeface="Calibri"/>
                <a:ea typeface="Calibri"/>
                <a:cs typeface="Calibri"/>
                <a:sym typeface="Calibri"/>
              </a:rPr>
              <a:t> platforms periodically, to clarify tasks and information, also fostering a healthy and dynamic work atmosphere within the team;</a:t>
            </a:r>
            <a:endParaRPr/>
          </a:p>
          <a:p>
            <a:pPr indent="-304800" lvl="0" marL="457200" marR="0" rtl="0" algn="just">
              <a:spcBef>
                <a:spcPts val="500"/>
              </a:spcBef>
              <a:spcAft>
                <a:spcPts val="0"/>
              </a:spcAft>
              <a:buClr>
                <a:srgbClr val="660066"/>
              </a:buClr>
              <a:buSzPts val="2400"/>
              <a:buFont typeface="Calibri"/>
              <a:buNone/>
            </a:pPr>
            <a:r>
              <a:t/>
            </a:r>
            <a:endParaRPr sz="2400">
              <a:solidFill>
                <a:schemeClr val="dk1"/>
              </a:solidFill>
              <a:latin typeface="Calibri"/>
              <a:ea typeface="Calibri"/>
              <a:cs typeface="Calibri"/>
              <a:sym typeface="Calibri"/>
            </a:endParaRPr>
          </a:p>
          <a:p>
            <a:pPr indent="-457200" lvl="0" marL="457200" marR="0" rtl="0" algn="just">
              <a:spcBef>
                <a:spcPts val="500"/>
              </a:spcBef>
              <a:spcAft>
                <a:spcPts val="0"/>
              </a:spcAft>
              <a:buClr>
                <a:srgbClr val="660066"/>
              </a:buClr>
              <a:buSzPts val="2400"/>
              <a:buFont typeface="Noto Sans Symbols"/>
              <a:buChar char="✔"/>
            </a:pPr>
            <a:r>
              <a:rPr lang="en-US" sz="2400">
                <a:solidFill>
                  <a:schemeClr val="dk1"/>
                </a:solidFill>
                <a:latin typeface="Calibri"/>
                <a:ea typeface="Calibri"/>
                <a:cs typeface="Calibri"/>
                <a:sym typeface="Calibri"/>
              </a:rPr>
              <a:t>Keep communication open, assertive and effective. Some Tips:</a:t>
            </a:r>
            <a:endParaRPr/>
          </a:p>
          <a:p>
            <a:pPr indent="0" lvl="0" marL="0" marR="0" rtl="0" algn="just">
              <a:spcBef>
                <a:spcPts val="500"/>
              </a:spcBef>
              <a:spcAft>
                <a:spcPts val="0"/>
              </a:spcAft>
              <a:buNone/>
            </a:pPr>
            <a:r>
              <a:rPr lang="en-US" sz="2400">
                <a:solidFill>
                  <a:schemeClr val="dk1"/>
                </a:solidFill>
                <a:latin typeface="Calibri"/>
                <a:ea typeface="Calibri"/>
                <a:cs typeface="Calibri"/>
                <a:sym typeface="Calibri"/>
              </a:rPr>
              <a:t>	- Always answer emails and messages to confirm that you received them</a:t>
            </a:r>
            <a:endParaRPr/>
          </a:p>
          <a:p>
            <a:pPr indent="0" lvl="0" marL="0" marR="0" rtl="0" algn="just">
              <a:spcBef>
                <a:spcPts val="500"/>
              </a:spcBef>
              <a:spcAft>
                <a:spcPts val="0"/>
              </a:spcAft>
              <a:buNone/>
            </a:pPr>
            <a:r>
              <a:rPr lang="en-US" sz="2400">
                <a:solidFill>
                  <a:schemeClr val="dk1"/>
                </a:solidFill>
                <a:latin typeface="Calibri"/>
                <a:ea typeface="Calibri"/>
                <a:cs typeface="Calibri"/>
                <a:sym typeface="Calibri"/>
              </a:rPr>
              <a:t>	- Include the subject in every email to speed their classification and management</a:t>
            </a:r>
            <a:endParaRPr/>
          </a:p>
          <a:p>
            <a:pPr indent="0" lvl="0" marL="0" marR="0" rtl="0" algn="just">
              <a:spcBef>
                <a:spcPts val="500"/>
              </a:spcBef>
              <a:spcAft>
                <a:spcPts val="0"/>
              </a:spcAft>
              <a:buNone/>
            </a:pPr>
            <a:r>
              <a:rPr lang="en-US" sz="2400">
                <a:solidFill>
                  <a:schemeClr val="dk1"/>
                </a:solidFill>
                <a:latin typeface="Calibri"/>
                <a:ea typeface="Calibri"/>
                <a:cs typeface="Calibri"/>
                <a:sym typeface="Calibri"/>
              </a:rPr>
              <a:t>	- Keep workmates posted and clarify any misunderstanding if needed</a:t>
            </a:r>
            <a:endParaRPr/>
          </a:p>
          <a:p>
            <a:pPr indent="0" lvl="0" marL="0" marR="0" rtl="0" algn="just">
              <a:spcBef>
                <a:spcPts val="500"/>
              </a:spcBef>
              <a:spcAft>
                <a:spcPts val="0"/>
              </a:spcAft>
              <a:buNone/>
            </a:pPr>
            <a:r>
              <a:t/>
            </a:r>
            <a:endParaRPr sz="2400">
              <a:solidFill>
                <a:schemeClr val="dk1"/>
              </a:solidFill>
              <a:latin typeface="Arial"/>
              <a:ea typeface="Arial"/>
              <a:cs typeface="Arial"/>
              <a:sym typeface="Arial"/>
            </a:endParaRPr>
          </a:p>
          <a:p>
            <a:pPr indent="-457200" lvl="0" marL="457200" marR="0" rtl="0" algn="just">
              <a:spcBef>
                <a:spcPts val="500"/>
              </a:spcBef>
              <a:spcAft>
                <a:spcPts val="0"/>
              </a:spcAft>
              <a:buClr>
                <a:srgbClr val="660066"/>
              </a:buClr>
              <a:buSzPts val="2400"/>
              <a:buFont typeface="Noto Sans Symbols"/>
              <a:buChar char="✔"/>
            </a:pPr>
            <a:r>
              <a:rPr lang="en-US" sz="2400">
                <a:solidFill>
                  <a:schemeClr val="dk1"/>
                </a:solidFill>
                <a:latin typeface="Calibri"/>
                <a:ea typeface="Calibri"/>
                <a:cs typeface="Calibri"/>
                <a:sym typeface="Calibri"/>
              </a:rPr>
              <a:t>Plan meetings in advance in order to guarantee better effectiveness and organisation and avoid time incompatibilities</a:t>
            </a:r>
            <a:endParaRPr/>
          </a:p>
        </p:txBody>
      </p:sp>
      <p:pic>
        <p:nvPicPr>
          <p:cNvPr descr="Visualizza immagine di origine" id="83" name="Google Shape;83;p6"/>
          <p:cNvPicPr preferRelativeResize="0"/>
          <p:nvPr/>
        </p:nvPicPr>
        <p:blipFill rotWithShape="1">
          <a:blip r:embed="rId3">
            <a:alphaModFix/>
          </a:blip>
          <a:srcRect b="0" l="0" r="0" t="0"/>
          <a:stretch/>
        </p:blipFill>
        <p:spPr>
          <a:xfrm>
            <a:off x="13563600" y="5067300"/>
            <a:ext cx="3008313" cy="300831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pSp>
        <p:nvGrpSpPr>
          <p:cNvPr id="89" name="Google Shape;89;p7"/>
          <p:cNvGrpSpPr/>
          <p:nvPr/>
        </p:nvGrpSpPr>
        <p:grpSpPr>
          <a:xfrm>
            <a:off x="9497897" y="6675162"/>
            <a:ext cx="7266119" cy="1790181"/>
            <a:chOff x="102119" y="760732"/>
            <a:chExt cx="7266119" cy="1790181"/>
          </a:xfrm>
        </p:grpSpPr>
        <p:sp>
          <p:nvSpPr>
            <p:cNvPr id="90" name="Google Shape;90;p7"/>
            <p:cNvSpPr/>
            <p:nvPr/>
          </p:nvSpPr>
          <p:spPr>
            <a:xfrm>
              <a:off x="581753" y="797007"/>
              <a:ext cx="6786485" cy="446936"/>
            </a:xfrm>
            <a:prstGeom prst="rect">
              <a:avLst/>
            </a:prstGeom>
            <a:solidFill>
              <a:srgbClr val="CC66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7"/>
            <p:cNvSpPr txBox="1"/>
            <p:nvPr/>
          </p:nvSpPr>
          <p:spPr>
            <a:xfrm>
              <a:off x="581753" y="797007"/>
              <a:ext cx="6786485" cy="446936"/>
            </a:xfrm>
            <a:prstGeom prst="rect">
              <a:avLst/>
            </a:prstGeom>
            <a:noFill/>
            <a:ln>
              <a:noFill/>
            </a:ln>
          </p:spPr>
          <p:txBody>
            <a:bodyPr anchorCtr="0" anchor="ctr" bIns="91425" lIns="1528350" spcFirstLastPara="1" rIns="91425" wrap="square" tIns="91425">
              <a:noAutofit/>
            </a:bodyPr>
            <a:lstStyle/>
            <a:p>
              <a:pPr indent="0" lvl="0" marL="0" marR="0" rtl="0" algn="l">
                <a:lnSpc>
                  <a:spcPct val="90000"/>
                </a:lnSpc>
                <a:spcBef>
                  <a:spcPts val="0"/>
                </a:spcBef>
                <a:spcAft>
                  <a:spcPts val="0"/>
                </a:spcAft>
                <a:buNone/>
              </a:pPr>
              <a:r>
                <a:rPr b="1" lang="en-US" sz="2400">
                  <a:solidFill>
                    <a:schemeClr val="lt1"/>
                  </a:solidFill>
                  <a:latin typeface="Calibri"/>
                  <a:ea typeface="Calibri"/>
                  <a:cs typeface="Calibri"/>
                  <a:sym typeface="Calibri"/>
                </a:rPr>
                <a:t>ClickUp</a:t>
              </a:r>
              <a:endParaRPr/>
            </a:p>
          </p:txBody>
        </p:sp>
        <p:sp>
          <p:nvSpPr>
            <p:cNvPr id="92" name="Google Shape;92;p7"/>
            <p:cNvSpPr/>
            <p:nvPr/>
          </p:nvSpPr>
          <p:spPr>
            <a:xfrm>
              <a:off x="102119" y="760732"/>
              <a:ext cx="1700669" cy="1790181"/>
            </a:xfrm>
            <a:prstGeom prst="rect">
              <a:avLst/>
            </a:prstGeom>
            <a:solidFill>
              <a:schemeClr val="lt1"/>
            </a:solid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7"/>
          <p:cNvSpPr txBox="1"/>
          <p:nvPr/>
        </p:nvSpPr>
        <p:spPr>
          <a:xfrm>
            <a:off x="1447800" y="1573291"/>
            <a:ext cx="142494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1. Smart Working – ICT tools for management</a:t>
            </a:r>
            <a:endParaRPr b="1" sz="4000">
              <a:solidFill>
                <a:srgbClr val="660066"/>
              </a:solidFill>
              <a:latin typeface="Calibri"/>
              <a:ea typeface="Calibri"/>
              <a:cs typeface="Calibri"/>
              <a:sym typeface="Calibri"/>
            </a:endParaRPr>
          </a:p>
        </p:txBody>
      </p:sp>
      <p:sp>
        <p:nvSpPr>
          <p:cNvPr id="94" name="Google Shape;94;p7"/>
          <p:cNvSpPr/>
          <p:nvPr/>
        </p:nvSpPr>
        <p:spPr>
          <a:xfrm>
            <a:off x="10210800" y="95963"/>
            <a:ext cx="91440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5" name="Google Shape;95;p7"/>
          <p:cNvSpPr/>
          <p:nvPr/>
        </p:nvSpPr>
        <p:spPr>
          <a:xfrm>
            <a:off x="9349422" y="2705099"/>
            <a:ext cx="7315200"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Even though a specific platform for each task would be optimal, platforms that encompass all functions are still a great option:</a:t>
            </a:r>
            <a:endParaRPr sz="2400">
              <a:solidFill>
                <a:schemeClr val="dk1"/>
              </a:solidFill>
              <a:latin typeface="Calibri"/>
              <a:ea typeface="Calibri"/>
              <a:cs typeface="Calibri"/>
              <a:sym typeface="Calibri"/>
            </a:endParaRPr>
          </a:p>
        </p:txBody>
      </p:sp>
      <p:pic>
        <p:nvPicPr>
          <p:cNvPr id="96" name="Google Shape;96;p7"/>
          <p:cNvPicPr preferRelativeResize="0"/>
          <p:nvPr/>
        </p:nvPicPr>
        <p:blipFill rotWithShape="1">
          <a:blip r:embed="rId3">
            <a:alphaModFix/>
          </a:blip>
          <a:srcRect b="27334" l="0" r="5650" t="32664"/>
          <a:stretch/>
        </p:blipFill>
        <p:spPr>
          <a:xfrm rot="-1498889">
            <a:off x="9545381" y="7429969"/>
            <a:ext cx="1592259" cy="449239"/>
          </a:xfrm>
          <a:prstGeom prst="rect">
            <a:avLst/>
          </a:prstGeom>
          <a:noFill/>
          <a:ln>
            <a:noFill/>
          </a:ln>
        </p:spPr>
      </p:pic>
      <p:grpSp>
        <p:nvGrpSpPr>
          <p:cNvPr id="97" name="Google Shape;97;p7"/>
          <p:cNvGrpSpPr/>
          <p:nvPr/>
        </p:nvGrpSpPr>
        <p:grpSpPr>
          <a:xfrm>
            <a:off x="1592690" y="6646595"/>
            <a:ext cx="7091147" cy="1524655"/>
            <a:chOff x="200022" y="893495"/>
            <a:chExt cx="7091147" cy="1524655"/>
          </a:xfrm>
        </p:grpSpPr>
        <p:sp>
          <p:nvSpPr>
            <p:cNvPr id="98" name="Google Shape;98;p7"/>
            <p:cNvSpPr/>
            <p:nvPr/>
          </p:nvSpPr>
          <p:spPr>
            <a:xfrm>
              <a:off x="504684" y="903738"/>
              <a:ext cx="6786485" cy="446936"/>
            </a:xfrm>
            <a:prstGeom prst="rect">
              <a:avLst/>
            </a:prstGeom>
            <a:solidFill>
              <a:srgbClr val="CC66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7"/>
            <p:cNvSpPr txBox="1"/>
            <p:nvPr/>
          </p:nvSpPr>
          <p:spPr>
            <a:xfrm>
              <a:off x="504684" y="903738"/>
              <a:ext cx="6786485" cy="446936"/>
            </a:xfrm>
            <a:prstGeom prst="rect">
              <a:avLst/>
            </a:prstGeom>
            <a:noFill/>
            <a:ln>
              <a:noFill/>
            </a:ln>
          </p:spPr>
          <p:txBody>
            <a:bodyPr anchorCtr="0" anchor="ctr" bIns="91425" lIns="1528350" spcFirstLastPara="1" rIns="91425" wrap="square" tIns="91425">
              <a:noAutofit/>
            </a:bodyPr>
            <a:lstStyle/>
            <a:p>
              <a:pPr indent="0" lvl="0" marL="0" marR="0" rtl="0" algn="l">
                <a:lnSpc>
                  <a:spcPct val="90000"/>
                </a:lnSpc>
                <a:spcBef>
                  <a:spcPts val="0"/>
                </a:spcBef>
                <a:spcAft>
                  <a:spcPts val="0"/>
                </a:spcAft>
                <a:buNone/>
              </a:pPr>
              <a:r>
                <a:rPr b="1" lang="en-US" sz="2400">
                  <a:solidFill>
                    <a:schemeClr val="lt1"/>
                  </a:solidFill>
                  <a:latin typeface="Calibri"/>
                  <a:ea typeface="Calibri"/>
                  <a:cs typeface="Calibri"/>
                  <a:sym typeface="Calibri"/>
                </a:rPr>
                <a:t>Team Viewer</a:t>
              </a:r>
              <a:endParaRPr/>
            </a:p>
          </p:txBody>
        </p:sp>
        <p:sp>
          <p:nvSpPr>
            <p:cNvPr id="100" name="Google Shape;100;p7"/>
            <p:cNvSpPr/>
            <p:nvPr/>
          </p:nvSpPr>
          <p:spPr>
            <a:xfrm>
              <a:off x="200022" y="893495"/>
              <a:ext cx="1499549" cy="1524655"/>
            </a:xfrm>
            <a:prstGeom prst="rect">
              <a:avLst/>
            </a:prstGeom>
            <a:solidFill>
              <a:schemeClr val="lt1"/>
            </a:solid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101" name="Google Shape;101;p7"/>
          <p:cNvPicPr preferRelativeResize="0"/>
          <p:nvPr/>
        </p:nvPicPr>
        <p:blipFill rotWithShape="1">
          <a:blip r:embed="rId4">
            <a:alphaModFix/>
          </a:blip>
          <a:srcRect b="0" l="0" r="0" t="0"/>
          <a:stretch/>
        </p:blipFill>
        <p:spPr>
          <a:xfrm>
            <a:off x="1752600" y="6780282"/>
            <a:ext cx="1182618" cy="1182618"/>
          </a:xfrm>
          <a:prstGeom prst="rect">
            <a:avLst/>
          </a:prstGeom>
          <a:noFill/>
          <a:ln>
            <a:noFill/>
          </a:ln>
        </p:spPr>
      </p:pic>
      <p:sp>
        <p:nvSpPr>
          <p:cNvPr id="102" name="Google Shape;102;p7"/>
          <p:cNvSpPr/>
          <p:nvPr/>
        </p:nvSpPr>
        <p:spPr>
          <a:xfrm>
            <a:off x="3120571" y="7124700"/>
            <a:ext cx="5615622" cy="92333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800">
                <a:solidFill>
                  <a:schemeClr val="dk1"/>
                </a:solidFill>
                <a:latin typeface="Calibri"/>
                <a:ea typeface="Calibri"/>
                <a:cs typeface="Calibri"/>
                <a:sym typeface="Calibri"/>
              </a:rPr>
              <a:t>It enables remote access to other devices. It allows users to share and control their desktops, make online meetings, videoconferences and transfer files. </a:t>
            </a:r>
            <a:endParaRPr/>
          </a:p>
        </p:txBody>
      </p:sp>
      <p:grpSp>
        <p:nvGrpSpPr>
          <p:cNvPr id="103" name="Google Shape;103;p7"/>
          <p:cNvGrpSpPr/>
          <p:nvPr/>
        </p:nvGrpSpPr>
        <p:grpSpPr>
          <a:xfrm>
            <a:off x="1592690" y="4376507"/>
            <a:ext cx="7091147" cy="1524655"/>
            <a:chOff x="200022" y="893495"/>
            <a:chExt cx="7091147" cy="1524655"/>
          </a:xfrm>
        </p:grpSpPr>
        <p:sp>
          <p:nvSpPr>
            <p:cNvPr id="104" name="Google Shape;104;p7"/>
            <p:cNvSpPr/>
            <p:nvPr/>
          </p:nvSpPr>
          <p:spPr>
            <a:xfrm>
              <a:off x="504684" y="903738"/>
              <a:ext cx="6786485" cy="446936"/>
            </a:xfrm>
            <a:prstGeom prst="rect">
              <a:avLst/>
            </a:prstGeom>
            <a:solidFill>
              <a:srgbClr val="CC66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7"/>
            <p:cNvSpPr txBox="1"/>
            <p:nvPr/>
          </p:nvSpPr>
          <p:spPr>
            <a:xfrm>
              <a:off x="504684" y="903738"/>
              <a:ext cx="6786485" cy="446936"/>
            </a:xfrm>
            <a:prstGeom prst="rect">
              <a:avLst/>
            </a:prstGeom>
            <a:noFill/>
            <a:ln>
              <a:noFill/>
            </a:ln>
          </p:spPr>
          <p:txBody>
            <a:bodyPr anchorCtr="0" anchor="ctr" bIns="91425" lIns="1528350" spcFirstLastPara="1" rIns="91425" wrap="square" tIns="91425">
              <a:noAutofit/>
            </a:bodyPr>
            <a:lstStyle/>
            <a:p>
              <a:pPr indent="0" lvl="0" marL="0" marR="0" rtl="0" algn="l">
                <a:lnSpc>
                  <a:spcPct val="90000"/>
                </a:lnSpc>
                <a:spcBef>
                  <a:spcPts val="0"/>
                </a:spcBef>
                <a:spcAft>
                  <a:spcPts val="0"/>
                </a:spcAft>
                <a:buNone/>
              </a:pPr>
              <a:r>
                <a:rPr b="1" lang="en-US" sz="2400">
                  <a:solidFill>
                    <a:schemeClr val="lt1"/>
                  </a:solidFill>
                  <a:latin typeface="Calibri"/>
                  <a:ea typeface="Calibri"/>
                  <a:cs typeface="Calibri"/>
                  <a:sym typeface="Calibri"/>
                </a:rPr>
                <a:t>Dropbox</a:t>
              </a:r>
              <a:endParaRPr/>
            </a:p>
          </p:txBody>
        </p:sp>
        <p:sp>
          <p:nvSpPr>
            <p:cNvPr id="106" name="Google Shape;106;p7"/>
            <p:cNvSpPr/>
            <p:nvPr/>
          </p:nvSpPr>
          <p:spPr>
            <a:xfrm>
              <a:off x="200022" y="893495"/>
              <a:ext cx="1499549" cy="1524655"/>
            </a:xfrm>
            <a:prstGeom prst="rect">
              <a:avLst/>
            </a:prstGeom>
            <a:blipFill rotWithShape="1">
              <a:blip r:embed="rId5">
                <a:alphaModFix/>
              </a:blip>
              <a:stretch>
                <a:fillRect b="0" l="0" r="0" t="0"/>
              </a:stretch>
            </a:blip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7" name="Google Shape;107;p7"/>
          <p:cNvSpPr/>
          <p:nvPr/>
        </p:nvSpPr>
        <p:spPr>
          <a:xfrm>
            <a:off x="3124200" y="4838700"/>
            <a:ext cx="5615622"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800">
                <a:solidFill>
                  <a:schemeClr val="dk1"/>
                </a:solidFill>
                <a:latin typeface="Calibri"/>
                <a:ea typeface="Calibri"/>
                <a:cs typeface="Calibri"/>
                <a:sym typeface="Calibri"/>
              </a:rPr>
              <a:t>It is one of the most known cloud storages apps. It allows users to save and share files from the users’ own virtual hard drives, so files are safe and accessible from any compatible device. </a:t>
            </a:r>
            <a:endParaRPr/>
          </a:p>
        </p:txBody>
      </p:sp>
      <p:grpSp>
        <p:nvGrpSpPr>
          <p:cNvPr id="108" name="Google Shape;108;p7"/>
          <p:cNvGrpSpPr/>
          <p:nvPr/>
        </p:nvGrpSpPr>
        <p:grpSpPr>
          <a:xfrm>
            <a:off x="9474719" y="4324948"/>
            <a:ext cx="7258826" cy="1790181"/>
            <a:chOff x="102119" y="760732"/>
            <a:chExt cx="7258826" cy="1790181"/>
          </a:xfrm>
        </p:grpSpPr>
        <p:sp>
          <p:nvSpPr>
            <p:cNvPr id="109" name="Google Shape;109;p7"/>
            <p:cNvSpPr/>
            <p:nvPr/>
          </p:nvSpPr>
          <p:spPr>
            <a:xfrm>
              <a:off x="574460" y="791479"/>
              <a:ext cx="6786485" cy="446936"/>
            </a:xfrm>
            <a:prstGeom prst="rect">
              <a:avLst/>
            </a:prstGeom>
            <a:solidFill>
              <a:srgbClr val="CC66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7"/>
            <p:cNvSpPr txBox="1"/>
            <p:nvPr/>
          </p:nvSpPr>
          <p:spPr>
            <a:xfrm>
              <a:off x="574460" y="791479"/>
              <a:ext cx="6786485" cy="446936"/>
            </a:xfrm>
            <a:prstGeom prst="rect">
              <a:avLst/>
            </a:prstGeom>
            <a:noFill/>
            <a:ln>
              <a:noFill/>
            </a:ln>
          </p:spPr>
          <p:txBody>
            <a:bodyPr anchorCtr="0" anchor="ctr" bIns="91425" lIns="1528350" spcFirstLastPara="1" rIns="91425" wrap="square" tIns="91425">
              <a:noAutofit/>
            </a:bodyPr>
            <a:lstStyle/>
            <a:p>
              <a:pPr indent="0" lvl="0" marL="0" marR="0" rtl="0" algn="l">
                <a:lnSpc>
                  <a:spcPct val="90000"/>
                </a:lnSpc>
                <a:spcBef>
                  <a:spcPts val="0"/>
                </a:spcBef>
                <a:spcAft>
                  <a:spcPts val="0"/>
                </a:spcAft>
                <a:buNone/>
              </a:pPr>
              <a:r>
                <a:rPr b="1" lang="en-US" sz="2400">
                  <a:solidFill>
                    <a:schemeClr val="lt1"/>
                  </a:solidFill>
                  <a:latin typeface="Calibri"/>
                  <a:ea typeface="Calibri"/>
                  <a:cs typeface="Calibri"/>
                  <a:sym typeface="Calibri"/>
                </a:rPr>
                <a:t>Monday.com</a:t>
              </a:r>
              <a:endParaRPr/>
            </a:p>
          </p:txBody>
        </p:sp>
        <p:sp>
          <p:nvSpPr>
            <p:cNvPr id="111" name="Google Shape;111;p7"/>
            <p:cNvSpPr/>
            <p:nvPr/>
          </p:nvSpPr>
          <p:spPr>
            <a:xfrm>
              <a:off x="102119" y="760732"/>
              <a:ext cx="1700669" cy="1790181"/>
            </a:xfrm>
            <a:prstGeom prst="rect">
              <a:avLst/>
            </a:prstGeom>
            <a:solidFill>
              <a:schemeClr val="lt1"/>
            </a:solid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2" name="Google Shape;112;p7"/>
          <p:cNvSpPr/>
          <p:nvPr/>
        </p:nvSpPr>
        <p:spPr>
          <a:xfrm>
            <a:off x="11216640" y="4838699"/>
            <a:ext cx="5562600"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800">
                <a:solidFill>
                  <a:schemeClr val="dk1"/>
                </a:solidFill>
                <a:latin typeface="Calibri"/>
                <a:ea typeface="Calibri"/>
                <a:cs typeface="Calibri"/>
                <a:sym typeface="Calibri"/>
              </a:rPr>
              <a:t>It allows for easy planning and management for most of the tasks of a business within the same workspace. This includes project and task management, CRM, marketing, design, human resource etc.</a:t>
            </a:r>
            <a:endParaRPr sz="1800">
              <a:solidFill>
                <a:schemeClr val="dk1"/>
              </a:solidFill>
              <a:latin typeface="Calibri"/>
              <a:ea typeface="Calibri"/>
              <a:cs typeface="Calibri"/>
              <a:sym typeface="Calibri"/>
            </a:endParaRPr>
          </a:p>
        </p:txBody>
      </p:sp>
      <p:pic>
        <p:nvPicPr>
          <p:cNvPr id="113" name="Google Shape;113;p7"/>
          <p:cNvPicPr preferRelativeResize="0"/>
          <p:nvPr/>
        </p:nvPicPr>
        <p:blipFill rotWithShape="1">
          <a:blip r:embed="rId6">
            <a:alphaModFix/>
          </a:blip>
          <a:srcRect b="36771" l="9161" r="10537" t="16690"/>
          <a:stretch/>
        </p:blipFill>
        <p:spPr>
          <a:xfrm rot="-1315968">
            <a:off x="9532117" y="4966555"/>
            <a:ext cx="1568372" cy="406001"/>
          </a:xfrm>
          <a:prstGeom prst="rect">
            <a:avLst/>
          </a:prstGeom>
          <a:noFill/>
          <a:ln>
            <a:noFill/>
          </a:ln>
        </p:spPr>
      </p:pic>
      <p:sp>
        <p:nvSpPr>
          <p:cNvPr id="114" name="Google Shape;114;p7"/>
          <p:cNvSpPr/>
          <p:nvPr/>
        </p:nvSpPr>
        <p:spPr>
          <a:xfrm>
            <a:off x="11216958" y="7188996"/>
            <a:ext cx="5501322"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800">
                <a:solidFill>
                  <a:schemeClr val="dk1"/>
                </a:solidFill>
                <a:latin typeface="Calibri"/>
                <a:ea typeface="Calibri"/>
                <a:cs typeface="Calibri"/>
                <a:sym typeface="Calibri"/>
              </a:rPr>
              <a:t>An all-in-one that offers project and file management, task lists, email, messaging, tracking and follow-up etc. It is completely customisable, letting users import information from other projects and managers.</a:t>
            </a:r>
            <a:endParaRPr sz="1800">
              <a:solidFill>
                <a:schemeClr val="dk1"/>
              </a:solidFill>
              <a:latin typeface="Calibri"/>
              <a:ea typeface="Calibri"/>
              <a:cs typeface="Calibri"/>
              <a:sym typeface="Calibri"/>
            </a:endParaRPr>
          </a:p>
        </p:txBody>
      </p:sp>
      <p:sp>
        <p:nvSpPr>
          <p:cNvPr id="115" name="Google Shape;115;p7"/>
          <p:cNvSpPr/>
          <p:nvPr/>
        </p:nvSpPr>
        <p:spPr>
          <a:xfrm>
            <a:off x="1524000" y="2705099"/>
            <a:ext cx="7315200"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There is a whole array of ICT tools that can improve business and team management in smart working. Here some of the most useful: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8"/>
          <p:cNvSpPr txBox="1"/>
          <p:nvPr/>
        </p:nvSpPr>
        <p:spPr>
          <a:xfrm>
            <a:off x="1447800" y="1573291"/>
            <a:ext cx="118872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2. Team management  – OKR Methodology</a:t>
            </a:r>
            <a:endParaRPr b="1" sz="4000">
              <a:solidFill>
                <a:srgbClr val="660066"/>
              </a:solidFill>
              <a:latin typeface="Calibri"/>
              <a:ea typeface="Calibri"/>
              <a:cs typeface="Calibri"/>
              <a:sym typeface="Calibri"/>
            </a:endParaRPr>
          </a:p>
        </p:txBody>
      </p:sp>
      <p:sp>
        <p:nvSpPr>
          <p:cNvPr id="121" name="Google Shape;121;p8"/>
          <p:cNvSpPr txBox="1"/>
          <p:nvPr/>
        </p:nvSpPr>
        <p:spPr>
          <a:xfrm>
            <a:off x="1447800" y="2642592"/>
            <a:ext cx="15621000" cy="2585323"/>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600">
                <a:solidFill>
                  <a:srgbClr val="3F3F3F"/>
                </a:solidFill>
                <a:latin typeface="Calibri"/>
                <a:ea typeface="Calibri"/>
                <a:cs typeface="Calibri"/>
                <a:sym typeface="Calibri"/>
              </a:rPr>
              <a:t>Objectives and Key Results (OKR) is a modern method for goal and people management, which particularly suits for digital team and digital business, since:</a:t>
            </a:r>
            <a:endParaRPr sz="2600">
              <a:solidFill>
                <a:srgbClr val="3F3F3F"/>
              </a:solidFill>
              <a:latin typeface="Calibri"/>
              <a:ea typeface="Calibri"/>
              <a:cs typeface="Calibri"/>
              <a:sym typeface="Calibri"/>
            </a:endParaRPr>
          </a:p>
          <a:p>
            <a:pPr indent="0" lvl="0" marL="0" marR="0" rtl="0" algn="just">
              <a:spcBef>
                <a:spcPts val="0"/>
              </a:spcBef>
              <a:spcAft>
                <a:spcPts val="0"/>
              </a:spcAft>
              <a:buNone/>
            </a:pPr>
            <a:r>
              <a:t/>
            </a:r>
            <a:endParaRPr sz="1800">
              <a:solidFill>
                <a:srgbClr val="3F3F3F"/>
              </a:solidFill>
              <a:latin typeface="Calibri"/>
              <a:ea typeface="Calibri"/>
              <a:cs typeface="Calibri"/>
              <a:sym typeface="Calibri"/>
            </a:endParaRPr>
          </a:p>
          <a:p>
            <a:pPr indent="-457200" lvl="0" marL="457200" marR="0" rtl="0" algn="just">
              <a:spcBef>
                <a:spcPts val="0"/>
              </a:spcBef>
              <a:spcAft>
                <a:spcPts val="0"/>
              </a:spcAft>
              <a:buClr>
                <a:srgbClr val="3F3F3F"/>
              </a:buClr>
              <a:buSzPts val="2400"/>
              <a:buFont typeface="Calibri"/>
              <a:buChar char="-"/>
            </a:pPr>
            <a:r>
              <a:rPr lang="en-US" sz="2400">
                <a:solidFill>
                  <a:srgbClr val="3F3F3F"/>
                </a:solidFill>
                <a:latin typeface="Calibri"/>
                <a:ea typeface="Calibri"/>
                <a:cs typeface="Calibri"/>
                <a:sym typeface="Calibri"/>
              </a:rPr>
              <a:t>It is based on the idea that motivation comes through ownership and self-organization</a:t>
            </a:r>
            <a:endParaRPr/>
          </a:p>
          <a:p>
            <a:pPr indent="-457200" lvl="0" marL="457200" marR="0" rtl="0" algn="just">
              <a:spcBef>
                <a:spcPts val="0"/>
              </a:spcBef>
              <a:spcAft>
                <a:spcPts val="0"/>
              </a:spcAft>
              <a:buClr>
                <a:srgbClr val="3F3F3F"/>
              </a:buClr>
              <a:buSzPts val="2400"/>
              <a:buFont typeface="Calibri"/>
              <a:buChar char="-"/>
            </a:pPr>
            <a:r>
              <a:rPr lang="en-US" sz="2400">
                <a:solidFill>
                  <a:srgbClr val="3F3F3F"/>
                </a:solidFill>
                <a:latin typeface="Calibri"/>
                <a:ea typeface="Calibri"/>
                <a:cs typeface="Calibri"/>
                <a:sym typeface="Calibri"/>
              </a:rPr>
              <a:t>It allows teams to react to changes in the market on their own initiative, to be self-organized and autonomous</a:t>
            </a:r>
            <a:endParaRPr/>
          </a:p>
          <a:p>
            <a:pPr indent="0" lvl="0" marL="0" marR="0" rtl="0" algn="just">
              <a:spcBef>
                <a:spcPts val="0"/>
              </a:spcBef>
              <a:spcAft>
                <a:spcPts val="0"/>
              </a:spcAft>
              <a:buNone/>
            </a:pPr>
            <a:r>
              <a:t/>
            </a:r>
            <a:endParaRPr sz="1800">
              <a:solidFill>
                <a:srgbClr val="3F3F3F"/>
              </a:solidFill>
              <a:latin typeface="Calibri"/>
              <a:ea typeface="Calibri"/>
              <a:cs typeface="Calibri"/>
              <a:sym typeface="Calibri"/>
            </a:endParaRPr>
          </a:p>
          <a:p>
            <a:pPr indent="0" lvl="0" marL="0" marR="0" rtl="0" algn="just">
              <a:spcBef>
                <a:spcPts val="0"/>
              </a:spcBef>
              <a:spcAft>
                <a:spcPts val="0"/>
              </a:spcAft>
              <a:buNone/>
            </a:pPr>
            <a:r>
              <a:rPr lang="en-US" sz="2600">
                <a:solidFill>
                  <a:srgbClr val="3F3F3F"/>
                </a:solidFill>
                <a:latin typeface="Calibri"/>
                <a:ea typeface="Calibri"/>
                <a:cs typeface="Calibri"/>
                <a:sym typeface="Calibri"/>
              </a:rPr>
              <a:t>OKRs shall be clear to everybody within the team and are typically set every quarter to react quickly to changes.</a:t>
            </a:r>
            <a:endParaRPr sz="2600">
              <a:solidFill>
                <a:srgbClr val="3F3F3F"/>
              </a:solidFill>
              <a:latin typeface="Calibri"/>
              <a:ea typeface="Calibri"/>
              <a:cs typeface="Calibri"/>
              <a:sym typeface="Calibri"/>
            </a:endParaRPr>
          </a:p>
        </p:txBody>
      </p:sp>
      <p:sp>
        <p:nvSpPr>
          <p:cNvPr id="122" name="Google Shape;122;p8"/>
          <p:cNvSpPr txBox="1"/>
          <p:nvPr/>
        </p:nvSpPr>
        <p:spPr>
          <a:xfrm>
            <a:off x="1614508" y="5947749"/>
            <a:ext cx="7377092" cy="70788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000">
                <a:solidFill>
                  <a:schemeClr val="dk1"/>
                </a:solidFill>
                <a:latin typeface="Calibri"/>
                <a:ea typeface="Calibri"/>
                <a:cs typeface="Calibri"/>
                <a:sym typeface="Calibri"/>
              </a:rPr>
              <a:t>Objectives are </a:t>
            </a:r>
            <a:r>
              <a:rPr b="1" lang="en-US" sz="2000">
                <a:solidFill>
                  <a:schemeClr val="dk1"/>
                </a:solidFill>
                <a:latin typeface="Calibri"/>
                <a:ea typeface="Calibri"/>
                <a:cs typeface="Calibri"/>
                <a:sym typeface="Calibri"/>
              </a:rPr>
              <a:t>determined by managers </a:t>
            </a:r>
            <a:r>
              <a:rPr lang="en-US" sz="2000">
                <a:solidFill>
                  <a:schemeClr val="dk1"/>
                </a:solidFill>
                <a:latin typeface="Calibri"/>
                <a:ea typeface="Calibri"/>
                <a:cs typeface="Calibri"/>
                <a:sym typeface="Calibri"/>
              </a:rPr>
              <a:t>and represent the overall qualitative goals of the company.</a:t>
            </a:r>
            <a:endParaRPr b="1" sz="2000">
              <a:solidFill>
                <a:schemeClr val="dk1"/>
              </a:solidFill>
              <a:latin typeface="Calibri"/>
              <a:ea typeface="Calibri"/>
              <a:cs typeface="Calibri"/>
              <a:sym typeface="Calibri"/>
            </a:endParaRPr>
          </a:p>
        </p:txBody>
      </p:sp>
      <p:sp>
        <p:nvSpPr>
          <p:cNvPr id="123" name="Google Shape;123;p8"/>
          <p:cNvSpPr txBox="1"/>
          <p:nvPr/>
        </p:nvSpPr>
        <p:spPr>
          <a:xfrm>
            <a:off x="1545928" y="7620211"/>
            <a:ext cx="7864772" cy="70788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000">
                <a:solidFill>
                  <a:schemeClr val="dk1"/>
                </a:solidFill>
                <a:latin typeface="Calibri"/>
                <a:ea typeface="Calibri"/>
                <a:cs typeface="Calibri"/>
                <a:sym typeface="Calibri"/>
              </a:rPr>
              <a:t>Key Results are </a:t>
            </a:r>
            <a:r>
              <a:rPr b="1" lang="en-US" sz="2000">
                <a:solidFill>
                  <a:schemeClr val="dk1"/>
                </a:solidFill>
                <a:latin typeface="Calibri"/>
                <a:ea typeface="Calibri"/>
                <a:cs typeface="Calibri"/>
                <a:sym typeface="Calibri"/>
              </a:rPr>
              <a:t>determined by the employees </a:t>
            </a:r>
            <a:r>
              <a:rPr lang="en-US" sz="2000">
                <a:solidFill>
                  <a:schemeClr val="dk1"/>
                </a:solidFill>
                <a:latin typeface="Calibri"/>
                <a:ea typeface="Calibri"/>
                <a:cs typeface="Calibri"/>
                <a:sym typeface="Calibri"/>
              </a:rPr>
              <a:t>in a bottom-up approach; they represent the quantitative objectives of the team.</a:t>
            </a:r>
            <a:endParaRPr sz="2000">
              <a:solidFill>
                <a:schemeClr val="dk1"/>
              </a:solidFill>
              <a:latin typeface="Calibri"/>
              <a:ea typeface="Calibri"/>
              <a:cs typeface="Calibri"/>
              <a:sym typeface="Calibri"/>
            </a:endParaRPr>
          </a:p>
        </p:txBody>
      </p:sp>
      <p:sp>
        <p:nvSpPr>
          <p:cNvPr id="124" name="Google Shape;124;p8"/>
          <p:cNvSpPr/>
          <p:nvPr/>
        </p:nvSpPr>
        <p:spPr>
          <a:xfrm>
            <a:off x="1530688" y="5396527"/>
            <a:ext cx="2651760" cy="497680"/>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lt1"/>
                </a:solidFill>
                <a:latin typeface="Calibri"/>
                <a:ea typeface="Calibri"/>
                <a:cs typeface="Calibri"/>
                <a:sym typeface="Calibri"/>
              </a:rPr>
              <a:t>OBJECTIVES</a:t>
            </a:r>
            <a:endParaRPr b="1" sz="2400">
              <a:solidFill>
                <a:schemeClr val="lt1"/>
              </a:solidFill>
              <a:latin typeface="Calibri"/>
              <a:ea typeface="Calibri"/>
              <a:cs typeface="Calibri"/>
              <a:sym typeface="Calibri"/>
            </a:endParaRPr>
          </a:p>
        </p:txBody>
      </p:sp>
      <p:sp>
        <p:nvSpPr>
          <p:cNvPr id="125" name="Google Shape;125;p8"/>
          <p:cNvSpPr/>
          <p:nvPr/>
        </p:nvSpPr>
        <p:spPr>
          <a:xfrm>
            <a:off x="1530688" y="6959084"/>
            <a:ext cx="2819400" cy="555011"/>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lt1"/>
                </a:solidFill>
                <a:latin typeface="Calibri"/>
                <a:ea typeface="Calibri"/>
                <a:cs typeface="Calibri"/>
                <a:sym typeface="Calibri"/>
              </a:rPr>
              <a:t>KEY RESULTS</a:t>
            </a:r>
            <a:endParaRPr b="1" sz="2400">
              <a:solidFill>
                <a:schemeClr val="lt1"/>
              </a:solidFill>
              <a:latin typeface="Calibri"/>
              <a:ea typeface="Calibri"/>
              <a:cs typeface="Calibri"/>
              <a:sym typeface="Calibri"/>
            </a:endParaRPr>
          </a:p>
        </p:txBody>
      </p:sp>
      <p:sp>
        <p:nvSpPr>
          <p:cNvPr id="126" name="Google Shape;126;p8"/>
          <p:cNvSpPr/>
          <p:nvPr/>
        </p:nvSpPr>
        <p:spPr>
          <a:xfrm>
            <a:off x="10531738" y="5328347"/>
            <a:ext cx="3120257" cy="27235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100">
                <a:solidFill>
                  <a:schemeClr val="dk1"/>
                </a:solidFill>
                <a:latin typeface="Calibri"/>
                <a:ea typeface="Calibri"/>
                <a:cs typeface="Calibri"/>
                <a:sym typeface="Calibri"/>
              </a:rPr>
              <a:t>Source: </a:t>
            </a:r>
            <a:r>
              <a:rPr lang="en-US" sz="1100" u="sng">
                <a:solidFill>
                  <a:schemeClr val="dk1"/>
                </a:solidFill>
                <a:latin typeface="Calibri"/>
                <a:ea typeface="Calibri"/>
                <a:cs typeface="Calibri"/>
                <a:sym typeface="Calibri"/>
                <a:hlinkClick r:id="rId3">
                  <a:extLst>
                    <a:ext uri="{A12FA001-AC4F-418D-AE19-62706E023703}">
                      <ahyp:hlinkClr val="tx"/>
                    </a:ext>
                  </a:extLst>
                </a:hlinkClick>
              </a:rPr>
              <a:t>https://mooncamp.com/blog/okr-mbo/</a:t>
            </a:r>
            <a:r>
              <a:rPr lang="en-US"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p:txBody>
      </p:sp>
      <p:grpSp>
        <p:nvGrpSpPr>
          <p:cNvPr id="127" name="Google Shape;127;p8"/>
          <p:cNvGrpSpPr/>
          <p:nvPr/>
        </p:nvGrpSpPr>
        <p:grpSpPr>
          <a:xfrm>
            <a:off x="9601200" y="5300123"/>
            <a:ext cx="7772400" cy="3976746"/>
            <a:chOff x="9820585" y="4968984"/>
            <a:chExt cx="7339929" cy="3819882"/>
          </a:xfrm>
        </p:grpSpPr>
        <p:pic>
          <p:nvPicPr>
            <p:cNvPr id="128" name="Google Shape;128;p8"/>
            <p:cNvPicPr preferRelativeResize="0"/>
            <p:nvPr/>
          </p:nvPicPr>
          <p:blipFill rotWithShape="1">
            <a:blip r:embed="rId4">
              <a:alphaModFix/>
            </a:blip>
            <a:srcRect b="0" l="0" r="0" t="0"/>
            <a:stretch/>
          </p:blipFill>
          <p:spPr>
            <a:xfrm>
              <a:off x="9835825" y="5295900"/>
              <a:ext cx="7324689" cy="3492966"/>
            </a:xfrm>
            <a:prstGeom prst="rect">
              <a:avLst/>
            </a:prstGeom>
            <a:noFill/>
            <a:ln cap="flat" cmpd="sng" w="28575">
              <a:solidFill>
                <a:srgbClr val="660066"/>
              </a:solidFill>
              <a:prstDash val="solid"/>
              <a:round/>
              <a:headEnd len="sm" w="sm" type="none"/>
              <a:tailEnd len="sm" w="sm" type="none"/>
            </a:ln>
          </p:spPr>
        </p:pic>
        <p:sp>
          <p:nvSpPr>
            <p:cNvPr id="129" name="Google Shape;129;p8"/>
            <p:cNvSpPr txBox="1"/>
            <p:nvPr/>
          </p:nvSpPr>
          <p:spPr>
            <a:xfrm>
              <a:off x="9820585" y="4968984"/>
              <a:ext cx="791561" cy="295637"/>
            </a:xfrm>
            <a:prstGeom prst="rect">
              <a:avLst/>
            </a:prstGeom>
            <a:solidFill>
              <a:srgbClr val="660066"/>
            </a:solidFill>
            <a:ln cap="flat" cmpd="sng" w="9525">
              <a:solidFill>
                <a:srgbClr val="660066"/>
              </a:solidFill>
              <a:prstDash val="solid"/>
              <a:round/>
              <a:headEnd len="sm" w="sm" type="none"/>
              <a:tailEnd len="sm" w="sm" type="none"/>
            </a:ln>
            <a:effectLst>
              <a:outerShdw blurRad="50800" rotWithShape="0" algn="tl" dir="2700000" dist="38100">
                <a:srgbClr val="000000">
                  <a:alpha val="40000"/>
                </a:srgbClr>
              </a:outerShdw>
            </a:effectLst>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1400">
                  <a:solidFill>
                    <a:schemeClr val="lt1"/>
                  </a:solidFill>
                  <a:latin typeface="Calibri"/>
                  <a:ea typeface="Calibri"/>
                  <a:cs typeface="Calibri"/>
                  <a:sym typeface="Calibri"/>
                </a:rPr>
                <a:t>Example</a:t>
              </a:r>
              <a:endParaRPr b="1" sz="1400">
                <a:solidFill>
                  <a:schemeClr val="lt1"/>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9"/>
          <p:cNvSpPr txBox="1"/>
          <p:nvPr/>
        </p:nvSpPr>
        <p:spPr>
          <a:xfrm>
            <a:off x="1447800" y="1573291"/>
            <a:ext cx="142494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2. Team Management – Tasks distribution</a:t>
            </a:r>
            <a:endParaRPr b="1" sz="4000">
              <a:solidFill>
                <a:srgbClr val="660066"/>
              </a:solidFill>
              <a:latin typeface="Calibri"/>
              <a:ea typeface="Calibri"/>
              <a:cs typeface="Calibri"/>
              <a:sym typeface="Calibri"/>
            </a:endParaRPr>
          </a:p>
        </p:txBody>
      </p:sp>
      <p:sp>
        <p:nvSpPr>
          <p:cNvPr id="135" name="Google Shape;135;p9"/>
          <p:cNvSpPr/>
          <p:nvPr/>
        </p:nvSpPr>
        <p:spPr>
          <a:xfrm>
            <a:off x="10210800" y="95963"/>
            <a:ext cx="91440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36" name="Google Shape;136;p9"/>
          <p:cNvSpPr txBox="1"/>
          <p:nvPr/>
        </p:nvSpPr>
        <p:spPr>
          <a:xfrm>
            <a:off x="1524000" y="2630924"/>
            <a:ext cx="15163800" cy="1292662"/>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600">
                <a:solidFill>
                  <a:srgbClr val="000000"/>
                </a:solidFill>
                <a:latin typeface="Calibri"/>
                <a:ea typeface="Calibri"/>
                <a:cs typeface="Calibri"/>
                <a:sym typeface="Calibri"/>
              </a:rPr>
              <a:t>A correct task distribution is fundamental to guarantee a proper business management and improve workers’ performance, in particular in smart working contexts. These are some of the ICT tools which can help project planning and team management:</a:t>
            </a:r>
            <a:endParaRPr sz="2600">
              <a:solidFill>
                <a:srgbClr val="000000"/>
              </a:solidFill>
              <a:latin typeface="Calibri"/>
              <a:ea typeface="Calibri"/>
              <a:cs typeface="Calibri"/>
              <a:sym typeface="Calibri"/>
            </a:endParaRPr>
          </a:p>
        </p:txBody>
      </p:sp>
      <p:grpSp>
        <p:nvGrpSpPr>
          <p:cNvPr id="137" name="Google Shape;137;p9"/>
          <p:cNvGrpSpPr/>
          <p:nvPr/>
        </p:nvGrpSpPr>
        <p:grpSpPr>
          <a:xfrm>
            <a:off x="1600341" y="4459637"/>
            <a:ext cx="7984236" cy="1974385"/>
            <a:chOff x="112627" y="1042601"/>
            <a:chExt cx="7984236" cy="1974385"/>
          </a:xfrm>
        </p:grpSpPr>
        <p:sp>
          <p:nvSpPr>
            <p:cNvPr id="138" name="Google Shape;138;p9"/>
            <p:cNvSpPr/>
            <p:nvPr/>
          </p:nvSpPr>
          <p:spPr>
            <a:xfrm>
              <a:off x="612068" y="1251152"/>
              <a:ext cx="7484795" cy="391264"/>
            </a:xfrm>
            <a:prstGeom prst="rect">
              <a:avLst/>
            </a:prstGeom>
            <a:solidFill>
              <a:srgbClr val="CC66FF"/>
            </a:solidFill>
            <a:ln cap="flat" cmpd="sng" w="9525">
              <a:solidFill>
                <a:srgbClr val="CC66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9"/>
            <p:cNvSpPr txBox="1"/>
            <p:nvPr/>
          </p:nvSpPr>
          <p:spPr>
            <a:xfrm>
              <a:off x="612068" y="1251152"/>
              <a:ext cx="7484795" cy="391264"/>
            </a:xfrm>
            <a:prstGeom prst="rect">
              <a:avLst/>
            </a:prstGeom>
            <a:noFill/>
            <a:ln>
              <a:noFill/>
            </a:ln>
          </p:spPr>
          <p:txBody>
            <a:bodyPr anchorCtr="0" anchor="ctr" bIns="91425" lIns="1685625" spcFirstLastPara="1" rIns="91425" wrap="square" tIns="91425">
              <a:noAutofit/>
            </a:bodyPr>
            <a:lstStyle/>
            <a:p>
              <a:pPr indent="0" lvl="0" marL="0" marR="0" rtl="0" algn="l">
                <a:lnSpc>
                  <a:spcPct val="90000"/>
                </a:lnSpc>
                <a:spcBef>
                  <a:spcPts val="0"/>
                </a:spcBef>
                <a:spcAft>
                  <a:spcPts val="0"/>
                </a:spcAft>
                <a:buNone/>
              </a:pPr>
              <a:r>
                <a:rPr b="1" lang="en-US" sz="2400">
                  <a:solidFill>
                    <a:schemeClr val="lt1"/>
                  </a:solidFill>
                  <a:latin typeface="Calibri"/>
                  <a:ea typeface="Calibri"/>
                  <a:cs typeface="Calibri"/>
                  <a:sym typeface="Calibri"/>
                </a:rPr>
                <a:t>Asana</a:t>
              </a:r>
              <a:endParaRPr/>
            </a:p>
          </p:txBody>
        </p:sp>
        <p:sp>
          <p:nvSpPr>
            <p:cNvPr id="140" name="Google Shape;140;p9"/>
            <p:cNvSpPr/>
            <p:nvPr/>
          </p:nvSpPr>
          <p:spPr>
            <a:xfrm>
              <a:off x="112627" y="1042601"/>
              <a:ext cx="1875663" cy="1974385"/>
            </a:xfrm>
            <a:prstGeom prst="rect">
              <a:avLst/>
            </a:prstGeom>
            <a:solidFill>
              <a:schemeClr val="lt1"/>
            </a:solid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141" name="Google Shape;141;p9"/>
          <p:cNvPicPr preferRelativeResize="0"/>
          <p:nvPr/>
        </p:nvPicPr>
        <p:blipFill rotWithShape="1">
          <a:blip r:embed="rId3">
            <a:alphaModFix/>
          </a:blip>
          <a:srcRect b="32026" l="23305" r="20576" t="36601"/>
          <a:stretch/>
        </p:blipFill>
        <p:spPr>
          <a:xfrm rot="-1092017">
            <a:off x="1738054" y="5069366"/>
            <a:ext cx="1646135" cy="658455"/>
          </a:xfrm>
          <a:prstGeom prst="rect">
            <a:avLst/>
          </a:prstGeom>
          <a:noFill/>
          <a:ln>
            <a:noFill/>
          </a:ln>
        </p:spPr>
      </p:pic>
      <p:grpSp>
        <p:nvGrpSpPr>
          <p:cNvPr id="142" name="Google Shape;142;p9"/>
          <p:cNvGrpSpPr/>
          <p:nvPr/>
        </p:nvGrpSpPr>
        <p:grpSpPr>
          <a:xfrm>
            <a:off x="9410491" y="6432123"/>
            <a:ext cx="7096926" cy="1974385"/>
            <a:chOff x="304591" y="1042601"/>
            <a:chExt cx="7096926" cy="1974385"/>
          </a:xfrm>
        </p:grpSpPr>
        <p:sp>
          <p:nvSpPr>
            <p:cNvPr id="143" name="Google Shape;143;p9"/>
            <p:cNvSpPr/>
            <p:nvPr/>
          </p:nvSpPr>
          <p:spPr>
            <a:xfrm>
              <a:off x="684577" y="1256975"/>
              <a:ext cx="6716940" cy="406395"/>
            </a:xfrm>
            <a:prstGeom prst="rect">
              <a:avLst/>
            </a:prstGeom>
            <a:solidFill>
              <a:srgbClr val="CC66FF"/>
            </a:solidFill>
            <a:ln cap="flat" cmpd="sng" w="9525">
              <a:solidFill>
                <a:srgbClr val="CC66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9"/>
            <p:cNvSpPr txBox="1"/>
            <p:nvPr/>
          </p:nvSpPr>
          <p:spPr>
            <a:xfrm>
              <a:off x="684577" y="1256975"/>
              <a:ext cx="6716940" cy="406395"/>
            </a:xfrm>
            <a:prstGeom prst="rect">
              <a:avLst/>
            </a:prstGeom>
            <a:noFill/>
            <a:ln>
              <a:noFill/>
            </a:ln>
          </p:spPr>
          <p:txBody>
            <a:bodyPr anchorCtr="0" anchor="ctr" bIns="91425" lIns="1685625" spcFirstLastPara="1" rIns="91425" wrap="square" tIns="91425">
              <a:noAutofit/>
            </a:bodyPr>
            <a:lstStyle/>
            <a:p>
              <a:pPr indent="0" lvl="0" marL="0" marR="0" rtl="0" algn="l">
                <a:lnSpc>
                  <a:spcPct val="90000"/>
                </a:lnSpc>
                <a:spcBef>
                  <a:spcPts val="0"/>
                </a:spcBef>
                <a:spcAft>
                  <a:spcPts val="0"/>
                </a:spcAft>
                <a:buNone/>
              </a:pPr>
              <a:r>
                <a:rPr b="1" lang="en-US" sz="2400">
                  <a:solidFill>
                    <a:schemeClr val="lt1"/>
                  </a:solidFill>
                  <a:latin typeface="Calibri"/>
                  <a:ea typeface="Calibri"/>
                  <a:cs typeface="Calibri"/>
                  <a:sym typeface="Calibri"/>
                </a:rPr>
                <a:t>Trello</a:t>
              </a:r>
              <a:endParaRPr/>
            </a:p>
          </p:txBody>
        </p:sp>
        <p:sp>
          <p:nvSpPr>
            <p:cNvPr id="145" name="Google Shape;145;p9"/>
            <p:cNvSpPr/>
            <p:nvPr/>
          </p:nvSpPr>
          <p:spPr>
            <a:xfrm>
              <a:off x="304591" y="1042601"/>
              <a:ext cx="1875663" cy="1974385"/>
            </a:xfrm>
            <a:prstGeom prst="rect">
              <a:avLst/>
            </a:prstGeom>
            <a:solidFill>
              <a:schemeClr val="lt1"/>
            </a:solid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146" name="Google Shape;146;p9"/>
          <p:cNvPicPr preferRelativeResize="0"/>
          <p:nvPr/>
        </p:nvPicPr>
        <p:blipFill rotWithShape="1">
          <a:blip r:embed="rId4">
            <a:alphaModFix/>
          </a:blip>
          <a:srcRect b="22688" l="418" r="-418" t="22226"/>
          <a:stretch/>
        </p:blipFill>
        <p:spPr>
          <a:xfrm rot="-1009941">
            <a:off x="9548961" y="7076228"/>
            <a:ext cx="1668955" cy="659150"/>
          </a:xfrm>
          <a:prstGeom prst="rect">
            <a:avLst/>
          </a:prstGeom>
          <a:noFill/>
          <a:ln>
            <a:noFill/>
          </a:ln>
        </p:spPr>
      </p:pic>
      <p:sp>
        <p:nvSpPr>
          <p:cNvPr id="147" name="Google Shape;147;p9"/>
          <p:cNvSpPr/>
          <p:nvPr/>
        </p:nvSpPr>
        <p:spPr>
          <a:xfrm>
            <a:off x="3505200" y="5162371"/>
            <a:ext cx="6096000"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It offers details on tasks and projects and implements communication, organisation and planning in order to achieve team success. </a:t>
            </a:r>
            <a:endParaRPr/>
          </a:p>
        </p:txBody>
      </p:sp>
      <p:sp>
        <p:nvSpPr>
          <p:cNvPr id="148" name="Google Shape;148;p9"/>
          <p:cNvSpPr/>
          <p:nvPr/>
        </p:nvSpPr>
        <p:spPr>
          <a:xfrm>
            <a:off x="11430000" y="7134135"/>
            <a:ext cx="5105400"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400">
                <a:solidFill>
                  <a:schemeClr val="dk1"/>
                </a:solidFill>
                <a:latin typeface="Calibri"/>
                <a:ea typeface="Calibri"/>
                <a:cs typeface="Calibri"/>
                <a:sym typeface="Calibri"/>
              </a:rPr>
              <a:t>It organises tools via Kanban tables, which allows for an enjoyable view of teamwork management. </a:t>
            </a:r>
            <a:endParaRPr sz="24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0"/>
          <p:cNvSpPr txBox="1"/>
          <p:nvPr/>
        </p:nvSpPr>
        <p:spPr>
          <a:xfrm>
            <a:off x="1447800" y="1573291"/>
            <a:ext cx="1234440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000">
                <a:solidFill>
                  <a:srgbClr val="660066"/>
                </a:solidFill>
                <a:latin typeface="Calibri"/>
                <a:ea typeface="Calibri"/>
                <a:cs typeface="Calibri"/>
                <a:sym typeface="Calibri"/>
              </a:rPr>
              <a:t>2. Team management  – Digital tools for communication</a:t>
            </a:r>
            <a:endParaRPr b="1" sz="4000">
              <a:solidFill>
                <a:srgbClr val="660066"/>
              </a:solidFill>
              <a:latin typeface="Calibri"/>
              <a:ea typeface="Calibri"/>
              <a:cs typeface="Calibri"/>
              <a:sym typeface="Calibri"/>
            </a:endParaRPr>
          </a:p>
        </p:txBody>
      </p:sp>
      <p:sp>
        <p:nvSpPr>
          <p:cNvPr id="154" name="Google Shape;154;p10"/>
          <p:cNvSpPr txBox="1"/>
          <p:nvPr/>
        </p:nvSpPr>
        <p:spPr>
          <a:xfrm>
            <a:off x="1524000" y="2562880"/>
            <a:ext cx="153924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000000"/>
                </a:solidFill>
                <a:latin typeface="Calibri"/>
                <a:ea typeface="Calibri"/>
                <a:cs typeface="Calibri"/>
                <a:sym typeface="Calibri"/>
              </a:rPr>
              <a:t>In a digital team, it is essential to be in constant communication to perform all daily tasks in an effective and syncronised way. Here some tools which can help to create a central place for communication:</a:t>
            </a:r>
            <a:endParaRPr b="1" sz="2400">
              <a:solidFill>
                <a:srgbClr val="000000"/>
              </a:solidFill>
              <a:latin typeface="Calibri"/>
              <a:ea typeface="Calibri"/>
              <a:cs typeface="Calibri"/>
              <a:sym typeface="Calibri"/>
            </a:endParaRPr>
          </a:p>
        </p:txBody>
      </p:sp>
      <p:sp>
        <p:nvSpPr>
          <p:cNvPr id="155" name="Google Shape;155;p10"/>
          <p:cNvSpPr txBox="1"/>
          <p:nvPr/>
        </p:nvSpPr>
        <p:spPr>
          <a:xfrm>
            <a:off x="2261744" y="7412007"/>
            <a:ext cx="5205855" cy="83099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600" u="sng">
                <a:solidFill>
                  <a:schemeClr val="dk1"/>
                </a:solidFill>
                <a:latin typeface="Calibri"/>
                <a:ea typeface="Calibri"/>
                <a:cs typeface="Calibri"/>
                <a:sym typeface="Calibri"/>
                <a:hlinkClick r:id="rId3">
                  <a:extLst>
                    <a:ext uri="{A12FA001-AC4F-418D-AE19-62706E023703}">
                      <ahyp:hlinkClr val="tx"/>
                    </a:ext>
                  </a:extLst>
                </a:hlinkClick>
              </a:rPr>
              <a:t>Slack</a:t>
            </a:r>
            <a:r>
              <a:rPr lang="en-US" sz="1600">
                <a:solidFill>
                  <a:schemeClr val="dk1"/>
                </a:solidFill>
                <a:latin typeface="Calibri"/>
                <a:ea typeface="Calibri"/>
                <a:cs typeface="Calibri"/>
                <a:sym typeface="Calibri"/>
              </a:rPr>
              <a:t> is a messaging app for companies, which enables conversation grouping, sorting them in threads or by topic for easier access to any team information available.  </a:t>
            </a:r>
            <a:endParaRPr sz="1600">
              <a:solidFill>
                <a:schemeClr val="dk1"/>
              </a:solidFill>
              <a:latin typeface="Calibri"/>
              <a:ea typeface="Calibri"/>
              <a:cs typeface="Calibri"/>
              <a:sym typeface="Calibri"/>
            </a:endParaRPr>
          </a:p>
        </p:txBody>
      </p:sp>
      <p:sp>
        <p:nvSpPr>
          <p:cNvPr id="156" name="Google Shape;156;p10"/>
          <p:cNvSpPr txBox="1"/>
          <p:nvPr/>
        </p:nvSpPr>
        <p:spPr>
          <a:xfrm>
            <a:off x="9718373" y="3714972"/>
            <a:ext cx="7010400" cy="338554"/>
          </a:xfrm>
          <a:prstGeom prst="rect">
            <a:avLst/>
          </a:prstGeom>
          <a:solidFill>
            <a:srgbClr val="660066"/>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lt1"/>
                </a:solidFill>
                <a:latin typeface="Calibri"/>
                <a:ea typeface="Calibri"/>
                <a:cs typeface="Calibri"/>
                <a:sym typeface="Calibri"/>
              </a:rPr>
              <a:t>VIDEO CONFERENCE SERVICES</a:t>
            </a:r>
            <a:endParaRPr b="1" sz="1600">
              <a:solidFill>
                <a:schemeClr val="lt1"/>
              </a:solidFill>
              <a:latin typeface="Calibri"/>
              <a:ea typeface="Calibri"/>
              <a:cs typeface="Calibri"/>
              <a:sym typeface="Calibri"/>
            </a:endParaRPr>
          </a:p>
        </p:txBody>
      </p:sp>
      <p:sp>
        <p:nvSpPr>
          <p:cNvPr id="157" name="Google Shape;157;p10"/>
          <p:cNvSpPr txBox="1"/>
          <p:nvPr/>
        </p:nvSpPr>
        <p:spPr>
          <a:xfrm>
            <a:off x="9649574" y="4229100"/>
            <a:ext cx="7038226" cy="8317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600">
                <a:solidFill>
                  <a:schemeClr val="dk1"/>
                </a:solidFill>
                <a:latin typeface="Calibri"/>
                <a:ea typeface="Calibri"/>
                <a:cs typeface="Calibri"/>
                <a:sym typeface="Calibri"/>
              </a:rPr>
              <a:t>In the free version, </a:t>
            </a:r>
            <a:r>
              <a:rPr lang="en-US" sz="1600" u="sng">
                <a:solidFill>
                  <a:schemeClr val="dk1"/>
                </a:solidFill>
                <a:latin typeface="Calibri"/>
                <a:ea typeface="Calibri"/>
                <a:cs typeface="Calibri"/>
                <a:sym typeface="Calibri"/>
                <a:hlinkClick r:id="rId4">
                  <a:extLst>
                    <a:ext uri="{A12FA001-AC4F-418D-AE19-62706E023703}">
                      <ahyp:hlinkClr val="tx"/>
                    </a:ext>
                  </a:extLst>
                </a:hlinkClick>
              </a:rPr>
              <a:t>Zoom</a:t>
            </a:r>
            <a:r>
              <a:rPr lang="en-US" sz="1600">
                <a:solidFill>
                  <a:schemeClr val="dk1"/>
                </a:solidFill>
                <a:latin typeface="Calibri"/>
                <a:ea typeface="Calibri"/>
                <a:cs typeface="Calibri"/>
                <a:sym typeface="Calibri"/>
              </a:rPr>
              <a:t> gathers up to 100 participants but the duration of a session is limited to 40 minutes. The Pro version costs 13.99 euros per month and per moderator.</a:t>
            </a:r>
            <a:endParaRPr sz="1600">
              <a:solidFill>
                <a:schemeClr val="dk1"/>
              </a:solidFill>
              <a:latin typeface="Calibri"/>
              <a:ea typeface="Calibri"/>
              <a:cs typeface="Calibri"/>
              <a:sym typeface="Calibri"/>
            </a:endParaRPr>
          </a:p>
        </p:txBody>
      </p:sp>
      <p:pic>
        <p:nvPicPr>
          <p:cNvPr id="158" name="Google Shape;158;p10"/>
          <p:cNvPicPr preferRelativeResize="0"/>
          <p:nvPr/>
        </p:nvPicPr>
        <p:blipFill rotWithShape="1">
          <a:blip r:embed="rId5">
            <a:alphaModFix/>
          </a:blip>
          <a:srcRect b="0" l="0" r="0" t="0"/>
          <a:stretch/>
        </p:blipFill>
        <p:spPr>
          <a:xfrm>
            <a:off x="8255345" y="5459631"/>
            <a:ext cx="1292933" cy="947053"/>
          </a:xfrm>
          <a:prstGeom prst="rect">
            <a:avLst/>
          </a:prstGeom>
          <a:noFill/>
          <a:ln>
            <a:noFill/>
          </a:ln>
        </p:spPr>
      </p:pic>
      <p:sp>
        <p:nvSpPr>
          <p:cNvPr id="159" name="Google Shape;159;p10"/>
          <p:cNvSpPr txBox="1"/>
          <p:nvPr/>
        </p:nvSpPr>
        <p:spPr>
          <a:xfrm>
            <a:off x="9649574" y="5448300"/>
            <a:ext cx="7038226" cy="83099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600" u="sng">
                <a:solidFill>
                  <a:schemeClr val="dk1"/>
                </a:solidFill>
                <a:latin typeface="Calibri"/>
                <a:ea typeface="Calibri"/>
                <a:cs typeface="Calibri"/>
                <a:sym typeface="Calibri"/>
                <a:hlinkClick r:id="rId6">
                  <a:extLst>
                    <a:ext uri="{A12FA001-AC4F-418D-AE19-62706E023703}">
                      <ahyp:hlinkClr val="tx"/>
                    </a:ext>
                  </a:extLst>
                </a:hlinkClick>
              </a:rPr>
              <a:t>Cisco Webex </a:t>
            </a:r>
            <a:r>
              <a:rPr lang="en-US" sz="1600">
                <a:solidFill>
                  <a:schemeClr val="dk1"/>
                </a:solidFill>
                <a:latin typeface="Calibri"/>
                <a:ea typeface="Calibri"/>
                <a:cs typeface="Calibri"/>
                <a:sym typeface="Calibri"/>
              </a:rPr>
              <a:t>provides capabilities including online meetings, team messaging and file sharing. Users can join video conferences from a desktop or mobile app. A web version of Webex, with less feature, is available as well. </a:t>
            </a:r>
            <a:endParaRPr sz="1600">
              <a:solidFill>
                <a:schemeClr val="dk1"/>
              </a:solidFill>
              <a:latin typeface="Calibri"/>
              <a:ea typeface="Calibri"/>
              <a:cs typeface="Calibri"/>
              <a:sym typeface="Calibri"/>
            </a:endParaRPr>
          </a:p>
        </p:txBody>
      </p:sp>
      <p:pic>
        <p:nvPicPr>
          <p:cNvPr descr="Visualizza immagine di origine" id="160" name="Google Shape;160;p10"/>
          <p:cNvPicPr preferRelativeResize="0"/>
          <p:nvPr/>
        </p:nvPicPr>
        <p:blipFill rotWithShape="1">
          <a:blip r:embed="rId7">
            <a:alphaModFix/>
          </a:blip>
          <a:srcRect b="0" l="0" r="0" t="0"/>
          <a:stretch/>
        </p:blipFill>
        <p:spPr>
          <a:xfrm>
            <a:off x="8037015" y="6276162"/>
            <a:ext cx="1808481" cy="1809342"/>
          </a:xfrm>
          <a:prstGeom prst="rect">
            <a:avLst/>
          </a:prstGeom>
          <a:noFill/>
          <a:ln>
            <a:noFill/>
          </a:ln>
        </p:spPr>
      </p:pic>
      <p:sp>
        <p:nvSpPr>
          <p:cNvPr id="161" name="Google Shape;161;p10"/>
          <p:cNvSpPr txBox="1"/>
          <p:nvPr/>
        </p:nvSpPr>
        <p:spPr>
          <a:xfrm>
            <a:off x="9741206" y="6754975"/>
            <a:ext cx="6946594" cy="83099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600" u="sng">
                <a:solidFill>
                  <a:schemeClr val="dk1"/>
                </a:solidFill>
                <a:latin typeface="Calibri"/>
                <a:ea typeface="Calibri"/>
                <a:cs typeface="Calibri"/>
                <a:sym typeface="Calibri"/>
                <a:hlinkClick r:id="rId8">
                  <a:extLst>
                    <a:ext uri="{A12FA001-AC4F-418D-AE19-62706E023703}">
                      <ahyp:hlinkClr val="tx"/>
                    </a:ext>
                  </a:extLst>
                </a:hlinkClick>
              </a:rPr>
              <a:t>MicrosoftTeams</a:t>
            </a:r>
            <a:r>
              <a:rPr lang="en-US" sz="1600">
                <a:solidFill>
                  <a:schemeClr val="dk1"/>
                </a:solidFill>
                <a:latin typeface="Calibri"/>
                <a:ea typeface="Calibri"/>
                <a:cs typeface="Calibri"/>
                <a:sym typeface="Calibri"/>
              </a:rPr>
              <a:t> gathers up to 250 participants and online events with up to 10,000 participants. In addition to video conferencing, Teams offers extensive virtual collaboration features, including Office 365 integration.</a:t>
            </a:r>
            <a:endParaRPr/>
          </a:p>
        </p:txBody>
      </p:sp>
      <p:sp>
        <p:nvSpPr>
          <p:cNvPr id="162" name="Google Shape;162;p10"/>
          <p:cNvSpPr txBox="1"/>
          <p:nvPr/>
        </p:nvSpPr>
        <p:spPr>
          <a:xfrm>
            <a:off x="9753600" y="7970103"/>
            <a:ext cx="6928451" cy="83099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600" u="sng">
                <a:solidFill>
                  <a:schemeClr val="dk1"/>
                </a:solidFill>
                <a:latin typeface="Calibri"/>
                <a:ea typeface="Calibri"/>
                <a:cs typeface="Calibri"/>
                <a:sym typeface="Calibri"/>
                <a:hlinkClick r:id="rId9">
                  <a:extLst>
                    <a:ext uri="{A12FA001-AC4F-418D-AE19-62706E023703}">
                      <ahyp:hlinkClr val="tx"/>
                    </a:ext>
                  </a:extLst>
                </a:hlinkClick>
              </a:rPr>
              <a:t>GoToMeeting</a:t>
            </a:r>
            <a:r>
              <a:rPr lang="en-US" sz="1600">
                <a:solidFill>
                  <a:schemeClr val="dk1"/>
                </a:solidFill>
                <a:latin typeface="Calibri"/>
                <a:ea typeface="Calibri"/>
                <a:cs typeface="Calibri"/>
                <a:sym typeface="Calibri"/>
              </a:rPr>
              <a:t> is an online meeting, desktop sharing, and video conferencing software package. It is available for the computer, but also as an app for smartphones and tablets. </a:t>
            </a:r>
            <a:endParaRPr sz="1600">
              <a:solidFill>
                <a:schemeClr val="dk1"/>
              </a:solidFill>
              <a:latin typeface="Calibri"/>
              <a:ea typeface="Calibri"/>
              <a:cs typeface="Calibri"/>
              <a:sym typeface="Calibri"/>
            </a:endParaRPr>
          </a:p>
        </p:txBody>
      </p:sp>
      <p:sp>
        <p:nvSpPr>
          <p:cNvPr id="163" name="Google Shape;163;p10"/>
          <p:cNvSpPr/>
          <p:nvPr/>
        </p:nvSpPr>
        <p:spPr>
          <a:xfrm>
            <a:off x="2186001" y="4293710"/>
            <a:ext cx="5281599" cy="83099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600" u="sng">
                <a:solidFill>
                  <a:schemeClr val="dk1"/>
                </a:solidFill>
                <a:latin typeface="Calibri"/>
                <a:ea typeface="Calibri"/>
                <a:cs typeface="Calibri"/>
                <a:sym typeface="Calibri"/>
                <a:hlinkClick r:id="rId10">
                  <a:extLst>
                    <a:ext uri="{A12FA001-AC4F-418D-AE19-62706E023703}">
                      <ahyp:hlinkClr val="tx"/>
                    </a:ext>
                  </a:extLst>
                </a:hlinkClick>
              </a:rPr>
              <a:t>Skype</a:t>
            </a:r>
            <a:r>
              <a:rPr lang="en-US" sz="1600">
                <a:solidFill>
                  <a:schemeClr val="dk1"/>
                </a:solidFill>
                <a:latin typeface="Calibri"/>
                <a:ea typeface="Calibri"/>
                <a:cs typeface="Calibri"/>
                <a:sym typeface="Calibri"/>
              </a:rPr>
              <a:t> is an optimal choice for any company. Users can video call and chat via PC, tablets and smartphones. It gathers up to 50 people.</a:t>
            </a:r>
            <a:endParaRPr/>
          </a:p>
        </p:txBody>
      </p:sp>
      <p:sp>
        <p:nvSpPr>
          <p:cNvPr id="164" name="Google Shape;164;p10"/>
          <p:cNvSpPr/>
          <p:nvPr/>
        </p:nvSpPr>
        <p:spPr>
          <a:xfrm>
            <a:off x="2114867" y="5880272"/>
            <a:ext cx="5352734" cy="830997"/>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1600" u="sng">
                <a:solidFill>
                  <a:schemeClr val="dk1"/>
                </a:solidFill>
                <a:latin typeface="Calibri"/>
                <a:ea typeface="Calibri"/>
                <a:cs typeface="Calibri"/>
                <a:sym typeface="Calibri"/>
                <a:hlinkClick r:id="rId11">
                  <a:extLst>
                    <a:ext uri="{A12FA001-AC4F-418D-AE19-62706E023703}">
                      <ahyp:hlinkClr val="tx"/>
                    </a:ext>
                  </a:extLst>
                </a:hlinkClick>
              </a:rPr>
              <a:t>Jitsi </a:t>
            </a:r>
            <a:r>
              <a:rPr lang="en-US" sz="1600">
                <a:solidFill>
                  <a:schemeClr val="dk1"/>
                </a:solidFill>
                <a:latin typeface="Calibri"/>
                <a:ea typeface="Calibri"/>
                <a:cs typeface="Calibri"/>
                <a:sym typeface="Calibri"/>
              </a:rPr>
              <a:t>is a free open source tool. Users can create a meeting without needing an account and invite participants sharing a URL.</a:t>
            </a:r>
            <a:endParaRPr sz="1600">
              <a:solidFill>
                <a:schemeClr val="dk1"/>
              </a:solidFill>
              <a:latin typeface="Calibri"/>
              <a:ea typeface="Calibri"/>
              <a:cs typeface="Calibri"/>
              <a:sym typeface="Calibri"/>
            </a:endParaRPr>
          </a:p>
        </p:txBody>
      </p:sp>
      <p:pic>
        <p:nvPicPr>
          <p:cNvPr descr="GoToMeeting - Sales CRM App - Pipeliner CRM" id="165" name="Google Shape;165;p10"/>
          <p:cNvPicPr preferRelativeResize="0"/>
          <p:nvPr/>
        </p:nvPicPr>
        <p:blipFill rotWithShape="1">
          <a:blip r:embed="rId12">
            <a:alphaModFix/>
          </a:blip>
          <a:srcRect b="0" l="0" r="0" t="0"/>
          <a:stretch/>
        </p:blipFill>
        <p:spPr>
          <a:xfrm>
            <a:off x="8227753" y="7688978"/>
            <a:ext cx="1359002" cy="1359002"/>
          </a:xfrm>
          <a:prstGeom prst="rect">
            <a:avLst/>
          </a:prstGeom>
          <a:noFill/>
          <a:ln>
            <a:noFill/>
          </a:ln>
        </p:spPr>
      </p:pic>
      <p:pic>
        <p:nvPicPr>
          <p:cNvPr id="166" name="Google Shape;166;p10"/>
          <p:cNvPicPr preferRelativeResize="0"/>
          <p:nvPr/>
        </p:nvPicPr>
        <p:blipFill rotWithShape="1">
          <a:blip r:embed="rId13">
            <a:alphaModFix/>
          </a:blip>
          <a:srcRect b="0" l="0" r="0" t="0"/>
          <a:stretch/>
        </p:blipFill>
        <p:spPr>
          <a:xfrm>
            <a:off x="8156838" y="4152900"/>
            <a:ext cx="1498715" cy="843026"/>
          </a:xfrm>
          <a:prstGeom prst="rect">
            <a:avLst/>
          </a:prstGeom>
          <a:noFill/>
          <a:ln>
            <a:noFill/>
          </a:ln>
        </p:spPr>
      </p:pic>
      <p:cxnSp>
        <p:nvCxnSpPr>
          <p:cNvPr id="167" name="Google Shape;167;p10"/>
          <p:cNvCxnSpPr/>
          <p:nvPr/>
        </p:nvCxnSpPr>
        <p:spPr>
          <a:xfrm>
            <a:off x="8255345" y="5262200"/>
            <a:ext cx="8432454" cy="0"/>
          </a:xfrm>
          <a:prstGeom prst="straightConnector1">
            <a:avLst/>
          </a:prstGeom>
          <a:noFill/>
          <a:ln cap="flat" cmpd="sng" w="9525">
            <a:solidFill>
              <a:srgbClr val="660066"/>
            </a:solidFill>
            <a:prstDash val="solid"/>
            <a:round/>
            <a:headEnd len="sm" w="sm" type="none"/>
            <a:tailEnd len="sm" w="sm" type="none"/>
          </a:ln>
        </p:spPr>
      </p:cxnSp>
      <p:cxnSp>
        <p:nvCxnSpPr>
          <p:cNvPr id="168" name="Google Shape;168;p10"/>
          <p:cNvCxnSpPr/>
          <p:nvPr/>
        </p:nvCxnSpPr>
        <p:spPr>
          <a:xfrm>
            <a:off x="8255345" y="6566686"/>
            <a:ext cx="8432454" cy="0"/>
          </a:xfrm>
          <a:prstGeom prst="straightConnector1">
            <a:avLst/>
          </a:prstGeom>
          <a:noFill/>
          <a:ln cap="flat" cmpd="sng" w="9525">
            <a:solidFill>
              <a:srgbClr val="660066"/>
            </a:solidFill>
            <a:prstDash val="solid"/>
            <a:round/>
            <a:headEnd len="sm" w="sm" type="none"/>
            <a:tailEnd len="sm" w="sm" type="none"/>
          </a:ln>
        </p:spPr>
      </p:cxnSp>
      <p:cxnSp>
        <p:nvCxnSpPr>
          <p:cNvPr id="169" name="Google Shape;169;p10"/>
          <p:cNvCxnSpPr/>
          <p:nvPr/>
        </p:nvCxnSpPr>
        <p:spPr>
          <a:xfrm>
            <a:off x="8227753" y="7810500"/>
            <a:ext cx="8432454" cy="0"/>
          </a:xfrm>
          <a:prstGeom prst="straightConnector1">
            <a:avLst/>
          </a:prstGeom>
          <a:noFill/>
          <a:ln cap="flat" cmpd="sng" w="9525">
            <a:solidFill>
              <a:srgbClr val="660066"/>
            </a:solidFill>
            <a:prstDash val="solid"/>
            <a:round/>
            <a:headEnd len="sm" w="sm" type="none"/>
            <a:tailEnd len="sm" w="sm" type="none"/>
          </a:ln>
        </p:spPr>
      </p:cxnSp>
      <p:pic>
        <p:nvPicPr>
          <p:cNvPr descr="Visualizza immagine di origine" id="170" name="Google Shape;170;p10"/>
          <p:cNvPicPr preferRelativeResize="0"/>
          <p:nvPr/>
        </p:nvPicPr>
        <p:blipFill rotWithShape="1">
          <a:blip r:embed="rId14">
            <a:alphaModFix/>
          </a:blip>
          <a:srcRect b="0" l="0" r="0" t="0"/>
          <a:stretch/>
        </p:blipFill>
        <p:spPr>
          <a:xfrm>
            <a:off x="1423439" y="5299627"/>
            <a:ext cx="710161" cy="1107057"/>
          </a:xfrm>
          <a:prstGeom prst="rect">
            <a:avLst/>
          </a:prstGeom>
          <a:noFill/>
          <a:ln>
            <a:noFill/>
          </a:ln>
        </p:spPr>
      </p:pic>
      <p:pic>
        <p:nvPicPr>
          <p:cNvPr descr="Visualizza immagine di origine" id="171" name="Google Shape;171;p10"/>
          <p:cNvPicPr preferRelativeResize="0"/>
          <p:nvPr/>
        </p:nvPicPr>
        <p:blipFill rotWithShape="1">
          <a:blip r:embed="rId15">
            <a:alphaModFix/>
          </a:blip>
          <a:srcRect b="0" l="0" r="0" t="0"/>
          <a:stretch/>
        </p:blipFill>
        <p:spPr>
          <a:xfrm>
            <a:off x="1559638" y="3865729"/>
            <a:ext cx="573962" cy="582161"/>
          </a:xfrm>
          <a:prstGeom prst="rect">
            <a:avLst/>
          </a:prstGeom>
          <a:noFill/>
          <a:ln>
            <a:noFill/>
          </a:ln>
        </p:spPr>
      </p:pic>
      <p:pic>
        <p:nvPicPr>
          <p:cNvPr descr="Visualizza immagine di origine" id="172" name="Google Shape;172;p10"/>
          <p:cNvPicPr preferRelativeResize="0"/>
          <p:nvPr/>
        </p:nvPicPr>
        <p:blipFill rotWithShape="1">
          <a:blip r:embed="rId16">
            <a:alphaModFix/>
          </a:blip>
          <a:srcRect b="0" l="0" r="0" t="0"/>
          <a:stretch/>
        </p:blipFill>
        <p:spPr>
          <a:xfrm>
            <a:off x="1384143" y="7258421"/>
            <a:ext cx="749457" cy="74945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2022-01-04T10:29:56Z</dcterms:created>
  <dc:creator>Monia Coppola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2022-01-04T00:00:00Z</vt:filetime>
  </property>
  <property fmtid="{D5CDD505-2E9C-101B-9397-08002B2CF9AE}" pid="3" name="Creator">
    <vt:lpwstr>Canva</vt:lpwstr>
  </property>
  <property fmtid="{D5CDD505-2E9C-101B-9397-08002B2CF9AE}" pid="4" name="LastSaved">
    <vt:filetime>2022-01-04T00:00:00Z</vt:filetime>
  </property>
</Properties>
</file>