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10287000" cx="18288000"/>
  <p:notesSz cx="18288000" cy="10287000"/>
  <p:embeddedFontLst>
    <p:embeddedFont>
      <p:font typeface="Helvetica Neue"/>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32" roundtripDataSignature="AMtx7mhv4cR4cihtCriInQ6QXxhKwkiw7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37AC87A-56A8-4BD5-BDD5-28E496F7F10C}">
  <a:tblStyle styleId="{F37AC87A-56A8-4BD5-BDD5-28E496F7F10C}" styleName="Table_0">
    <a:wholeTbl>
      <a:tcTxStyle b="off" i="off">
        <a:font>
          <a:latin typeface="Calibri"/>
          <a:ea typeface="Calibri"/>
          <a:cs typeface="Calibri"/>
        </a:font>
        <a:schemeClr val="dk1"/>
      </a:tcTxStyle>
      <a:tcStyle>
        <a:tcBdr>
          <a:left>
            <a:ln cap="flat" cmpd="sng" w="12700">
              <a:solidFill>
                <a:schemeClr val="accent4"/>
              </a:solidFill>
              <a:prstDash val="solid"/>
              <a:round/>
              <a:headEnd len="sm" w="sm" type="none"/>
              <a:tailEnd len="sm" w="sm" type="none"/>
            </a:ln>
          </a:left>
          <a:right>
            <a:ln cap="flat" cmpd="sng" w="12700">
              <a:solidFill>
                <a:schemeClr val="accent4"/>
              </a:solidFill>
              <a:prstDash val="solid"/>
              <a:round/>
              <a:headEnd len="sm" w="sm" type="none"/>
              <a:tailEnd len="sm" w="sm" type="none"/>
            </a:ln>
          </a:right>
          <a:top>
            <a:ln cap="flat" cmpd="sng" w="12700">
              <a:solidFill>
                <a:schemeClr val="accent4"/>
              </a:solidFill>
              <a:prstDash val="solid"/>
              <a:round/>
              <a:headEnd len="sm" w="sm" type="none"/>
              <a:tailEnd len="sm" w="sm" type="none"/>
            </a:ln>
          </a:top>
          <a:bottom>
            <a:ln cap="flat" cmpd="sng" w="12700">
              <a:solidFill>
                <a:schemeClr val="accent4"/>
              </a:solidFill>
              <a:prstDash val="solid"/>
              <a:round/>
              <a:headEnd len="sm" w="sm" type="none"/>
              <a:tailEnd len="sm" w="sm" type="none"/>
            </a:ln>
          </a:bottom>
          <a:insideH>
            <a:ln cap="flat" cmpd="sng" w="12700">
              <a:solidFill>
                <a:schemeClr val="accent4"/>
              </a:solidFill>
              <a:prstDash val="solid"/>
              <a:round/>
              <a:headEnd len="sm" w="sm" type="none"/>
              <a:tailEnd len="sm" w="sm" type="none"/>
            </a:ln>
          </a:insideH>
          <a:insideV>
            <a:ln cap="flat" cmpd="sng" w="12700">
              <a:solidFill>
                <a:schemeClr val="accent4"/>
              </a:solidFill>
              <a:prstDash val="solid"/>
              <a:round/>
              <a:headEnd len="sm" w="sm" type="none"/>
              <a:tailEnd len="sm" w="sm" type="none"/>
            </a:ln>
          </a:insideV>
        </a:tcBdr>
        <a:fill>
          <a:solidFill>
            <a:srgbClr val="ECEAF0"/>
          </a:solidFill>
        </a:fill>
      </a:tcStyle>
    </a:wholeTbl>
    <a:band1H>
      <a:tcTxStyle b="off" i="off"/>
      <a:tcStyle>
        <a:fill>
          <a:solidFill>
            <a:srgbClr val="D7D2DF"/>
          </a:solidFill>
        </a:fill>
      </a:tcStyle>
    </a:band1H>
    <a:band2H>
      <a:tcTxStyle b="off" i="off"/>
    </a:band2H>
    <a:band1V>
      <a:tcTxStyle b="off" i="off"/>
      <a:tcStyle>
        <a:fill>
          <a:solidFill>
            <a:srgbClr val="D7D2DF"/>
          </a:solidFill>
        </a:fill>
      </a:tcStyle>
    </a:band1V>
    <a:band2V>
      <a:tcTxStyle b="off" i="off"/>
    </a:band2V>
    <a:lastCol>
      <a:tcTxStyle b="on" i="off"/>
    </a:lastCol>
    <a:firstCol>
      <a:tcTxStyle b="on" i="off"/>
    </a:firstCol>
    <a:lastRow>
      <a:tcTxStyle b="on" i="off"/>
      <a:tcStyle>
        <a:tcBdr>
          <a:top>
            <a:ln cap="flat" cmpd="sng" w="25400">
              <a:solidFill>
                <a:schemeClr val="accent4"/>
              </a:solidFill>
              <a:prstDash val="solid"/>
              <a:round/>
              <a:headEnd len="sm" w="sm" type="none"/>
              <a:tailEnd len="sm" w="sm" type="none"/>
            </a:ln>
          </a:top>
        </a:tcBdr>
        <a:fill>
          <a:solidFill>
            <a:srgbClr val="ECEAF0"/>
          </a:solidFill>
        </a:fill>
      </a:tcStyle>
    </a:lastRow>
    <a:seCell>
      <a:tcTxStyle b="off" i="off"/>
    </a:seCell>
    <a:swCell>
      <a:tcTxStyle b="off" i="off"/>
    </a:swCell>
    <a:firstRow>
      <a:tcTxStyle b="on" i="off"/>
      <a:tcStyle>
        <a:fill>
          <a:solidFill>
            <a:srgbClr val="ECEAF0"/>
          </a:solidFill>
        </a:fill>
      </a:tcStyle>
    </a:firstRow>
    <a:neCell>
      <a:tcTxStyle b="off" i="off"/>
    </a:neCell>
    <a:nwCell>
      <a:tcTxStyle b="off" i="off"/>
    </a:nwCell>
  </a:tblStyle>
  <a:tblStyle styleId="{BE7B83FC-5D70-4209-A0C7-73DB95AA8EF5}" styleName="Table_1">
    <a:wholeTbl>
      <a:tcTxStyle b="off" i="off">
        <a:font>
          <a:latin typeface="Calibri"/>
          <a:ea typeface="Calibri"/>
          <a:cs typeface="Calibri"/>
        </a:font>
        <a:schemeClr val="lt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4"/>
          </a:solidFill>
        </a:fill>
      </a:tcStyle>
    </a:wholeTbl>
    <a:band1H>
      <a:tcTxStyle b="off" i="off"/>
      <a:tcStyle>
        <a:fill>
          <a:solidFill>
            <a:srgbClr val="654F80"/>
          </a:solidFill>
        </a:fill>
      </a:tcStyle>
    </a:band1H>
    <a:band2H>
      <a:tcTxStyle b="off" i="off"/>
    </a:band2H>
    <a:band1V>
      <a:tcTxStyle b="off" i="off"/>
      <a:tcStyle>
        <a:fill>
          <a:solidFill>
            <a:srgbClr val="654F80"/>
          </a:solidFill>
        </a:fill>
      </a:tcStyle>
    </a:band1V>
    <a:band2V>
      <a:tcTxStyle b="off" i="off"/>
    </a:band2V>
    <a:lastCol>
      <a:tcTxStyle b="on" i="off"/>
      <a:tcStyle>
        <a:tcBdr>
          <a:left>
            <a:ln cap="flat" cmpd="sng" w="25400">
              <a:solidFill>
                <a:schemeClr val="lt1"/>
              </a:solidFill>
              <a:prstDash val="solid"/>
              <a:round/>
              <a:headEnd len="sm" w="sm" type="none"/>
              <a:tailEnd len="sm" w="sm" type="none"/>
            </a:ln>
          </a:left>
        </a:tcBdr>
        <a:fill>
          <a:solidFill>
            <a:srgbClr val="654F80"/>
          </a:solidFill>
        </a:fill>
      </a:tcStyle>
    </a:lastCol>
    <a:firstCol>
      <a:tcTxStyle b="on" i="off"/>
      <a:tcStyle>
        <a:tcBdr>
          <a:right>
            <a:ln cap="flat" cmpd="sng" w="25400">
              <a:solidFill>
                <a:schemeClr val="lt1"/>
              </a:solidFill>
              <a:prstDash val="solid"/>
              <a:round/>
              <a:headEnd len="sm" w="sm" type="none"/>
              <a:tailEnd len="sm" w="sm" type="none"/>
            </a:ln>
          </a:right>
        </a:tcBdr>
        <a:fill>
          <a:solidFill>
            <a:srgbClr val="654F80"/>
          </a:solidFill>
        </a:fill>
      </a:tcStyle>
    </a:firstCol>
    <a:lastRow>
      <a:tcTxStyle b="on" i="off"/>
      <a:tcStyle>
        <a:tcBdr>
          <a:top>
            <a:ln cap="flat" cmpd="sng" w="25400">
              <a:solidFill>
                <a:schemeClr val="lt1"/>
              </a:solidFill>
              <a:prstDash val="solid"/>
              <a:round/>
              <a:headEnd len="sm" w="sm" type="none"/>
              <a:tailEnd len="sm" w="sm" type="none"/>
            </a:ln>
          </a:top>
        </a:tcBdr>
        <a:fill>
          <a:solidFill>
            <a:srgbClr val="54416A"/>
          </a:solidFill>
        </a:fill>
      </a:tcStyle>
    </a:lastRow>
    <a:seCell>
      <a:tcTxStyle b="off" i="off"/>
      <a:tcStyle>
        <a:tcBdr>
          <a:left>
            <a:ln cap="flat" cmpd="sng" w="9525">
              <a:solidFill>
                <a:srgbClr val="000000">
                  <a:alpha val="0"/>
                </a:srgbClr>
              </a:solidFill>
              <a:prstDash val="solid"/>
              <a:round/>
              <a:headEnd len="sm" w="sm" type="none"/>
              <a:tailEnd len="sm" w="sm" type="none"/>
            </a:ln>
          </a:left>
        </a:tcBdr>
      </a:tcStyle>
    </a:seCell>
    <a:swCell>
      <a:tcTxStyle b="off" i="off"/>
      <a:tcStyle>
        <a:tcBdr>
          <a:right>
            <a:ln cap="flat" cmpd="sng" w="9525">
              <a:solidFill>
                <a:srgbClr val="000000">
                  <a:alpha val="0"/>
                </a:srgbClr>
              </a:solidFill>
              <a:prstDash val="solid"/>
              <a:round/>
              <a:headEnd len="sm" w="sm" type="none"/>
              <a:tailEnd len="sm" w="sm" type="none"/>
            </a:ln>
          </a:right>
        </a:tcBdr>
      </a:tcStyle>
    </a:swCell>
    <a:firstRow>
      <a:tcTxStyle b="on" i="off"/>
      <a:tcStyle>
        <a:tcBdr>
          <a:bottom>
            <a:ln cap="flat" cmpd="sng" w="25400">
              <a:solidFill>
                <a:schemeClr val="lt1"/>
              </a:solidFill>
              <a:prstDash val="solid"/>
              <a:round/>
              <a:headEnd len="sm" w="sm" type="none"/>
              <a:tailEnd len="sm" w="sm" type="none"/>
            </a:ln>
          </a:bottom>
        </a:tcBdr>
        <a:fill>
          <a:solidFill>
            <a:schemeClr val="dk1"/>
          </a:solidFill>
        </a:fill>
      </a:tcStyle>
    </a:firstRow>
    <a:neCell>
      <a:tcTxStyle b="off" i="off"/>
      <a:tcStyle>
        <a:tcBdr>
          <a:left>
            <a:ln cap="flat" cmpd="sng" w="9525">
              <a:solidFill>
                <a:srgbClr val="000000">
                  <a:alpha val="0"/>
                </a:srgbClr>
              </a:solidFill>
              <a:prstDash val="solid"/>
              <a:round/>
              <a:headEnd len="sm" w="sm" type="none"/>
              <a:tailEnd len="sm" w="sm" type="none"/>
            </a:ln>
          </a:left>
        </a:tcBdr>
      </a:tcStyle>
    </a:neCell>
    <a:nwCell>
      <a:tcTxStyle b="off" i="off"/>
      <a:tcStyle>
        <a:tcBdr>
          <a:right>
            <a:ln cap="flat" cmpd="sng" w="9525">
              <a:solidFill>
                <a:srgbClr val="000000">
                  <a:alpha val="0"/>
                </a:srgbClr>
              </a:solidFill>
              <a:prstDash val="solid"/>
              <a:round/>
              <a:headEnd len="sm" w="sm" type="none"/>
              <a:tailEnd len="sm" w="sm" type="none"/>
            </a:ln>
          </a:right>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HelveticaNeue-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1: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 name="Google Shape;23;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8: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5" name="Google Shape;195;p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9: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1" name="Google Shape;201;p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1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3" name="Google Shape;213;p1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9" name="Google Shape;219;p1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3: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5" name="Google Shape;225;p1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4: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3" name="Google Shape;233;p1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 name="Google Shape;31;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 name="Google Shape;32;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5: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8" name="Google Shape;238;p1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7: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3" name="Google Shape;253;p1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1bb3cd1d8dc_0_0: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 name="Google Shape;50;g1bb3cd1d8dc_0_0: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1" name="Google Shape;51;g1bb3cd1d8dc_0_0:notes"/>
          <p:cNvSpPr txBox="1"/>
          <p:nvPr>
            <p:ph idx="12" type="sldNum"/>
          </p:nvPr>
        </p:nvSpPr>
        <p:spPr>
          <a:xfrm>
            <a:off x="10358438" y="9771063"/>
            <a:ext cx="7924800" cy="5160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3: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0" name="Google Shape;60;p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98a7ebc9da_0_9: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7" name="Google Shape;77;g198a7ebc9da_0_9: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98a7ebc9da_0_29: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g198a7ebc9da_0_29: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98a7ebc9da_0_53: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9" name="Google Shape;99;g198a7ebc9da_0_53: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98a7ebc9da_0_80: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g198a7ebc9da_0_80: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98a7ebc9da_0_103: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g198a7ebc9da_0_103: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9" name="Shape 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p:nvPr/>
        </p:nvSpPr>
        <p:spPr>
          <a:xfrm>
            <a:off x="0" y="1"/>
            <a:ext cx="9144635" cy="1812688"/>
          </a:xfrm>
          <a:custGeom>
            <a:rect b="b" l="l" r="r" t="t"/>
            <a:pathLst>
              <a:path extrusionOk="0" h="3305175" w="9144635">
                <a:moveTo>
                  <a:pt x="0" y="3304911"/>
                </a:moveTo>
                <a:lnTo>
                  <a:pt x="0" y="0"/>
                </a:lnTo>
                <a:lnTo>
                  <a:pt x="7135660" y="0"/>
                </a:lnTo>
                <a:lnTo>
                  <a:pt x="9144210" y="595197"/>
                </a:lnTo>
                <a:lnTo>
                  <a:pt x="0" y="3304911"/>
                </a:lnTo>
                <a:close/>
              </a:path>
            </a:pathLst>
          </a:custGeom>
          <a:solidFill>
            <a:srgbClr val="9326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 name="Google Shape;11;p18"/>
          <p:cNvSpPr/>
          <p:nvPr/>
        </p:nvSpPr>
        <p:spPr>
          <a:xfrm>
            <a:off x="9144210"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 name="Google Shape;12;p18"/>
          <p:cNvSpPr/>
          <p:nvPr/>
        </p:nvSpPr>
        <p:spPr>
          <a:xfrm>
            <a:off x="7135659"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 name="Google Shape;13;p18"/>
          <p:cNvSpPr/>
          <p:nvPr/>
        </p:nvSpPr>
        <p:spPr>
          <a:xfrm>
            <a:off x="1028700" y="1028712"/>
            <a:ext cx="16230600" cy="8229600"/>
          </a:xfrm>
          <a:custGeom>
            <a:rect b="b" l="l" r="r" t="t"/>
            <a:pathLst>
              <a:path extrusionOk="0" h="8229600" w="16230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4" name="Google Shape;14;p18"/>
          <p:cNvPicPr preferRelativeResize="0"/>
          <p:nvPr/>
        </p:nvPicPr>
        <p:blipFill rotWithShape="1">
          <a:blip r:embed="rId1">
            <a:alphaModFix/>
          </a:blip>
          <a:srcRect b="0" l="0" r="0" t="0"/>
          <a:stretch/>
        </p:blipFill>
        <p:spPr>
          <a:xfrm>
            <a:off x="1028700" y="9258300"/>
            <a:ext cx="3198719" cy="702057"/>
          </a:xfrm>
          <a:prstGeom prst="rect">
            <a:avLst/>
          </a:prstGeom>
          <a:noFill/>
          <a:ln>
            <a:noFill/>
          </a:ln>
        </p:spPr>
      </p:pic>
      <p:sp>
        <p:nvSpPr>
          <p:cNvPr id="15" name="Google Shape;15;p18"/>
          <p:cNvSpPr txBox="1"/>
          <p:nvPr/>
        </p:nvSpPr>
        <p:spPr>
          <a:xfrm>
            <a:off x="4648200" y="9412402"/>
            <a:ext cx="12611100" cy="477054"/>
          </a:xfrm>
          <a:prstGeom prst="rect">
            <a:avLst/>
          </a:prstGeom>
          <a:noFill/>
          <a:ln>
            <a:noFill/>
          </a:ln>
        </p:spPr>
        <p:txBody>
          <a:bodyPr anchorCtr="0" anchor="t" bIns="45700" lIns="91425" spcFirstLastPara="1" rIns="91425" wrap="square" tIns="45700">
            <a:spAutoFit/>
          </a:bodyPr>
          <a:lstStyle/>
          <a:p>
            <a:pPr indent="0" lvl="0" marL="12700" marR="0" rtl="0" algn="just">
              <a:lnSpc>
                <a:spcPct val="106785"/>
              </a:lnSpc>
              <a:spcBef>
                <a:spcPts val="0"/>
              </a:spcBef>
              <a:spcAft>
                <a:spcPts val="0"/>
              </a:spcAft>
              <a:buClr>
                <a:srgbClr val="000000"/>
              </a:buClr>
              <a:buSzPts val="1400"/>
              <a:buFont typeface="Arial"/>
              <a:buNone/>
            </a:pPr>
            <a:r>
              <a:rPr b="0" i="0" lang="en-GB" sz="1400" u="none" cap="none" strike="noStrike">
                <a:solidFill>
                  <a:schemeClr val="dk1"/>
                </a:solidFill>
                <a:latin typeface="Arial"/>
                <a:ea typeface="Arial"/>
                <a:cs typeface="Arial"/>
                <a:sym typeface="Arial"/>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
        <p:nvSpPr>
          <p:cNvPr id="16" name="Google Shape;16;p18"/>
          <p:cNvSpPr/>
          <p:nvPr/>
        </p:nvSpPr>
        <p:spPr>
          <a:xfrm>
            <a:off x="9137374"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18"/>
          <p:cNvSpPr/>
          <p:nvPr/>
        </p:nvSpPr>
        <p:spPr>
          <a:xfrm>
            <a:off x="7128823"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8" name="Google Shape;18;p18"/>
          <p:cNvPicPr preferRelativeResize="0"/>
          <p:nvPr/>
        </p:nvPicPr>
        <p:blipFill rotWithShape="1">
          <a:blip r:embed="rId2">
            <a:alphaModFix/>
          </a:blip>
          <a:srcRect b="0" l="0" r="0" t="0"/>
          <a:stretch/>
        </p:blipFill>
        <p:spPr>
          <a:xfrm>
            <a:off x="14325600" y="1465438"/>
            <a:ext cx="2749826" cy="6945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jp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pic>
        <p:nvPicPr>
          <p:cNvPr id="25" name="Google Shape;25;p1"/>
          <p:cNvPicPr preferRelativeResize="0"/>
          <p:nvPr/>
        </p:nvPicPr>
        <p:blipFill rotWithShape="1">
          <a:blip r:embed="rId3">
            <a:alphaModFix/>
          </a:blip>
          <a:srcRect b="0" l="0" r="0" t="0"/>
          <a:stretch/>
        </p:blipFill>
        <p:spPr>
          <a:xfrm>
            <a:off x="5276850" y="3569329"/>
            <a:ext cx="7734299" cy="1943099"/>
          </a:xfrm>
          <a:prstGeom prst="rect">
            <a:avLst/>
          </a:prstGeom>
          <a:noFill/>
          <a:ln>
            <a:noFill/>
          </a:ln>
        </p:spPr>
      </p:pic>
      <p:pic>
        <p:nvPicPr>
          <p:cNvPr id="26" name="Google Shape;26;p1"/>
          <p:cNvPicPr preferRelativeResize="0"/>
          <p:nvPr/>
        </p:nvPicPr>
        <p:blipFill rotWithShape="1">
          <a:blip r:embed="rId4">
            <a:alphaModFix/>
          </a:blip>
          <a:srcRect b="0" l="0" r="0" t="0"/>
          <a:stretch/>
        </p:blipFill>
        <p:spPr>
          <a:xfrm>
            <a:off x="1028700" y="9258300"/>
            <a:ext cx="3198719" cy="702057"/>
          </a:xfrm>
          <a:prstGeom prst="rect">
            <a:avLst/>
          </a:prstGeom>
          <a:noFill/>
          <a:ln>
            <a:noFill/>
          </a:ln>
        </p:spPr>
      </p:pic>
      <p:sp>
        <p:nvSpPr>
          <p:cNvPr id="27" name="Google Shape;27;p1"/>
          <p:cNvSpPr txBox="1"/>
          <p:nvPr/>
        </p:nvSpPr>
        <p:spPr>
          <a:xfrm>
            <a:off x="8344699" y="6045518"/>
            <a:ext cx="1603071" cy="319959"/>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2000"/>
              <a:buFont typeface="Arial"/>
              <a:buNone/>
            </a:pPr>
            <a:r>
              <a:rPr b="0" i="0" lang="en-GB" sz="2000" u="none" cap="none" strike="noStrike">
                <a:solidFill>
                  <a:schemeClr val="dk1"/>
                </a:solidFill>
                <a:latin typeface="Helvetica Neue"/>
                <a:ea typeface="Helvetica Neue"/>
                <a:cs typeface="Helvetica Neue"/>
                <a:sym typeface="Helvetica Neue"/>
              </a:rPr>
              <a:t>dewproject.eu</a:t>
            </a:r>
            <a:endParaRPr b="0" i="0" sz="2000" u="none" cap="none" strike="noStrike">
              <a:solidFill>
                <a:schemeClr val="dk1"/>
              </a:solidFill>
              <a:latin typeface="Helvetica Neue"/>
              <a:ea typeface="Helvetica Neue"/>
              <a:cs typeface="Helvetica Neue"/>
              <a:sym typeface="Helvetica Neue"/>
            </a:endParaRPr>
          </a:p>
        </p:txBody>
      </p:sp>
      <p:sp>
        <p:nvSpPr>
          <p:cNvPr id="28" name="Google Shape;28;p1"/>
          <p:cNvSpPr txBox="1"/>
          <p:nvPr/>
        </p:nvSpPr>
        <p:spPr>
          <a:xfrm>
            <a:off x="3238499" y="6667500"/>
            <a:ext cx="11811000" cy="2839800"/>
          </a:xfrm>
          <a:prstGeom prst="rect">
            <a:avLst/>
          </a:prstGeom>
          <a:noFill/>
          <a:ln>
            <a:noFill/>
          </a:ln>
        </p:spPr>
        <p:txBody>
          <a:bodyPr anchorCtr="0" anchor="t" bIns="45700" lIns="91425" spcFirstLastPara="1" rIns="91425" wrap="square" tIns="45700">
            <a:spAutoFit/>
          </a:bodyPr>
          <a:lstStyle/>
          <a:p>
            <a:pPr indent="0" lvl="0" marL="12700" marR="0" rtl="0" algn="ctr">
              <a:lnSpc>
                <a:spcPct val="100000"/>
              </a:lnSpc>
              <a:spcBef>
                <a:spcPts val="0"/>
              </a:spcBef>
              <a:spcAft>
                <a:spcPts val="0"/>
              </a:spcAft>
              <a:buClr>
                <a:srgbClr val="000000"/>
              </a:buClr>
              <a:buSzPts val="4400"/>
              <a:buFont typeface="Arial"/>
              <a:buNone/>
            </a:pPr>
            <a:r>
              <a:rPr lang="en-GB" sz="4400">
                <a:solidFill>
                  <a:srgbClr val="660066"/>
                </a:solidFill>
                <a:latin typeface="Calibri"/>
                <a:ea typeface="Calibri"/>
                <a:cs typeface="Calibri"/>
                <a:sym typeface="Calibri"/>
              </a:rPr>
              <a:t>Culture d’entreprise</a:t>
            </a:r>
            <a:endParaRPr i="0" sz="4400" u="none" cap="none" strike="noStrike">
              <a:solidFill>
                <a:srgbClr val="660066"/>
              </a:solidFill>
              <a:latin typeface="Calibri"/>
              <a:ea typeface="Calibri"/>
              <a:cs typeface="Calibri"/>
              <a:sym typeface="Calibri"/>
            </a:endParaRPr>
          </a:p>
          <a:p>
            <a:pPr indent="0" lvl="0" marL="12700" marR="0" rtl="0" algn="ctr">
              <a:lnSpc>
                <a:spcPct val="100000"/>
              </a:lnSpc>
              <a:spcBef>
                <a:spcPts val="100"/>
              </a:spcBef>
              <a:spcAft>
                <a:spcPts val="0"/>
              </a:spcAft>
              <a:buClr>
                <a:srgbClr val="000000"/>
              </a:buClr>
              <a:buSzPts val="4400"/>
              <a:buFont typeface="Arial"/>
              <a:buNone/>
            </a:pPr>
            <a:r>
              <a:t/>
            </a:r>
            <a:endParaRPr b="1" i="0" sz="4400" u="none" cap="none" strike="noStrike">
              <a:solidFill>
                <a:schemeClr val="dk1"/>
              </a:solidFill>
              <a:latin typeface="Calibri"/>
              <a:ea typeface="Calibri"/>
              <a:cs typeface="Calibri"/>
              <a:sym typeface="Calibri"/>
            </a:endParaRPr>
          </a:p>
          <a:p>
            <a:pPr indent="0" lvl="0" marL="12700" marR="0" rtl="0" algn="ctr">
              <a:lnSpc>
                <a:spcPct val="100000"/>
              </a:lnSpc>
              <a:spcBef>
                <a:spcPts val="100"/>
              </a:spcBef>
              <a:spcAft>
                <a:spcPts val="0"/>
              </a:spcAft>
              <a:buClr>
                <a:srgbClr val="000000"/>
              </a:buClr>
              <a:buSzPts val="4400"/>
              <a:buFont typeface="Arial"/>
              <a:buNone/>
            </a:pPr>
            <a:r>
              <a:rPr b="0" i="0" lang="en-GB" sz="4400" u="none" cap="none" strike="noStrike">
                <a:solidFill>
                  <a:schemeClr val="dk1"/>
                </a:solidFill>
                <a:latin typeface="Calibri"/>
                <a:ea typeface="Calibri"/>
                <a:cs typeface="Calibri"/>
                <a:sym typeface="Calibri"/>
              </a:rPr>
              <a:t>Part</a:t>
            </a:r>
            <a:r>
              <a:rPr lang="en-GB" sz="4400">
                <a:solidFill>
                  <a:schemeClr val="dk1"/>
                </a:solidFill>
                <a:latin typeface="Calibri"/>
                <a:ea typeface="Calibri"/>
                <a:cs typeface="Calibri"/>
                <a:sym typeface="Calibri"/>
              </a:rPr>
              <a:t>enaire</a:t>
            </a:r>
            <a:r>
              <a:rPr b="0" i="0" lang="en-GB" sz="4400" u="none" cap="none" strike="noStrike">
                <a:solidFill>
                  <a:schemeClr val="dk1"/>
                </a:solidFill>
                <a:latin typeface="Calibri"/>
                <a:ea typeface="Calibri"/>
                <a:cs typeface="Calibri"/>
                <a:sym typeface="Calibri"/>
              </a:rPr>
              <a:t>: LWL/IHF</a:t>
            </a:r>
            <a:endParaRPr b="0" i="0" sz="4400" u="none" cap="none" strike="noStrike">
              <a:solidFill>
                <a:schemeClr val="dk1"/>
              </a:solidFill>
              <a:latin typeface="Calibri"/>
              <a:ea typeface="Calibri"/>
              <a:cs typeface="Calibri"/>
              <a:sym typeface="Calibri"/>
            </a:endParaRPr>
          </a:p>
          <a:p>
            <a:pPr indent="0" lvl="0" marL="12700" marR="0" rtl="0" algn="l">
              <a:lnSpc>
                <a:spcPct val="100000"/>
              </a:lnSpc>
              <a:spcBef>
                <a:spcPts val="100"/>
              </a:spcBef>
              <a:spcAft>
                <a:spcPts val="0"/>
              </a:spcAft>
              <a:buClr>
                <a:srgbClr val="000000"/>
              </a:buClr>
              <a:buSzPts val="4400"/>
              <a:buFont typeface="Arial"/>
              <a:buNone/>
            </a:pPr>
            <a:r>
              <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5"/>
          <p:cNvSpPr txBox="1"/>
          <p:nvPr/>
        </p:nvSpPr>
        <p:spPr>
          <a:xfrm>
            <a:off x="1447800" y="1573300"/>
            <a:ext cx="12846300" cy="1662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Unité 2. Flux de trésorerie - Qu'est-ce que le flux de trésorerie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
        <p:nvSpPr>
          <p:cNvPr id="141" name="Google Shape;141;p5"/>
          <p:cNvSpPr txBox="1"/>
          <p:nvPr/>
        </p:nvSpPr>
        <p:spPr>
          <a:xfrm>
            <a:off x="1317450" y="2781300"/>
            <a:ext cx="15665100" cy="663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Le flux de trésorerie est tout simplement le mouvement de l'argent qui entre et sort de votre entreprise.</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L'argent reçu = les entrées, par exemple les ventes ou un investissement.</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L'argent dépensé = les sorties, par exemple les salaires, les loyers, le paiement des fournisseurs.</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L'objectif des flux de trésorerie est de dresser un tableau de ce qu'il est advenu des liquidités de votre entreprise au cours d'une période donnée (exercice comptable).</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Il existe trois activités principales en matière de flux de trésorerie :</a:t>
            </a:r>
            <a:endParaRPr sz="2500">
              <a:solidFill>
                <a:schemeClr val="dk1"/>
              </a:solidFill>
              <a:latin typeface="Calibri"/>
              <a:ea typeface="Calibri"/>
              <a:cs typeface="Calibri"/>
              <a:sym typeface="Calibri"/>
            </a:endParaRPr>
          </a:p>
          <a:p>
            <a:pPr indent="-438150" lvl="1" marL="914400" marR="0" rtl="0" algn="l">
              <a:lnSpc>
                <a:spcPct val="100000"/>
              </a:lnSpc>
              <a:spcBef>
                <a:spcPts val="0"/>
              </a:spcBef>
              <a:spcAft>
                <a:spcPts val="0"/>
              </a:spcAft>
              <a:buClr>
                <a:schemeClr val="dk1"/>
              </a:buClr>
              <a:buSzPts val="2500"/>
              <a:buChar char="•"/>
            </a:pPr>
            <a:r>
              <a:rPr lang="en-GB" sz="2500">
                <a:solidFill>
                  <a:schemeClr val="dk1"/>
                </a:solidFill>
                <a:latin typeface="Calibri"/>
                <a:ea typeface="Calibri"/>
                <a:cs typeface="Calibri"/>
                <a:sym typeface="Calibri"/>
              </a:rPr>
              <a:t>les activités d'exploitation, par exemple les recettes en espèces provenant de la vente de biens ou de services ou les paiements en espèces tels que les salaires</a:t>
            </a:r>
            <a:endParaRPr sz="2500">
              <a:solidFill>
                <a:schemeClr val="dk1"/>
              </a:solidFill>
              <a:latin typeface="Calibri"/>
              <a:ea typeface="Calibri"/>
              <a:cs typeface="Calibri"/>
              <a:sym typeface="Calibri"/>
            </a:endParaRPr>
          </a:p>
          <a:p>
            <a:pPr indent="-438150" lvl="1" marL="914400" marR="0" rtl="0" algn="l">
              <a:lnSpc>
                <a:spcPct val="100000"/>
              </a:lnSpc>
              <a:spcBef>
                <a:spcPts val="0"/>
              </a:spcBef>
              <a:spcAft>
                <a:spcPts val="0"/>
              </a:spcAft>
              <a:buClr>
                <a:schemeClr val="dk1"/>
              </a:buClr>
              <a:buSzPts val="2500"/>
              <a:buChar char="•"/>
            </a:pPr>
            <a:r>
              <a:rPr lang="en-GB" sz="2500">
                <a:solidFill>
                  <a:schemeClr val="dk1"/>
                </a:solidFill>
                <a:latin typeface="Calibri"/>
                <a:ea typeface="Calibri"/>
                <a:cs typeface="Calibri"/>
                <a:sym typeface="Calibri"/>
              </a:rPr>
              <a:t>les activités de financement, par exemple les rentrées de fonds provenant de prêts bancaires ou les remboursements de prêts</a:t>
            </a:r>
            <a:endParaRPr sz="2500">
              <a:solidFill>
                <a:schemeClr val="dk1"/>
              </a:solidFill>
              <a:latin typeface="Calibri"/>
              <a:ea typeface="Calibri"/>
              <a:cs typeface="Calibri"/>
              <a:sym typeface="Calibri"/>
            </a:endParaRPr>
          </a:p>
          <a:p>
            <a:pPr indent="-438150" lvl="1" marL="914400" marR="0" rtl="0" algn="l">
              <a:lnSpc>
                <a:spcPct val="100000"/>
              </a:lnSpc>
              <a:spcBef>
                <a:spcPts val="0"/>
              </a:spcBef>
              <a:spcAft>
                <a:spcPts val="0"/>
              </a:spcAft>
              <a:buClr>
                <a:schemeClr val="dk1"/>
              </a:buClr>
              <a:buSzPts val="2500"/>
              <a:buChar char="•"/>
            </a:pPr>
            <a:r>
              <a:rPr lang="en-GB" sz="2500">
                <a:solidFill>
                  <a:schemeClr val="dk1"/>
                </a:solidFill>
                <a:latin typeface="Calibri"/>
                <a:ea typeface="Calibri"/>
                <a:cs typeface="Calibri"/>
                <a:sym typeface="Calibri"/>
              </a:rPr>
              <a:t>Les activités d'investissement, par exemple les rentrées de fonds provenant de la vente de biens immobiliers ou les paiements pour l'achat de biens immobiliers ou d'équipements.</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0" i="0" sz="2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rPr b="0" i="0" lang="en-GB" sz="2500" u="none" cap="none" strike="noStrike">
                <a:solidFill>
                  <a:schemeClr val="dk1"/>
                </a:solidFill>
                <a:latin typeface="Calibri"/>
                <a:ea typeface="Calibri"/>
                <a:cs typeface="Calibri"/>
                <a:sym typeface="Calibri"/>
              </a:rPr>
              <a:t> </a:t>
            </a:r>
            <a:endParaRPr b="1" i="0" sz="25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6"/>
          <p:cNvSpPr txBox="1"/>
          <p:nvPr/>
        </p:nvSpPr>
        <p:spPr>
          <a:xfrm>
            <a:off x="1371600" y="1409700"/>
            <a:ext cx="13460700" cy="61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Unité 2. Flux de trésorerie - Qu'est-ce que le cycle de flux de trésorerie ?</a:t>
            </a:r>
            <a:endParaRPr b="1" sz="3400">
              <a:solidFill>
                <a:srgbClr val="660066"/>
              </a:solidFill>
              <a:latin typeface="Calibri"/>
              <a:ea typeface="Calibri"/>
              <a:cs typeface="Calibri"/>
              <a:sym typeface="Calibri"/>
            </a:endParaRPr>
          </a:p>
        </p:txBody>
      </p:sp>
      <p:sp>
        <p:nvSpPr>
          <p:cNvPr id="147" name="Google Shape;147;p6"/>
          <p:cNvSpPr txBox="1"/>
          <p:nvPr/>
        </p:nvSpPr>
        <p:spPr>
          <a:xfrm>
            <a:off x="1166250" y="2224025"/>
            <a:ext cx="9355500" cy="7111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lang="en-GB" sz="2400">
                <a:solidFill>
                  <a:schemeClr val="dk1"/>
                </a:solidFill>
                <a:latin typeface="Calibri"/>
                <a:ea typeface="Calibri"/>
                <a:cs typeface="Calibri"/>
                <a:sym typeface="Calibri"/>
              </a:rPr>
              <a:t>Le cycle de trésorerie est la manière dont les liquidités circulent dans votre entreprise au fur et à mesure que les produits/services sont fabriqués/livrés et vendus et que les paiements sont reçus.</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rPr lang="en-GB" sz="2400">
                <a:solidFill>
                  <a:schemeClr val="dk1"/>
                </a:solidFill>
                <a:latin typeface="Calibri"/>
                <a:ea typeface="Calibri"/>
                <a:cs typeface="Calibri"/>
                <a:sym typeface="Calibri"/>
              </a:rPr>
              <a:t>Le cycle commence au moment où vous payez vos fournisseurs/factures et se termine au moment où vous recevez le paiement de vos biens/services.</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rPr lang="en-GB" sz="2400">
                <a:solidFill>
                  <a:schemeClr val="dk1"/>
                </a:solidFill>
                <a:latin typeface="Calibri"/>
                <a:ea typeface="Calibri"/>
                <a:cs typeface="Calibri"/>
                <a:sym typeface="Calibri"/>
              </a:rPr>
              <a:t>Plus le cycle est court, plus votre entreprise gagne de l'argent ! C'est ce que l'on appelle le cycle de conversion de trésorerie (CCC). En d'autres termes, moins votre entreprise a de liquidités immobilisées dans les stocks, plus votre CCC est court.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rPr lang="en-GB" sz="2400">
                <a:solidFill>
                  <a:schemeClr val="dk1"/>
                </a:solidFill>
                <a:latin typeface="Calibri"/>
                <a:ea typeface="Calibri"/>
                <a:cs typeface="Calibri"/>
                <a:sym typeface="Calibri"/>
              </a:rPr>
              <a:t>Comment puis-je raccourcir mon cycle de trésorerie ?</a:t>
            </a:r>
            <a:endParaRPr sz="2400">
              <a:solidFill>
                <a:schemeClr val="dk1"/>
              </a:solidFill>
              <a:latin typeface="Calibri"/>
              <a:ea typeface="Calibri"/>
              <a:cs typeface="Calibri"/>
              <a:sym typeface="Calibri"/>
            </a:endParaRPr>
          </a:p>
          <a:p>
            <a:pPr indent="-431800" lvl="0" marL="457200" marR="0" rtl="0" algn="just">
              <a:lnSpc>
                <a:spcPct val="100000"/>
              </a:lnSpc>
              <a:spcBef>
                <a:spcPts val="0"/>
              </a:spcBef>
              <a:spcAft>
                <a:spcPts val="0"/>
              </a:spcAft>
              <a:buClr>
                <a:schemeClr val="dk1"/>
              </a:buClr>
              <a:buSzPts val="2400"/>
              <a:buChar char="•"/>
            </a:pPr>
            <a:r>
              <a:rPr lang="en-GB" sz="2400">
                <a:solidFill>
                  <a:schemeClr val="dk1"/>
                </a:solidFill>
                <a:latin typeface="Calibri"/>
                <a:ea typeface="Calibri"/>
                <a:cs typeface="Calibri"/>
                <a:sym typeface="Calibri"/>
              </a:rPr>
              <a:t>Encouragez les paiements anticipés</a:t>
            </a:r>
            <a:endParaRPr sz="2400">
              <a:solidFill>
                <a:schemeClr val="dk1"/>
              </a:solidFill>
              <a:latin typeface="Calibri"/>
              <a:ea typeface="Calibri"/>
              <a:cs typeface="Calibri"/>
              <a:sym typeface="Calibri"/>
            </a:endParaRPr>
          </a:p>
          <a:p>
            <a:pPr indent="-431800" lvl="0" marL="457200" marR="0" rtl="0" algn="just">
              <a:lnSpc>
                <a:spcPct val="100000"/>
              </a:lnSpc>
              <a:spcBef>
                <a:spcPts val="0"/>
              </a:spcBef>
              <a:spcAft>
                <a:spcPts val="0"/>
              </a:spcAft>
              <a:buClr>
                <a:schemeClr val="dk1"/>
              </a:buClr>
              <a:buSzPts val="2400"/>
              <a:buChar char="•"/>
            </a:pPr>
            <a:r>
              <a:rPr lang="en-GB" sz="2400">
                <a:solidFill>
                  <a:schemeClr val="dk1"/>
                </a:solidFill>
                <a:latin typeface="Calibri"/>
                <a:ea typeface="Calibri"/>
                <a:cs typeface="Calibri"/>
                <a:sym typeface="Calibri"/>
              </a:rPr>
              <a:t>Veillez à ce que vos clients disposent d'une méthode de paiement facile.</a:t>
            </a:r>
            <a:endParaRPr sz="2400">
              <a:solidFill>
                <a:schemeClr val="dk1"/>
              </a:solidFill>
              <a:latin typeface="Calibri"/>
              <a:ea typeface="Calibri"/>
              <a:cs typeface="Calibri"/>
              <a:sym typeface="Calibri"/>
            </a:endParaRPr>
          </a:p>
          <a:p>
            <a:pPr indent="-431800" lvl="0" marL="457200" marR="0" rtl="0" algn="just">
              <a:lnSpc>
                <a:spcPct val="100000"/>
              </a:lnSpc>
              <a:spcBef>
                <a:spcPts val="0"/>
              </a:spcBef>
              <a:spcAft>
                <a:spcPts val="0"/>
              </a:spcAft>
              <a:buClr>
                <a:schemeClr val="dk1"/>
              </a:buClr>
              <a:buSzPts val="2400"/>
              <a:buChar char="•"/>
            </a:pPr>
            <a:r>
              <a:rPr lang="en-GB" sz="2400">
                <a:solidFill>
                  <a:schemeClr val="dk1"/>
                </a:solidFill>
                <a:latin typeface="Calibri"/>
                <a:ea typeface="Calibri"/>
                <a:cs typeface="Calibri"/>
                <a:sym typeface="Calibri"/>
              </a:rPr>
              <a:t>Veillez à ce que les factures soient simples et claires.</a:t>
            </a:r>
            <a:endParaRPr sz="2400">
              <a:solidFill>
                <a:schemeClr val="dk1"/>
              </a:solidFill>
              <a:latin typeface="Calibri"/>
              <a:ea typeface="Calibri"/>
              <a:cs typeface="Calibri"/>
              <a:sym typeface="Calibri"/>
            </a:endParaRPr>
          </a:p>
          <a:p>
            <a:pPr indent="-431800" lvl="0" marL="457200" marR="0" rtl="0" algn="just">
              <a:lnSpc>
                <a:spcPct val="100000"/>
              </a:lnSpc>
              <a:spcBef>
                <a:spcPts val="0"/>
              </a:spcBef>
              <a:spcAft>
                <a:spcPts val="0"/>
              </a:spcAft>
              <a:buClr>
                <a:schemeClr val="dk1"/>
              </a:buClr>
              <a:buSzPts val="2400"/>
              <a:buChar char="•"/>
            </a:pPr>
            <a:r>
              <a:rPr lang="en-GB" sz="2400">
                <a:solidFill>
                  <a:schemeClr val="dk1"/>
                </a:solidFill>
                <a:latin typeface="Calibri"/>
                <a:ea typeface="Calibri"/>
                <a:cs typeface="Calibri"/>
                <a:sym typeface="Calibri"/>
              </a:rPr>
              <a:t>Envisagez d'accorder de petites remises en cas de paiement anticipé.</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600"/>
              <a:buFont typeface="Arial"/>
              <a:buNone/>
            </a:pPr>
            <a:r>
              <a:rPr b="0" i="0" lang="en-GB" sz="2400" u="none" cap="none" strike="noStrike">
                <a:solidFill>
                  <a:schemeClr val="dk1"/>
                </a:solidFill>
                <a:latin typeface="Calibri"/>
                <a:ea typeface="Calibri"/>
                <a:cs typeface="Calibri"/>
                <a:sym typeface="Calibri"/>
              </a:rPr>
              <a:t> </a:t>
            </a:r>
            <a:endParaRPr b="1" i="0" sz="2400" u="none" cap="none" strike="noStrike">
              <a:solidFill>
                <a:schemeClr val="dk1"/>
              </a:solidFill>
              <a:latin typeface="Calibri"/>
              <a:ea typeface="Calibri"/>
              <a:cs typeface="Calibri"/>
              <a:sym typeface="Calibri"/>
            </a:endParaRPr>
          </a:p>
        </p:txBody>
      </p:sp>
      <p:grpSp>
        <p:nvGrpSpPr>
          <p:cNvPr id="148" name="Google Shape;148;p6"/>
          <p:cNvGrpSpPr/>
          <p:nvPr/>
        </p:nvGrpSpPr>
        <p:grpSpPr>
          <a:xfrm>
            <a:off x="10889059" y="2223127"/>
            <a:ext cx="6187281" cy="6878831"/>
            <a:chOff x="2202259" y="2284"/>
            <a:chExt cx="6187281" cy="6878831"/>
          </a:xfrm>
        </p:grpSpPr>
        <p:sp>
          <p:nvSpPr>
            <p:cNvPr id="149" name="Google Shape;149;p6"/>
            <p:cNvSpPr/>
            <p:nvPr/>
          </p:nvSpPr>
          <p:spPr>
            <a:xfrm>
              <a:off x="4437384" y="2284"/>
              <a:ext cx="1717030" cy="1717030"/>
            </a:xfrm>
            <a:prstGeom prst="ellipse">
              <a:avLst/>
            </a:prstGeom>
            <a:solidFill>
              <a:schemeClr val="accent4"/>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6"/>
            <p:cNvSpPr txBox="1"/>
            <p:nvPr/>
          </p:nvSpPr>
          <p:spPr>
            <a:xfrm>
              <a:off x="4688837" y="253737"/>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Clr>
                  <a:srgbClr val="000000"/>
                </a:buClr>
                <a:buSzPts val="2200"/>
                <a:buFont typeface="Arial"/>
                <a:buNone/>
              </a:pPr>
              <a:r>
                <a:rPr lang="en-GB" sz="2200">
                  <a:solidFill>
                    <a:schemeClr val="lt1"/>
                  </a:solidFill>
                  <a:latin typeface="Calibri"/>
                  <a:ea typeface="Calibri"/>
                  <a:cs typeface="Calibri"/>
                  <a:sym typeface="Calibri"/>
                </a:rPr>
                <a:t>Argent</a:t>
              </a:r>
              <a:endParaRPr b="0" i="0" sz="2200" u="none" cap="none" strike="noStrike">
                <a:solidFill>
                  <a:schemeClr val="lt1"/>
                </a:solidFill>
                <a:latin typeface="Calibri"/>
                <a:ea typeface="Calibri"/>
                <a:cs typeface="Calibri"/>
                <a:sym typeface="Calibri"/>
              </a:endParaRPr>
            </a:p>
          </p:txBody>
        </p:sp>
        <p:sp>
          <p:nvSpPr>
            <p:cNvPr id="151" name="Google Shape;151;p6"/>
            <p:cNvSpPr/>
            <p:nvPr/>
          </p:nvSpPr>
          <p:spPr>
            <a:xfrm rot="1800000">
              <a:off x="6173314" y="1209797"/>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6"/>
            <p:cNvSpPr txBox="1"/>
            <p:nvPr/>
          </p:nvSpPr>
          <p:spPr>
            <a:xfrm rot="1800000">
              <a:off x="6182515" y="1291357"/>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3" name="Google Shape;153;p6"/>
            <p:cNvSpPr/>
            <p:nvPr/>
          </p:nvSpPr>
          <p:spPr>
            <a:xfrm>
              <a:off x="6672510" y="1292734"/>
              <a:ext cx="1717030" cy="1717030"/>
            </a:xfrm>
            <a:prstGeom prst="ellipse">
              <a:avLst/>
            </a:prstGeom>
            <a:solidFill>
              <a:schemeClr val="accent4"/>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6"/>
            <p:cNvSpPr txBox="1"/>
            <p:nvPr/>
          </p:nvSpPr>
          <p:spPr>
            <a:xfrm>
              <a:off x="6923963" y="1544187"/>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Clr>
                  <a:srgbClr val="000000"/>
                </a:buClr>
                <a:buSzPts val="2200"/>
                <a:buFont typeface="Arial"/>
                <a:buNone/>
              </a:pPr>
              <a:r>
                <a:rPr lang="en-GB" sz="2200">
                  <a:solidFill>
                    <a:schemeClr val="lt1"/>
                  </a:solidFill>
                  <a:latin typeface="Calibri"/>
                  <a:ea typeface="Calibri"/>
                  <a:cs typeface="Calibri"/>
                  <a:sym typeface="Calibri"/>
                </a:rPr>
                <a:t>Achat</a:t>
              </a:r>
              <a:endParaRPr b="0" i="0" sz="2200" u="none" cap="none" strike="noStrike">
                <a:solidFill>
                  <a:schemeClr val="lt1"/>
                </a:solidFill>
                <a:latin typeface="Calibri"/>
                <a:ea typeface="Calibri"/>
                <a:cs typeface="Calibri"/>
                <a:sym typeface="Calibri"/>
              </a:endParaRPr>
            </a:p>
          </p:txBody>
        </p:sp>
        <p:sp>
          <p:nvSpPr>
            <p:cNvPr id="155" name="Google Shape;155;p6"/>
            <p:cNvSpPr/>
            <p:nvPr/>
          </p:nvSpPr>
          <p:spPr>
            <a:xfrm rot="5400000">
              <a:off x="7302099" y="3138993"/>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6"/>
            <p:cNvSpPr txBox="1"/>
            <p:nvPr/>
          </p:nvSpPr>
          <p:spPr>
            <a:xfrm rot="5400000">
              <a:off x="7370777" y="3186215"/>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7" name="Google Shape;157;p6"/>
            <p:cNvSpPr/>
            <p:nvPr/>
          </p:nvSpPr>
          <p:spPr>
            <a:xfrm>
              <a:off x="6672510" y="3873635"/>
              <a:ext cx="1717030" cy="1717030"/>
            </a:xfrm>
            <a:prstGeom prst="ellipse">
              <a:avLst/>
            </a:prstGeom>
            <a:solidFill>
              <a:schemeClr val="accent4"/>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6"/>
            <p:cNvSpPr txBox="1"/>
            <p:nvPr/>
          </p:nvSpPr>
          <p:spPr>
            <a:xfrm>
              <a:off x="6923963" y="4125088"/>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Clr>
                  <a:srgbClr val="000000"/>
                </a:buClr>
                <a:buSzPts val="2200"/>
                <a:buFont typeface="Arial"/>
                <a:buNone/>
              </a:pPr>
              <a:r>
                <a:rPr lang="en-GB" sz="2200">
                  <a:solidFill>
                    <a:schemeClr val="lt1"/>
                  </a:solidFill>
                  <a:latin typeface="Calibri"/>
                  <a:ea typeface="Calibri"/>
                  <a:cs typeface="Calibri"/>
                  <a:sym typeface="Calibri"/>
                </a:rPr>
                <a:t>Dépenses fonctionnement</a:t>
              </a:r>
              <a:endParaRPr b="0" i="0" sz="2200" u="none" cap="none" strike="noStrike">
                <a:solidFill>
                  <a:schemeClr val="lt1"/>
                </a:solidFill>
                <a:latin typeface="Calibri"/>
                <a:ea typeface="Calibri"/>
                <a:cs typeface="Calibri"/>
                <a:sym typeface="Calibri"/>
              </a:endParaRPr>
            </a:p>
          </p:txBody>
        </p:sp>
        <p:sp>
          <p:nvSpPr>
            <p:cNvPr id="159" name="Google Shape;159;p6"/>
            <p:cNvSpPr/>
            <p:nvPr/>
          </p:nvSpPr>
          <p:spPr>
            <a:xfrm rot="9000000">
              <a:off x="6195758" y="5081147"/>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6"/>
            <p:cNvSpPr txBox="1"/>
            <p:nvPr/>
          </p:nvSpPr>
          <p:spPr>
            <a:xfrm rot="-1800000">
              <a:off x="6323912" y="5162707"/>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6"/>
            <p:cNvSpPr/>
            <p:nvPr/>
          </p:nvSpPr>
          <p:spPr>
            <a:xfrm>
              <a:off x="4437384" y="5164085"/>
              <a:ext cx="1717030" cy="1717030"/>
            </a:xfrm>
            <a:prstGeom prst="ellipse">
              <a:avLst/>
            </a:prstGeom>
            <a:solidFill>
              <a:schemeClr val="accent4"/>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6"/>
            <p:cNvSpPr txBox="1"/>
            <p:nvPr/>
          </p:nvSpPr>
          <p:spPr>
            <a:xfrm>
              <a:off x="4688837" y="5415538"/>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Clr>
                  <a:srgbClr val="000000"/>
                </a:buClr>
                <a:buSzPts val="2200"/>
                <a:buFont typeface="Arial"/>
                <a:buNone/>
              </a:pPr>
              <a:r>
                <a:rPr lang="en-GB" sz="2200">
                  <a:solidFill>
                    <a:schemeClr val="lt1"/>
                  </a:solidFill>
                  <a:latin typeface="Calibri"/>
                  <a:ea typeface="Calibri"/>
                  <a:cs typeface="Calibri"/>
                  <a:sym typeface="Calibri"/>
                </a:rPr>
                <a:t>Ventes</a:t>
              </a:r>
              <a:endParaRPr b="0" i="0" sz="2200" u="none" cap="none" strike="noStrike">
                <a:solidFill>
                  <a:schemeClr val="lt1"/>
                </a:solidFill>
                <a:latin typeface="Calibri"/>
                <a:ea typeface="Calibri"/>
                <a:cs typeface="Calibri"/>
                <a:sym typeface="Calibri"/>
              </a:endParaRPr>
            </a:p>
          </p:txBody>
        </p:sp>
        <p:sp>
          <p:nvSpPr>
            <p:cNvPr id="163" name="Google Shape;163;p6"/>
            <p:cNvSpPr/>
            <p:nvPr/>
          </p:nvSpPr>
          <p:spPr>
            <a:xfrm rot="-9000000">
              <a:off x="3960633" y="5094105"/>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6"/>
            <p:cNvSpPr txBox="1"/>
            <p:nvPr/>
          </p:nvSpPr>
          <p:spPr>
            <a:xfrm rot="1800000">
              <a:off x="4088787" y="5244343"/>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5" name="Google Shape;165;p6"/>
            <p:cNvSpPr/>
            <p:nvPr/>
          </p:nvSpPr>
          <p:spPr>
            <a:xfrm>
              <a:off x="2202259" y="3873635"/>
              <a:ext cx="1717030" cy="1717030"/>
            </a:xfrm>
            <a:prstGeom prst="ellipse">
              <a:avLst/>
            </a:prstGeom>
            <a:solidFill>
              <a:schemeClr val="accent4"/>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6"/>
            <p:cNvSpPr txBox="1"/>
            <p:nvPr/>
          </p:nvSpPr>
          <p:spPr>
            <a:xfrm>
              <a:off x="2453712" y="4125088"/>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Clr>
                  <a:srgbClr val="000000"/>
                </a:buClr>
                <a:buSzPts val="2200"/>
                <a:buFont typeface="Arial"/>
                <a:buNone/>
              </a:pPr>
              <a:r>
                <a:rPr lang="en-GB" sz="2200">
                  <a:solidFill>
                    <a:schemeClr val="lt1"/>
                  </a:solidFill>
                  <a:latin typeface="Calibri"/>
                  <a:ea typeface="Calibri"/>
                  <a:cs typeface="Calibri"/>
                  <a:sym typeface="Calibri"/>
                </a:rPr>
                <a:t>Paiement factures</a:t>
              </a:r>
              <a:endParaRPr b="0" i="0" sz="2200" u="none" cap="none" strike="noStrike">
                <a:solidFill>
                  <a:schemeClr val="lt1"/>
                </a:solidFill>
                <a:latin typeface="Calibri"/>
                <a:ea typeface="Calibri"/>
                <a:cs typeface="Calibri"/>
                <a:sym typeface="Calibri"/>
              </a:endParaRPr>
            </a:p>
          </p:txBody>
        </p:sp>
        <p:sp>
          <p:nvSpPr>
            <p:cNvPr id="167" name="Google Shape;167;p6"/>
            <p:cNvSpPr/>
            <p:nvPr/>
          </p:nvSpPr>
          <p:spPr>
            <a:xfrm rot="-5400000">
              <a:off x="2831849" y="3164909"/>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6"/>
            <p:cNvSpPr txBox="1"/>
            <p:nvPr/>
          </p:nvSpPr>
          <p:spPr>
            <a:xfrm rot="-5400000">
              <a:off x="2900527" y="3349486"/>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6"/>
            <p:cNvSpPr/>
            <p:nvPr/>
          </p:nvSpPr>
          <p:spPr>
            <a:xfrm>
              <a:off x="2202259" y="1292734"/>
              <a:ext cx="1717030" cy="1717030"/>
            </a:xfrm>
            <a:prstGeom prst="ellipse">
              <a:avLst/>
            </a:prstGeom>
            <a:solidFill>
              <a:schemeClr val="accent4"/>
            </a:soli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6"/>
            <p:cNvSpPr txBox="1"/>
            <p:nvPr/>
          </p:nvSpPr>
          <p:spPr>
            <a:xfrm>
              <a:off x="2453712" y="1544187"/>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Clr>
                  <a:srgbClr val="000000"/>
                </a:buClr>
                <a:buSzPts val="2200"/>
                <a:buFont typeface="Arial"/>
                <a:buNone/>
              </a:pPr>
              <a:r>
                <a:rPr lang="en-GB" sz="2200">
                  <a:solidFill>
                    <a:schemeClr val="lt1"/>
                  </a:solidFill>
                  <a:latin typeface="Calibri"/>
                  <a:ea typeface="Calibri"/>
                  <a:cs typeface="Calibri"/>
                  <a:sym typeface="Calibri"/>
                </a:rPr>
                <a:t>Recevoir paiement</a:t>
              </a:r>
              <a:endParaRPr b="0" i="0" sz="2200" u="none" cap="none" strike="noStrike">
                <a:solidFill>
                  <a:schemeClr val="lt1"/>
                </a:solidFill>
                <a:latin typeface="Calibri"/>
                <a:ea typeface="Calibri"/>
                <a:cs typeface="Calibri"/>
                <a:sym typeface="Calibri"/>
              </a:endParaRPr>
            </a:p>
          </p:txBody>
        </p:sp>
        <p:sp>
          <p:nvSpPr>
            <p:cNvPr id="171" name="Google Shape;171;p6"/>
            <p:cNvSpPr/>
            <p:nvPr/>
          </p:nvSpPr>
          <p:spPr>
            <a:xfrm rot="-1800000">
              <a:off x="3938189" y="1222755"/>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6"/>
            <p:cNvSpPr txBox="1"/>
            <p:nvPr/>
          </p:nvSpPr>
          <p:spPr>
            <a:xfrm rot="-1800000">
              <a:off x="3947390" y="1372993"/>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7"/>
          <p:cNvSpPr txBox="1"/>
          <p:nvPr/>
        </p:nvSpPr>
        <p:spPr>
          <a:xfrm>
            <a:off x="1447800" y="1573300"/>
            <a:ext cx="12918000" cy="1662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Unité 2. Flux de trésorerie - Comment gérer votre flux de trésorerie</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
        <p:nvSpPr>
          <p:cNvPr id="178" name="Google Shape;178;p7"/>
          <p:cNvSpPr txBox="1"/>
          <p:nvPr/>
        </p:nvSpPr>
        <p:spPr>
          <a:xfrm>
            <a:off x="1561800" y="2528825"/>
            <a:ext cx="15492900" cy="6126000"/>
          </a:xfrm>
          <a:prstGeom prst="rect">
            <a:avLst/>
          </a:prstGeom>
          <a:noFill/>
          <a:ln>
            <a:noFill/>
          </a:ln>
        </p:spPr>
        <p:txBody>
          <a:bodyPr anchorCtr="0" anchor="t" bIns="45700" lIns="91425" spcFirstLastPara="1" rIns="91425" wrap="square" tIns="45700">
            <a:spAutoFit/>
          </a:bodyPr>
          <a:lstStyle/>
          <a:p>
            <a:pPr indent="0" lvl="0" marL="91440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Gérer votre trésorerie signifie que vous gérez votre fonds de roulement, ce qui permet à votre entreprise de fonctionner au jour le jour.</a:t>
            </a:r>
            <a:endParaRPr sz="2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La gestion des flux de trésorerie signifie que vous suivez les rentrées d'argent de votre entreprise et que vous les comparez à vos sorties d'argent, par exemple les salaires, les factures de services publics, etc. </a:t>
            </a:r>
            <a:endParaRPr sz="2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Si vous disposez d'un bon système de gestion, vous pouvez avoir une vue d'ensemble des revenus par rapport aux coûts et vous assurer que vous disposez de suffisamment de liquidités pour payer vos factures, tout en réalisant des bénéfices. </a:t>
            </a:r>
            <a:endParaRPr sz="2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Problèmes potentiels :</a:t>
            </a:r>
            <a:endParaRPr sz="2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Si vous avez des problèmes de trésorerie, il se peut que vous ayez</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rPr b="0" i="0" lang="en-GB" sz="2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grpSp>
        <p:nvGrpSpPr>
          <p:cNvPr id="179" name="Google Shape;179;p7"/>
          <p:cNvGrpSpPr/>
          <p:nvPr/>
        </p:nvGrpSpPr>
        <p:grpSpPr>
          <a:xfrm>
            <a:off x="12959450" y="6509280"/>
            <a:ext cx="4724399" cy="2816639"/>
            <a:chOff x="0" y="1380"/>
            <a:chExt cx="4724399" cy="2816639"/>
          </a:xfrm>
        </p:grpSpPr>
        <p:sp>
          <p:nvSpPr>
            <p:cNvPr id="180" name="Google Shape;180;p7"/>
            <p:cNvSpPr/>
            <p:nvPr/>
          </p:nvSpPr>
          <p:spPr>
            <a:xfrm>
              <a:off x="0" y="237540"/>
              <a:ext cx="4724399" cy="403200"/>
            </a:xfrm>
            <a:prstGeom prst="rect">
              <a:avLst/>
            </a:prstGeom>
            <a:solidFill>
              <a:schemeClr val="lt1">
                <a:alpha val="89411"/>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7"/>
            <p:cNvSpPr/>
            <p:nvPr/>
          </p:nvSpPr>
          <p:spPr>
            <a:xfrm>
              <a:off x="236220" y="138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7"/>
            <p:cNvSpPr txBox="1"/>
            <p:nvPr/>
          </p:nvSpPr>
          <p:spPr>
            <a:xfrm>
              <a:off x="259277" y="2443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Clr>
                  <a:srgbClr val="000000"/>
                </a:buClr>
                <a:buSzPts val="1600"/>
                <a:buFont typeface="Arial"/>
                <a:buNone/>
              </a:pPr>
              <a:r>
                <a:rPr lang="en-GB" sz="1600">
                  <a:solidFill>
                    <a:schemeClr val="lt1"/>
                  </a:solidFill>
                  <a:latin typeface="Calibri"/>
                  <a:ea typeface="Calibri"/>
                  <a:cs typeface="Calibri"/>
                  <a:sym typeface="Calibri"/>
                </a:rPr>
                <a:t>Retards salariaux </a:t>
              </a:r>
              <a:endParaRPr b="0" i="0" sz="1600" u="none" cap="none" strike="noStrike">
                <a:solidFill>
                  <a:schemeClr val="lt1"/>
                </a:solidFill>
                <a:latin typeface="Calibri"/>
                <a:ea typeface="Calibri"/>
                <a:cs typeface="Calibri"/>
                <a:sym typeface="Calibri"/>
              </a:endParaRPr>
            </a:p>
          </p:txBody>
        </p:sp>
        <p:sp>
          <p:nvSpPr>
            <p:cNvPr id="183" name="Google Shape;183;p7"/>
            <p:cNvSpPr/>
            <p:nvPr/>
          </p:nvSpPr>
          <p:spPr>
            <a:xfrm>
              <a:off x="0" y="963300"/>
              <a:ext cx="4724399" cy="403200"/>
            </a:xfrm>
            <a:prstGeom prst="rect">
              <a:avLst/>
            </a:prstGeom>
            <a:solidFill>
              <a:schemeClr val="lt1">
                <a:alpha val="89411"/>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7"/>
            <p:cNvSpPr/>
            <p:nvPr/>
          </p:nvSpPr>
          <p:spPr>
            <a:xfrm>
              <a:off x="236220" y="72714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7"/>
            <p:cNvSpPr txBox="1"/>
            <p:nvPr/>
          </p:nvSpPr>
          <p:spPr>
            <a:xfrm>
              <a:off x="259277" y="75019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Clr>
                  <a:srgbClr val="000000"/>
                </a:buClr>
                <a:buSzPts val="1600"/>
                <a:buFont typeface="Arial"/>
                <a:buNone/>
              </a:pPr>
              <a:r>
                <a:rPr lang="en-GB" sz="1600">
                  <a:solidFill>
                    <a:schemeClr val="lt1"/>
                  </a:solidFill>
                  <a:latin typeface="Calibri"/>
                  <a:ea typeface="Calibri"/>
                  <a:cs typeface="Calibri"/>
                  <a:sym typeface="Calibri"/>
                </a:rPr>
                <a:t>Arriérés de paiement des créanciers </a:t>
              </a:r>
              <a:endParaRPr b="0" i="0" sz="1600" u="none" cap="none" strike="noStrike">
                <a:solidFill>
                  <a:schemeClr val="lt1"/>
                </a:solidFill>
                <a:latin typeface="Calibri"/>
                <a:ea typeface="Calibri"/>
                <a:cs typeface="Calibri"/>
                <a:sym typeface="Calibri"/>
              </a:endParaRPr>
            </a:p>
          </p:txBody>
        </p:sp>
        <p:sp>
          <p:nvSpPr>
            <p:cNvPr id="186" name="Google Shape;186;p7"/>
            <p:cNvSpPr/>
            <p:nvPr/>
          </p:nvSpPr>
          <p:spPr>
            <a:xfrm>
              <a:off x="0" y="1689060"/>
              <a:ext cx="4724399" cy="403200"/>
            </a:xfrm>
            <a:prstGeom prst="rect">
              <a:avLst/>
            </a:prstGeom>
            <a:solidFill>
              <a:schemeClr val="lt1">
                <a:alpha val="89411"/>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7"/>
            <p:cNvSpPr/>
            <p:nvPr/>
          </p:nvSpPr>
          <p:spPr>
            <a:xfrm>
              <a:off x="236220" y="145290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7"/>
            <p:cNvSpPr txBox="1"/>
            <p:nvPr/>
          </p:nvSpPr>
          <p:spPr>
            <a:xfrm>
              <a:off x="259277" y="147595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Clr>
                  <a:srgbClr val="000000"/>
                </a:buClr>
                <a:buSzPts val="1600"/>
                <a:buFont typeface="Arial"/>
                <a:buNone/>
              </a:pPr>
              <a:r>
                <a:rPr lang="en-GB" sz="1600">
                  <a:solidFill>
                    <a:schemeClr val="lt1"/>
                  </a:solidFill>
                  <a:latin typeface="Calibri"/>
                  <a:ea typeface="Calibri"/>
                  <a:cs typeface="Calibri"/>
                  <a:sym typeface="Calibri"/>
                </a:rPr>
                <a:t>Réduction des bénéfices </a:t>
              </a:r>
              <a:endParaRPr b="0" i="0" sz="1600" u="none" cap="none" strike="noStrike">
                <a:solidFill>
                  <a:schemeClr val="lt1"/>
                </a:solidFill>
                <a:latin typeface="Calibri"/>
                <a:ea typeface="Calibri"/>
                <a:cs typeface="Calibri"/>
                <a:sym typeface="Calibri"/>
              </a:endParaRPr>
            </a:p>
          </p:txBody>
        </p:sp>
        <p:sp>
          <p:nvSpPr>
            <p:cNvPr id="189" name="Google Shape;189;p7"/>
            <p:cNvSpPr/>
            <p:nvPr/>
          </p:nvSpPr>
          <p:spPr>
            <a:xfrm>
              <a:off x="0" y="2414819"/>
              <a:ext cx="4724399" cy="403200"/>
            </a:xfrm>
            <a:prstGeom prst="rect">
              <a:avLst/>
            </a:prstGeom>
            <a:solidFill>
              <a:schemeClr val="lt1">
                <a:alpha val="89411"/>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7"/>
            <p:cNvSpPr/>
            <p:nvPr/>
          </p:nvSpPr>
          <p:spPr>
            <a:xfrm>
              <a:off x="236220" y="217866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50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7"/>
            <p:cNvSpPr txBox="1"/>
            <p:nvPr/>
          </p:nvSpPr>
          <p:spPr>
            <a:xfrm>
              <a:off x="259277" y="220171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Clr>
                  <a:srgbClr val="000000"/>
                </a:buClr>
                <a:buSzPts val="1600"/>
                <a:buFont typeface="Arial"/>
                <a:buNone/>
              </a:pPr>
              <a:r>
                <a:rPr lang="en-GB" sz="1600">
                  <a:solidFill>
                    <a:schemeClr val="lt1"/>
                  </a:solidFill>
                  <a:latin typeface="Calibri"/>
                  <a:ea typeface="Calibri"/>
                  <a:cs typeface="Calibri"/>
                  <a:sym typeface="Calibri"/>
                </a:rPr>
                <a:t>Réduction du fonds de roulement </a:t>
              </a:r>
              <a:endParaRPr b="0" i="0" sz="1600" u="none" cap="none" strike="noStrike">
                <a:solidFill>
                  <a:schemeClr val="lt1"/>
                </a:solidFill>
                <a:latin typeface="Calibri"/>
                <a:ea typeface="Calibri"/>
                <a:cs typeface="Calibri"/>
                <a:sym typeface="Calibri"/>
              </a:endParaRPr>
            </a:p>
          </p:txBody>
        </p:sp>
      </p:grpSp>
      <p:sp>
        <p:nvSpPr>
          <p:cNvPr id="192" name="Google Shape;192;p7"/>
          <p:cNvSpPr/>
          <p:nvPr/>
        </p:nvSpPr>
        <p:spPr>
          <a:xfrm>
            <a:off x="10957500" y="6836275"/>
            <a:ext cx="1447800" cy="312300"/>
          </a:xfrm>
          <a:prstGeom prst="rightArrow">
            <a:avLst>
              <a:gd fmla="val 50000" name="adj1"/>
              <a:gd fmla="val 50000" name="adj2"/>
            </a:avLst>
          </a:prstGeom>
          <a:solidFill>
            <a:schemeClr val="accent4"/>
          </a:solidFill>
          <a:ln cap="flat" cmpd="sng" w="25400">
            <a:solidFill>
              <a:srgbClr val="5D487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8"/>
          <p:cNvSpPr txBox="1"/>
          <p:nvPr/>
        </p:nvSpPr>
        <p:spPr>
          <a:xfrm>
            <a:off x="1447800" y="1573300"/>
            <a:ext cx="10900800" cy="1662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Unité 2. Flux de trésorerie - Prévisions de flux de trésorerie</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
        <p:nvSpPr>
          <p:cNvPr id="198" name="Google Shape;198;p8"/>
          <p:cNvSpPr txBox="1"/>
          <p:nvPr/>
        </p:nvSpPr>
        <p:spPr>
          <a:xfrm>
            <a:off x="1457948" y="2552700"/>
            <a:ext cx="15409500" cy="757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700">
                <a:solidFill>
                  <a:schemeClr val="dk1"/>
                </a:solidFill>
                <a:latin typeface="Calibri"/>
                <a:ea typeface="Calibri"/>
                <a:cs typeface="Calibri"/>
                <a:sym typeface="Calibri"/>
              </a:rPr>
              <a:t>Qu'est-ce qu'une prévision de trésorerie ?</a:t>
            </a:r>
            <a:endParaRPr b="1"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700">
                <a:solidFill>
                  <a:schemeClr val="dk1"/>
                </a:solidFill>
                <a:latin typeface="Calibri"/>
                <a:ea typeface="Calibri"/>
                <a:cs typeface="Calibri"/>
                <a:sym typeface="Calibri"/>
              </a:rPr>
              <a:t>Une prévision de trésorerie est une estimation du montant des entrées et sorties de fonds de votre entreprise sur une période donnée (généralement un an). Lors de l'élaboration de vos prévisions, il est important de tenir compte des calendriers afin de pouvoir planifier les périodes plus ou moins chargées.</a:t>
            </a:r>
            <a:endParaRPr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700">
                <a:solidFill>
                  <a:schemeClr val="dk1"/>
                </a:solidFill>
                <a:latin typeface="Calibri"/>
                <a:ea typeface="Calibri"/>
                <a:cs typeface="Calibri"/>
                <a:sym typeface="Calibri"/>
              </a:rPr>
              <a:t> </a:t>
            </a:r>
            <a:endParaRPr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1" lang="en-GB" sz="2700">
                <a:solidFill>
                  <a:schemeClr val="dk1"/>
                </a:solidFill>
                <a:latin typeface="Calibri"/>
                <a:ea typeface="Calibri"/>
                <a:cs typeface="Calibri"/>
                <a:sym typeface="Calibri"/>
              </a:rPr>
              <a:t>Pourquoi est-ce important ?</a:t>
            </a:r>
            <a:endParaRPr b="1"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700">
                <a:solidFill>
                  <a:schemeClr val="dk1"/>
                </a:solidFill>
                <a:latin typeface="Calibri"/>
                <a:ea typeface="Calibri"/>
                <a:cs typeface="Calibri"/>
                <a:sym typeface="Calibri"/>
              </a:rPr>
              <a:t>Les prévisions de trésorerie sont un élément essentiel de la planification de votre entreprise, car elles permettent de démontrer la viabilité de votre entreprise, ce qui est très important si vous êtes à la recherche d'investissements. </a:t>
            </a:r>
            <a:endParaRPr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1" lang="en-GB" sz="2700">
                <a:solidFill>
                  <a:schemeClr val="dk1"/>
                </a:solidFill>
                <a:latin typeface="Calibri"/>
                <a:ea typeface="Calibri"/>
                <a:cs typeface="Calibri"/>
                <a:sym typeface="Calibri"/>
              </a:rPr>
              <a:t>Dois-je actualiser mes prévisions tout au long de l'année ?</a:t>
            </a:r>
            <a:endParaRPr b="1"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700">
                <a:solidFill>
                  <a:schemeClr val="dk1"/>
                </a:solidFill>
                <a:latin typeface="Calibri"/>
                <a:ea typeface="Calibri"/>
                <a:cs typeface="Calibri"/>
                <a:sym typeface="Calibri"/>
              </a:rPr>
              <a:t>Oui. Si les résultats de votre entreprise diffèrent des prévisions, il est très important que vous mettiez à jour vos prévisions de trésorerie, car si elles ne sont pas actualisées, elles ne vous seront d'aucune utilité.</a:t>
            </a:r>
            <a:endParaRPr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7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9"/>
          <p:cNvSpPr txBox="1"/>
          <p:nvPr/>
        </p:nvSpPr>
        <p:spPr>
          <a:xfrm>
            <a:off x="1447800" y="1573300"/>
            <a:ext cx="11171700" cy="1662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Unité 2. Flux de trésorerie - Comment faire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
        <p:nvSpPr>
          <p:cNvPr id="204" name="Google Shape;204;p9"/>
          <p:cNvSpPr txBox="1"/>
          <p:nvPr/>
        </p:nvSpPr>
        <p:spPr>
          <a:xfrm>
            <a:off x="1457948" y="2552700"/>
            <a:ext cx="15180300" cy="624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500">
                <a:solidFill>
                  <a:schemeClr val="dk1"/>
                </a:solidFill>
                <a:latin typeface="Calibri"/>
                <a:ea typeface="Calibri"/>
                <a:cs typeface="Calibri"/>
                <a:sym typeface="Calibri"/>
              </a:rPr>
              <a:t>Suivez ces étapes simples pour rédiger les prévisions de trésorerie de votre entreprise :</a:t>
            </a:r>
            <a:endParaRPr b="1"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500" u="none" cap="none" strike="noStrike">
              <a:solidFill>
                <a:schemeClr val="dk1"/>
              </a:solidFill>
              <a:latin typeface="Calibri"/>
              <a:ea typeface="Calibri"/>
              <a:cs typeface="Calibri"/>
              <a:sym typeface="Calibri"/>
            </a:endParaRPr>
          </a:p>
          <a:p>
            <a:pPr indent="-495300" lvl="0" marL="514350" marR="0" rtl="0" algn="l">
              <a:lnSpc>
                <a:spcPct val="100000"/>
              </a:lnSpc>
              <a:spcBef>
                <a:spcPts val="0"/>
              </a:spcBef>
              <a:spcAft>
                <a:spcPts val="0"/>
              </a:spcAft>
              <a:buClr>
                <a:schemeClr val="dk1"/>
              </a:buClr>
              <a:buSzPts val="2500"/>
              <a:buFont typeface="Calibri"/>
              <a:buAutoNum type="arabicPeriod"/>
            </a:pPr>
            <a:r>
              <a:rPr lang="en-GB" sz="2500">
                <a:solidFill>
                  <a:schemeClr val="dk1"/>
                </a:solidFill>
                <a:latin typeface="Calibri"/>
                <a:ea typeface="Calibri"/>
                <a:cs typeface="Calibri"/>
                <a:sym typeface="Calibri"/>
              </a:rPr>
              <a:t>Vous avez besoin d'une feuille Excel/Google comportant 12 colonnes (une pour chaque mois). Utilisez les lignes pour indiquer les entrées et les sorties d'argent ;</a:t>
            </a:r>
            <a:endParaRPr sz="2500">
              <a:solidFill>
                <a:schemeClr val="dk1"/>
              </a:solidFill>
              <a:latin typeface="Calibri"/>
              <a:ea typeface="Calibri"/>
              <a:cs typeface="Calibri"/>
              <a:sym typeface="Calibri"/>
            </a:endParaRPr>
          </a:p>
          <a:p>
            <a:pPr indent="-495300" lvl="0" marL="514350" marR="0" rtl="0" algn="l">
              <a:lnSpc>
                <a:spcPct val="100000"/>
              </a:lnSpc>
              <a:spcBef>
                <a:spcPts val="0"/>
              </a:spcBef>
              <a:spcAft>
                <a:spcPts val="0"/>
              </a:spcAft>
              <a:buClr>
                <a:schemeClr val="dk1"/>
              </a:buClr>
              <a:buSzPts val="2500"/>
              <a:buFont typeface="Calibri"/>
              <a:buAutoNum type="arabicPeriod"/>
            </a:pPr>
            <a:r>
              <a:rPr lang="en-GB" sz="2500">
                <a:solidFill>
                  <a:schemeClr val="dk1"/>
                </a:solidFill>
                <a:latin typeface="Calibri"/>
                <a:ea typeface="Calibri"/>
                <a:cs typeface="Calibri"/>
                <a:sym typeface="Calibri"/>
              </a:rPr>
              <a:t>Attribuez une ligne distincte à chaque type de revenu ou de dépense ;</a:t>
            </a:r>
            <a:endParaRPr sz="2500">
              <a:solidFill>
                <a:schemeClr val="dk1"/>
              </a:solidFill>
              <a:latin typeface="Calibri"/>
              <a:ea typeface="Calibri"/>
              <a:cs typeface="Calibri"/>
              <a:sym typeface="Calibri"/>
            </a:endParaRPr>
          </a:p>
          <a:p>
            <a:pPr indent="-495300" lvl="0" marL="514350" marR="0" rtl="0" algn="l">
              <a:lnSpc>
                <a:spcPct val="100000"/>
              </a:lnSpc>
              <a:spcBef>
                <a:spcPts val="0"/>
              </a:spcBef>
              <a:spcAft>
                <a:spcPts val="0"/>
              </a:spcAft>
              <a:buClr>
                <a:schemeClr val="dk1"/>
              </a:buClr>
              <a:buSzPts val="2500"/>
              <a:buFont typeface="Calibri"/>
              <a:buAutoNum type="arabicPeriod"/>
            </a:pPr>
            <a:r>
              <a:rPr lang="en-GB" sz="2500">
                <a:solidFill>
                  <a:schemeClr val="dk1"/>
                </a:solidFill>
                <a:latin typeface="Calibri"/>
                <a:ea typeface="Calibri"/>
                <a:cs typeface="Calibri"/>
                <a:sym typeface="Calibri"/>
              </a:rPr>
              <a:t>Vos lignes d'entrées de trésorerie indiqueront vos revenus provenant de vos ventes, de tout investissement/financement. Vos lignes de sorties d'argent indiqueront vos dépenses, par exemple les salaires, le loyer, les factures de services publics, etc.</a:t>
            </a:r>
            <a:endParaRPr sz="2500">
              <a:solidFill>
                <a:schemeClr val="dk1"/>
              </a:solidFill>
              <a:latin typeface="Calibri"/>
              <a:ea typeface="Calibri"/>
              <a:cs typeface="Calibri"/>
              <a:sym typeface="Calibri"/>
            </a:endParaRPr>
          </a:p>
          <a:p>
            <a:pPr indent="-495300" lvl="0" marL="514350" marR="0" rtl="0" algn="l">
              <a:lnSpc>
                <a:spcPct val="100000"/>
              </a:lnSpc>
              <a:spcBef>
                <a:spcPts val="0"/>
              </a:spcBef>
              <a:spcAft>
                <a:spcPts val="0"/>
              </a:spcAft>
              <a:buClr>
                <a:schemeClr val="dk1"/>
              </a:buClr>
              <a:buSzPts val="2500"/>
              <a:buFont typeface="Calibri"/>
              <a:buAutoNum type="arabicPeriod"/>
            </a:pPr>
            <a:r>
              <a:rPr lang="en-GB" sz="2500">
                <a:solidFill>
                  <a:schemeClr val="dk1"/>
                </a:solidFill>
                <a:latin typeface="Calibri"/>
                <a:ea typeface="Calibri"/>
                <a:cs typeface="Calibri"/>
                <a:sym typeface="Calibri"/>
              </a:rPr>
              <a:t>Vous </a:t>
            </a:r>
            <a:r>
              <a:rPr lang="en-GB" sz="2500">
                <a:solidFill>
                  <a:schemeClr val="dk1"/>
                </a:solidFill>
                <a:latin typeface="Calibri"/>
                <a:ea typeface="Calibri"/>
                <a:cs typeface="Calibri"/>
                <a:sym typeface="Calibri"/>
              </a:rPr>
              <a:t>inclurez</a:t>
            </a:r>
            <a:r>
              <a:rPr lang="en-GB" sz="2500">
                <a:solidFill>
                  <a:schemeClr val="dk1"/>
                </a:solidFill>
                <a:latin typeface="Calibri"/>
                <a:ea typeface="Calibri"/>
                <a:cs typeface="Calibri"/>
                <a:sym typeface="Calibri"/>
              </a:rPr>
              <a:t> une ligne de totaux qui calcule les entrées et sorties de fonds pour chaque mois. Vous inclurez une ligne de totaux qui calcule les entrées et les sorties de fonds pour chaque mois. Vous pouvez utiliser la fonction SOMME pour cela et le total à la fin de chaque mois est votre solde de trésorerie de clôture mensuel ;</a:t>
            </a:r>
            <a:endParaRPr sz="2500">
              <a:solidFill>
                <a:schemeClr val="dk1"/>
              </a:solidFill>
              <a:latin typeface="Calibri"/>
              <a:ea typeface="Calibri"/>
              <a:cs typeface="Calibri"/>
              <a:sym typeface="Calibri"/>
            </a:endParaRPr>
          </a:p>
          <a:p>
            <a:pPr indent="-495300" lvl="0" marL="514350" marR="0" rtl="0" algn="l">
              <a:lnSpc>
                <a:spcPct val="100000"/>
              </a:lnSpc>
              <a:spcBef>
                <a:spcPts val="0"/>
              </a:spcBef>
              <a:spcAft>
                <a:spcPts val="0"/>
              </a:spcAft>
              <a:buClr>
                <a:schemeClr val="dk1"/>
              </a:buClr>
              <a:buSzPts val="2500"/>
              <a:buFont typeface="Calibri"/>
              <a:buAutoNum type="arabicPeriod"/>
            </a:pPr>
            <a:r>
              <a:rPr lang="en-GB" sz="2500">
                <a:solidFill>
                  <a:schemeClr val="dk1"/>
                </a:solidFill>
                <a:latin typeface="Calibri"/>
                <a:ea typeface="Calibri"/>
                <a:cs typeface="Calibri"/>
                <a:sym typeface="Calibri"/>
              </a:rPr>
              <a:t>Vous aurez également besoin d'autres informations pour compléter vos prévisions :</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votre stratégie de prix</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Les prévisions de ventes</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Prévisions de coûts</a:t>
            </a:r>
            <a:endParaRPr sz="25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n-GB" sz="2500">
                <a:solidFill>
                  <a:schemeClr val="dk1"/>
                </a:solidFill>
                <a:latin typeface="Calibri"/>
                <a:ea typeface="Calibri"/>
                <a:cs typeface="Calibri"/>
                <a:sym typeface="Calibri"/>
              </a:rPr>
              <a:t>les prévisions de pertes et profits</a:t>
            </a:r>
            <a:endParaRPr sz="25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id="209" name="Google Shape;209;p10"/>
          <p:cNvPicPr preferRelativeResize="0"/>
          <p:nvPr/>
        </p:nvPicPr>
        <p:blipFill rotWithShape="1">
          <a:blip r:embed="rId3">
            <a:alphaModFix/>
          </a:blip>
          <a:srcRect b="0" l="0" r="0" t="0"/>
          <a:stretch/>
        </p:blipFill>
        <p:spPr>
          <a:xfrm>
            <a:off x="3962400" y="21039"/>
            <a:ext cx="14325600" cy="9288969"/>
          </a:xfrm>
          <a:prstGeom prst="rect">
            <a:avLst/>
          </a:prstGeom>
          <a:noFill/>
          <a:ln>
            <a:noFill/>
          </a:ln>
        </p:spPr>
      </p:pic>
      <p:sp>
        <p:nvSpPr>
          <p:cNvPr id="210" name="Google Shape;210;p10"/>
          <p:cNvSpPr txBox="1"/>
          <p:nvPr/>
        </p:nvSpPr>
        <p:spPr>
          <a:xfrm>
            <a:off x="1295400" y="3238500"/>
            <a:ext cx="2362200"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lang="en-GB" sz="2400">
                <a:solidFill>
                  <a:schemeClr val="dk1"/>
                </a:solidFill>
                <a:latin typeface="Calibri"/>
                <a:ea typeface="Calibri"/>
                <a:cs typeface="Calibri"/>
                <a:sym typeface="Calibri"/>
              </a:rPr>
              <a:t>Modèle de flux de trésorerie</a:t>
            </a:r>
            <a:endParaRPr b="1" i="0" sz="2400" u="none" cap="none" strike="noStrik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1"/>
          <p:cNvSpPr txBox="1"/>
          <p:nvPr/>
        </p:nvSpPr>
        <p:spPr>
          <a:xfrm>
            <a:off x="1600200" y="1790700"/>
            <a:ext cx="12226800" cy="1662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Unité 3. Fixation des prix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
        <p:nvSpPr>
          <p:cNvPr id="216" name="Google Shape;216;p11"/>
          <p:cNvSpPr txBox="1"/>
          <p:nvPr/>
        </p:nvSpPr>
        <p:spPr>
          <a:xfrm>
            <a:off x="1395200" y="2933700"/>
            <a:ext cx="15701100" cy="5695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lang="en-GB" sz="2800">
                <a:solidFill>
                  <a:schemeClr val="dk1"/>
                </a:solidFill>
                <a:latin typeface="Calibri"/>
                <a:ea typeface="Calibri"/>
                <a:cs typeface="Calibri"/>
                <a:sym typeface="Calibri"/>
              </a:rPr>
              <a:t>Pourquoi le prix est-il important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Le prix est très important pour votre entreprise car il indique la valeur de votre produit ;</a:t>
            </a:r>
            <a:endParaRPr sz="2800">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Vous pensez peut-être que plus votre produit est bon marché, plus vous vendrez, mais ce n'est pas toujours le cas !</a:t>
            </a:r>
            <a:endParaRPr sz="2800">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N'oubliez pas que ce sont vos clients qui décident d'investir ou non dans votre produit.</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lang="en-GB" sz="2800">
                <a:solidFill>
                  <a:schemeClr val="dk1"/>
                </a:solidFill>
                <a:latin typeface="Calibri"/>
                <a:ea typeface="Calibri"/>
                <a:cs typeface="Calibri"/>
                <a:sym typeface="Calibri"/>
              </a:rPr>
              <a:t>Un exemple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Une entreprise vend un siège auto pour bébé à 20 euros. L'achèteriez-vous pour votre bébé ou seriez-vous plus enclin à dépenser 100 euros ?</a:t>
            </a:r>
            <a:endParaRPr sz="2800">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Vendre à bas prix ne signifie pas nécessairement augmenter les ventes.</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2"/>
          <p:cNvSpPr txBox="1"/>
          <p:nvPr/>
        </p:nvSpPr>
        <p:spPr>
          <a:xfrm>
            <a:off x="1143000" y="3086100"/>
            <a:ext cx="15995100" cy="6557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800">
                <a:solidFill>
                  <a:schemeClr val="dk1"/>
                </a:solidFill>
                <a:latin typeface="Calibri"/>
                <a:ea typeface="Calibri"/>
                <a:cs typeface="Calibri"/>
                <a:sym typeface="Calibri"/>
              </a:rPr>
              <a:t>Qu'est-ce que la stratégie de tarification ?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Le prix est le montant que vous demandez pour votre produit ou service</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La stratégie de tarification étudie la manière dont vous pouvez calculer ce montant. Elle prend en compte un certain nombre de facteurs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1" lang="en-GB" sz="2800">
                <a:solidFill>
                  <a:schemeClr val="dk1"/>
                </a:solidFill>
                <a:latin typeface="Calibri"/>
                <a:ea typeface="Calibri"/>
                <a:cs typeface="Calibri"/>
                <a:sym typeface="Calibri"/>
              </a:rPr>
              <a:t>notamment :</a:t>
            </a:r>
            <a:endParaRPr b="1"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le marché actuel</a:t>
            </a:r>
            <a:endParaRPr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les actions des concurrents</a:t>
            </a:r>
            <a:endParaRPr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vos coûts</a:t>
            </a:r>
            <a:endParaRPr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Vos marges bénéficiaires (le montant par lequel vos revenus de ventes dépassent vos coûts d'exploitation)</a:t>
            </a:r>
            <a:endParaRPr sz="2800">
              <a:solidFill>
                <a:schemeClr val="dk1"/>
              </a:solidFill>
              <a:latin typeface="Calibri"/>
              <a:ea typeface="Calibri"/>
              <a:cs typeface="Calibri"/>
              <a:sym typeface="Calibri"/>
            </a:endParaRPr>
          </a:p>
          <a:p>
            <a:pPr indent="-406400" lvl="0" marL="457200" marR="0" rtl="0" algn="l">
              <a:lnSpc>
                <a:spcPct val="100000"/>
              </a:lnSpc>
              <a:spcBef>
                <a:spcPts val="0"/>
              </a:spcBef>
              <a:spcAft>
                <a:spcPts val="0"/>
              </a:spcAft>
              <a:buClr>
                <a:schemeClr val="dk1"/>
              </a:buClr>
              <a:buSzPts val="2800"/>
              <a:buFont typeface="Calibri"/>
              <a:buChar char="●"/>
            </a:pPr>
            <a:r>
              <a:rPr lang="en-GB" sz="2800">
                <a:solidFill>
                  <a:schemeClr val="dk1"/>
                </a:solidFill>
                <a:latin typeface="Calibri"/>
                <a:ea typeface="Calibri"/>
                <a:cs typeface="Calibri"/>
                <a:sym typeface="Calibri"/>
              </a:rPr>
              <a:t>Les dépenses probables des consommateurs</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222" name="Google Shape;222;p12"/>
          <p:cNvSpPr txBox="1"/>
          <p:nvPr/>
        </p:nvSpPr>
        <p:spPr>
          <a:xfrm>
            <a:off x="1610675" y="1735450"/>
            <a:ext cx="9603300" cy="1754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Unité 3. Stratégie de prix</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3"/>
          <p:cNvSpPr txBox="1"/>
          <p:nvPr/>
        </p:nvSpPr>
        <p:spPr>
          <a:xfrm>
            <a:off x="1642635" y="1321425"/>
            <a:ext cx="145542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800">
                <a:solidFill>
                  <a:srgbClr val="660066"/>
                </a:solidFill>
                <a:latin typeface="Calibri"/>
                <a:ea typeface="Calibri"/>
                <a:cs typeface="Calibri"/>
                <a:sym typeface="Calibri"/>
              </a:rPr>
              <a:t>Unité 3. Fixation des prix - Types de stratégies de fixation des prix</a:t>
            </a:r>
            <a:endParaRPr b="1" sz="28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rgbClr val="660066"/>
              </a:solidFill>
              <a:latin typeface="Calibri"/>
              <a:ea typeface="Calibri"/>
              <a:cs typeface="Calibri"/>
              <a:sym typeface="Calibri"/>
            </a:endParaRPr>
          </a:p>
        </p:txBody>
      </p:sp>
      <p:sp>
        <p:nvSpPr>
          <p:cNvPr id="228" name="Google Shape;228;p13"/>
          <p:cNvSpPr txBox="1"/>
          <p:nvPr/>
        </p:nvSpPr>
        <p:spPr>
          <a:xfrm>
            <a:off x="1143000" y="3238500"/>
            <a:ext cx="17602200"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rPr b="0" i="0" lang="en-GB" sz="2800" u="none" cap="none" strike="noStrike">
                <a:solidFill>
                  <a:schemeClr val="dk1"/>
                </a:solidFill>
                <a:latin typeface="Calibri"/>
                <a:ea typeface="Calibri"/>
                <a:cs typeface="Calibri"/>
                <a:sym typeface="Calibri"/>
              </a:rPr>
              <a:t> </a:t>
            </a:r>
            <a:endParaRPr b="1" i="0" sz="2800" u="none" cap="none" strike="noStrike">
              <a:solidFill>
                <a:schemeClr val="dk1"/>
              </a:solidFill>
              <a:latin typeface="Calibri"/>
              <a:ea typeface="Calibri"/>
              <a:cs typeface="Calibri"/>
              <a:sym typeface="Calibri"/>
            </a:endParaRPr>
          </a:p>
        </p:txBody>
      </p:sp>
      <p:graphicFrame>
        <p:nvGraphicFramePr>
          <p:cNvPr id="229" name="Google Shape;229;p13"/>
          <p:cNvGraphicFramePr/>
          <p:nvPr/>
        </p:nvGraphicFramePr>
        <p:xfrm>
          <a:off x="1371600" y="2008675"/>
          <a:ext cx="3000000" cy="3000000"/>
        </p:xfrm>
        <a:graphic>
          <a:graphicData uri="http://schemas.openxmlformats.org/drawingml/2006/table">
            <a:tbl>
              <a:tblPr bandRow="1" firstRow="1">
                <a:noFill/>
                <a:tableStyleId>{BE7B83FC-5D70-4209-A0C7-73DB95AA8EF5}</a:tableStyleId>
              </a:tblPr>
              <a:tblGrid>
                <a:gridCol w="3048000"/>
                <a:gridCol w="3048000"/>
                <a:gridCol w="3048000"/>
                <a:gridCol w="3048000"/>
              </a:tblGrid>
              <a:tr h="370850">
                <a:tc>
                  <a:txBody>
                    <a:bodyPr/>
                    <a:lstStyle/>
                    <a:p>
                      <a:pPr indent="0" lvl="0" marL="0" marR="0" rtl="0" algn="l">
                        <a:lnSpc>
                          <a:spcPct val="100000"/>
                        </a:lnSpc>
                        <a:spcBef>
                          <a:spcPts val="0"/>
                        </a:spcBef>
                        <a:spcAft>
                          <a:spcPts val="0"/>
                        </a:spcAft>
                        <a:buClr>
                          <a:srgbClr val="000000"/>
                        </a:buClr>
                        <a:buSzPts val="1800"/>
                        <a:buFont typeface="Arial"/>
                        <a:buNone/>
                      </a:pPr>
                      <a:r>
                        <a:rPr lang="en-GB" sz="1800"/>
                        <a:t>Stratégie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t>Definition</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Avantages</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Inconvénients</a:t>
                      </a:r>
                      <a:endParaRPr sz="1800" u="none" cap="none" strike="noStrike"/>
                    </a:p>
                  </a:txBody>
                  <a:tcPr marT="45725" marB="45725" marR="91450" marL="91450"/>
                </a:tc>
              </a:tr>
              <a:tr h="2720225">
                <a:tc>
                  <a:txBody>
                    <a:bodyPr/>
                    <a:lstStyle/>
                    <a:p>
                      <a:pPr indent="0" lvl="0" marL="0" marR="0" rtl="0" algn="l">
                        <a:lnSpc>
                          <a:spcPct val="100000"/>
                        </a:lnSpc>
                        <a:spcBef>
                          <a:spcPts val="0"/>
                        </a:spcBef>
                        <a:spcAft>
                          <a:spcPts val="0"/>
                        </a:spcAft>
                        <a:buClr>
                          <a:schemeClr val="dk1"/>
                        </a:buClr>
                        <a:buSzPts val="1100"/>
                        <a:buFont typeface="Arial"/>
                        <a:buNone/>
                      </a:pPr>
                      <a:r>
                        <a:rPr lang="en-GB" sz="1800"/>
                        <a:t>Tarification basée sur les coûts ou sur les coûts majorés</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lt1"/>
                        </a:buClr>
                        <a:buSzPts val="1800"/>
                        <a:buFont typeface="Calibri"/>
                        <a:buNone/>
                      </a:pPr>
                      <a:r>
                        <a:t/>
                      </a:r>
                      <a:endParaRPr sz="1800"/>
                    </a:p>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100"/>
                        <a:buFont typeface="Arial"/>
                        <a:buNone/>
                      </a:pPr>
                      <a:r>
                        <a:rPr lang="en-GB" sz="1800"/>
                        <a:t>Cette stratégie est très simple : vous calculez le coût de vos biens ou services et vous y ajoutez une marge. Par exemple, si la fabrication de votre produit coûte 2,50 euros et que vous y ajoutez une marge de 50 %, votre prix est de 5,00 euros.</a:t>
                      </a:r>
                      <a:endParaRPr sz="1800"/>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Facile à calculer et à mettre en œuvre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100"/>
                        <a:buFont typeface="Arial"/>
                        <a:buNone/>
                      </a:pPr>
                      <a:r>
                        <a:rPr lang="en-GB" sz="1800"/>
                        <a:t>Vos calculs de coûts sont-ils exacts ?</a:t>
                      </a:r>
                      <a:endParaRPr sz="1800"/>
                    </a:p>
                    <a:p>
                      <a:pPr indent="0" lvl="0" marL="0" marR="0" rtl="0" algn="l">
                        <a:lnSpc>
                          <a:spcPct val="100000"/>
                        </a:lnSpc>
                        <a:spcBef>
                          <a:spcPts val="0"/>
                        </a:spcBef>
                        <a:spcAft>
                          <a:spcPts val="0"/>
                        </a:spcAft>
                        <a:buClr>
                          <a:schemeClr val="dk1"/>
                        </a:buClr>
                        <a:buSzPts val="1100"/>
                        <a:buFont typeface="Arial"/>
                        <a:buNone/>
                      </a:pPr>
                      <a:r>
                        <a:rPr lang="en-GB" sz="1800"/>
                        <a:t>Se concentre uniquement sur les opérations internes et non sur la volonté potentielle du client de payer davantage</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100"/>
                        <a:buFont typeface="Arial"/>
                        <a:buNone/>
                      </a:pPr>
                      <a:r>
                        <a:rPr lang="en-GB" sz="1800"/>
                        <a:t>Une tarification basée sur le marché</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lt1"/>
                        </a:buClr>
                        <a:buSzPts val="1800"/>
                        <a:buFont typeface="Calibri"/>
                        <a:buNone/>
                      </a:pPr>
                      <a:r>
                        <a:t/>
                      </a:r>
                      <a:endParaRPr sz="1800"/>
                    </a:p>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Cette stratégie consiste à étudier le marché de manière à ce que vos prix soient très proches de ceux de vos concurrents.</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Dépasser l'approche interne et s'intéresser au marché externe</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Ne tient pas compte de la volonté du client de payer davantage</a:t>
                      </a:r>
                      <a:endParaRPr sz="1800" u="none" cap="none" strike="noStrike"/>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100"/>
                        <a:buFont typeface="Arial"/>
                        <a:buNone/>
                      </a:pPr>
                      <a:r>
                        <a:rPr lang="en-GB" sz="1800"/>
                        <a:t>Tarification basée sur la valeur</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lt1"/>
                        </a:buClr>
                        <a:buSzPts val="1800"/>
                        <a:buFont typeface="Calibri"/>
                        <a:buNone/>
                      </a:pPr>
                      <a:r>
                        <a:t/>
                      </a:r>
                      <a:endParaRPr sz="1800"/>
                    </a:p>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100"/>
                        <a:buFont typeface="Arial"/>
                        <a:buNone/>
                      </a:pPr>
                      <a:r>
                        <a:rPr lang="en-GB" sz="1800"/>
                        <a:t>Cette stratégie consiste à estimer la valeur de votre produit en fonction du point de vue du client et à fixer les prix en conséquence. </a:t>
                      </a:r>
                      <a:endParaRPr sz="1800"/>
                    </a:p>
                  </a:txBody>
                  <a:tcPr marT="45725" marB="45725" marR="91450" marL="91450"/>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Tient compte du consentement à payer du client</a:t>
                      </a:r>
                      <a:endParaRPr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100"/>
                        <a:buFont typeface="Arial"/>
                        <a:buNone/>
                      </a:pPr>
                      <a:r>
                        <a:rPr lang="en-GB" sz="1800"/>
                        <a:t>Peut être difficile à mettre en œuvre car vous devez être en mesure de calculer le prix que votre client est prêt à payer.</a:t>
                      </a:r>
                      <a:endParaRPr sz="1800"/>
                    </a:p>
                  </a:txBody>
                  <a:tcPr marT="45725" marB="45725" marR="91450" marL="91450"/>
                </a:tc>
              </a:tr>
            </a:tbl>
          </a:graphicData>
        </a:graphic>
      </p:graphicFrame>
      <p:sp>
        <p:nvSpPr>
          <p:cNvPr id="230" name="Google Shape;230;p13"/>
          <p:cNvSpPr txBox="1"/>
          <p:nvPr/>
        </p:nvSpPr>
        <p:spPr>
          <a:xfrm>
            <a:off x="1371600" y="7952825"/>
            <a:ext cx="16824900" cy="1262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GB" sz="1900" u="none" cap="none" strike="noStrike">
                <a:solidFill>
                  <a:schemeClr val="dk1"/>
                </a:solidFill>
                <a:latin typeface="Calibri"/>
                <a:ea typeface="Calibri"/>
                <a:cs typeface="Calibri"/>
                <a:sym typeface="Calibri"/>
              </a:rPr>
              <a:t>Recomm</a:t>
            </a:r>
            <a:r>
              <a:rPr b="1" lang="en-GB" sz="1900">
                <a:solidFill>
                  <a:schemeClr val="dk1"/>
                </a:solidFill>
                <a:latin typeface="Calibri"/>
                <a:ea typeface="Calibri"/>
                <a:cs typeface="Calibri"/>
                <a:sym typeface="Calibri"/>
              </a:rPr>
              <a:t>a</a:t>
            </a:r>
            <a:r>
              <a:rPr b="1" i="0" lang="en-GB" sz="1900" u="none" cap="none" strike="noStrike">
                <a:solidFill>
                  <a:schemeClr val="dk1"/>
                </a:solidFill>
                <a:latin typeface="Calibri"/>
                <a:ea typeface="Calibri"/>
                <a:cs typeface="Calibri"/>
                <a:sym typeface="Calibri"/>
              </a:rPr>
              <a:t>ndation:</a:t>
            </a:r>
            <a:endParaRPr b="0" i="0" sz="900" u="none" cap="none" strike="noStrike">
              <a:solidFill>
                <a:srgbClr val="000000"/>
              </a:solidFill>
              <a:latin typeface="Arial"/>
              <a:ea typeface="Arial"/>
              <a:cs typeface="Arial"/>
              <a:sym typeface="Arial"/>
            </a:endParaRPr>
          </a:p>
          <a:p>
            <a:pPr indent="-311150" lvl="0" marL="342900" marR="0" rtl="0" algn="l">
              <a:lnSpc>
                <a:spcPct val="100000"/>
              </a:lnSpc>
              <a:spcBef>
                <a:spcPts val="0"/>
              </a:spcBef>
              <a:spcAft>
                <a:spcPts val="0"/>
              </a:spcAft>
              <a:buClr>
                <a:schemeClr val="dk1"/>
              </a:buClr>
              <a:buSzPts val="1900"/>
              <a:buChar char="•"/>
            </a:pPr>
            <a:r>
              <a:rPr lang="en-GB" sz="1900">
                <a:solidFill>
                  <a:schemeClr val="dk1"/>
                </a:solidFill>
                <a:latin typeface="Calibri"/>
                <a:ea typeface="Calibri"/>
                <a:cs typeface="Calibri"/>
                <a:sym typeface="Calibri"/>
              </a:rPr>
              <a:t>Utiliser une approche équilibrée de la gestion des revenus et incorporer des éléments des trois stratégies.</a:t>
            </a:r>
            <a:endParaRPr sz="1900">
              <a:solidFill>
                <a:schemeClr val="dk1"/>
              </a:solidFill>
              <a:latin typeface="Calibri"/>
              <a:ea typeface="Calibri"/>
              <a:cs typeface="Calibri"/>
              <a:sym typeface="Calibri"/>
            </a:endParaRPr>
          </a:p>
          <a:p>
            <a:pPr indent="-311150" lvl="0" marL="342900" marR="0" rtl="0" algn="l">
              <a:lnSpc>
                <a:spcPct val="100000"/>
              </a:lnSpc>
              <a:spcBef>
                <a:spcPts val="0"/>
              </a:spcBef>
              <a:spcAft>
                <a:spcPts val="0"/>
              </a:spcAft>
              <a:buClr>
                <a:schemeClr val="dk1"/>
              </a:buClr>
              <a:buSzPts val="1900"/>
              <a:buChar char="•"/>
            </a:pPr>
            <a:r>
              <a:rPr lang="en-GB" sz="1900">
                <a:solidFill>
                  <a:schemeClr val="dk1"/>
                </a:solidFill>
                <a:latin typeface="Calibri"/>
                <a:ea typeface="Calibri"/>
                <a:cs typeface="Calibri"/>
                <a:sym typeface="Calibri"/>
              </a:rPr>
              <a:t>Veillez à ce que tous les éléments de votre entreprise soient pris en compte, par exemple les ventes, le marketing, etc.</a:t>
            </a:r>
            <a:endParaRPr sz="1900">
              <a:solidFill>
                <a:schemeClr val="dk1"/>
              </a:solidFill>
              <a:latin typeface="Calibri"/>
              <a:ea typeface="Calibri"/>
              <a:cs typeface="Calibri"/>
              <a:sym typeface="Calibri"/>
            </a:endParaRPr>
          </a:p>
          <a:p>
            <a:pPr indent="-311150" lvl="0" marL="342900" marR="0" rtl="0" algn="l">
              <a:lnSpc>
                <a:spcPct val="100000"/>
              </a:lnSpc>
              <a:spcBef>
                <a:spcPts val="0"/>
              </a:spcBef>
              <a:spcAft>
                <a:spcPts val="0"/>
              </a:spcAft>
              <a:buClr>
                <a:schemeClr val="dk1"/>
              </a:buClr>
              <a:buSzPts val="1900"/>
              <a:buChar char="•"/>
            </a:pPr>
            <a:r>
              <a:rPr lang="en-GB" sz="1900">
                <a:solidFill>
                  <a:schemeClr val="dk1"/>
                </a:solidFill>
                <a:latin typeface="Calibri"/>
                <a:ea typeface="Calibri"/>
                <a:cs typeface="Calibri"/>
                <a:sym typeface="Calibri"/>
              </a:rPr>
              <a:t>Des produits différents peuvent nécessiter des stratégies différentes.</a:t>
            </a:r>
            <a:endParaRPr sz="19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4"/>
          <p:cNvSpPr txBox="1"/>
          <p:nvPr/>
        </p:nvSpPr>
        <p:spPr>
          <a:xfrm>
            <a:off x="1600200" y="2247900"/>
            <a:ext cx="14554200" cy="3109200"/>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2800"/>
              <a:buFont typeface="Arial"/>
              <a:buNone/>
            </a:pPr>
            <a:r>
              <a:rPr b="1" lang="en-GB" sz="2800">
                <a:solidFill>
                  <a:schemeClr val="dk1"/>
                </a:solidFill>
                <a:latin typeface="Calibri"/>
                <a:ea typeface="Calibri"/>
                <a:cs typeface="Calibri"/>
                <a:sym typeface="Calibri"/>
              </a:rPr>
              <a:t>Autres sujets </a:t>
            </a:r>
            <a:endParaRPr b="0" i="0" sz="1400" u="none" cap="none" strike="noStrike">
              <a:solidFill>
                <a:srgbClr val="000000"/>
              </a:solidFill>
              <a:latin typeface="Arial"/>
              <a:ea typeface="Arial"/>
              <a:cs typeface="Arial"/>
              <a:sym typeface="Arial"/>
            </a:endParaRPr>
          </a:p>
          <a:p>
            <a:pPr indent="-285750" lvl="0" marL="285750" marR="0" rtl="0" algn="l">
              <a:lnSpc>
                <a:spcPct val="2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Établir des relations avec les banques</a:t>
            </a:r>
            <a:endParaRPr sz="2800">
              <a:solidFill>
                <a:schemeClr val="dk1"/>
              </a:solidFill>
              <a:latin typeface="Calibri"/>
              <a:ea typeface="Calibri"/>
              <a:cs typeface="Calibri"/>
              <a:sym typeface="Calibri"/>
            </a:endParaRPr>
          </a:p>
          <a:p>
            <a:pPr indent="-285750" lvl="0" marL="285750" marR="0" rtl="0" algn="l">
              <a:lnSpc>
                <a:spcPct val="2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Investir en soi - construire des réseaux</a:t>
            </a:r>
            <a:endParaRPr sz="2800">
              <a:solidFill>
                <a:schemeClr val="dk1"/>
              </a:solidFill>
              <a:latin typeface="Calibri"/>
              <a:ea typeface="Calibri"/>
              <a:cs typeface="Calibri"/>
              <a:sym typeface="Calibri"/>
            </a:endParaRPr>
          </a:p>
          <a:p>
            <a:pPr indent="-285750" lvl="0" marL="285750" marR="0" rtl="0" algn="l">
              <a:lnSpc>
                <a:spcPct val="200000"/>
              </a:lnSpc>
              <a:spcBef>
                <a:spcPts val="0"/>
              </a:spcBef>
              <a:spcAft>
                <a:spcPts val="0"/>
              </a:spcAft>
              <a:buClr>
                <a:schemeClr val="dk1"/>
              </a:buClr>
              <a:buSzPts val="2800"/>
              <a:buChar char="•"/>
            </a:pPr>
            <a:r>
              <a:rPr lang="en-GB" sz="2800">
                <a:solidFill>
                  <a:schemeClr val="dk1"/>
                </a:solidFill>
                <a:latin typeface="Calibri"/>
                <a:ea typeface="Calibri"/>
                <a:cs typeface="Calibri"/>
                <a:sym typeface="Calibri"/>
              </a:rPr>
              <a:t>DPC</a:t>
            </a:r>
            <a:endParaRPr sz="2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pic>
        <p:nvPicPr>
          <p:cNvPr id="34" name="Google Shape;34;p2"/>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35" name="Google Shape;35;p2"/>
          <p:cNvSpPr/>
          <p:nvPr/>
        </p:nvSpPr>
        <p:spPr>
          <a:xfrm rot="5400000">
            <a:off x="1592100" y="4214227"/>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 name="Google Shape;36;p2"/>
          <p:cNvSpPr/>
          <p:nvPr/>
        </p:nvSpPr>
        <p:spPr>
          <a:xfrm rot="5400000">
            <a:off x="1592100" y="5375855"/>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 name="Google Shape;37;p2"/>
          <p:cNvSpPr/>
          <p:nvPr/>
        </p:nvSpPr>
        <p:spPr>
          <a:xfrm rot="5400000">
            <a:off x="1599027" y="6607146"/>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8" name="Google Shape;38;p2"/>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GB" sz="4000" u="none" cap="none" strike="noStrike">
                <a:solidFill>
                  <a:srgbClr val="660066"/>
                </a:solidFill>
                <a:latin typeface="Calibri"/>
                <a:ea typeface="Calibri"/>
                <a:cs typeface="Calibri"/>
                <a:sym typeface="Calibri"/>
              </a:rPr>
              <a:t>Objecti</a:t>
            </a:r>
            <a:r>
              <a:rPr b="1" lang="en-GB" sz="4000">
                <a:solidFill>
                  <a:srgbClr val="660066"/>
                </a:solidFill>
                <a:latin typeface="Calibri"/>
                <a:ea typeface="Calibri"/>
                <a:cs typeface="Calibri"/>
                <a:sym typeface="Calibri"/>
              </a:rPr>
              <a:t>fs et buts </a:t>
            </a:r>
            <a:endParaRPr b="0" i="0" sz="1400" u="none" cap="none" strike="noStrike">
              <a:solidFill>
                <a:srgbClr val="000000"/>
              </a:solidFill>
              <a:latin typeface="Arial"/>
              <a:ea typeface="Arial"/>
              <a:cs typeface="Arial"/>
              <a:sym typeface="Arial"/>
            </a:endParaRPr>
          </a:p>
        </p:txBody>
      </p:sp>
      <p:sp>
        <p:nvSpPr>
          <p:cNvPr id="39" name="Google Shape;39;p2"/>
          <p:cNvSpPr txBox="1"/>
          <p:nvPr/>
        </p:nvSpPr>
        <p:spPr>
          <a:xfrm>
            <a:off x="1524000" y="2262375"/>
            <a:ext cx="11544300" cy="1385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À la fin de ce module, vous serez en mesure de :</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40" name="Google Shape;40;p2"/>
          <p:cNvSpPr txBox="1"/>
          <p:nvPr/>
        </p:nvSpPr>
        <p:spPr>
          <a:xfrm>
            <a:off x="2763600" y="4179850"/>
            <a:ext cx="76176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Comprendre le concept de flux de trésorerie</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41" name="Google Shape;41;p2"/>
          <p:cNvSpPr txBox="1"/>
          <p:nvPr/>
        </p:nvSpPr>
        <p:spPr>
          <a:xfrm>
            <a:off x="2666987" y="5378090"/>
            <a:ext cx="51249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Gérer votre cycle de trésorerie</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42" name="Google Shape;42;p2"/>
          <p:cNvSpPr txBox="1"/>
          <p:nvPr/>
        </p:nvSpPr>
        <p:spPr>
          <a:xfrm>
            <a:off x="2666974" y="6606737"/>
            <a:ext cx="51249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Prévoyez votre flux de trésorerie</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pic>
        <p:nvPicPr>
          <p:cNvPr id="43" name="Google Shape;43;p2"/>
          <p:cNvPicPr preferRelativeResize="0"/>
          <p:nvPr/>
        </p:nvPicPr>
        <p:blipFill rotWithShape="1">
          <a:blip r:embed="rId4">
            <a:alphaModFix/>
          </a:blip>
          <a:srcRect b="6869" l="2852" r="3199" t="6499"/>
          <a:stretch/>
        </p:blipFill>
        <p:spPr>
          <a:xfrm>
            <a:off x="9677400" y="4381320"/>
            <a:ext cx="7391400" cy="4543860"/>
          </a:xfrm>
          <a:prstGeom prst="rect">
            <a:avLst/>
          </a:prstGeom>
          <a:noFill/>
          <a:ln>
            <a:noFill/>
          </a:ln>
        </p:spPr>
      </p:pic>
      <p:sp>
        <p:nvSpPr>
          <p:cNvPr id="44" name="Google Shape;44;p2"/>
          <p:cNvSpPr/>
          <p:nvPr/>
        </p:nvSpPr>
        <p:spPr>
          <a:xfrm rot="5400000">
            <a:off x="1592072" y="7882737"/>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5" name="Google Shape;45;p2"/>
          <p:cNvSpPr txBox="1"/>
          <p:nvPr/>
        </p:nvSpPr>
        <p:spPr>
          <a:xfrm>
            <a:off x="2667000" y="7798400"/>
            <a:ext cx="78108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Comprendre la tarification pour votre entreprise</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46" name="Google Shape;46;p2"/>
          <p:cNvSpPr txBox="1"/>
          <p:nvPr/>
        </p:nvSpPr>
        <p:spPr>
          <a:xfrm>
            <a:off x="2666975" y="3068650"/>
            <a:ext cx="14577000" cy="1111200"/>
          </a:xfrm>
          <a:prstGeom prst="rect">
            <a:avLst/>
          </a:prstGeom>
          <a:noFill/>
          <a:ln>
            <a:noFill/>
          </a:ln>
        </p:spPr>
        <p:txBody>
          <a:bodyPr anchorCtr="0" anchor="t" bIns="91425" lIns="91425" spcFirstLastPara="1" rIns="91425" wrap="square" tIns="91425">
            <a:spAutoFit/>
          </a:bodyPr>
          <a:lstStyle/>
          <a:p>
            <a:pPr indent="0" lvl="0" marL="0" marR="0" rtl="0" algn="just">
              <a:lnSpc>
                <a:spcPct val="115000"/>
              </a:lnSpc>
              <a:spcBef>
                <a:spcPts val="0"/>
              </a:spcBef>
              <a:spcAft>
                <a:spcPts val="0"/>
              </a:spcAft>
              <a:buClr>
                <a:schemeClr val="dk1"/>
              </a:buClr>
              <a:buSzPts val="1100"/>
              <a:buFont typeface="Arial"/>
              <a:buNone/>
            </a:pPr>
            <a:r>
              <a:rPr lang="en-GB" sz="2800">
                <a:solidFill>
                  <a:schemeClr val="dk1"/>
                </a:solidFill>
                <a:latin typeface="Calibri"/>
                <a:ea typeface="Calibri"/>
                <a:cs typeface="Calibri"/>
                <a:sym typeface="Calibri"/>
              </a:rPr>
              <a:t>Comprendre l'importance de la finance pour l'esprit d'entreprise et son lien avec l'économie</a:t>
            </a:r>
            <a:endParaRPr sz="2800">
              <a:solidFill>
                <a:schemeClr val="dk1"/>
              </a:solidFill>
              <a:latin typeface="Calibri"/>
              <a:ea typeface="Calibri"/>
              <a:cs typeface="Calibri"/>
              <a:sym typeface="Calibri"/>
            </a:endParaRPr>
          </a:p>
          <a:p>
            <a:pPr indent="0" lvl="0" marL="0" marR="0" rtl="0" algn="just">
              <a:lnSpc>
                <a:spcPct val="115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47" name="Google Shape;47;p2"/>
          <p:cNvSpPr/>
          <p:nvPr/>
        </p:nvSpPr>
        <p:spPr>
          <a:xfrm rot="5400000">
            <a:off x="1592100" y="3152952"/>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5"/>
          <p:cNvSpPr txBox="1"/>
          <p:nvPr/>
        </p:nvSpPr>
        <p:spPr>
          <a:xfrm>
            <a:off x="1447800" y="1573291"/>
            <a:ext cx="35814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4000">
                <a:solidFill>
                  <a:srgbClr val="660066"/>
                </a:solidFill>
                <a:latin typeface="Calibri"/>
                <a:ea typeface="Calibri"/>
                <a:cs typeface="Calibri"/>
                <a:sym typeface="Calibri"/>
              </a:rPr>
              <a:t>En résumé</a:t>
            </a:r>
            <a:endParaRPr b="1" sz="4000">
              <a:solidFill>
                <a:srgbClr val="660066"/>
              </a:solidFill>
              <a:latin typeface="Calibri"/>
              <a:ea typeface="Calibri"/>
              <a:cs typeface="Calibri"/>
              <a:sym typeface="Calibri"/>
            </a:endParaRPr>
          </a:p>
        </p:txBody>
      </p:sp>
      <p:sp>
        <p:nvSpPr>
          <p:cNvPr id="241" name="Google Shape;241;p15"/>
          <p:cNvSpPr txBox="1"/>
          <p:nvPr/>
        </p:nvSpPr>
        <p:spPr>
          <a:xfrm>
            <a:off x="2188631" y="3055213"/>
            <a:ext cx="27432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800">
                <a:solidFill>
                  <a:schemeClr val="dk1"/>
                </a:solidFill>
                <a:latin typeface="Calibri"/>
                <a:ea typeface="Calibri"/>
                <a:cs typeface="Calibri"/>
                <a:sym typeface="Calibri"/>
              </a:rPr>
              <a:t>Rentabilité</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
        <p:nvSpPr>
          <p:cNvPr id="242" name="Google Shape;242;p15"/>
          <p:cNvSpPr txBox="1"/>
          <p:nvPr/>
        </p:nvSpPr>
        <p:spPr>
          <a:xfrm>
            <a:off x="2188624" y="3763100"/>
            <a:ext cx="2840700" cy="3010800"/>
          </a:xfrm>
          <a:prstGeom prst="rect">
            <a:avLst/>
          </a:prstGeom>
          <a:noFill/>
          <a:ln>
            <a:noFill/>
          </a:ln>
        </p:spPr>
        <p:txBody>
          <a:bodyPr anchorCtr="0" anchor="ctr" bIns="45700" lIns="91425" spcFirstLastPara="1" rIns="91425" wrap="square" tIns="45700">
            <a:spAutoFit/>
          </a:bodyPr>
          <a:lstStyle/>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Recettes</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Coûts</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Profit</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Rentabilité</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Plan d'affaires</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L'esprit d'entreprise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43" name="Google Shape;243;p15"/>
          <p:cNvSpPr txBox="1"/>
          <p:nvPr/>
        </p:nvSpPr>
        <p:spPr>
          <a:xfrm>
            <a:off x="7543800" y="7320290"/>
            <a:ext cx="2743201"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GB" sz="2800">
                <a:solidFill>
                  <a:schemeClr val="dk1"/>
                </a:solidFill>
                <a:latin typeface="Calibri"/>
                <a:ea typeface="Calibri"/>
                <a:cs typeface="Calibri"/>
                <a:sym typeface="Calibri"/>
              </a:rPr>
              <a:t>Tarification</a:t>
            </a:r>
            <a:endParaRPr b="1" i="0" sz="2800" u="none" cap="none" strike="noStrike">
              <a:solidFill>
                <a:schemeClr val="dk1"/>
              </a:solidFill>
              <a:latin typeface="Calibri"/>
              <a:ea typeface="Calibri"/>
              <a:cs typeface="Calibri"/>
              <a:sym typeface="Calibri"/>
            </a:endParaRPr>
          </a:p>
        </p:txBody>
      </p:sp>
      <p:sp>
        <p:nvSpPr>
          <p:cNvPr id="244" name="Google Shape;244;p15"/>
          <p:cNvSpPr txBox="1"/>
          <p:nvPr/>
        </p:nvSpPr>
        <p:spPr>
          <a:xfrm>
            <a:off x="13080776" y="3081525"/>
            <a:ext cx="41739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800">
                <a:solidFill>
                  <a:schemeClr val="dk1"/>
                </a:solidFill>
                <a:latin typeface="Calibri"/>
                <a:ea typeface="Calibri"/>
                <a:cs typeface="Calibri"/>
                <a:sym typeface="Calibri"/>
              </a:rPr>
              <a:t>Flux de trésorerie</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sp>
        <p:nvSpPr>
          <p:cNvPr id="245" name="Google Shape;245;p15"/>
          <p:cNvSpPr txBox="1"/>
          <p:nvPr/>
        </p:nvSpPr>
        <p:spPr>
          <a:xfrm>
            <a:off x="13080772" y="3522365"/>
            <a:ext cx="3378300" cy="26781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Cycle de trésorerie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Gestion des flux de trésorerie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Prévisions de trésorerie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46" name="Google Shape;246;p15"/>
          <p:cNvSpPr/>
          <p:nvPr/>
        </p:nvSpPr>
        <p:spPr>
          <a:xfrm rot="5400000">
            <a:off x="1561069"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7" name="Google Shape;247;p15"/>
          <p:cNvSpPr/>
          <p:nvPr/>
        </p:nvSpPr>
        <p:spPr>
          <a:xfrm rot="5400000">
            <a:off x="6011672" y="7666228"/>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8" name="Google Shape;248;p15"/>
          <p:cNvSpPr/>
          <p:nvPr/>
        </p:nvSpPr>
        <p:spPr>
          <a:xfrm rot="5400000">
            <a:off x="12463044"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249" name="Google Shape;249;p15"/>
          <p:cNvPicPr preferRelativeResize="0"/>
          <p:nvPr/>
        </p:nvPicPr>
        <p:blipFill rotWithShape="1">
          <a:blip r:embed="rId3">
            <a:alphaModFix/>
          </a:blip>
          <a:srcRect b="0" l="0" r="0" t="0"/>
          <a:stretch/>
        </p:blipFill>
        <p:spPr>
          <a:xfrm>
            <a:off x="5791200" y="3330299"/>
            <a:ext cx="5439602" cy="3626401"/>
          </a:xfrm>
          <a:prstGeom prst="rect">
            <a:avLst/>
          </a:prstGeom>
          <a:noFill/>
          <a:ln>
            <a:noFill/>
          </a:ln>
        </p:spPr>
      </p:pic>
      <p:sp>
        <p:nvSpPr>
          <p:cNvPr id="250" name="Google Shape;250;p15"/>
          <p:cNvSpPr txBox="1"/>
          <p:nvPr/>
        </p:nvSpPr>
        <p:spPr>
          <a:xfrm>
            <a:off x="7543800" y="7804900"/>
            <a:ext cx="4686900" cy="19395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Qu'est-ce que la tarification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Stratégie de tarification</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pic>
        <p:nvPicPr>
          <p:cNvPr id="255" name="Google Shape;255;p17"/>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256" name="Google Shape;256;p17"/>
          <p:cNvSpPr txBox="1"/>
          <p:nvPr/>
        </p:nvSpPr>
        <p:spPr>
          <a:xfrm>
            <a:off x="4343400" y="4457700"/>
            <a:ext cx="9144000" cy="1323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660066"/>
              </a:buClr>
              <a:buSzPts val="8000"/>
              <a:buFont typeface="Calibri"/>
              <a:buNone/>
            </a:pPr>
            <a:r>
              <a:rPr b="1" lang="en-GB" sz="8000">
                <a:solidFill>
                  <a:srgbClr val="660066"/>
                </a:solidFill>
                <a:latin typeface="Calibri"/>
                <a:ea typeface="Calibri"/>
                <a:cs typeface="Calibri"/>
                <a:sym typeface="Calibri"/>
              </a:rPr>
              <a:t>Merci !</a:t>
            </a:r>
            <a:endParaRPr b="1" i="0" sz="8000" u="none" cap="none" strike="noStrike">
              <a:solidFill>
                <a:srgbClr val="660066"/>
              </a:solidFill>
              <a:latin typeface="Calibri"/>
              <a:ea typeface="Calibri"/>
              <a:cs typeface="Calibri"/>
              <a:sym typeface="Calibri"/>
            </a:endParaRPr>
          </a:p>
        </p:txBody>
      </p:sp>
      <p:sp>
        <p:nvSpPr>
          <p:cNvPr id="257" name="Google Shape;257;p17"/>
          <p:cNvSpPr txBox="1"/>
          <p:nvPr/>
        </p:nvSpPr>
        <p:spPr>
          <a:xfrm>
            <a:off x="8153400" y="5981700"/>
            <a:ext cx="1981200" cy="38151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2400"/>
              <a:buFont typeface="Arial"/>
              <a:buNone/>
            </a:pPr>
            <a:r>
              <a:rPr b="0" i="0" lang="en-GB" sz="2400" u="none" cap="none" strike="noStrike">
                <a:solidFill>
                  <a:schemeClr val="dk1"/>
                </a:solidFill>
                <a:latin typeface="Calibri"/>
                <a:ea typeface="Calibri"/>
                <a:cs typeface="Calibri"/>
                <a:sym typeface="Calibri"/>
              </a:rPr>
              <a:t>dewproject.eu</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graphicFrame>
        <p:nvGraphicFramePr>
          <p:cNvPr id="53" name="Google Shape;53;g1bb3cd1d8dc_0_0"/>
          <p:cNvGraphicFramePr/>
          <p:nvPr/>
        </p:nvGraphicFramePr>
        <p:xfrm>
          <a:off x="729343" y="2705100"/>
          <a:ext cx="3000000" cy="3000000"/>
        </p:xfrm>
        <a:graphic>
          <a:graphicData uri="http://schemas.openxmlformats.org/drawingml/2006/table">
            <a:tbl>
              <a:tblPr bandRow="1" firstRow="1">
                <a:noFill/>
                <a:tableStyleId>{F37AC87A-56A8-4BD5-BDD5-28E496F7F10C}</a:tableStyleId>
              </a:tblPr>
              <a:tblGrid>
                <a:gridCol w="1881075"/>
                <a:gridCol w="4171100"/>
                <a:gridCol w="5479600"/>
                <a:gridCol w="5460825"/>
              </a:tblGrid>
              <a:tr h="218450">
                <a:tc>
                  <a:txBody>
                    <a:bodyPr/>
                    <a:lstStyle/>
                    <a:p>
                      <a:pPr indent="0" lvl="0" marL="0" marR="0" rtl="0" algn="ctr">
                        <a:lnSpc>
                          <a:spcPct val="100000"/>
                        </a:lnSpc>
                        <a:spcBef>
                          <a:spcPts val="0"/>
                        </a:spcBef>
                        <a:spcAft>
                          <a:spcPts val="0"/>
                        </a:spcAft>
                        <a:buClr>
                          <a:srgbClr val="000000"/>
                        </a:buClr>
                        <a:buSzPts val="2000"/>
                        <a:buFont typeface="Arial"/>
                        <a:buNone/>
                      </a:pPr>
                      <a:r>
                        <a:rPr lang="en-GB" sz="2000" u="none" cap="none" strike="noStrike">
                          <a:solidFill>
                            <a:schemeClr val="lt1"/>
                          </a:solidFill>
                        </a:rPr>
                        <a:t>COMPETENCE</a:t>
                      </a:r>
                      <a:endParaRPr sz="2000" u="none" cap="none" strike="noStrike">
                        <a:solidFill>
                          <a:schemeClr val="lt1"/>
                        </a:solidFill>
                      </a:endParaRPr>
                    </a:p>
                  </a:txBody>
                  <a:tcPr marT="45725" marB="45725" marR="91450" marL="91450" anchor="ctr">
                    <a:lnL cap="flat" cmpd="sng" w="28575">
                      <a:solidFill>
                        <a:srgbClr val="660066"/>
                      </a:solidFill>
                      <a:prstDash val="solid"/>
                      <a:round/>
                      <a:headEnd len="sm" w="sm" type="none"/>
                      <a:tailEnd len="sm" w="sm" type="none"/>
                    </a:lnL>
                    <a:lnR cap="flat" cmpd="sng" w="28575">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lang="en-GB" sz="2000">
                          <a:solidFill>
                            <a:schemeClr val="lt1"/>
                          </a:solidFill>
                        </a:rPr>
                        <a:t>NIVEAU DE </a:t>
                      </a:r>
                      <a:r>
                        <a:rPr lang="en-GB" sz="2000">
                          <a:solidFill>
                            <a:schemeClr val="lt1"/>
                          </a:solidFill>
                        </a:rPr>
                        <a:t>COMPÉTENCE</a:t>
                      </a:r>
                      <a:r>
                        <a:rPr lang="en-GB" sz="2000">
                          <a:solidFill>
                            <a:schemeClr val="lt1"/>
                          </a:solidFill>
                        </a:rPr>
                        <a:t> - BASIQUE</a:t>
                      </a:r>
                      <a:endParaRPr sz="2000" u="none" cap="none" strike="noStrike">
                        <a:solidFill>
                          <a:schemeClr val="lt1"/>
                        </a:solidFill>
                      </a:endParaRPr>
                    </a:p>
                  </a:txBody>
                  <a:tcPr marT="45725" marB="45725" marR="91450" marL="91450" anchor="ctr">
                    <a:lnL cap="flat" cmpd="sng" w="28575">
                      <a:solidFill>
                        <a:srgbClr val="660066"/>
                      </a:solidFill>
                      <a:prstDash val="solid"/>
                      <a:round/>
                      <a:headEnd len="sm" w="sm" type="none"/>
                      <a:tailEnd len="sm" w="sm" type="none"/>
                    </a:lnL>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lang="en-GB" sz="2000">
                          <a:solidFill>
                            <a:schemeClr val="lt1"/>
                          </a:solidFill>
                        </a:rPr>
                        <a:t>NIVEAU DE </a:t>
                      </a:r>
                      <a:r>
                        <a:rPr lang="en-GB" sz="2000">
                          <a:solidFill>
                            <a:schemeClr val="lt1"/>
                          </a:solidFill>
                        </a:rPr>
                        <a:t>COMPÉTENCE</a:t>
                      </a:r>
                      <a:r>
                        <a:rPr lang="en-GB" sz="2000">
                          <a:solidFill>
                            <a:schemeClr val="lt1"/>
                          </a:solidFill>
                        </a:rPr>
                        <a:t> - </a:t>
                      </a:r>
                      <a:r>
                        <a:rPr lang="en-GB" sz="2000">
                          <a:solidFill>
                            <a:schemeClr val="lt1"/>
                          </a:solidFill>
                        </a:rPr>
                        <a:t>INTERMÉDIAIRE</a:t>
                      </a:r>
                      <a:endParaRPr sz="2000" u="none" cap="none" strike="noStrike">
                        <a:solidFill>
                          <a:schemeClr val="lt1"/>
                        </a:solidFill>
                      </a:endParaRPr>
                    </a:p>
                  </a:txBody>
                  <a:tcPr marT="45725" marB="45725" marR="91450" marL="91450" anchor="ctr">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lang="en-GB" sz="2000">
                          <a:solidFill>
                            <a:schemeClr val="lt1"/>
                          </a:solidFill>
                        </a:rPr>
                        <a:t>NIVEAU DE </a:t>
                      </a:r>
                      <a:r>
                        <a:rPr lang="en-GB" sz="2000">
                          <a:solidFill>
                            <a:schemeClr val="lt1"/>
                          </a:solidFill>
                        </a:rPr>
                        <a:t>COMPÉTENCE</a:t>
                      </a:r>
                      <a:r>
                        <a:rPr lang="en-GB" sz="2000">
                          <a:solidFill>
                            <a:schemeClr val="lt1"/>
                          </a:solidFill>
                        </a:rPr>
                        <a:t> - AVANCÉ</a:t>
                      </a:r>
                      <a:endParaRPr sz="2000" u="none" cap="none" strike="noStrike">
                        <a:solidFill>
                          <a:schemeClr val="lt1"/>
                        </a:solidFill>
                      </a:endParaRPr>
                    </a:p>
                  </a:txBody>
                  <a:tcPr marT="45725" marB="45725" marR="91450" marL="91450" anchor="ctr">
                    <a:lnL cap="flat" cmpd="sng" w="19050">
                      <a:solidFill>
                        <a:srgbClr val="660066"/>
                      </a:solidFill>
                      <a:prstDash val="solid"/>
                      <a:round/>
                      <a:headEnd len="sm" w="sm" type="none"/>
                      <a:tailEnd len="sm" w="sm" type="none"/>
                    </a:lnL>
                    <a:solidFill>
                      <a:srgbClr val="660066"/>
                    </a:solidFill>
                  </a:tcPr>
                </a:tc>
              </a:tr>
              <a:tr h="1234450">
                <a:tc>
                  <a:txBody>
                    <a:bodyPr/>
                    <a:lstStyle/>
                    <a:p>
                      <a:pPr indent="0" lvl="0" marL="0" marR="0" rtl="0" algn="l">
                        <a:lnSpc>
                          <a:spcPct val="100000"/>
                        </a:lnSpc>
                        <a:spcBef>
                          <a:spcPts val="0"/>
                        </a:spcBef>
                        <a:spcAft>
                          <a:spcPts val="0"/>
                        </a:spcAft>
                        <a:buClr>
                          <a:schemeClr val="dk1"/>
                        </a:buClr>
                        <a:buSzPts val="1100"/>
                        <a:buFont typeface="Arial"/>
                        <a:buNone/>
                      </a:pPr>
                      <a:r>
                        <a:rPr b="1" lang="en-GB" sz="1800">
                          <a:solidFill>
                            <a:srgbClr val="660066"/>
                          </a:solidFill>
                        </a:rPr>
                        <a:t>Conscience de soi et efficacité personnelle</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Les apprenants ont confiance en leur propre capacité à générer de la valeur pour les autres.</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Les apprenants peuvent tirer le meilleur parti de leurs forces et de leurs faiblesses. </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1" lang="en-GB" sz="1800">
                          <a:solidFill>
                            <a:srgbClr val="660066"/>
                          </a:solidFill>
                        </a:rPr>
                        <a:t>Les apprenants peuvent compenser leurs faiblesses en faisant équipe avec d'autres et en développant davantage leurs points forts.</a:t>
                      </a:r>
                      <a:endParaRPr b="1" sz="1800" u="none" cap="none" strike="noStrike">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lnSpc>
                          <a:spcPct val="100000"/>
                        </a:lnSpc>
                        <a:spcBef>
                          <a:spcPts val="0"/>
                        </a:spcBef>
                        <a:spcAft>
                          <a:spcPts val="0"/>
                        </a:spcAft>
                        <a:buClr>
                          <a:schemeClr val="dk1"/>
                        </a:buClr>
                        <a:buSzPts val="1100"/>
                        <a:buFont typeface="Arial"/>
                        <a:buNone/>
                      </a:pPr>
                      <a:r>
                        <a:rPr b="1" lang="en-GB" sz="1800">
                          <a:solidFill>
                            <a:srgbClr val="660066"/>
                          </a:solidFill>
                        </a:rPr>
                        <a:t>Motivation et persévérance</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t>Les apprenants veulent suivre leur passion et créer de la valeur pour les autres.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t>Les apprenants sont prêts à consacrer des efforts et des ressources à leur passion et à créer de la valeur pour les autres.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t>Les apprenants peuvent rester concentrés sur leur passion et continuer à créer de la valeur malgré les échecs.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lnSpc>
                          <a:spcPct val="100000"/>
                        </a:lnSpc>
                        <a:spcBef>
                          <a:spcPts val="0"/>
                        </a:spcBef>
                        <a:spcAft>
                          <a:spcPts val="0"/>
                        </a:spcAft>
                        <a:buClr>
                          <a:schemeClr val="dk1"/>
                        </a:buClr>
                        <a:buSzPts val="1100"/>
                        <a:buFont typeface="Arial"/>
                        <a:buNone/>
                      </a:pPr>
                      <a:r>
                        <a:rPr b="1" lang="en-GB" sz="1800">
                          <a:solidFill>
                            <a:srgbClr val="660066"/>
                          </a:solidFill>
                        </a:rPr>
                        <a:t>Mobilisation des ressources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Les apprenants peuvent trouver et utiliser les ressources de manière responsable. </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t>Les apprenants peuvent rassembler et gérer différents types de ressources afin de créer de la valeur pour les autres.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Les apprenants peuvent définir des stratégies pour mobiliser les ressources dont ils ont besoin pour générer de la valeur pour les autres.</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219200">
                <a:tc>
                  <a:txBody>
                    <a:bodyPr/>
                    <a:lstStyle/>
                    <a:p>
                      <a:pPr indent="0" lvl="0" marL="0" marR="0" rtl="0" algn="l">
                        <a:lnSpc>
                          <a:spcPct val="100000"/>
                        </a:lnSpc>
                        <a:spcBef>
                          <a:spcPts val="0"/>
                        </a:spcBef>
                        <a:spcAft>
                          <a:spcPts val="0"/>
                        </a:spcAft>
                        <a:buClr>
                          <a:schemeClr val="dk1"/>
                        </a:buClr>
                        <a:buSzPts val="1100"/>
                        <a:buFont typeface="Arial"/>
                        <a:buNone/>
                      </a:pPr>
                      <a:r>
                        <a:rPr b="1" lang="en-GB" sz="1800">
                          <a:solidFill>
                            <a:srgbClr val="660066"/>
                          </a:solidFill>
                        </a:rPr>
                        <a:t>Culture financière et économique </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Les apprenants peuvent établir le budget d'une activité simple. </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t>Les apprenants peuvent trouver des options de financement et gérer un budget pour leur activité de création de valeur.</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a:t>Les apprenants peuvent élaborer un plan pour la viabilité financière d'une activité créatrice de valeur.</a:t>
                      </a:r>
                      <a:endParaRPr sz="1800" u="none" cap="none" strike="noStrike"/>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066800">
                <a:tc>
                  <a:txBody>
                    <a:bodyPr/>
                    <a:lstStyle/>
                    <a:p>
                      <a:pPr indent="0" lvl="0" marL="0" marR="0" rtl="0" algn="l">
                        <a:lnSpc>
                          <a:spcPct val="100000"/>
                        </a:lnSpc>
                        <a:spcBef>
                          <a:spcPts val="0"/>
                        </a:spcBef>
                        <a:spcAft>
                          <a:spcPts val="0"/>
                        </a:spcAft>
                        <a:buClr>
                          <a:schemeClr val="dk1"/>
                        </a:buClr>
                        <a:buSzPts val="1100"/>
                        <a:buFont typeface="Arial"/>
                        <a:buNone/>
                      </a:pPr>
                      <a:r>
                        <a:rPr b="1" lang="en-GB" sz="1800">
                          <a:solidFill>
                            <a:srgbClr val="660066"/>
                          </a:solidFill>
                        </a:rPr>
                        <a:t>Mobiliser les autres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t>Les apprenants peuvent communiquer leurs idées clairement et avec enthousiasme.</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t>Les apprenants peuvent persuader, impliquer et inspirer les autres dans des activités créatrices de valeur.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1" lang="en-GB" sz="1800">
                          <a:solidFill>
                            <a:srgbClr val="660066"/>
                          </a:solidFill>
                        </a:rPr>
                        <a:t>Les apprenants peuvent inspirer les autres et les faire participer à des activités créatrices de valeur.</a:t>
                      </a:r>
                      <a:endParaRPr b="1" sz="1800" u="none" cap="none" strike="noStrike">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bl>
          </a:graphicData>
        </a:graphic>
      </p:graphicFrame>
      <p:sp>
        <p:nvSpPr>
          <p:cNvPr id="54" name="Google Shape;54;g1bb3cd1d8dc_0_0"/>
          <p:cNvSpPr/>
          <p:nvPr/>
        </p:nvSpPr>
        <p:spPr>
          <a:xfrm>
            <a:off x="12075947" y="310135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 name="Google Shape;55;g1bb3cd1d8dc_0_0"/>
          <p:cNvSpPr txBox="1"/>
          <p:nvPr/>
        </p:nvSpPr>
        <p:spPr>
          <a:xfrm>
            <a:off x="1486475" y="1773148"/>
            <a:ext cx="14173200" cy="7014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100"/>
              <a:buFont typeface="Arial"/>
              <a:buNone/>
            </a:pPr>
            <a:r>
              <a:rPr b="1" lang="en-GB" sz="3200">
                <a:solidFill>
                  <a:srgbClr val="660066"/>
                </a:solidFill>
                <a:latin typeface="Calibri"/>
                <a:ea typeface="Calibri"/>
                <a:cs typeface="Calibri"/>
                <a:sym typeface="Calibri"/>
              </a:rPr>
              <a:t>Cadre EntreComp - Espace ressources</a:t>
            </a:r>
            <a:endParaRPr b="1" sz="3200">
              <a:solidFill>
                <a:srgbClr val="660066"/>
              </a:solidFill>
              <a:latin typeface="Calibri"/>
              <a:ea typeface="Calibri"/>
              <a:cs typeface="Calibri"/>
              <a:sym typeface="Calibri"/>
            </a:endParaRPr>
          </a:p>
        </p:txBody>
      </p:sp>
      <p:sp>
        <p:nvSpPr>
          <p:cNvPr id="56" name="Google Shape;56;g1bb3cd1d8dc_0_0"/>
          <p:cNvSpPr/>
          <p:nvPr/>
        </p:nvSpPr>
        <p:spPr>
          <a:xfrm>
            <a:off x="12075947" y="65456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 name="Google Shape;57;g1bb3cd1d8dc_0_0"/>
          <p:cNvSpPr/>
          <p:nvPr/>
        </p:nvSpPr>
        <p:spPr>
          <a:xfrm>
            <a:off x="12075947" y="79172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3"/>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GB" sz="4000" u="none" cap="none" strike="noStrike">
                <a:solidFill>
                  <a:srgbClr val="660066"/>
                </a:solidFill>
                <a:latin typeface="Calibri"/>
                <a:ea typeface="Calibri"/>
                <a:cs typeface="Calibri"/>
                <a:sym typeface="Calibri"/>
              </a:rPr>
              <a:t>Index</a:t>
            </a:r>
            <a:endParaRPr b="0" i="0" sz="1400" u="none" cap="none" strike="noStrike">
              <a:solidFill>
                <a:srgbClr val="000000"/>
              </a:solidFill>
              <a:latin typeface="Arial"/>
              <a:ea typeface="Arial"/>
              <a:cs typeface="Arial"/>
              <a:sym typeface="Arial"/>
            </a:endParaRPr>
          </a:p>
        </p:txBody>
      </p:sp>
      <p:grpSp>
        <p:nvGrpSpPr>
          <p:cNvPr id="63" name="Google Shape;63;p3"/>
          <p:cNvGrpSpPr/>
          <p:nvPr/>
        </p:nvGrpSpPr>
        <p:grpSpPr>
          <a:xfrm>
            <a:off x="2432400" y="2598200"/>
            <a:ext cx="10017300" cy="1861700"/>
            <a:chOff x="6186394" y="344894"/>
            <a:chExt cx="10017300" cy="1861700"/>
          </a:xfrm>
        </p:grpSpPr>
        <p:sp>
          <p:nvSpPr>
            <p:cNvPr id="64" name="Google Shape;64;p3"/>
            <p:cNvSpPr txBox="1"/>
            <p:nvPr/>
          </p:nvSpPr>
          <p:spPr>
            <a:xfrm>
              <a:off x="6186394" y="895294"/>
              <a:ext cx="6916200" cy="13113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1 : Bénéfice et rentabilité</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2 : Recettes et coûts</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3 : Accès au financement   </a:t>
              </a:r>
              <a:endParaRPr sz="2400">
                <a:solidFill>
                  <a:schemeClr val="dk1"/>
                </a:solidFill>
                <a:latin typeface="Calibri"/>
                <a:ea typeface="Calibri"/>
                <a:cs typeface="Calibri"/>
                <a:sym typeface="Calibri"/>
              </a:endParaRPr>
            </a:p>
          </p:txBody>
        </p:sp>
        <p:sp>
          <p:nvSpPr>
            <p:cNvPr id="65" name="Google Shape;65;p3"/>
            <p:cNvSpPr txBox="1"/>
            <p:nvPr/>
          </p:nvSpPr>
          <p:spPr>
            <a:xfrm>
              <a:off x="6186394" y="344894"/>
              <a:ext cx="10017300" cy="1514700"/>
            </a:xfrm>
            <a:prstGeom prst="rect">
              <a:avLst/>
            </a:prstGeom>
            <a:noFill/>
            <a:ln>
              <a:noFill/>
            </a:ln>
          </p:spPr>
          <p:txBody>
            <a:bodyPr anchorCtr="0" anchor="t" bIns="45700" lIns="108000" spcFirstLastPara="1" rIns="108000" wrap="square" tIns="45700">
              <a:spAutoFit/>
            </a:bodyPr>
            <a:lstStyle/>
            <a:p>
              <a:pPr indent="0" lvl="0" marL="0" marR="0" rtl="0" algn="l">
                <a:lnSpc>
                  <a:spcPct val="115000"/>
                </a:lnSpc>
                <a:spcBef>
                  <a:spcPts val="0"/>
                </a:spcBef>
                <a:spcAft>
                  <a:spcPts val="0"/>
                </a:spcAft>
                <a:buClr>
                  <a:schemeClr val="dk1"/>
                </a:buClr>
                <a:buSzPts val="1100"/>
                <a:buFont typeface="Arial"/>
                <a:buNone/>
              </a:pPr>
              <a:r>
                <a:rPr b="1" lang="en-GB" sz="2800">
                  <a:solidFill>
                    <a:schemeClr val="dk1"/>
                  </a:solidFill>
                  <a:latin typeface="Calibri"/>
                  <a:ea typeface="Calibri"/>
                  <a:cs typeface="Calibri"/>
                  <a:sym typeface="Calibri"/>
                </a:rPr>
                <a:t>Unité 1 : De l'idée d'entreprise à la viabilité financière</a:t>
              </a:r>
              <a:endParaRPr b="1" sz="28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100"/>
                <a:buFont typeface="Arial"/>
                <a:buNone/>
              </a:pPr>
              <a:r>
                <a:t/>
              </a:r>
              <a:endParaRPr b="1" sz="2800">
                <a:solidFill>
                  <a:schemeClr val="dk1"/>
                </a:solidFill>
                <a:latin typeface="Calibri"/>
                <a:ea typeface="Calibri"/>
                <a:cs typeface="Calibri"/>
                <a:sym typeface="Calibri"/>
              </a:endParaRPr>
            </a:p>
          </p:txBody>
        </p:sp>
      </p:grpSp>
      <p:grpSp>
        <p:nvGrpSpPr>
          <p:cNvPr id="66" name="Google Shape;66;p3"/>
          <p:cNvGrpSpPr/>
          <p:nvPr/>
        </p:nvGrpSpPr>
        <p:grpSpPr>
          <a:xfrm>
            <a:off x="2432430" y="5227675"/>
            <a:ext cx="7252546" cy="3707025"/>
            <a:chOff x="6186395" y="1511453"/>
            <a:chExt cx="5648400" cy="3707025"/>
          </a:xfrm>
        </p:grpSpPr>
        <p:sp>
          <p:nvSpPr>
            <p:cNvPr id="67" name="Google Shape;67;p3"/>
            <p:cNvSpPr txBox="1"/>
            <p:nvPr/>
          </p:nvSpPr>
          <p:spPr>
            <a:xfrm>
              <a:off x="6186395" y="2207678"/>
              <a:ext cx="5359500" cy="30108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1 : Qu'est-ce que le cash-flow ?</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2 : Qu'est-ce que le cycle de trésorerie ?</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3 : Comment gérer votre trésorerie</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4 : Prévisions de trésorerie</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5 : Comment faire ?</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p:txBody>
        </p:sp>
        <p:sp>
          <p:nvSpPr>
            <p:cNvPr id="68" name="Google Shape;68;p3"/>
            <p:cNvSpPr txBox="1"/>
            <p:nvPr/>
          </p:nvSpPr>
          <p:spPr>
            <a:xfrm>
              <a:off x="6186395" y="1511453"/>
              <a:ext cx="5648400" cy="13854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800">
                  <a:solidFill>
                    <a:schemeClr val="dk1"/>
                  </a:solidFill>
                  <a:latin typeface="Calibri"/>
                  <a:ea typeface="Calibri"/>
                  <a:cs typeface="Calibri"/>
                  <a:sym typeface="Calibri"/>
                </a:rPr>
                <a:t>Unité 2 : Flux de trésorerie</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grpSp>
      <p:grpSp>
        <p:nvGrpSpPr>
          <p:cNvPr id="69" name="Google Shape;69;p3"/>
          <p:cNvGrpSpPr/>
          <p:nvPr/>
        </p:nvGrpSpPr>
        <p:grpSpPr>
          <a:xfrm>
            <a:off x="11726773" y="4571994"/>
            <a:ext cx="5124901" cy="2159818"/>
            <a:chOff x="5193768" y="287862"/>
            <a:chExt cx="5124901" cy="2159818"/>
          </a:xfrm>
        </p:grpSpPr>
        <p:sp>
          <p:nvSpPr>
            <p:cNvPr id="70" name="Google Shape;70;p3"/>
            <p:cNvSpPr txBox="1"/>
            <p:nvPr/>
          </p:nvSpPr>
          <p:spPr>
            <a:xfrm>
              <a:off x="5193769" y="877780"/>
              <a:ext cx="51249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1 : Fixation des prix</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2 : Stratégie de tarification</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3 : Types de stratégies de prix</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4 : Autres sujets</a:t>
              </a:r>
              <a:endParaRPr sz="2400">
                <a:solidFill>
                  <a:schemeClr val="dk1"/>
                </a:solidFill>
                <a:latin typeface="Calibri"/>
                <a:ea typeface="Calibri"/>
                <a:cs typeface="Calibri"/>
                <a:sym typeface="Calibri"/>
              </a:endParaRPr>
            </a:p>
          </p:txBody>
        </p:sp>
        <p:sp>
          <p:nvSpPr>
            <p:cNvPr id="71" name="Google Shape;71;p3"/>
            <p:cNvSpPr txBox="1"/>
            <p:nvPr/>
          </p:nvSpPr>
          <p:spPr>
            <a:xfrm>
              <a:off x="5193768" y="287862"/>
              <a:ext cx="5124900" cy="5232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GB" sz="2800">
                  <a:solidFill>
                    <a:schemeClr val="dk1"/>
                  </a:solidFill>
                  <a:latin typeface="Calibri"/>
                  <a:ea typeface="Calibri"/>
                  <a:cs typeface="Calibri"/>
                  <a:sym typeface="Calibri"/>
                </a:rPr>
                <a:t>Unité 3 : Fixation des prix</a:t>
              </a:r>
              <a:endParaRPr b="1" i="0" sz="2800" u="none" cap="none" strike="noStrike">
                <a:solidFill>
                  <a:schemeClr val="dk1"/>
                </a:solidFill>
                <a:latin typeface="Calibri"/>
                <a:ea typeface="Calibri"/>
                <a:cs typeface="Calibri"/>
                <a:sym typeface="Calibri"/>
              </a:endParaRPr>
            </a:p>
          </p:txBody>
        </p:sp>
      </p:grpSp>
      <p:sp>
        <p:nvSpPr>
          <p:cNvPr id="72" name="Google Shape;72;p3"/>
          <p:cNvSpPr/>
          <p:nvPr/>
        </p:nvSpPr>
        <p:spPr>
          <a:xfrm rot="5400000">
            <a:off x="1439700" y="2752914"/>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3" name="Google Shape;73;p3"/>
          <p:cNvSpPr/>
          <p:nvPr/>
        </p:nvSpPr>
        <p:spPr>
          <a:xfrm rot="5400000">
            <a:off x="1592100" y="5375855"/>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4" name="Google Shape;74;p3"/>
          <p:cNvSpPr/>
          <p:nvPr/>
        </p:nvSpPr>
        <p:spPr>
          <a:xfrm rot="5400000">
            <a:off x="10711852" y="4544196"/>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198a7ebc9da_0_9"/>
          <p:cNvSpPr txBox="1"/>
          <p:nvPr/>
        </p:nvSpPr>
        <p:spPr>
          <a:xfrm>
            <a:off x="1447800" y="1573300"/>
            <a:ext cx="12691500" cy="1139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1.	De l'idée commerciale à la viabilité financière - Profit et rentabilité</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
        <p:nvSpPr>
          <p:cNvPr id="80" name="Google Shape;80;g198a7ebc9da_0_9"/>
          <p:cNvSpPr txBox="1"/>
          <p:nvPr/>
        </p:nvSpPr>
        <p:spPr>
          <a:xfrm>
            <a:off x="1447800" y="2841866"/>
            <a:ext cx="15392400" cy="3786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La rentabilité est l'objectif fondamental et premier de toutes les entreprises et de tous les entrepreneurs.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Sans rentabilité, l'entreprise ne durera pas longtemps.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b="1" lang="en-GB" sz="2400">
                <a:solidFill>
                  <a:schemeClr val="dk1"/>
                </a:solidFill>
                <a:latin typeface="Calibri"/>
                <a:ea typeface="Calibri"/>
                <a:cs typeface="Calibri"/>
                <a:sym typeface="Calibri"/>
              </a:rPr>
              <a:t>Le profit et la réalisation de bénéfices</a:t>
            </a:r>
            <a:r>
              <a:rPr lang="en-GB" sz="2400">
                <a:solidFill>
                  <a:schemeClr val="dk1"/>
                </a:solidFill>
                <a:latin typeface="Calibri"/>
                <a:ea typeface="Calibri"/>
                <a:cs typeface="Calibri"/>
                <a:sym typeface="Calibri"/>
              </a:rPr>
              <a:t> sont les concepts préliminaires qui permettent de définir au mieux ce qu'est la rentabilité et pourquoi elle est importante.</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Le bénéfice est simplement défini comme l'excédent après déduction des coûts des recettes.</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sp>
        <p:nvSpPr>
          <p:cNvPr id="81" name="Google Shape;81;g198a7ebc9da_0_9"/>
          <p:cNvSpPr txBox="1"/>
          <p:nvPr/>
        </p:nvSpPr>
        <p:spPr>
          <a:xfrm>
            <a:off x="5138722" y="6547975"/>
            <a:ext cx="100755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2800">
                <a:solidFill>
                  <a:schemeClr val="dk1"/>
                </a:solidFill>
                <a:latin typeface="Helvetica Neue"/>
                <a:ea typeface="Helvetica Neue"/>
                <a:cs typeface="Helvetica Neue"/>
                <a:sym typeface="Helvetica Neue"/>
              </a:rPr>
              <a:t>BÉNÉFICE = RECETTES TOTALES - COÛTS TOTAUX</a:t>
            </a:r>
            <a:endParaRPr b="1"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Helvetica Neue"/>
              <a:ea typeface="Helvetica Neue"/>
              <a:cs typeface="Helvetica Neue"/>
              <a:sym typeface="Helvetica Neue"/>
            </a:endParaRPr>
          </a:p>
        </p:txBody>
      </p:sp>
      <p:sp>
        <p:nvSpPr>
          <p:cNvPr id="82" name="Google Shape;82;g198a7ebc9da_0_9"/>
          <p:cNvSpPr txBox="1"/>
          <p:nvPr/>
        </p:nvSpPr>
        <p:spPr>
          <a:xfrm>
            <a:off x="1447800" y="8252044"/>
            <a:ext cx="97536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En résumé, </a:t>
            </a:r>
            <a:r>
              <a:rPr b="1" lang="en-GB" sz="2400">
                <a:solidFill>
                  <a:schemeClr val="dk1"/>
                </a:solidFill>
                <a:latin typeface="Calibri"/>
                <a:ea typeface="Calibri"/>
                <a:cs typeface="Calibri"/>
                <a:sym typeface="Calibri"/>
              </a:rPr>
              <a:t>le bénéfice est une mesure absolue de la rentabilité d'une entreprise.</a:t>
            </a:r>
            <a:endParaRPr b="1"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pic>
        <p:nvPicPr>
          <p:cNvPr id="83" name="Google Shape;83;g198a7ebc9da_0_9"/>
          <p:cNvPicPr preferRelativeResize="0"/>
          <p:nvPr/>
        </p:nvPicPr>
        <p:blipFill rotWithShape="1">
          <a:blip r:embed="rId3">
            <a:alphaModFix/>
          </a:blip>
          <a:srcRect b="18647" l="11107" r="12967" t="18648"/>
          <a:stretch/>
        </p:blipFill>
        <p:spPr>
          <a:xfrm>
            <a:off x="2209800" y="5850679"/>
            <a:ext cx="2322219" cy="191780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g198a7ebc9da_0_29"/>
          <p:cNvSpPr txBox="1"/>
          <p:nvPr/>
        </p:nvSpPr>
        <p:spPr>
          <a:xfrm>
            <a:off x="1447800" y="1573300"/>
            <a:ext cx="12670800" cy="1662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1.	De l'idée commerciale à la viabilité financière - Profit et rentabilité</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400"/>
              <a:buFont typeface="Arial"/>
              <a:buNone/>
            </a:pPr>
            <a:r>
              <a:t/>
            </a:r>
            <a:endParaRPr b="1" sz="3400">
              <a:solidFill>
                <a:srgbClr val="660066"/>
              </a:solidFill>
              <a:latin typeface="Calibri"/>
              <a:ea typeface="Calibri"/>
              <a:cs typeface="Calibri"/>
              <a:sym typeface="Calibri"/>
            </a:endParaRPr>
          </a:p>
        </p:txBody>
      </p:sp>
      <p:sp>
        <p:nvSpPr>
          <p:cNvPr id="89" name="Google Shape;89;g198a7ebc9da_0_29"/>
          <p:cNvSpPr txBox="1"/>
          <p:nvPr/>
        </p:nvSpPr>
        <p:spPr>
          <a:xfrm>
            <a:off x="1447800" y="2857500"/>
            <a:ext cx="15392400" cy="15699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b="1" lang="en-GB" sz="2400">
                <a:solidFill>
                  <a:schemeClr val="dk1"/>
                </a:solidFill>
                <a:latin typeface="Calibri"/>
                <a:ea typeface="Calibri"/>
                <a:cs typeface="Calibri"/>
                <a:sym typeface="Calibri"/>
              </a:rPr>
              <a:t>La rentabilité est la mesure relative du profit, </a:t>
            </a:r>
            <a:r>
              <a:rPr lang="en-GB" sz="2400">
                <a:solidFill>
                  <a:schemeClr val="dk1"/>
                </a:solidFill>
                <a:latin typeface="Calibri"/>
                <a:ea typeface="Calibri"/>
                <a:cs typeface="Calibri"/>
                <a:sym typeface="Calibri"/>
              </a:rPr>
              <a:t>c'est-à-dire le montant du profit réalisé par rapport aux recettes totales.</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Cela signifie que le calcul de la rentabilité prend en compte le bénéfice, les recettes et les coûts en termes de pourcentage plutôt qu'en termes de montants absolus bruts.</a:t>
            </a:r>
            <a:endParaRPr b="1" sz="2400">
              <a:solidFill>
                <a:schemeClr val="dk1"/>
              </a:solidFill>
              <a:latin typeface="Calibri"/>
              <a:ea typeface="Calibri"/>
              <a:cs typeface="Calibri"/>
              <a:sym typeface="Calibri"/>
            </a:endParaRPr>
          </a:p>
        </p:txBody>
      </p:sp>
      <p:sp>
        <p:nvSpPr>
          <p:cNvPr id="90" name="Google Shape;90;g198a7ebc9da_0_29"/>
          <p:cNvSpPr txBox="1"/>
          <p:nvPr/>
        </p:nvSpPr>
        <p:spPr>
          <a:xfrm>
            <a:off x="1447800" y="5585721"/>
            <a:ext cx="39624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GB" sz="2800">
                <a:solidFill>
                  <a:schemeClr val="dk1"/>
                </a:solidFill>
                <a:latin typeface="Helvetica Neue"/>
                <a:ea typeface="Helvetica Neue"/>
                <a:cs typeface="Helvetica Neue"/>
                <a:sym typeface="Helvetica Neue"/>
              </a:rPr>
              <a:t>RENTABILITE   =</a:t>
            </a:r>
            <a:endParaRPr b="0" i="0" sz="1400" u="none" cap="none" strike="noStrike">
              <a:solidFill>
                <a:srgbClr val="000000"/>
              </a:solidFill>
              <a:latin typeface="Arial"/>
              <a:ea typeface="Arial"/>
              <a:cs typeface="Arial"/>
              <a:sym typeface="Arial"/>
            </a:endParaRPr>
          </a:p>
        </p:txBody>
      </p:sp>
      <p:cxnSp>
        <p:nvCxnSpPr>
          <p:cNvPr id="91" name="Google Shape;91;g198a7ebc9da_0_29"/>
          <p:cNvCxnSpPr/>
          <p:nvPr/>
        </p:nvCxnSpPr>
        <p:spPr>
          <a:xfrm>
            <a:off x="4724400" y="5847331"/>
            <a:ext cx="4114800" cy="0"/>
          </a:xfrm>
          <a:prstGeom prst="straightConnector1">
            <a:avLst/>
          </a:prstGeom>
          <a:noFill/>
          <a:ln cap="flat" cmpd="sng" w="12700">
            <a:solidFill>
              <a:schemeClr val="dk1"/>
            </a:solidFill>
            <a:prstDash val="solid"/>
            <a:round/>
            <a:headEnd len="sm" w="sm" type="none"/>
            <a:tailEnd len="sm" w="sm" type="none"/>
          </a:ln>
        </p:spPr>
      </p:cxnSp>
      <p:sp>
        <p:nvSpPr>
          <p:cNvPr id="92" name="Google Shape;92;g198a7ebc9da_0_29"/>
          <p:cNvSpPr txBox="1"/>
          <p:nvPr/>
        </p:nvSpPr>
        <p:spPr>
          <a:xfrm>
            <a:off x="6076950" y="5294865"/>
            <a:ext cx="15621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GB" sz="2800" u="none" cap="none" strike="noStrike">
                <a:solidFill>
                  <a:schemeClr val="dk1"/>
                </a:solidFill>
                <a:latin typeface="Helvetica Neue"/>
                <a:ea typeface="Helvetica Neue"/>
                <a:cs typeface="Helvetica Neue"/>
                <a:sym typeface="Helvetica Neue"/>
              </a:rPr>
              <a:t>PROFIT</a:t>
            </a:r>
            <a:endParaRPr b="0" i="0" sz="1400" u="none" cap="none" strike="noStrike">
              <a:solidFill>
                <a:srgbClr val="000000"/>
              </a:solidFill>
              <a:latin typeface="Arial"/>
              <a:ea typeface="Arial"/>
              <a:cs typeface="Arial"/>
              <a:sym typeface="Arial"/>
            </a:endParaRPr>
          </a:p>
        </p:txBody>
      </p:sp>
      <p:sp>
        <p:nvSpPr>
          <p:cNvPr id="93" name="Google Shape;93;g198a7ebc9da_0_29"/>
          <p:cNvSpPr txBox="1"/>
          <p:nvPr/>
        </p:nvSpPr>
        <p:spPr>
          <a:xfrm>
            <a:off x="4800600" y="5905525"/>
            <a:ext cx="39306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lang="en-GB" sz="2800">
                <a:solidFill>
                  <a:schemeClr val="dk1"/>
                </a:solidFill>
                <a:latin typeface="Helvetica Neue"/>
                <a:ea typeface="Helvetica Neue"/>
                <a:cs typeface="Helvetica Neue"/>
                <a:sym typeface="Helvetica Neue"/>
              </a:rPr>
              <a:t>RECETTES TOTALES </a:t>
            </a:r>
            <a:endParaRPr b="0" i="0" sz="1400" u="none" cap="none" strike="noStrike">
              <a:solidFill>
                <a:srgbClr val="000000"/>
              </a:solidFill>
              <a:latin typeface="Arial"/>
              <a:ea typeface="Arial"/>
              <a:cs typeface="Arial"/>
              <a:sym typeface="Arial"/>
            </a:endParaRPr>
          </a:p>
        </p:txBody>
      </p:sp>
      <p:sp>
        <p:nvSpPr>
          <p:cNvPr id="94" name="Google Shape;94;g198a7ebc9da_0_29"/>
          <p:cNvSpPr txBox="1"/>
          <p:nvPr/>
        </p:nvSpPr>
        <p:spPr>
          <a:xfrm>
            <a:off x="8919411" y="5585721"/>
            <a:ext cx="10767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GB" sz="2800" u="none" cap="none" strike="noStrike">
                <a:solidFill>
                  <a:schemeClr val="dk1"/>
                </a:solidFill>
                <a:latin typeface="Helvetica Neue"/>
                <a:ea typeface="Helvetica Neue"/>
                <a:cs typeface="Helvetica Neue"/>
                <a:sym typeface="Helvetica Neue"/>
              </a:rPr>
              <a:t>x 100</a:t>
            </a:r>
            <a:endParaRPr b="0" i="0" sz="1400" u="none" cap="none" strike="noStrike">
              <a:solidFill>
                <a:srgbClr val="000000"/>
              </a:solidFill>
              <a:latin typeface="Arial"/>
              <a:ea typeface="Arial"/>
              <a:cs typeface="Arial"/>
              <a:sym typeface="Arial"/>
            </a:endParaRPr>
          </a:p>
        </p:txBody>
      </p:sp>
      <p:sp>
        <p:nvSpPr>
          <p:cNvPr id="95" name="Google Shape;95;g198a7ebc9da_0_29"/>
          <p:cNvSpPr txBox="1"/>
          <p:nvPr/>
        </p:nvSpPr>
        <p:spPr>
          <a:xfrm>
            <a:off x="1447800" y="7144049"/>
            <a:ext cx="15392400" cy="1569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lang="en-GB" sz="2400">
                <a:solidFill>
                  <a:schemeClr val="dk1"/>
                </a:solidFill>
                <a:latin typeface="Calibri"/>
                <a:ea typeface="Calibri"/>
                <a:cs typeface="Calibri"/>
                <a:sym typeface="Calibri"/>
              </a:rPr>
              <a:t>Cet indice permet ainsi de comparer des entreprises de tailles ou d'activités différentes en examinant leurs niveaux de profit côte à côte.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En résumé, </a:t>
            </a:r>
            <a:r>
              <a:rPr b="1" lang="en-GB" sz="2400">
                <a:solidFill>
                  <a:schemeClr val="dk1"/>
                </a:solidFill>
                <a:latin typeface="Calibri"/>
                <a:ea typeface="Calibri"/>
                <a:cs typeface="Calibri"/>
                <a:sym typeface="Calibri"/>
              </a:rPr>
              <a:t>la rentabilité représente le pourcentage de profit généré par unité de monnaie dépensée.</a:t>
            </a:r>
            <a:endParaRPr sz="2400">
              <a:solidFill>
                <a:schemeClr val="dk1"/>
              </a:solidFill>
              <a:latin typeface="Calibri"/>
              <a:ea typeface="Calibri"/>
              <a:cs typeface="Calibri"/>
              <a:sym typeface="Calibri"/>
            </a:endParaRPr>
          </a:p>
        </p:txBody>
      </p:sp>
      <p:pic>
        <p:nvPicPr>
          <p:cNvPr id="96" name="Google Shape;96;g198a7ebc9da_0_29"/>
          <p:cNvPicPr preferRelativeResize="0"/>
          <p:nvPr/>
        </p:nvPicPr>
        <p:blipFill rotWithShape="1">
          <a:blip r:embed="rId3">
            <a:alphaModFix/>
          </a:blip>
          <a:srcRect b="0" l="0" r="0" t="0"/>
          <a:stretch/>
        </p:blipFill>
        <p:spPr>
          <a:xfrm>
            <a:off x="11369655" y="4303623"/>
            <a:ext cx="3930690" cy="280763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198a7ebc9da_0_53"/>
          <p:cNvSpPr txBox="1"/>
          <p:nvPr/>
        </p:nvSpPr>
        <p:spPr>
          <a:xfrm>
            <a:off x="1447800" y="1573300"/>
            <a:ext cx="12650100" cy="61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1.	De l'idée commerciale à la viabilité financière - Recettes et coûts</a:t>
            </a:r>
            <a:endParaRPr b="1" sz="3400">
              <a:solidFill>
                <a:srgbClr val="660066"/>
              </a:solidFill>
              <a:latin typeface="Calibri"/>
              <a:ea typeface="Calibri"/>
              <a:cs typeface="Calibri"/>
              <a:sym typeface="Calibri"/>
            </a:endParaRPr>
          </a:p>
        </p:txBody>
      </p:sp>
      <p:cxnSp>
        <p:nvCxnSpPr>
          <p:cNvPr id="102" name="Google Shape;102;g198a7ebc9da_0_53"/>
          <p:cNvCxnSpPr/>
          <p:nvPr/>
        </p:nvCxnSpPr>
        <p:spPr>
          <a:xfrm>
            <a:off x="9142304" y="2713553"/>
            <a:ext cx="1800" cy="5787600"/>
          </a:xfrm>
          <a:prstGeom prst="straightConnector1">
            <a:avLst/>
          </a:prstGeom>
          <a:noFill/>
          <a:ln cap="flat" cmpd="sng" w="9525">
            <a:solidFill>
              <a:schemeClr val="dk1"/>
            </a:solidFill>
            <a:prstDash val="solid"/>
            <a:round/>
            <a:headEnd len="sm" w="sm" type="none"/>
            <a:tailEnd len="sm" w="sm" type="none"/>
          </a:ln>
        </p:spPr>
      </p:cxnSp>
      <p:cxnSp>
        <p:nvCxnSpPr>
          <p:cNvPr id="103" name="Google Shape;103;g198a7ebc9da_0_53"/>
          <p:cNvCxnSpPr/>
          <p:nvPr/>
        </p:nvCxnSpPr>
        <p:spPr>
          <a:xfrm>
            <a:off x="1523975" y="3175218"/>
            <a:ext cx="15240000" cy="0"/>
          </a:xfrm>
          <a:prstGeom prst="straightConnector1">
            <a:avLst/>
          </a:prstGeom>
          <a:noFill/>
          <a:ln cap="flat" cmpd="sng" w="9525">
            <a:solidFill>
              <a:schemeClr val="dk1"/>
            </a:solidFill>
            <a:prstDash val="solid"/>
            <a:round/>
            <a:headEnd len="sm" w="sm" type="none"/>
            <a:tailEnd len="sm" w="sm" type="none"/>
          </a:ln>
        </p:spPr>
      </p:cxnSp>
      <p:sp>
        <p:nvSpPr>
          <p:cNvPr id="104" name="Google Shape;104;g198a7ebc9da_0_53"/>
          <p:cNvSpPr txBox="1"/>
          <p:nvPr/>
        </p:nvSpPr>
        <p:spPr>
          <a:xfrm>
            <a:off x="1444435" y="3429122"/>
            <a:ext cx="7696200" cy="1015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lang="en-GB" sz="2000">
                <a:solidFill>
                  <a:schemeClr val="dk1"/>
                </a:solidFill>
                <a:latin typeface="Calibri"/>
                <a:ea typeface="Calibri"/>
                <a:cs typeface="Calibri"/>
                <a:sym typeface="Calibri"/>
              </a:rPr>
              <a:t>Les recettes sont des revenus monétaires provenant des activités de l'entreprise. Ils sont générés par la prestation de services ou la vente de produits dans une certaine quantité et à un prix donné.</a:t>
            </a:r>
            <a:endParaRPr b="0" i="0" sz="1400" u="none" cap="none" strike="noStrike">
              <a:solidFill>
                <a:srgbClr val="000000"/>
              </a:solidFill>
              <a:latin typeface="Arial"/>
              <a:ea typeface="Arial"/>
              <a:cs typeface="Arial"/>
              <a:sym typeface="Arial"/>
            </a:endParaRPr>
          </a:p>
        </p:txBody>
      </p:sp>
      <p:sp>
        <p:nvSpPr>
          <p:cNvPr id="105" name="Google Shape;105;g198a7ebc9da_0_53"/>
          <p:cNvSpPr txBox="1"/>
          <p:nvPr/>
        </p:nvSpPr>
        <p:spPr>
          <a:xfrm>
            <a:off x="4400468" y="2728114"/>
            <a:ext cx="16764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lang="en-GB" sz="2400">
                <a:solidFill>
                  <a:schemeClr val="dk1"/>
                </a:solidFill>
                <a:latin typeface="Calibri"/>
                <a:ea typeface="Calibri"/>
                <a:cs typeface="Calibri"/>
                <a:sym typeface="Calibri"/>
              </a:rPr>
              <a:t>RECETTES</a:t>
            </a:r>
            <a:endParaRPr b="0" i="0" sz="1400" u="none" cap="none" strike="noStrike">
              <a:solidFill>
                <a:srgbClr val="000000"/>
              </a:solidFill>
              <a:latin typeface="Arial"/>
              <a:ea typeface="Arial"/>
              <a:cs typeface="Arial"/>
              <a:sym typeface="Arial"/>
            </a:endParaRPr>
          </a:p>
        </p:txBody>
      </p:sp>
      <p:sp>
        <p:nvSpPr>
          <p:cNvPr id="106" name="Google Shape;106;g198a7ebc9da_0_53"/>
          <p:cNvSpPr txBox="1"/>
          <p:nvPr/>
        </p:nvSpPr>
        <p:spPr>
          <a:xfrm>
            <a:off x="12621774" y="2713550"/>
            <a:ext cx="13167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lang="en-GB" sz="2400">
                <a:solidFill>
                  <a:schemeClr val="dk1"/>
                </a:solidFill>
                <a:latin typeface="Calibri"/>
                <a:ea typeface="Calibri"/>
                <a:cs typeface="Calibri"/>
                <a:sym typeface="Calibri"/>
              </a:rPr>
              <a:t>COUTS</a:t>
            </a:r>
            <a:endParaRPr b="0" i="0" sz="1400" u="none" cap="none" strike="noStrike">
              <a:solidFill>
                <a:srgbClr val="000000"/>
              </a:solidFill>
              <a:latin typeface="Arial"/>
              <a:ea typeface="Arial"/>
              <a:cs typeface="Arial"/>
              <a:sym typeface="Arial"/>
            </a:endParaRPr>
          </a:p>
        </p:txBody>
      </p:sp>
      <p:sp>
        <p:nvSpPr>
          <p:cNvPr id="107" name="Google Shape;107;g198a7ebc9da_0_53"/>
          <p:cNvSpPr txBox="1"/>
          <p:nvPr/>
        </p:nvSpPr>
        <p:spPr>
          <a:xfrm>
            <a:off x="9287879" y="3316596"/>
            <a:ext cx="7696200" cy="1015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lang="en-GB" sz="2000">
                <a:solidFill>
                  <a:schemeClr val="dk1"/>
                </a:solidFill>
                <a:latin typeface="Calibri"/>
                <a:ea typeface="Calibri"/>
                <a:cs typeface="Calibri"/>
                <a:sym typeface="Calibri"/>
              </a:rPr>
              <a:t>Les coûts représentent les dépenses encourues pour les ressources nécessaires à la production d'un bien ou d'un service au cours du processus de production des activités de l'entreprise.</a:t>
            </a:r>
            <a:endParaRPr b="0" i="0" sz="1400" u="none" cap="none" strike="noStrike">
              <a:solidFill>
                <a:srgbClr val="000000"/>
              </a:solidFill>
              <a:latin typeface="Arial"/>
              <a:ea typeface="Arial"/>
              <a:cs typeface="Arial"/>
              <a:sym typeface="Arial"/>
            </a:endParaRPr>
          </a:p>
        </p:txBody>
      </p:sp>
      <p:sp>
        <p:nvSpPr>
          <p:cNvPr id="108" name="Google Shape;108;g198a7ebc9da_0_53"/>
          <p:cNvSpPr txBox="1"/>
          <p:nvPr/>
        </p:nvSpPr>
        <p:spPr>
          <a:xfrm>
            <a:off x="1566835" y="4935270"/>
            <a:ext cx="73437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1800">
                <a:solidFill>
                  <a:schemeClr val="dk1"/>
                </a:solidFill>
                <a:latin typeface="Helvetica Neue"/>
                <a:ea typeface="Helvetica Neue"/>
                <a:cs typeface="Helvetica Neue"/>
                <a:sym typeface="Helvetica Neue"/>
              </a:rPr>
              <a:t>REVENU = Prix de la marchandise x Quantité de la marchandise </a:t>
            </a:r>
            <a:endParaRPr b="1" sz="1800">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chemeClr val="dk1"/>
              </a:solidFill>
              <a:latin typeface="Helvetica Neue"/>
              <a:ea typeface="Helvetica Neue"/>
              <a:cs typeface="Helvetica Neue"/>
              <a:sym typeface="Helvetica Neue"/>
            </a:endParaRPr>
          </a:p>
        </p:txBody>
      </p:sp>
      <p:sp>
        <p:nvSpPr>
          <p:cNvPr id="109" name="Google Shape;109;g198a7ebc9da_0_53"/>
          <p:cNvSpPr txBox="1"/>
          <p:nvPr/>
        </p:nvSpPr>
        <p:spPr>
          <a:xfrm>
            <a:off x="1519519" y="5795087"/>
            <a:ext cx="7438200" cy="25551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GB" sz="2000">
                <a:solidFill>
                  <a:schemeClr val="dk1"/>
                </a:solidFill>
                <a:latin typeface="Calibri"/>
                <a:ea typeface="Calibri"/>
                <a:cs typeface="Calibri"/>
                <a:sym typeface="Calibri"/>
              </a:rPr>
              <a:t>Une certaine quantité de la marchandise est vendue sur une certaine période.</a:t>
            </a:r>
            <a:endParaRPr sz="20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0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000">
                <a:solidFill>
                  <a:schemeClr val="dk1"/>
                </a:solidFill>
                <a:latin typeface="Calibri"/>
                <a:ea typeface="Calibri"/>
                <a:cs typeface="Calibri"/>
                <a:sym typeface="Calibri"/>
              </a:rPr>
              <a:t>RT = Recettes totales</a:t>
            </a:r>
            <a:endParaRPr sz="20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000">
                <a:solidFill>
                  <a:schemeClr val="dk1"/>
                </a:solidFill>
                <a:latin typeface="Calibri"/>
                <a:ea typeface="Calibri"/>
                <a:cs typeface="Calibri"/>
                <a:sym typeface="Calibri"/>
              </a:rPr>
              <a:t>P = Prix</a:t>
            </a:r>
            <a:endParaRPr sz="20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000">
                <a:solidFill>
                  <a:schemeClr val="dk1"/>
                </a:solidFill>
                <a:latin typeface="Calibri"/>
                <a:ea typeface="Calibri"/>
                <a:cs typeface="Calibri"/>
                <a:sym typeface="Calibri"/>
              </a:rPr>
              <a:t>Q = Quantité</a:t>
            </a:r>
            <a:endParaRPr sz="20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0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t/>
            </a:r>
            <a:endParaRPr sz="2000">
              <a:solidFill>
                <a:schemeClr val="dk1"/>
              </a:solidFill>
              <a:latin typeface="Calibri"/>
              <a:ea typeface="Calibri"/>
              <a:cs typeface="Calibri"/>
              <a:sym typeface="Calibri"/>
            </a:endParaRPr>
          </a:p>
        </p:txBody>
      </p:sp>
      <p:sp>
        <p:nvSpPr>
          <p:cNvPr id="110" name="Google Shape;110;g198a7ebc9da_0_53"/>
          <p:cNvSpPr txBox="1"/>
          <p:nvPr/>
        </p:nvSpPr>
        <p:spPr>
          <a:xfrm>
            <a:off x="9251476" y="4332404"/>
            <a:ext cx="7588800" cy="3478500"/>
          </a:xfrm>
          <a:prstGeom prst="rect">
            <a:avLst/>
          </a:prstGeom>
          <a:noFill/>
          <a:ln>
            <a:noFill/>
          </a:ln>
        </p:spPr>
        <p:txBody>
          <a:bodyPr anchorCtr="0" anchor="t" bIns="45700" lIns="91425" spcFirstLastPara="1" rIns="91425" wrap="square" tIns="45700">
            <a:spAutoFit/>
          </a:bodyPr>
          <a:lstStyle/>
          <a:p>
            <a:pPr indent="-355600" lvl="0" marL="457200" rtl="0" algn="just">
              <a:spcBef>
                <a:spcPts val="0"/>
              </a:spcBef>
              <a:spcAft>
                <a:spcPts val="0"/>
              </a:spcAft>
              <a:buClr>
                <a:schemeClr val="dk1"/>
              </a:buClr>
              <a:buSzPts val="2000"/>
              <a:buFont typeface="Noto Sans Symbols"/>
              <a:buChar char="⮚"/>
            </a:pPr>
            <a:r>
              <a:rPr lang="en-GB" sz="2000">
                <a:solidFill>
                  <a:schemeClr val="dk1"/>
                </a:solidFill>
                <a:latin typeface="Calibri"/>
                <a:ea typeface="Calibri"/>
                <a:cs typeface="Calibri"/>
                <a:sym typeface="Calibri"/>
              </a:rPr>
              <a:t>Il existe 4 types de coûts :</a:t>
            </a:r>
            <a:endParaRPr sz="2000">
              <a:solidFill>
                <a:schemeClr val="dk1"/>
              </a:solidFill>
              <a:latin typeface="Calibri"/>
              <a:ea typeface="Calibri"/>
              <a:cs typeface="Calibri"/>
              <a:sym typeface="Calibri"/>
            </a:endParaRPr>
          </a:p>
          <a:p>
            <a:pPr indent="-355600" lvl="0" marL="45720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Coût fixe (CF)</a:t>
            </a:r>
            <a:r>
              <a:rPr lang="en-GB" sz="2000">
                <a:solidFill>
                  <a:schemeClr val="dk1"/>
                </a:solidFill>
                <a:latin typeface="Calibri"/>
                <a:ea typeface="Calibri"/>
                <a:cs typeface="Calibri"/>
                <a:sym typeface="Calibri"/>
              </a:rPr>
              <a:t> - dépenses liées aux facteurs fixes/intrants des activités (par exemple, production : farine pour le pain).</a:t>
            </a:r>
            <a:endParaRPr sz="2000">
              <a:solidFill>
                <a:schemeClr val="dk1"/>
              </a:solidFill>
              <a:latin typeface="Calibri"/>
              <a:ea typeface="Calibri"/>
              <a:cs typeface="Calibri"/>
              <a:sym typeface="Calibri"/>
            </a:endParaRPr>
          </a:p>
          <a:p>
            <a:pPr indent="-355600" lvl="0" marL="45720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Coût variable (CV)</a:t>
            </a:r>
            <a:r>
              <a:rPr lang="en-GB" sz="2000">
                <a:solidFill>
                  <a:schemeClr val="dk1"/>
                </a:solidFill>
                <a:latin typeface="Calibri"/>
                <a:ea typeface="Calibri"/>
                <a:cs typeface="Calibri"/>
                <a:sym typeface="Calibri"/>
              </a:rPr>
              <a:t> - dépenses liées aux facteurs variables (par exemple, la main-d'œuvre : le montant du salaire dépend du nombre de travailleurs employés). </a:t>
            </a:r>
            <a:endParaRPr sz="2000">
              <a:solidFill>
                <a:schemeClr val="dk1"/>
              </a:solidFill>
              <a:latin typeface="Calibri"/>
              <a:ea typeface="Calibri"/>
              <a:cs typeface="Calibri"/>
              <a:sym typeface="Calibri"/>
            </a:endParaRPr>
          </a:p>
          <a:p>
            <a:pPr indent="-355600" lvl="0" marL="45720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Coût explicite</a:t>
            </a:r>
            <a:r>
              <a:rPr lang="en-GB" sz="2000">
                <a:solidFill>
                  <a:schemeClr val="dk1"/>
                </a:solidFill>
                <a:latin typeface="Calibri"/>
                <a:ea typeface="Calibri"/>
                <a:cs typeface="Calibri"/>
                <a:sym typeface="Calibri"/>
              </a:rPr>
              <a:t> - l'argent dépensé par le producteur pour les éléments fixes et variables des activités de l'entreprise.</a:t>
            </a:r>
            <a:endParaRPr sz="2000">
              <a:solidFill>
                <a:schemeClr val="dk1"/>
              </a:solidFill>
              <a:latin typeface="Calibri"/>
              <a:ea typeface="Calibri"/>
              <a:cs typeface="Calibri"/>
              <a:sym typeface="Calibri"/>
            </a:endParaRPr>
          </a:p>
          <a:p>
            <a:pPr indent="-355600" lvl="0" marL="45720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Coût implicite</a:t>
            </a:r>
            <a:r>
              <a:rPr lang="en-GB" sz="2000">
                <a:solidFill>
                  <a:schemeClr val="dk1"/>
                </a:solidFill>
                <a:latin typeface="Calibri"/>
                <a:ea typeface="Calibri"/>
                <a:cs typeface="Calibri"/>
                <a:sym typeface="Calibri"/>
              </a:rPr>
              <a:t> - le prix des facteurs auto-approvisionnés La valeur de ce coût doit être calculée à l'aide de la valeur marchande</a:t>
            </a:r>
            <a:endParaRPr sz="2000">
              <a:solidFill>
                <a:schemeClr val="dk1"/>
              </a:solidFill>
              <a:latin typeface="Calibri"/>
              <a:ea typeface="Calibri"/>
              <a:cs typeface="Calibri"/>
              <a:sym typeface="Calibri"/>
            </a:endParaRPr>
          </a:p>
          <a:p>
            <a:pPr indent="0" lvl="0" marL="0" rtl="0" algn="just">
              <a:spcBef>
                <a:spcPts val="0"/>
              </a:spcBef>
              <a:spcAft>
                <a:spcPts val="0"/>
              </a:spcAft>
              <a:buNone/>
            </a:pPr>
            <a:r>
              <a:t/>
            </a:r>
            <a:endParaRPr sz="2000">
              <a:solidFill>
                <a:schemeClr val="dk1"/>
              </a:solidFill>
              <a:latin typeface="Calibri"/>
              <a:ea typeface="Calibri"/>
              <a:cs typeface="Calibri"/>
              <a:sym typeface="Calibri"/>
            </a:endParaRPr>
          </a:p>
        </p:txBody>
      </p:sp>
      <p:sp>
        <p:nvSpPr>
          <p:cNvPr id="111" name="Google Shape;111;g198a7ebc9da_0_53"/>
          <p:cNvSpPr/>
          <p:nvPr/>
        </p:nvSpPr>
        <p:spPr>
          <a:xfrm>
            <a:off x="3066933" y="7727886"/>
            <a:ext cx="4343400" cy="925500"/>
          </a:xfrm>
          <a:prstGeom prst="roundRect">
            <a:avLst>
              <a:gd fmla="val 16667" name="adj"/>
            </a:avLst>
          </a:prstGeom>
          <a:solidFill>
            <a:srgbClr val="CF9ECC"/>
          </a:solidFill>
          <a:ln cap="flat" cmpd="sng" w="25400">
            <a:solidFill>
              <a:srgbClr val="CF9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lang="en-GB" sz="2000">
                <a:solidFill>
                  <a:srgbClr val="5F1F5A"/>
                </a:solidFill>
                <a:latin typeface="Helvetica Neue"/>
                <a:ea typeface="Helvetica Neue"/>
                <a:cs typeface="Helvetica Neue"/>
                <a:sym typeface="Helvetica Neue"/>
              </a:rPr>
              <a:t>Recette totale</a:t>
            </a:r>
            <a:r>
              <a:rPr b="1" i="0" lang="en-GB" sz="2000" u="none" cap="none" strike="noStrike">
                <a:solidFill>
                  <a:srgbClr val="5F1F5A"/>
                </a:solidFill>
                <a:latin typeface="Helvetica Neue"/>
                <a:ea typeface="Helvetica Neue"/>
                <a:cs typeface="Helvetica Neue"/>
                <a:sym typeface="Helvetica Neue"/>
              </a:rPr>
              <a:t> = Pr</a:t>
            </a:r>
            <a:r>
              <a:rPr b="1" lang="en-GB" sz="2000">
                <a:solidFill>
                  <a:srgbClr val="5F1F5A"/>
                </a:solidFill>
                <a:latin typeface="Helvetica Neue"/>
                <a:ea typeface="Helvetica Neue"/>
                <a:cs typeface="Helvetica Neue"/>
                <a:sym typeface="Helvetica Neue"/>
              </a:rPr>
              <a:t>ix</a:t>
            </a:r>
            <a:r>
              <a:rPr b="1" i="0" lang="en-GB" sz="2000" u="none" cap="none" strike="noStrike">
                <a:solidFill>
                  <a:srgbClr val="5F1F5A"/>
                </a:solidFill>
                <a:latin typeface="Helvetica Neue"/>
                <a:ea typeface="Helvetica Neue"/>
                <a:cs typeface="Helvetica Neue"/>
                <a:sym typeface="Helvetica Neue"/>
              </a:rPr>
              <a:t> x Quantit</a:t>
            </a:r>
            <a:r>
              <a:rPr b="1" lang="en-GB" sz="2000">
                <a:solidFill>
                  <a:srgbClr val="5F1F5A"/>
                </a:solidFill>
                <a:latin typeface="Helvetica Neue"/>
                <a:ea typeface="Helvetica Neue"/>
                <a:cs typeface="Helvetica Neue"/>
                <a:sym typeface="Helvetica Neue"/>
              </a:rPr>
              <a:t>é</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5F1F5A"/>
                </a:solidFill>
                <a:latin typeface="Helvetica Neue"/>
                <a:ea typeface="Helvetica Neue"/>
                <a:cs typeface="Helvetica Neue"/>
                <a:sym typeface="Helvetica Neue"/>
              </a:rPr>
              <a:t>(</a:t>
            </a:r>
            <a:r>
              <a:rPr b="1" lang="en-GB" sz="2000">
                <a:solidFill>
                  <a:srgbClr val="5F1F5A"/>
                </a:solidFill>
                <a:latin typeface="Helvetica Neue"/>
                <a:ea typeface="Helvetica Neue"/>
                <a:cs typeface="Helvetica Neue"/>
                <a:sym typeface="Helvetica Neue"/>
              </a:rPr>
              <a:t>RT</a:t>
            </a:r>
            <a:r>
              <a:rPr b="1" i="0" lang="en-GB" sz="2000" u="none" cap="none" strike="noStrike">
                <a:solidFill>
                  <a:srgbClr val="5F1F5A"/>
                </a:solidFill>
                <a:latin typeface="Helvetica Neue"/>
                <a:ea typeface="Helvetica Neue"/>
                <a:cs typeface="Helvetica Neue"/>
                <a:sym typeface="Helvetica Neue"/>
              </a:rPr>
              <a:t> = P x Q)</a:t>
            </a:r>
            <a:endParaRPr b="0" i="0" sz="1400" u="none" cap="none" strike="noStrike">
              <a:solidFill>
                <a:srgbClr val="000000"/>
              </a:solidFill>
              <a:latin typeface="Arial"/>
              <a:ea typeface="Arial"/>
              <a:cs typeface="Arial"/>
              <a:sym typeface="Arial"/>
            </a:endParaRPr>
          </a:p>
        </p:txBody>
      </p:sp>
      <p:sp>
        <p:nvSpPr>
          <p:cNvPr id="112" name="Google Shape;112;g198a7ebc9da_0_53"/>
          <p:cNvSpPr/>
          <p:nvPr/>
        </p:nvSpPr>
        <p:spPr>
          <a:xfrm>
            <a:off x="9927779" y="7727886"/>
            <a:ext cx="6416400" cy="925500"/>
          </a:xfrm>
          <a:prstGeom prst="roundRect">
            <a:avLst>
              <a:gd fmla="val 16667" name="adj"/>
            </a:avLst>
          </a:prstGeom>
          <a:solidFill>
            <a:srgbClr val="CF9ECC"/>
          </a:solidFill>
          <a:ln cap="flat" cmpd="sng" w="25400">
            <a:solidFill>
              <a:srgbClr val="CF9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lang="en-GB" sz="2000">
                <a:solidFill>
                  <a:srgbClr val="5F1F5A"/>
                </a:solidFill>
                <a:latin typeface="Helvetica Neue"/>
                <a:ea typeface="Helvetica Neue"/>
                <a:cs typeface="Helvetica Neue"/>
                <a:sym typeface="Helvetica Neue"/>
              </a:rPr>
              <a:t>Coût total</a:t>
            </a:r>
            <a:r>
              <a:rPr b="1" i="0" lang="en-GB" sz="2000" u="none" cap="none" strike="noStrike">
                <a:solidFill>
                  <a:srgbClr val="5F1F5A"/>
                </a:solidFill>
                <a:latin typeface="Helvetica Neue"/>
                <a:ea typeface="Helvetica Neue"/>
                <a:cs typeface="Helvetica Neue"/>
                <a:sym typeface="Helvetica Neue"/>
              </a:rPr>
              <a:t> = </a:t>
            </a:r>
            <a:r>
              <a:rPr b="1" lang="en-GB" sz="2000">
                <a:solidFill>
                  <a:srgbClr val="5F1F5A"/>
                </a:solidFill>
                <a:latin typeface="Helvetica Neue"/>
                <a:ea typeface="Helvetica Neue"/>
                <a:cs typeface="Helvetica Neue"/>
                <a:sym typeface="Helvetica Neue"/>
              </a:rPr>
              <a:t>Coût fixe total </a:t>
            </a:r>
            <a:r>
              <a:rPr b="1" i="0" lang="en-GB" sz="2000" u="none" cap="none" strike="noStrike">
                <a:solidFill>
                  <a:srgbClr val="5F1F5A"/>
                </a:solidFill>
                <a:latin typeface="Helvetica Neue"/>
                <a:ea typeface="Helvetica Neue"/>
                <a:cs typeface="Helvetica Neue"/>
                <a:sym typeface="Helvetica Neue"/>
              </a:rPr>
              <a:t>+ </a:t>
            </a:r>
            <a:r>
              <a:rPr b="1" lang="en-GB" sz="2000">
                <a:solidFill>
                  <a:srgbClr val="5F1F5A"/>
                </a:solidFill>
                <a:latin typeface="Helvetica Neue"/>
                <a:ea typeface="Helvetica Neue"/>
                <a:cs typeface="Helvetica Neue"/>
                <a:sym typeface="Helvetica Neue"/>
              </a:rPr>
              <a:t>Coût variable total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5F1F5A"/>
                </a:solidFill>
                <a:latin typeface="Helvetica Neue"/>
                <a:ea typeface="Helvetica Neue"/>
                <a:cs typeface="Helvetica Neue"/>
                <a:sym typeface="Helvetica Neue"/>
              </a:rPr>
              <a:t>(</a:t>
            </a:r>
            <a:r>
              <a:rPr b="1" lang="en-GB" sz="2000">
                <a:solidFill>
                  <a:srgbClr val="5F1F5A"/>
                </a:solidFill>
                <a:latin typeface="Helvetica Neue"/>
                <a:ea typeface="Helvetica Neue"/>
                <a:cs typeface="Helvetica Neue"/>
                <a:sym typeface="Helvetica Neue"/>
              </a:rPr>
              <a:t>CT</a:t>
            </a:r>
            <a:r>
              <a:rPr b="1" i="0" lang="en-GB" sz="2000" u="none" cap="none" strike="noStrike">
                <a:solidFill>
                  <a:srgbClr val="5F1F5A"/>
                </a:solidFill>
                <a:latin typeface="Helvetica Neue"/>
                <a:ea typeface="Helvetica Neue"/>
                <a:cs typeface="Helvetica Neue"/>
                <a:sym typeface="Helvetica Neue"/>
              </a:rPr>
              <a:t> = </a:t>
            </a:r>
            <a:r>
              <a:rPr b="1" lang="en-GB" sz="2000">
                <a:solidFill>
                  <a:srgbClr val="5F1F5A"/>
                </a:solidFill>
                <a:latin typeface="Helvetica Neue"/>
                <a:ea typeface="Helvetica Neue"/>
                <a:cs typeface="Helvetica Neue"/>
                <a:sym typeface="Helvetica Neue"/>
              </a:rPr>
              <a:t>CFT</a:t>
            </a:r>
            <a:r>
              <a:rPr b="1" i="0" lang="en-GB" sz="2000" u="none" cap="none" strike="noStrike">
                <a:solidFill>
                  <a:srgbClr val="5F1F5A"/>
                </a:solidFill>
                <a:latin typeface="Helvetica Neue"/>
                <a:ea typeface="Helvetica Neue"/>
                <a:cs typeface="Helvetica Neue"/>
                <a:sym typeface="Helvetica Neue"/>
              </a:rPr>
              <a:t> x </a:t>
            </a:r>
            <a:r>
              <a:rPr b="1" lang="en-GB" sz="2000">
                <a:solidFill>
                  <a:srgbClr val="5F1F5A"/>
                </a:solidFill>
                <a:latin typeface="Helvetica Neue"/>
                <a:ea typeface="Helvetica Neue"/>
                <a:cs typeface="Helvetica Neue"/>
                <a:sym typeface="Helvetica Neue"/>
              </a:rPr>
              <a:t>CVT</a:t>
            </a:r>
            <a:r>
              <a:rPr b="1" i="0" lang="en-GB" sz="2000" u="none" cap="none" strike="noStrike">
                <a:solidFill>
                  <a:srgbClr val="5F1F5A"/>
                </a:solidFill>
                <a:latin typeface="Helvetica Neue"/>
                <a:ea typeface="Helvetica Neue"/>
                <a:cs typeface="Helvetica Neue"/>
                <a:sym typeface="Helvetica Neue"/>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198a7ebc9da_0_80"/>
          <p:cNvSpPr txBox="1"/>
          <p:nvPr/>
        </p:nvSpPr>
        <p:spPr>
          <a:xfrm>
            <a:off x="1447800" y="1573300"/>
            <a:ext cx="14072400" cy="61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1.	De l'idée commerciale à la viabilité financière - Recettes et coûts</a:t>
            </a:r>
            <a:endParaRPr b="1" sz="3400">
              <a:solidFill>
                <a:srgbClr val="660066"/>
              </a:solidFill>
              <a:latin typeface="Calibri"/>
              <a:ea typeface="Calibri"/>
              <a:cs typeface="Calibri"/>
              <a:sym typeface="Calibri"/>
            </a:endParaRPr>
          </a:p>
        </p:txBody>
      </p:sp>
      <p:cxnSp>
        <p:nvCxnSpPr>
          <p:cNvPr id="118" name="Google Shape;118;g198a7ebc9da_0_80"/>
          <p:cNvCxnSpPr/>
          <p:nvPr/>
        </p:nvCxnSpPr>
        <p:spPr>
          <a:xfrm>
            <a:off x="1523975" y="3175218"/>
            <a:ext cx="15240000" cy="0"/>
          </a:xfrm>
          <a:prstGeom prst="straightConnector1">
            <a:avLst/>
          </a:prstGeom>
          <a:noFill/>
          <a:ln cap="flat" cmpd="sng" w="9525">
            <a:solidFill>
              <a:schemeClr val="dk1"/>
            </a:solidFill>
            <a:prstDash val="solid"/>
            <a:round/>
            <a:headEnd len="sm" w="sm" type="none"/>
            <a:tailEnd len="sm" w="sm" type="none"/>
          </a:ln>
        </p:spPr>
      </p:cxnSp>
      <p:sp>
        <p:nvSpPr>
          <p:cNvPr id="119" name="Google Shape;119;g198a7ebc9da_0_80"/>
          <p:cNvSpPr txBox="1"/>
          <p:nvPr/>
        </p:nvSpPr>
        <p:spPr>
          <a:xfrm>
            <a:off x="4400468" y="2728114"/>
            <a:ext cx="16764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GB" sz="2400" u="none" cap="none" strike="noStrike">
                <a:solidFill>
                  <a:schemeClr val="dk1"/>
                </a:solidFill>
                <a:latin typeface="Calibri"/>
                <a:ea typeface="Calibri"/>
                <a:cs typeface="Calibri"/>
                <a:sym typeface="Calibri"/>
              </a:rPr>
              <a:t>RE</a:t>
            </a:r>
            <a:r>
              <a:rPr b="1" lang="en-GB" sz="2400">
                <a:solidFill>
                  <a:schemeClr val="dk1"/>
                </a:solidFill>
                <a:latin typeface="Calibri"/>
                <a:ea typeface="Calibri"/>
                <a:cs typeface="Calibri"/>
                <a:sym typeface="Calibri"/>
              </a:rPr>
              <a:t>CETTES</a:t>
            </a:r>
            <a:endParaRPr b="0" i="0" sz="1400" u="none" cap="none" strike="noStrike">
              <a:solidFill>
                <a:srgbClr val="000000"/>
              </a:solidFill>
              <a:latin typeface="Arial"/>
              <a:ea typeface="Arial"/>
              <a:cs typeface="Arial"/>
              <a:sym typeface="Arial"/>
            </a:endParaRPr>
          </a:p>
        </p:txBody>
      </p:sp>
      <p:sp>
        <p:nvSpPr>
          <p:cNvPr id="120" name="Google Shape;120;g198a7ebc9da_0_80"/>
          <p:cNvSpPr txBox="1"/>
          <p:nvPr/>
        </p:nvSpPr>
        <p:spPr>
          <a:xfrm>
            <a:off x="12621773" y="2713550"/>
            <a:ext cx="16764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lang="en-GB" sz="2400">
                <a:solidFill>
                  <a:schemeClr val="dk1"/>
                </a:solidFill>
                <a:latin typeface="Calibri"/>
                <a:ea typeface="Calibri"/>
                <a:cs typeface="Calibri"/>
                <a:sym typeface="Calibri"/>
              </a:rPr>
              <a:t>COUTS</a:t>
            </a:r>
            <a:endParaRPr b="0" i="0" sz="1400" u="none" cap="none" strike="noStrike">
              <a:solidFill>
                <a:srgbClr val="000000"/>
              </a:solidFill>
              <a:latin typeface="Arial"/>
              <a:ea typeface="Arial"/>
              <a:cs typeface="Arial"/>
              <a:sym typeface="Arial"/>
            </a:endParaRPr>
          </a:p>
        </p:txBody>
      </p:sp>
      <p:sp>
        <p:nvSpPr>
          <p:cNvPr id="121" name="Google Shape;121;g198a7ebc9da_0_80"/>
          <p:cNvSpPr txBox="1"/>
          <p:nvPr/>
        </p:nvSpPr>
        <p:spPr>
          <a:xfrm>
            <a:off x="9327649" y="3399334"/>
            <a:ext cx="7583700" cy="5556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lang="en-GB" sz="2000">
                <a:solidFill>
                  <a:schemeClr val="dk1"/>
                </a:solidFill>
                <a:latin typeface="Calibri"/>
                <a:ea typeface="Calibri"/>
                <a:cs typeface="Calibri"/>
                <a:sym typeface="Calibri"/>
              </a:rPr>
              <a:t>Cout Moyen</a:t>
            </a:r>
            <a:r>
              <a:rPr b="1" i="0" lang="en-GB" sz="2000" u="none" cap="none" strike="noStrike">
                <a:solidFill>
                  <a:schemeClr val="dk1"/>
                </a:solidFill>
                <a:latin typeface="Calibri"/>
                <a:ea typeface="Calibri"/>
                <a:cs typeface="Calibri"/>
                <a:sym typeface="Calibri"/>
              </a:rPr>
              <a:t> (AC) </a:t>
            </a:r>
            <a:r>
              <a:rPr lang="en-GB" sz="2000">
                <a:solidFill>
                  <a:schemeClr val="dk1"/>
                </a:solidFill>
                <a:latin typeface="Calibri"/>
                <a:ea typeface="Calibri"/>
                <a:cs typeface="Calibri"/>
                <a:sym typeface="Calibri"/>
              </a:rPr>
              <a:t>est le coût par unité de production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000"/>
              <a:buFont typeface="Noto Sans Symbols"/>
              <a:buChar char="🡪"/>
            </a:pPr>
            <a:r>
              <a:rPr b="1" i="0" lang="en-GB" sz="2000" u="none" cap="none" strike="noStrike">
                <a:solidFill>
                  <a:schemeClr val="dk1"/>
                </a:solidFill>
                <a:latin typeface="Helvetica Neue"/>
                <a:ea typeface="Helvetica Neue"/>
                <a:cs typeface="Helvetica Neue"/>
                <a:sym typeface="Helvetica Neue"/>
              </a:rPr>
              <a:t>AC = </a:t>
            </a:r>
            <a:r>
              <a:rPr b="1" lang="en-GB" sz="2000">
                <a:solidFill>
                  <a:schemeClr val="dk1"/>
                </a:solidFill>
                <a:latin typeface="Helvetica Neue"/>
                <a:ea typeface="Helvetica Neue"/>
                <a:cs typeface="Helvetica Neue"/>
                <a:sym typeface="Helvetica Neue"/>
              </a:rPr>
              <a:t>Cout Total</a:t>
            </a:r>
            <a:r>
              <a:rPr b="1" i="0" lang="en-GB" sz="2000" u="none" cap="none" strike="noStrike">
                <a:solidFill>
                  <a:schemeClr val="dk1"/>
                </a:solidFill>
                <a:latin typeface="Helvetica Neue"/>
                <a:ea typeface="Helvetica Neue"/>
                <a:cs typeface="Helvetica Neue"/>
                <a:sym typeface="Helvetica Neue"/>
              </a:rPr>
              <a:t> / </a:t>
            </a:r>
            <a:r>
              <a:rPr b="1" lang="en-GB" sz="2000">
                <a:solidFill>
                  <a:schemeClr val="dk1"/>
                </a:solidFill>
                <a:latin typeface="Helvetica Neue"/>
                <a:ea typeface="Helvetica Neue"/>
                <a:cs typeface="Helvetica Neue"/>
                <a:sym typeface="Helvetica Neue"/>
              </a:rPr>
              <a:t>Production totale </a:t>
            </a:r>
            <a:endParaRPr b="0" i="0" sz="1400" u="none" cap="none" strike="noStrike">
              <a:solidFill>
                <a:srgbClr val="000000"/>
              </a:solidFill>
              <a:latin typeface="Arial"/>
              <a:ea typeface="Arial"/>
              <a:cs typeface="Arial"/>
              <a:sym typeface="Arial"/>
            </a:endParaRPr>
          </a:p>
          <a:p>
            <a:pPr indent="-215900" lvl="0" marL="342900" marR="0" rtl="0" algn="l">
              <a:lnSpc>
                <a:spcPct val="100000"/>
              </a:lnSpc>
              <a:spcBef>
                <a:spcPts val="0"/>
              </a:spcBef>
              <a:spcAft>
                <a:spcPts val="0"/>
              </a:spcAft>
              <a:buClr>
                <a:schemeClr val="dk1"/>
              </a:buClr>
              <a:buSzPts val="2000"/>
              <a:buFont typeface="Noto Sans Symbols"/>
              <a:buNone/>
            </a:pPr>
            <a:r>
              <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1" lang="en-GB" sz="2000">
                <a:solidFill>
                  <a:schemeClr val="dk1"/>
                </a:solidFill>
                <a:latin typeface="Calibri"/>
                <a:ea typeface="Calibri"/>
                <a:cs typeface="Calibri"/>
                <a:sym typeface="Calibri"/>
              </a:rPr>
              <a:t>Coût Marginal </a:t>
            </a:r>
            <a:r>
              <a:rPr b="1" i="0" lang="en-GB" sz="2000" u="none" cap="none" strike="noStrike">
                <a:solidFill>
                  <a:schemeClr val="dk1"/>
                </a:solidFill>
                <a:latin typeface="Calibri"/>
                <a:ea typeface="Calibri"/>
                <a:cs typeface="Calibri"/>
                <a:sym typeface="Calibri"/>
              </a:rPr>
              <a:t>(MC) </a:t>
            </a:r>
            <a:r>
              <a:rPr lang="en-GB" sz="2000">
                <a:solidFill>
                  <a:schemeClr val="dk1"/>
                </a:solidFill>
                <a:latin typeface="Calibri"/>
                <a:ea typeface="Calibri"/>
                <a:cs typeface="Calibri"/>
                <a:sym typeface="Calibri"/>
              </a:rPr>
              <a:t>est le coût supplémentaire encouru pour produire une autre unité de production</a:t>
            </a:r>
            <a:endParaRPr sz="2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 MC = </a:t>
            </a:r>
            <a:r>
              <a:rPr b="1" lang="en-GB" sz="2000">
                <a:solidFill>
                  <a:schemeClr val="dk1"/>
                </a:solidFill>
                <a:latin typeface="Calibri"/>
                <a:ea typeface="Calibri"/>
                <a:cs typeface="Calibri"/>
                <a:sym typeface="Calibri"/>
              </a:rPr>
              <a:t>Variation des coûts</a:t>
            </a:r>
            <a:r>
              <a:rPr b="1" i="0" lang="en-GB" sz="2000" u="none" cap="none" strike="noStrike">
                <a:solidFill>
                  <a:schemeClr val="dk1"/>
                </a:solidFill>
                <a:latin typeface="Calibri"/>
                <a:ea typeface="Calibri"/>
                <a:cs typeface="Calibri"/>
                <a:sym typeface="Calibri"/>
              </a:rPr>
              <a:t> / </a:t>
            </a:r>
            <a:r>
              <a:rPr b="1" lang="en-GB" sz="2000">
                <a:solidFill>
                  <a:schemeClr val="dk1"/>
                </a:solidFill>
                <a:latin typeface="Calibri"/>
                <a:ea typeface="Calibri"/>
                <a:cs typeface="Calibri"/>
                <a:sym typeface="Calibri"/>
              </a:rPr>
              <a:t>Variation de la quantité </a:t>
            </a:r>
            <a:r>
              <a:rPr b="1" i="0" lang="en-GB" sz="2000" u="none" cap="none" strike="noStrike">
                <a:solidFill>
                  <a:schemeClr val="dk1"/>
                </a:solidFill>
                <a:latin typeface="Calibri"/>
                <a:ea typeface="Calibri"/>
                <a:cs typeface="Calibri"/>
                <a:sym typeface="Calibri"/>
              </a:rPr>
              <a:t>🡪 </a:t>
            </a:r>
            <a:r>
              <a:rPr b="1" i="0" lang="en-GB" sz="2000" u="none" cap="none" strike="noStrike">
                <a:solidFill>
                  <a:schemeClr val="dk1"/>
                </a:solidFill>
                <a:latin typeface="Helvetica Neue"/>
                <a:ea typeface="Helvetica Neue"/>
                <a:cs typeface="Helvetica Neue"/>
                <a:sym typeface="Helvetica Neue"/>
              </a:rPr>
              <a:t>MC = ΔTC / ΔQ</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Ex</a:t>
            </a:r>
            <a:r>
              <a:rPr b="1" lang="en-GB" sz="2000">
                <a:solidFill>
                  <a:schemeClr val="dk1"/>
                </a:solidFill>
                <a:latin typeface="Calibri"/>
                <a:ea typeface="Calibri"/>
                <a:cs typeface="Calibri"/>
                <a:sym typeface="Calibri"/>
              </a:rPr>
              <a:t>e</a:t>
            </a:r>
            <a:r>
              <a:rPr b="1" i="0" lang="en-GB" sz="2000" u="none" cap="none" strike="noStrike">
                <a:solidFill>
                  <a:schemeClr val="dk1"/>
                </a:solidFill>
                <a:latin typeface="Calibri"/>
                <a:ea typeface="Calibri"/>
                <a:cs typeface="Calibri"/>
                <a:sym typeface="Calibri"/>
              </a:rPr>
              <a:t>mple of MC:</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100"/>
              <a:buFont typeface="Arial"/>
              <a:buNone/>
            </a:pPr>
            <a:r>
              <a:rPr lang="en-GB" sz="1700">
                <a:solidFill>
                  <a:schemeClr val="dk1"/>
                </a:solidFill>
                <a:latin typeface="Calibri"/>
                <a:ea typeface="Calibri"/>
                <a:cs typeface="Calibri"/>
                <a:sym typeface="Calibri"/>
              </a:rPr>
              <a:t>500 € pour produire 500 boucles d'oreilles 🡪 Coût de la boucle d'oreille jusqu'à 500 boucles d'oreilles = 1 €.</a:t>
            </a:r>
            <a:endParaRPr sz="17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17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1700">
                <a:solidFill>
                  <a:schemeClr val="dk1"/>
                </a:solidFill>
                <a:latin typeface="Calibri"/>
                <a:ea typeface="Calibri"/>
                <a:cs typeface="Calibri"/>
                <a:sym typeface="Calibri"/>
              </a:rPr>
              <a:t>580 € pour produire 600 boucles d'oreilles</a:t>
            </a:r>
            <a:endParaRPr sz="17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1700">
                <a:solidFill>
                  <a:schemeClr val="dk1"/>
                </a:solidFill>
                <a:latin typeface="Calibri"/>
                <a:ea typeface="Calibri"/>
                <a:cs typeface="Calibri"/>
                <a:sym typeface="Calibri"/>
              </a:rPr>
              <a:t>MC = (580 € - 500 €) / (600 - 500) = 0,80 €.</a:t>
            </a:r>
            <a:endParaRPr sz="17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1700">
                <a:solidFill>
                  <a:schemeClr val="dk1"/>
                </a:solidFill>
                <a:latin typeface="Calibri"/>
                <a:ea typeface="Calibri"/>
                <a:cs typeface="Calibri"/>
                <a:sym typeface="Calibri"/>
              </a:rPr>
              <a:t>MC = 0,80 🡪 Coût de la boucle d'oreille après 500 boucles d'oreille = 0,80 €.</a:t>
            </a:r>
            <a:endParaRPr sz="17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t/>
            </a:r>
            <a:endParaRPr sz="17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Helvetica Neue"/>
              <a:ea typeface="Helvetica Neue"/>
              <a:cs typeface="Helvetica Neue"/>
              <a:sym typeface="Helvetica Neue"/>
            </a:endParaRPr>
          </a:p>
        </p:txBody>
      </p:sp>
      <p:sp>
        <p:nvSpPr>
          <p:cNvPr id="122" name="Google Shape;122;g198a7ebc9da_0_80"/>
          <p:cNvSpPr txBox="1"/>
          <p:nvPr/>
        </p:nvSpPr>
        <p:spPr>
          <a:xfrm>
            <a:off x="1390577" y="3239534"/>
            <a:ext cx="7696200" cy="4802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lang="en-GB" sz="2000">
                <a:solidFill>
                  <a:schemeClr val="dk1"/>
                </a:solidFill>
                <a:latin typeface="Calibri"/>
                <a:ea typeface="Calibri"/>
                <a:cs typeface="Calibri"/>
                <a:sym typeface="Calibri"/>
              </a:rPr>
              <a:t>Revenu moyen (RMoy)</a:t>
            </a:r>
            <a:r>
              <a:rPr b="1" i="0" lang="en-GB" sz="2000" u="none" cap="none" strike="noStrike">
                <a:solidFill>
                  <a:schemeClr val="dk1"/>
                </a:solidFill>
                <a:latin typeface="Calibri"/>
                <a:ea typeface="Calibri"/>
                <a:cs typeface="Calibri"/>
                <a:sym typeface="Calibri"/>
              </a:rPr>
              <a:t> </a:t>
            </a:r>
            <a:r>
              <a:rPr lang="en-GB" sz="2000">
                <a:solidFill>
                  <a:schemeClr val="dk1"/>
                </a:solidFill>
                <a:latin typeface="Calibri"/>
                <a:ea typeface="Calibri"/>
                <a:cs typeface="Calibri"/>
                <a:sym typeface="Calibri"/>
              </a:rPr>
              <a:t>est la recette totale par unité vendue. AR est également égal au prix</a:t>
            </a:r>
            <a:r>
              <a:rPr b="0" i="0" lang="en-GB" sz="2000" u="none" cap="none" strike="noStrike">
                <a:solidFill>
                  <a:schemeClr val="dk1"/>
                </a:solidFill>
                <a:latin typeface="Calibri"/>
                <a:ea typeface="Calibri"/>
                <a:cs typeface="Calibri"/>
                <a:sym typeface="Calibri"/>
              </a:rPr>
              <a:t> 🡪 </a:t>
            </a:r>
            <a:r>
              <a:rPr b="1" lang="en-GB" sz="2000">
                <a:solidFill>
                  <a:schemeClr val="dk1"/>
                </a:solidFill>
                <a:latin typeface="Helvetica Neue"/>
                <a:ea typeface="Helvetica Neue"/>
                <a:cs typeface="Helvetica Neue"/>
                <a:sym typeface="Helvetica Neue"/>
              </a:rPr>
              <a:t>RMoy</a:t>
            </a:r>
            <a:r>
              <a:rPr b="1" i="0" lang="en-GB" sz="2000" u="none" cap="none" strike="noStrike">
                <a:solidFill>
                  <a:schemeClr val="dk1"/>
                </a:solidFill>
                <a:latin typeface="Helvetica Neue"/>
                <a:ea typeface="Helvetica Neue"/>
                <a:cs typeface="Helvetica Neue"/>
                <a:sym typeface="Helvetica Neue"/>
              </a:rPr>
              <a:t> = </a:t>
            </a:r>
            <a:r>
              <a:rPr b="1" lang="en-GB" sz="2000">
                <a:solidFill>
                  <a:schemeClr val="dk1"/>
                </a:solidFill>
                <a:latin typeface="Helvetica Neue"/>
                <a:ea typeface="Helvetica Neue"/>
                <a:cs typeface="Helvetica Neue"/>
                <a:sym typeface="Helvetica Neue"/>
              </a:rPr>
              <a:t>RC </a:t>
            </a:r>
            <a:r>
              <a:rPr b="1" i="0" lang="en-GB" sz="2000" u="none" cap="none" strike="noStrike">
                <a:solidFill>
                  <a:schemeClr val="dk1"/>
                </a:solidFill>
                <a:latin typeface="Helvetica Neue"/>
                <a:ea typeface="Helvetica Neue"/>
                <a:cs typeface="Helvetica Neue"/>
                <a:sym typeface="Helvetica Neue"/>
              </a:rPr>
              <a:t>/ Q = P x Q / Q = P</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rPr b="1" lang="en-GB" sz="2000">
                <a:solidFill>
                  <a:schemeClr val="dk1"/>
                </a:solidFill>
                <a:latin typeface="Calibri"/>
                <a:ea typeface="Calibri"/>
                <a:cs typeface="Calibri"/>
                <a:sym typeface="Calibri"/>
              </a:rPr>
              <a:t>Recettes marginales (RM)</a:t>
            </a:r>
            <a:r>
              <a:rPr b="1" i="0" lang="en-GB" sz="2000" u="none" cap="none" strike="noStrike">
                <a:solidFill>
                  <a:schemeClr val="dk1"/>
                </a:solidFill>
                <a:latin typeface="Calibri"/>
                <a:ea typeface="Calibri"/>
                <a:cs typeface="Calibri"/>
                <a:sym typeface="Calibri"/>
              </a:rPr>
              <a:t> </a:t>
            </a:r>
            <a:r>
              <a:rPr lang="en-GB" sz="2000">
                <a:solidFill>
                  <a:schemeClr val="dk1"/>
                </a:solidFill>
                <a:latin typeface="Calibri"/>
                <a:ea typeface="Calibri"/>
                <a:cs typeface="Calibri"/>
                <a:sym typeface="Calibri"/>
              </a:rPr>
              <a:t>est la variation de la recette totale résultant d'une augmentation d'une unité de la quantité vendue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rPr b="0" i="0" lang="en-GB" sz="2000" u="none" cap="none" strike="noStrike">
                <a:solidFill>
                  <a:schemeClr val="dk1"/>
                </a:solidFill>
                <a:latin typeface="Calibri"/>
                <a:ea typeface="Calibri"/>
                <a:cs typeface="Calibri"/>
                <a:sym typeface="Calibri"/>
              </a:rPr>
              <a:t>🡪 </a:t>
            </a:r>
            <a:r>
              <a:rPr b="1" lang="en-GB" sz="2000">
                <a:solidFill>
                  <a:schemeClr val="dk1"/>
                </a:solidFill>
                <a:latin typeface="Calibri"/>
                <a:ea typeface="Calibri"/>
                <a:cs typeface="Calibri"/>
                <a:sym typeface="Calibri"/>
              </a:rPr>
              <a:t>RM</a:t>
            </a:r>
            <a:r>
              <a:rPr b="1" i="0" lang="en-GB" sz="2000" u="none" cap="none" strike="noStrike">
                <a:solidFill>
                  <a:schemeClr val="dk1"/>
                </a:solidFill>
                <a:latin typeface="Calibri"/>
                <a:ea typeface="Calibri"/>
                <a:cs typeface="Calibri"/>
                <a:sym typeface="Calibri"/>
              </a:rPr>
              <a:t> = </a:t>
            </a:r>
            <a:r>
              <a:rPr b="1" lang="en-GB" sz="2000">
                <a:solidFill>
                  <a:schemeClr val="dk1"/>
                </a:solidFill>
                <a:latin typeface="Calibri"/>
                <a:ea typeface="Calibri"/>
                <a:cs typeface="Calibri"/>
                <a:sym typeface="Calibri"/>
              </a:rPr>
              <a:t>Variation des recettes / Variation de la quantité</a:t>
            </a:r>
            <a:r>
              <a:rPr b="1" i="0" lang="en-GB" sz="2000" u="none" cap="none" strike="noStrike">
                <a:solidFill>
                  <a:schemeClr val="dk1"/>
                </a:solidFill>
                <a:latin typeface="Calibri"/>
                <a:ea typeface="Calibri"/>
                <a:cs typeface="Calibri"/>
                <a:sym typeface="Calibri"/>
              </a:rPr>
              <a:t> 🡪 </a:t>
            </a:r>
            <a:r>
              <a:rPr b="1" lang="en-GB" sz="2000">
                <a:solidFill>
                  <a:schemeClr val="dk1"/>
                </a:solidFill>
                <a:latin typeface="Helvetica Neue"/>
                <a:ea typeface="Helvetica Neue"/>
                <a:cs typeface="Helvetica Neue"/>
                <a:sym typeface="Helvetica Neue"/>
              </a:rPr>
              <a:t>RM</a:t>
            </a:r>
            <a:r>
              <a:rPr b="1" i="0" lang="en-GB" sz="2000" u="none" cap="none" strike="noStrike">
                <a:solidFill>
                  <a:schemeClr val="dk1"/>
                </a:solidFill>
                <a:latin typeface="Helvetica Neue"/>
                <a:ea typeface="Helvetica Neue"/>
                <a:cs typeface="Helvetica Neue"/>
                <a:sym typeface="Helvetica Neue"/>
              </a:rPr>
              <a:t> = Δ</a:t>
            </a:r>
            <a:r>
              <a:rPr b="1" lang="en-GB" sz="2000">
                <a:solidFill>
                  <a:schemeClr val="dk1"/>
                </a:solidFill>
                <a:latin typeface="Helvetica Neue"/>
                <a:ea typeface="Helvetica Neue"/>
                <a:cs typeface="Helvetica Neue"/>
                <a:sym typeface="Helvetica Neue"/>
              </a:rPr>
              <a:t>RT</a:t>
            </a:r>
            <a:r>
              <a:rPr b="1" i="0" lang="en-GB" sz="2000" u="none" cap="none" strike="noStrike">
                <a:solidFill>
                  <a:schemeClr val="dk1"/>
                </a:solidFill>
                <a:latin typeface="Helvetica Neue"/>
                <a:ea typeface="Helvetica Neue"/>
                <a:cs typeface="Helvetica Neue"/>
                <a:sym typeface="Helvetica Neue"/>
              </a:rPr>
              <a:t> / ΔQ</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lang="en-GB" sz="2000">
                <a:solidFill>
                  <a:schemeClr val="dk1"/>
                </a:solidFill>
                <a:latin typeface="Calibri"/>
                <a:ea typeface="Calibri"/>
                <a:cs typeface="Calibri"/>
                <a:sym typeface="Calibri"/>
              </a:rPr>
              <a:t>Exemple de RM </a:t>
            </a:r>
            <a:r>
              <a:rPr b="1" i="0" lang="en-GB" sz="20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rPr lang="en-GB" sz="2000">
                <a:solidFill>
                  <a:schemeClr val="dk1"/>
                </a:solidFill>
                <a:latin typeface="Calibri"/>
                <a:ea typeface="Calibri"/>
                <a:cs typeface="Calibri"/>
                <a:sym typeface="Calibri"/>
              </a:rPr>
              <a:t>1500 € provenant de la vente de 500 boucles d'oreilles 🡪 Recettes par boucle d'oreille jusqu'à 500 boucles d'oreilles = 3 €.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000"/>
              <a:buFont typeface="Arial"/>
              <a:buNone/>
            </a:pPr>
            <a:r>
              <a:rPr lang="en-GB" sz="2000">
                <a:solidFill>
                  <a:schemeClr val="dk1"/>
                </a:solidFill>
                <a:latin typeface="Calibri"/>
                <a:ea typeface="Calibri"/>
                <a:cs typeface="Calibri"/>
                <a:sym typeface="Calibri"/>
              </a:rPr>
              <a:t>1700 € provenant de la vente de 600 boucles d'oreilles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rPr lang="en-GB" sz="2000">
                <a:solidFill>
                  <a:schemeClr val="dk1"/>
                </a:solidFill>
                <a:latin typeface="Calibri"/>
                <a:ea typeface="Calibri"/>
                <a:cs typeface="Calibri"/>
                <a:sym typeface="Calibri"/>
              </a:rPr>
              <a:t>RM</a:t>
            </a:r>
            <a:r>
              <a:rPr b="0" i="0" lang="en-GB" sz="2000" u="none" cap="none" strike="noStrike">
                <a:solidFill>
                  <a:schemeClr val="dk1"/>
                </a:solidFill>
                <a:latin typeface="Calibri"/>
                <a:ea typeface="Calibri"/>
                <a:cs typeface="Calibri"/>
                <a:sym typeface="Calibri"/>
              </a:rPr>
              <a:t> = (€1700 - €1500) / (600 - 500) = €2</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rPr b="1" lang="en-GB" sz="2000">
                <a:solidFill>
                  <a:schemeClr val="dk1"/>
                </a:solidFill>
                <a:latin typeface="Calibri"/>
                <a:ea typeface="Calibri"/>
                <a:cs typeface="Calibri"/>
                <a:sym typeface="Calibri"/>
              </a:rPr>
              <a:t>RM</a:t>
            </a:r>
            <a:r>
              <a:rPr b="1" i="0" lang="en-GB" sz="2000" u="none" cap="none" strike="noStrike">
                <a:solidFill>
                  <a:schemeClr val="dk1"/>
                </a:solidFill>
                <a:latin typeface="Calibri"/>
                <a:ea typeface="Calibri"/>
                <a:cs typeface="Calibri"/>
                <a:sym typeface="Calibri"/>
              </a:rPr>
              <a:t> = €2 </a:t>
            </a:r>
            <a:r>
              <a:rPr b="0" i="0" lang="en-GB" sz="2000" u="none" cap="none" strike="noStrike">
                <a:solidFill>
                  <a:schemeClr val="dk1"/>
                </a:solidFill>
                <a:latin typeface="Calibri"/>
                <a:ea typeface="Calibri"/>
                <a:cs typeface="Calibri"/>
                <a:sym typeface="Calibri"/>
              </a:rPr>
              <a:t>🡪</a:t>
            </a:r>
            <a:r>
              <a:rPr lang="en-GB" sz="2000">
                <a:solidFill>
                  <a:schemeClr val="dk1"/>
                </a:solidFill>
                <a:latin typeface="Calibri"/>
                <a:ea typeface="Calibri"/>
                <a:cs typeface="Calibri"/>
                <a:sym typeface="Calibri"/>
              </a:rPr>
              <a:t> Revenu par oreille après 500 boucles d'oreilles</a:t>
            </a:r>
            <a:r>
              <a:rPr b="0" i="0" lang="en-GB" sz="2000" u="none" cap="none" strike="noStrike">
                <a:solidFill>
                  <a:schemeClr val="dk1"/>
                </a:solidFill>
                <a:latin typeface="Calibri"/>
                <a:ea typeface="Calibri"/>
                <a:cs typeface="Calibri"/>
                <a:sym typeface="Calibri"/>
              </a:rPr>
              <a:t>= €2</a:t>
            </a:r>
            <a:endParaRPr b="0" i="0" sz="2000" u="none" cap="none" strike="noStrike">
              <a:solidFill>
                <a:schemeClr val="dk1"/>
              </a:solidFill>
              <a:latin typeface="Calibri"/>
              <a:ea typeface="Calibri"/>
              <a:cs typeface="Calibri"/>
              <a:sym typeface="Calibri"/>
            </a:endParaRPr>
          </a:p>
        </p:txBody>
      </p:sp>
      <p:sp>
        <p:nvSpPr>
          <p:cNvPr id="123" name="Google Shape;123;g198a7ebc9da_0_80"/>
          <p:cNvSpPr/>
          <p:nvPr/>
        </p:nvSpPr>
        <p:spPr>
          <a:xfrm>
            <a:off x="4081900" y="8041925"/>
            <a:ext cx="10840200" cy="1332900"/>
          </a:xfrm>
          <a:prstGeom prst="roundRect">
            <a:avLst>
              <a:gd fmla="val 16667" name="adj"/>
            </a:avLst>
          </a:prstGeom>
          <a:solidFill>
            <a:srgbClr val="CF9ECC"/>
          </a:solidFill>
          <a:ln cap="flat" cmpd="sng" w="25400">
            <a:solidFill>
              <a:srgbClr val="CF9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1100"/>
              <a:buFont typeface="Arial"/>
              <a:buNone/>
            </a:pPr>
            <a:r>
              <a:rPr lang="en-GB" sz="2000">
                <a:solidFill>
                  <a:srgbClr val="5F1F5A"/>
                </a:solidFill>
                <a:latin typeface="Calibri"/>
                <a:ea typeface="Calibri"/>
                <a:cs typeface="Calibri"/>
                <a:sym typeface="Calibri"/>
              </a:rPr>
              <a:t>Le seuil de rentabilité (BEP) est le niveau d'activité auquel les coûts de production/mise en œuvre sont égaux aux recettes d'un produit/service. </a:t>
            </a:r>
            <a:endParaRPr sz="2000">
              <a:solidFill>
                <a:srgbClr val="5F1F5A"/>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000">
                <a:solidFill>
                  <a:srgbClr val="5F1F5A"/>
                </a:solidFill>
                <a:latin typeface="Calibri"/>
                <a:ea typeface="Calibri"/>
                <a:cs typeface="Calibri"/>
                <a:sym typeface="Calibri"/>
              </a:rPr>
              <a:t>🡪 BEP = Coûts fixes / Recettes par unité (P) - Coûts variables par unité</a:t>
            </a:r>
            <a:endParaRPr sz="2000">
              <a:solidFill>
                <a:srgbClr val="5F1F5A"/>
              </a:solidFill>
              <a:latin typeface="Calibri"/>
              <a:ea typeface="Calibri"/>
              <a:cs typeface="Calibri"/>
              <a:sym typeface="Calibri"/>
            </a:endParaRPr>
          </a:p>
        </p:txBody>
      </p:sp>
      <p:cxnSp>
        <p:nvCxnSpPr>
          <p:cNvPr id="124" name="Google Shape;124;g198a7ebc9da_0_80"/>
          <p:cNvCxnSpPr/>
          <p:nvPr/>
        </p:nvCxnSpPr>
        <p:spPr>
          <a:xfrm>
            <a:off x="9142304" y="2705100"/>
            <a:ext cx="0" cy="510180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98a7ebc9da_0_103"/>
          <p:cNvSpPr txBox="1"/>
          <p:nvPr/>
        </p:nvSpPr>
        <p:spPr>
          <a:xfrm>
            <a:off x="1447800" y="1573300"/>
            <a:ext cx="14325600" cy="61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GB" sz="3400">
                <a:solidFill>
                  <a:srgbClr val="660066"/>
                </a:solidFill>
                <a:latin typeface="Calibri"/>
                <a:ea typeface="Calibri"/>
                <a:cs typeface="Calibri"/>
                <a:sym typeface="Calibri"/>
              </a:rPr>
              <a:t>1.	De l'idée d'entreprise à la viabilité financière - Accès au financement</a:t>
            </a:r>
            <a:endParaRPr b="1" sz="3400">
              <a:solidFill>
                <a:srgbClr val="660066"/>
              </a:solidFill>
              <a:latin typeface="Calibri"/>
              <a:ea typeface="Calibri"/>
              <a:cs typeface="Calibri"/>
              <a:sym typeface="Calibri"/>
            </a:endParaRPr>
          </a:p>
        </p:txBody>
      </p:sp>
      <p:sp>
        <p:nvSpPr>
          <p:cNvPr id="130" name="Google Shape;130;g198a7ebc9da_0_103"/>
          <p:cNvSpPr txBox="1"/>
          <p:nvPr/>
        </p:nvSpPr>
        <p:spPr>
          <a:xfrm>
            <a:off x="1447800" y="2764453"/>
            <a:ext cx="15392400" cy="6372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Qu'il s'agisse de créer une nouvelle entreprise ou de mettre en œuvre de nouvelles activités commerciales en développant une entreprise existante, la rentabilité est cruciale.</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Elle influence la capacité d'une entreprise à</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				obtenir un financement (par exemple, auprès d'une banque ou d'institutions traditionnelles)</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				attirer des investisseurs ou des business angels (financement alternatif) pour financer ses activités</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				développer son activité en général</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Il représente la meilleure source d'accès au financement.</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Le principal outil permettant de lever des fonds pour une idée commerciale ou d'obtenir un prêt en général est le plan d'entreprise (PE). Il s'agit d'un document présentant, entre autres, les perspectives économiques et financières de l'entreprise, y compris sa rentabilité. Cette dernière suggère la possibilité d'un retour sur investissement.</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pic>
        <p:nvPicPr>
          <p:cNvPr id="131" name="Google Shape;131;g198a7ebc9da_0_103"/>
          <p:cNvPicPr preferRelativeResize="0"/>
          <p:nvPr/>
        </p:nvPicPr>
        <p:blipFill rotWithShape="1">
          <a:blip r:embed="rId3">
            <a:alphaModFix/>
          </a:blip>
          <a:srcRect b="0" l="0" r="0" t="0"/>
          <a:stretch/>
        </p:blipFill>
        <p:spPr>
          <a:xfrm>
            <a:off x="14752550" y="3423675"/>
            <a:ext cx="3978443" cy="3978443"/>
          </a:xfrm>
          <a:prstGeom prst="rect">
            <a:avLst/>
          </a:prstGeom>
          <a:noFill/>
          <a:ln>
            <a:noFill/>
          </a:ln>
        </p:spPr>
      </p:pic>
      <p:sp>
        <p:nvSpPr>
          <p:cNvPr id="132" name="Google Shape;132;g198a7ebc9da_0_103"/>
          <p:cNvSpPr txBox="1"/>
          <p:nvPr/>
        </p:nvSpPr>
        <p:spPr>
          <a:xfrm>
            <a:off x="15970325" y="4572006"/>
            <a:ext cx="708900" cy="939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500"/>
              <a:buFont typeface="Arial"/>
              <a:buNone/>
            </a:pPr>
            <a:r>
              <a:rPr b="1" i="0" lang="en-GB" sz="5500" u="none" cap="none" strike="noStrike">
                <a:solidFill>
                  <a:schemeClr val="lt1"/>
                </a:solidFill>
                <a:latin typeface="Times"/>
                <a:ea typeface="Times"/>
                <a:cs typeface="Times"/>
                <a:sym typeface="Times"/>
              </a:rPr>
              <a:t>€</a:t>
            </a:r>
            <a:endParaRPr b="0" i="0" sz="1400" u="none" cap="none" strike="noStrike">
              <a:solidFill>
                <a:srgbClr val="000000"/>
              </a:solidFill>
              <a:latin typeface="Arial"/>
              <a:ea typeface="Arial"/>
              <a:cs typeface="Arial"/>
              <a:sym typeface="Arial"/>
            </a:endParaRPr>
          </a:p>
        </p:txBody>
      </p:sp>
      <p:sp>
        <p:nvSpPr>
          <p:cNvPr id="133" name="Google Shape;133;g198a7ebc9da_0_103"/>
          <p:cNvSpPr/>
          <p:nvPr/>
        </p:nvSpPr>
        <p:spPr>
          <a:xfrm>
            <a:off x="1752600" y="4685100"/>
            <a:ext cx="1371600" cy="306000"/>
          </a:xfrm>
          <a:prstGeom prst="rightArrow">
            <a:avLst>
              <a:gd fmla="val 50000" name="adj1"/>
              <a:gd fmla="val 50000" name="adj2"/>
            </a:avLst>
          </a:prstGeom>
          <a:solidFill>
            <a:srgbClr val="94358F"/>
          </a:solidFill>
          <a:ln cap="sq" cmpd="sng" w="9525">
            <a:solidFill>
              <a:srgbClr val="9435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g198a7ebc9da_0_103"/>
          <p:cNvSpPr/>
          <p:nvPr/>
        </p:nvSpPr>
        <p:spPr>
          <a:xfrm flipH="1" rot="10800000">
            <a:off x="1752600" y="5430841"/>
            <a:ext cx="1371600" cy="304800"/>
          </a:xfrm>
          <a:prstGeom prst="rightArrow">
            <a:avLst>
              <a:gd fmla="val 50000" name="adj1"/>
              <a:gd fmla="val 50000" name="adj2"/>
            </a:avLst>
          </a:prstGeom>
          <a:solidFill>
            <a:srgbClr val="94358F"/>
          </a:solidFill>
          <a:ln cap="sq" cmpd="sng" w="9525">
            <a:solidFill>
              <a:srgbClr val="9435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g198a7ebc9da_0_103"/>
          <p:cNvSpPr/>
          <p:nvPr/>
        </p:nvSpPr>
        <p:spPr>
          <a:xfrm>
            <a:off x="1752600" y="6175382"/>
            <a:ext cx="1371600" cy="306000"/>
          </a:xfrm>
          <a:prstGeom prst="rightArrow">
            <a:avLst>
              <a:gd fmla="val 50000" name="adj1"/>
              <a:gd fmla="val 50000" name="adj2"/>
            </a:avLst>
          </a:prstGeom>
          <a:solidFill>
            <a:srgbClr val="94358F"/>
          </a:solidFill>
          <a:ln cap="sq" cmpd="sng" w="9525">
            <a:solidFill>
              <a:srgbClr val="9435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2022-01-04T10:29:56Z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