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8288000" cy="10287000"/>
  <p:notesSz cx="18288000" cy="10287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sQplJwslLSI4BZEKotg9EByFT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FBD88E-675E-45F6-9B07-ED1B479218AD}">
  <a:tblStyle styleId="{A8FBD88E-675E-45F6-9B07-ED1B479218A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AF0"/>
          </a:solidFill>
        </a:fill>
      </a:tcStyle>
    </a:wholeTbl>
    <a:band1H>
      <a:tcTxStyle/>
      <a:tcStyle>
        <a:tcBdr/>
        <a:fill>
          <a:solidFill>
            <a:srgbClr val="D7D2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2D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EA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CEAF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78BB52-EDB0-4CD9-B13F-B33DE38397EC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wholeTbl>
    <a:band1H>
      <a:tcTxStyle/>
      <a:tcStyle>
        <a:tcBdr/>
        <a:fill>
          <a:solidFill>
            <a:srgbClr val="654F8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654F80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654F80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654F80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4416A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9" autoAdjust="0"/>
  </p:normalViewPr>
  <p:slideViewPr>
    <p:cSldViewPr snapToGrid="0">
      <p:cViewPr varScale="1">
        <p:scale>
          <a:sx n="43" d="100"/>
          <a:sy n="43" d="100"/>
        </p:scale>
        <p:origin x="740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441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317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36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5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1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5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64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885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77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20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0455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1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06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85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bb3cd1d8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bb3cd1d8dc_0_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1bb3cd1d8dc_0_0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6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360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8a7ebc9da_0_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98a7ebc9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38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8a7ebc9da_0_2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198a7ebc9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157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8a7ebc9da_0_5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98a7ebc9d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3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8a7ebc9da_0_8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98a7ebc9d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04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8a7ebc9da_0_10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98a7ebc9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2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1"/>
            <a:ext cx="9144635" cy="1812688"/>
          </a:xfrm>
          <a:custGeom>
            <a:avLst/>
            <a:gdLst/>
            <a:ahLst/>
            <a:cxnLst/>
            <a:rect l="l" t="t" r="r" b="b"/>
            <a:pathLst>
              <a:path w="9144635" h="3305175" extrusionOk="0">
                <a:moveTo>
                  <a:pt x="0" y="3304911"/>
                </a:moveTo>
                <a:lnTo>
                  <a:pt x="0" y="0"/>
                </a:lnTo>
                <a:lnTo>
                  <a:pt x="7135660" y="0"/>
                </a:lnTo>
                <a:lnTo>
                  <a:pt x="9144210" y="595197"/>
                </a:lnTo>
                <a:lnTo>
                  <a:pt x="0" y="3304911"/>
                </a:lnTo>
                <a:close/>
              </a:path>
            </a:pathLst>
          </a:custGeom>
          <a:solidFill>
            <a:srgbClr val="9326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9144210" y="1"/>
            <a:ext cx="9144000" cy="1812688"/>
          </a:xfrm>
          <a:custGeom>
            <a:avLst/>
            <a:gdLst/>
            <a:ahLst/>
            <a:cxnLst/>
            <a:rect l="l" t="t" r="r" b="b"/>
            <a:pathLst>
              <a:path w="9144000" h="3305175" extrusionOk="0">
                <a:moveTo>
                  <a:pt x="9143788" y="3304786"/>
                </a:moveTo>
                <a:lnTo>
                  <a:pt x="0" y="595197"/>
                </a:lnTo>
                <a:lnTo>
                  <a:pt x="2008550" y="0"/>
                </a:lnTo>
                <a:lnTo>
                  <a:pt x="9143788" y="0"/>
                </a:lnTo>
                <a:lnTo>
                  <a:pt x="9143788" y="3304786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7135659" y="0"/>
            <a:ext cx="4017645" cy="326667"/>
          </a:xfrm>
          <a:custGeom>
            <a:avLst/>
            <a:gdLst/>
            <a:ahLst/>
            <a:cxnLst/>
            <a:rect l="l" t="t" r="r" b="b"/>
            <a:pathLst>
              <a:path w="4017645" h="595630" extrusionOk="0">
                <a:moveTo>
                  <a:pt x="2008550" y="595197"/>
                </a:moveTo>
                <a:lnTo>
                  <a:pt x="0" y="0"/>
                </a:lnTo>
                <a:lnTo>
                  <a:pt x="4017101" y="0"/>
                </a:lnTo>
                <a:lnTo>
                  <a:pt x="2008550" y="595197"/>
                </a:lnTo>
                <a:close/>
              </a:path>
            </a:pathLst>
          </a:custGeom>
          <a:solidFill>
            <a:srgbClr val="640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028700" y="1028712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 extrusionOk="0">
                <a:moveTo>
                  <a:pt x="16230588" y="83553"/>
                </a:moveTo>
                <a:lnTo>
                  <a:pt x="16146564" y="83553"/>
                </a:lnTo>
                <a:lnTo>
                  <a:pt x="16146564" y="0"/>
                </a:lnTo>
                <a:lnTo>
                  <a:pt x="16137128" y="0"/>
                </a:lnTo>
                <a:lnTo>
                  <a:pt x="16137128" y="83553"/>
                </a:lnTo>
                <a:lnTo>
                  <a:pt x="16137128" y="92989"/>
                </a:lnTo>
                <a:lnTo>
                  <a:pt x="16137128" y="8136128"/>
                </a:lnTo>
                <a:lnTo>
                  <a:pt x="93459" y="8136128"/>
                </a:lnTo>
                <a:lnTo>
                  <a:pt x="93459" y="92989"/>
                </a:lnTo>
                <a:lnTo>
                  <a:pt x="16137128" y="92989"/>
                </a:lnTo>
                <a:lnTo>
                  <a:pt x="16137128" y="83553"/>
                </a:lnTo>
                <a:lnTo>
                  <a:pt x="93459" y="83553"/>
                </a:lnTo>
                <a:lnTo>
                  <a:pt x="93459" y="0"/>
                </a:lnTo>
                <a:lnTo>
                  <a:pt x="84023" y="0"/>
                </a:lnTo>
                <a:lnTo>
                  <a:pt x="84023" y="83553"/>
                </a:lnTo>
                <a:lnTo>
                  <a:pt x="0" y="83553"/>
                </a:lnTo>
                <a:lnTo>
                  <a:pt x="0" y="92989"/>
                </a:lnTo>
                <a:lnTo>
                  <a:pt x="84023" y="92989"/>
                </a:lnTo>
                <a:lnTo>
                  <a:pt x="84023" y="8136128"/>
                </a:lnTo>
                <a:lnTo>
                  <a:pt x="0" y="8136128"/>
                </a:lnTo>
                <a:lnTo>
                  <a:pt x="0" y="8145564"/>
                </a:lnTo>
                <a:lnTo>
                  <a:pt x="84023" y="8145564"/>
                </a:lnTo>
                <a:lnTo>
                  <a:pt x="84023" y="8229600"/>
                </a:lnTo>
                <a:lnTo>
                  <a:pt x="93459" y="8229600"/>
                </a:lnTo>
                <a:lnTo>
                  <a:pt x="93459" y="8145564"/>
                </a:lnTo>
                <a:lnTo>
                  <a:pt x="16137128" y="8145564"/>
                </a:lnTo>
                <a:lnTo>
                  <a:pt x="16137128" y="8229600"/>
                </a:lnTo>
                <a:lnTo>
                  <a:pt x="16146564" y="8229600"/>
                </a:lnTo>
                <a:lnTo>
                  <a:pt x="16146564" y="8145564"/>
                </a:lnTo>
                <a:lnTo>
                  <a:pt x="16230588" y="8145564"/>
                </a:lnTo>
                <a:lnTo>
                  <a:pt x="16230588" y="8136128"/>
                </a:lnTo>
                <a:lnTo>
                  <a:pt x="16146564" y="8136128"/>
                </a:lnTo>
                <a:lnTo>
                  <a:pt x="16146564" y="92989"/>
                </a:lnTo>
                <a:lnTo>
                  <a:pt x="16230588" y="92989"/>
                </a:lnTo>
                <a:lnTo>
                  <a:pt x="16230588" y="83553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/>
          <p:nvPr/>
        </p:nvSpPr>
        <p:spPr>
          <a:xfrm>
            <a:off x="4648200" y="9412402"/>
            <a:ext cx="126111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6785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</a:p>
        </p:txBody>
      </p:sp>
      <p:sp>
        <p:nvSpPr>
          <p:cNvPr id="16" name="Google Shape;16;p18"/>
          <p:cNvSpPr/>
          <p:nvPr/>
        </p:nvSpPr>
        <p:spPr>
          <a:xfrm>
            <a:off x="9137374" y="1"/>
            <a:ext cx="9144000" cy="1812688"/>
          </a:xfrm>
          <a:custGeom>
            <a:avLst/>
            <a:gdLst/>
            <a:ahLst/>
            <a:cxnLst/>
            <a:rect l="l" t="t" r="r" b="b"/>
            <a:pathLst>
              <a:path w="9144000" h="3305175" extrusionOk="0">
                <a:moveTo>
                  <a:pt x="9143788" y="3304786"/>
                </a:moveTo>
                <a:lnTo>
                  <a:pt x="0" y="595197"/>
                </a:lnTo>
                <a:lnTo>
                  <a:pt x="2008550" y="0"/>
                </a:lnTo>
                <a:lnTo>
                  <a:pt x="9143788" y="0"/>
                </a:lnTo>
                <a:lnTo>
                  <a:pt x="9143788" y="3304786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7128823" y="0"/>
            <a:ext cx="4017645" cy="326667"/>
          </a:xfrm>
          <a:custGeom>
            <a:avLst/>
            <a:gdLst/>
            <a:ahLst/>
            <a:cxnLst/>
            <a:rect l="l" t="t" r="r" b="b"/>
            <a:pathLst>
              <a:path w="4017645" h="595630" extrusionOk="0">
                <a:moveTo>
                  <a:pt x="2008550" y="595197"/>
                </a:moveTo>
                <a:lnTo>
                  <a:pt x="0" y="0"/>
                </a:lnTo>
                <a:lnTo>
                  <a:pt x="4017101" y="0"/>
                </a:lnTo>
                <a:lnTo>
                  <a:pt x="2008550" y="595197"/>
                </a:lnTo>
                <a:close/>
              </a:path>
            </a:pathLst>
          </a:custGeom>
          <a:solidFill>
            <a:srgbClr val="640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25600" y="1465438"/>
            <a:ext cx="2749826" cy="694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850" y="3569329"/>
            <a:ext cx="7734299" cy="19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/>
          <p:nvPr/>
        </p:nvSpPr>
        <p:spPr>
          <a:xfrm>
            <a:off x="8344699" y="6045518"/>
            <a:ext cx="1603071" cy="31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dewproject.eu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238499" y="6667500"/>
            <a:ext cx="11811000" cy="352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lvl="0" algn="ctr"/>
            <a:r>
              <a:rPr lang="en-GB" sz="4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r>
              <a:rPr lang="en-GB" sz="4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Literacy</a:t>
            </a:r>
            <a:endParaRPr lang="en-GB" sz="4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algn="ctr">
              <a:spcBef>
                <a:spcPts val="100"/>
              </a:spcBef>
            </a:pPr>
            <a:endParaRPr lang="en-GB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lvl="0" algn="ctr">
              <a:spcBef>
                <a:spcPts val="100"/>
              </a:spcBef>
            </a:pPr>
            <a:r>
              <a:rPr lang="en-GB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LWL/IHF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1447800" y="1573300"/>
            <a:ext cx="11365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Unità</a:t>
            </a:r>
            <a:r>
              <a:rPr dirty="0"/>
              <a:t> 2. </a:t>
            </a:r>
            <a:r>
              <a:rPr lang="it-IT" dirty="0" smtClean="0"/>
              <a:t>Flusso di </a:t>
            </a:r>
            <a:r>
              <a:rPr lang="it-IT" dirty="0" smtClean="0"/>
              <a:t>Cassa -  </a:t>
            </a:r>
            <a:r>
              <a:rPr sz="3200" i="1" dirty="0" smtClean="0"/>
              <a:t>Cos</a:t>
            </a:r>
            <a:r>
              <a:rPr lang="it-IT" sz="3200" i="1" dirty="0" smtClean="0"/>
              <a:t>'</a:t>
            </a:r>
            <a:r>
              <a:rPr sz="3200" i="1" dirty="0" smtClean="0"/>
              <a:t>è </a:t>
            </a:r>
            <a:r>
              <a:rPr sz="3200" i="1" dirty="0" err="1"/>
              <a:t>il</a:t>
            </a:r>
            <a:r>
              <a:rPr sz="3200" i="1" dirty="0"/>
              <a:t> </a:t>
            </a:r>
            <a:r>
              <a:rPr lang="it-IT" sz="3200" i="1" dirty="0" smtClean="0"/>
              <a:t>flusso di cassa</a:t>
            </a:r>
            <a:r>
              <a:rPr sz="3200" i="1" dirty="0" smtClean="0"/>
              <a:t>?</a:t>
            </a:r>
            <a:endParaRPr sz="3200" b="1" i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1317450" y="2781300"/>
            <a:ext cx="15665100" cy="6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r>
              <a:rPr dirty="0"/>
              <a:t> è molto </a:t>
            </a:r>
            <a:r>
              <a:rPr dirty="0" err="1"/>
              <a:t>semplicemente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movimento</a:t>
            </a:r>
            <a:r>
              <a:rPr dirty="0"/>
              <a:t> di </a:t>
            </a:r>
            <a:r>
              <a:rPr dirty="0" err="1"/>
              <a:t>denaro</a:t>
            </a:r>
            <a:r>
              <a:rPr dirty="0"/>
              <a:t> </a:t>
            </a:r>
            <a:r>
              <a:rPr lang="it-IT" dirty="0" smtClean="0"/>
              <a:t>in entrata e in uscita</a:t>
            </a:r>
            <a:r>
              <a:rPr dirty="0" smtClean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.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Denaro</a:t>
            </a:r>
            <a:r>
              <a:rPr dirty="0" smtClean="0"/>
              <a:t> </a:t>
            </a:r>
            <a:r>
              <a:rPr dirty="0" err="1" smtClean="0"/>
              <a:t>ricevut</a:t>
            </a:r>
            <a:r>
              <a:rPr lang="it-IT" dirty="0" smtClean="0"/>
              <a:t>o</a:t>
            </a:r>
            <a:r>
              <a:rPr dirty="0" smtClean="0"/>
              <a:t> </a:t>
            </a:r>
            <a:r>
              <a:rPr dirty="0"/>
              <a:t>= </a:t>
            </a:r>
            <a:r>
              <a:rPr b="1" dirty="0" err="1"/>
              <a:t>afflussi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vendite</a:t>
            </a:r>
            <a:r>
              <a:rPr dirty="0"/>
              <a:t> o </a:t>
            </a:r>
            <a:r>
              <a:rPr dirty="0" err="1"/>
              <a:t>investimenti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Denaro</a:t>
            </a:r>
            <a:r>
              <a:rPr dirty="0"/>
              <a:t> </a:t>
            </a:r>
            <a:r>
              <a:rPr dirty="0" err="1"/>
              <a:t>speso</a:t>
            </a:r>
            <a:r>
              <a:rPr dirty="0"/>
              <a:t> = </a:t>
            </a:r>
            <a:r>
              <a:rPr b="1" dirty="0" err="1"/>
              <a:t>deflussi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salari</a:t>
            </a:r>
            <a:r>
              <a:rPr dirty="0"/>
              <a:t>, </a:t>
            </a:r>
            <a:r>
              <a:rPr dirty="0" err="1"/>
              <a:t>affitto</a:t>
            </a:r>
            <a:r>
              <a:rPr dirty="0"/>
              <a:t>, </a:t>
            </a:r>
            <a:r>
              <a:rPr dirty="0" err="1"/>
              <a:t>fornitori</a:t>
            </a:r>
            <a:r>
              <a:rPr dirty="0"/>
              <a:t> </a:t>
            </a:r>
            <a:r>
              <a:rPr dirty="0" err="1"/>
              <a:t>paganti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Lo </a:t>
            </a:r>
            <a:r>
              <a:rPr b="1" dirty="0" err="1"/>
              <a:t>scopo</a:t>
            </a:r>
            <a:r>
              <a:rPr b="1" dirty="0"/>
              <a:t> </a:t>
            </a:r>
            <a:r>
              <a:rPr dirty="0"/>
              <a:t>del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r>
              <a:rPr dirty="0"/>
              <a:t> è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stabilire</a:t>
            </a:r>
            <a:r>
              <a:rPr dirty="0"/>
              <a:t> un </a:t>
            </a:r>
            <a:r>
              <a:rPr dirty="0" err="1"/>
              <a:t>quadro</a:t>
            </a:r>
            <a:r>
              <a:rPr dirty="0"/>
              <a:t> di </a:t>
            </a: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è </a:t>
            </a:r>
            <a:r>
              <a:rPr dirty="0" err="1"/>
              <a:t>successo</a:t>
            </a:r>
            <a:r>
              <a:rPr dirty="0"/>
              <a:t> al </a:t>
            </a:r>
            <a:r>
              <a:rPr dirty="0" err="1"/>
              <a:t>contante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lang="it-IT" dirty="0" smtClean="0"/>
              <a:t>tua</a:t>
            </a:r>
            <a:r>
              <a:rPr dirty="0" smtClean="0"/>
              <a:t>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un </a:t>
            </a:r>
            <a:r>
              <a:rPr dirty="0" err="1"/>
              <a:t>periodo</a:t>
            </a:r>
            <a:r>
              <a:rPr dirty="0"/>
              <a:t> </a:t>
            </a:r>
            <a:r>
              <a:rPr dirty="0" err="1"/>
              <a:t>specifico</a:t>
            </a:r>
            <a:r>
              <a:rPr dirty="0"/>
              <a:t> (</a:t>
            </a:r>
            <a:r>
              <a:rPr b="1" dirty="0" err="1"/>
              <a:t>periodo</a:t>
            </a:r>
            <a:r>
              <a:rPr b="1" dirty="0"/>
              <a:t> </a:t>
            </a:r>
            <a:r>
              <a:rPr b="1" dirty="0" err="1"/>
              <a:t>contabile</a:t>
            </a:r>
            <a:r>
              <a:rPr b="1" dirty="0"/>
              <a:t>)</a:t>
            </a: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Ci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tre</a:t>
            </a:r>
            <a:r>
              <a:rPr dirty="0"/>
              <a:t> </a:t>
            </a:r>
            <a:r>
              <a:rPr dirty="0" err="1"/>
              <a:t>principali</a:t>
            </a:r>
            <a:r>
              <a:rPr dirty="0"/>
              <a:t> </a:t>
            </a:r>
            <a:r>
              <a:rPr b="1" dirty="0" err="1"/>
              <a:t>attività</a:t>
            </a:r>
            <a:r>
              <a:rPr b="1" dirty="0"/>
              <a:t> di </a:t>
            </a:r>
            <a:r>
              <a:rPr lang="it-IT" b="1" dirty="0" smtClean="0"/>
              <a:t>flusso di cassa</a:t>
            </a:r>
            <a:r>
              <a:rPr dirty="0" smtClean="0"/>
              <a:t>: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Attività</a:t>
            </a:r>
            <a:r>
              <a:rPr dirty="0"/>
              <a:t> operative,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entrate</a:t>
            </a:r>
            <a:r>
              <a:rPr dirty="0"/>
              <a:t> in </a:t>
            </a:r>
            <a:r>
              <a:rPr dirty="0" err="1"/>
              <a:t>contanti</a:t>
            </a:r>
            <a:r>
              <a:rPr dirty="0"/>
              <a:t> </a:t>
            </a:r>
            <a:r>
              <a:rPr dirty="0" err="1"/>
              <a:t>derivanti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di </a:t>
            </a:r>
            <a:r>
              <a:rPr dirty="0" err="1"/>
              <a:t>beni</a:t>
            </a:r>
            <a:r>
              <a:rPr dirty="0"/>
              <a:t> o </a:t>
            </a:r>
            <a:r>
              <a:rPr dirty="0" err="1"/>
              <a:t>servizi</a:t>
            </a:r>
            <a:r>
              <a:rPr dirty="0"/>
              <a:t> o </a:t>
            </a:r>
            <a:r>
              <a:rPr dirty="0" err="1"/>
              <a:t>pagamenti</a:t>
            </a:r>
            <a:r>
              <a:rPr dirty="0"/>
              <a:t> in </a:t>
            </a:r>
            <a:r>
              <a:rPr dirty="0" err="1"/>
              <a:t>contanti</a:t>
            </a:r>
            <a:r>
              <a:rPr dirty="0"/>
              <a:t> come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salari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Attività</a:t>
            </a:r>
            <a:r>
              <a:rPr dirty="0"/>
              <a:t> di </a:t>
            </a:r>
            <a:r>
              <a:rPr dirty="0" err="1"/>
              <a:t>finanziamento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entrate</a:t>
            </a:r>
            <a:r>
              <a:rPr dirty="0"/>
              <a:t> in </a:t>
            </a:r>
            <a:r>
              <a:rPr dirty="0" err="1"/>
              <a:t>contanti</a:t>
            </a:r>
            <a:r>
              <a:rPr dirty="0"/>
              <a:t> da </a:t>
            </a:r>
            <a:r>
              <a:rPr dirty="0" err="1"/>
              <a:t>prestiti</a:t>
            </a:r>
            <a:r>
              <a:rPr dirty="0"/>
              <a:t> </a:t>
            </a:r>
            <a:r>
              <a:rPr dirty="0" err="1"/>
              <a:t>bancari</a:t>
            </a:r>
            <a:r>
              <a:rPr dirty="0"/>
              <a:t> o </a:t>
            </a:r>
            <a:r>
              <a:rPr dirty="0" err="1"/>
              <a:t>rimborsi</a:t>
            </a:r>
            <a:r>
              <a:rPr dirty="0"/>
              <a:t> di </a:t>
            </a:r>
            <a:r>
              <a:rPr dirty="0" err="1"/>
              <a:t>prestiti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Attività</a:t>
            </a:r>
            <a:r>
              <a:rPr dirty="0"/>
              <a:t> di </a:t>
            </a:r>
            <a:r>
              <a:rPr dirty="0" err="1"/>
              <a:t>investimento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ricevute</a:t>
            </a:r>
            <a:r>
              <a:rPr dirty="0"/>
              <a:t> in </a:t>
            </a:r>
            <a:r>
              <a:rPr dirty="0" err="1"/>
              <a:t>contanti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di </a:t>
            </a:r>
            <a:r>
              <a:rPr dirty="0" err="1"/>
              <a:t>immobili</a:t>
            </a:r>
            <a:r>
              <a:rPr dirty="0"/>
              <a:t> o </a:t>
            </a:r>
            <a:r>
              <a:rPr dirty="0" err="1"/>
              <a:t>pagamenti</a:t>
            </a:r>
            <a:r>
              <a:rPr dirty="0"/>
              <a:t> per </a:t>
            </a:r>
            <a:r>
              <a:rPr dirty="0" err="1"/>
              <a:t>l'acquisto</a:t>
            </a:r>
            <a:r>
              <a:rPr dirty="0"/>
              <a:t> di </a:t>
            </a:r>
            <a:r>
              <a:rPr dirty="0" err="1"/>
              <a:t>beni</a:t>
            </a:r>
            <a:r>
              <a:rPr dirty="0"/>
              <a:t> o </a:t>
            </a:r>
            <a:r>
              <a:rPr dirty="0" err="1"/>
              <a:t>attrezzature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2360099" y="1372215"/>
            <a:ext cx="11622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Unità</a:t>
            </a:r>
            <a:r>
              <a:rPr dirty="0"/>
              <a:t> 2. </a:t>
            </a:r>
            <a:r>
              <a:rPr lang="it-IT" dirty="0" smtClean="0"/>
              <a:t>Flusso di cassa</a:t>
            </a:r>
            <a:r>
              <a:rPr dirty="0" smtClean="0"/>
              <a:t> </a:t>
            </a:r>
            <a:r>
              <a:rPr dirty="0"/>
              <a:t>— </a:t>
            </a:r>
            <a:r>
              <a:rPr dirty="0" err="1"/>
              <a:t>Qual</a:t>
            </a:r>
            <a:r>
              <a:rPr dirty="0"/>
              <a:t> è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ciclo</a:t>
            </a:r>
            <a:r>
              <a:rPr dirty="0"/>
              <a:t> del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r>
              <a:rPr dirty="0"/>
              <a:t>?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758200" y="1893969"/>
            <a:ext cx="9835800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it-IT" sz="1600" dirty="0" smtClean="0"/>
          </a:p>
          <a:p>
            <a:pPr marL="457200" marR="0" lvl="0" indent="-444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Il </a:t>
            </a:r>
            <a:r>
              <a:rPr lang="it-IT" b="1" dirty="0" smtClean="0"/>
              <a:t>ciclo del flusso di cassa</a:t>
            </a:r>
            <a:r>
              <a:rPr lang="it-IT" dirty="0" smtClean="0"/>
              <a:t> è il modo in cui il contante si muove attraverso la tua attività mentre i prodotti/servizi vengono fabbricati/consegnati e venduti e il pagamento viene ricevuto.</a:t>
            </a:r>
            <a:endParaRPr lang="it-IT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Il ciclo inizia dal momento in cui paghi i tuoi fornitori/fatture al momento in cui ricevi il pagamento per la tua merce/servizio</a:t>
            </a:r>
            <a:endParaRPr lang="it-IT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Più breve è il ciclo, più soldi fa la tua attività! Questo è anche noto come </a:t>
            </a:r>
            <a:r>
              <a:rPr lang="it-IT" b="1" dirty="0" smtClean="0"/>
              <a:t>Ciclo di Conversione del Contante (CCC) </a:t>
            </a:r>
            <a:r>
              <a:rPr lang="it-IT" dirty="0" smtClean="0"/>
              <a:t>— questo significa che meno tempo la tua azienda ha liquidità vincolata in magazzino più breve è il tuo CCC. </a:t>
            </a:r>
            <a:endParaRPr lang="it-IT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44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Come posso ridurre il mio ciclo di cassa?</a:t>
            </a:r>
            <a:endParaRPr lang="it-IT" sz="2600" dirty="0" smtClean="0"/>
          </a:p>
          <a:p>
            <a:pPr marL="971550" marR="0" lvl="1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Incoraggiare i pagamenti anticipati</a:t>
            </a:r>
            <a:endParaRPr lang="it-IT" sz="2600" dirty="0" smtClean="0"/>
          </a:p>
          <a:p>
            <a:pPr marL="971550" marR="0" lvl="1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Assicurarsi di avere un metodo di pagamento facile per i clienti</a:t>
            </a:r>
            <a:endParaRPr lang="it-IT" sz="2600" dirty="0" smtClean="0"/>
          </a:p>
          <a:p>
            <a:pPr marL="971550" marR="0" lvl="1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Mantenere le fatture semplici e chiare</a:t>
            </a:r>
            <a:endParaRPr lang="it-IT" sz="2600" dirty="0" smtClean="0"/>
          </a:p>
          <a:p>
            <a:pPr marL="971550" marR="0" lvl="1" indent="-501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Prendere in considerazione piccoli sconti % per il pagamento anticipato</a:t>
            </a:r>
            <a:endParaRPr lang="it-IT" sz="2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 </a:t>
            </a:r>
            <a:endParaRPr lang="it-IT"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10889059" y="2223127"/>
            <a:ext cx="6363117" cy="6878831"/>
            <a:chOff x="2202259" y="2284"/>
            <a:chExt cx="6363117" cy="6878831"/>
          </a:xfrm>
        </p:grpSpPr>
        <p:sp>
          <p:nvSpPr>
            <p:cNvPr id="149" name="Google Shape;149;p6"/>
            <p:cNvSpPr/>
            <p:nvPr/>
          </p:nvSpPr>
          <p:spPr>
            <a:xfrm>
              <a:off x="4437384" y="2284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4688837" y="253737"/>
              <a:ext cx="1214124" cy="1214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Denaro contante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1800000">
              <a:off x="6173314" y="1209797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 txBox="1"/>
            <p:nvPr/>
          </p:nvSpPr>
          <p:spPr>
            <a:xfrm rot="1800000">
              <a:off x="6182515" y="1291357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672510" y="1292734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6923963" y="1544187"/>
              <a:ext cx="1214124" cy="1214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Acquisto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rot="5400000">
              <a:off x="7302099" y="3138993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 txBox="1"/>
            <p:nvPr/>
          </p:nvSpPr>
          <p:spPr>
            <a:xfrm rot="5400000">
              <a:off x="7370777" y="3186215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672510" y="3873635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6521873" y="4141632"/>
              <a:ext cx="2043503" cy="119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2000" dirty="0" err="1"/>
                <a:t>Spese</a:t>
              </a:r>
              <a:r>
                <a:rPr sz="2000" dirty="0"/>
                <a:t> di </a:t>
              </a:r>
              <a:r>
                <a:rPr sz="2000" dirty="0" err="1" smtClean="0"/>
                <a:t>funzionamento</a:t>
              </a: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9000000">
              <a:off x="6195758" y="5081147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 rot="-1800000">
              <a:off x="6323912" y="5162707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437384" y="5164085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4688837" y="5415538"/>
              <a:ext cx="1214124" cy="1214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Vendita</a:t>
              </a:r>
              <a:r>
                <a:rPr dirty="0"/>
                <a:t> 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9000000">
              <a:off x="3960633" y="5094105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 rot="1800000">
              <a:off x="4088787" y="5244343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202259" y="3873635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453712" y="4125088"/>
              <a:ext cx="1214124" cy="1214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Paga</a:t>
              </a:r>
              <a:r>
                <a:rPr dirty="0"/>
                <a:t> le </a:t>
              </a:r>
              <a:r>
                <a:rPr dirty="0" err="1"/>
                <a:t>tue</a:t>
              </a:r>
              <a:r>
                <a:rPr dirty="0"/>
                <a:t> </a:t>
              </a:r>
              <a:r>
                <a:rPr dirty="0" err="1"/>
                <a:t>bollette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2831849" y="3164909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 rot="-5400000">
              <a:off x="2900527" y="3349486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202259" y="1292734"/>
              <a:ext cx="1717030" cy="17170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2237764" y="1544187"/>
              <a:ext cx="1430072" cy="1214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Ricevi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pagamento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-1800000">
              <a:off x="3938189" y="1222755"/>
              <a:ext cx="457851" cy="57949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B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 rot="-1800000">
              <a:off x="3947390" y="1372993"/>
              <a:ext cx="320496" cy="347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/>
        </p:nvSpPr>
        <p:spPr>
          <a:xfrm>
            <a:off x="1447800" y="1573300"/>
            <a:ext cx="1291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Unità</a:t>
            </a:r>
            <a:r>
              <a:rPr dirty="0"/>
              <a:t> 2. </a:t>
            </a:r>
            <a:r>
              <a:rPr lang="it-IT" dirty="0" smtClean="0"/>
              <a:t>Flusso di </a:t>
            </a:r>
            <a:r>
              <a:rPr lang="it-IT" dirty="0" smtClean="0"/>
              <a:t>Cassa</a:t>
            </a:r>
            <a:r>
              <a:rPr lang="it-IT" dirty="0"/>
              <a:t> </a:t>
            </a:r>
            <a:r>
              <a:rPr lang="it-IT" dirty="0" smtClean="0"/>
              <a:t>-</a:t>
            </a:r>
            <a:r>
              <a:rPr dirty="0" smtClean="0"/>
              <a:t> </a:t>
            </a:r>
            <a:r>
              <a:rPr dirty="0"/>
              <a:t>Come </a:t>
            </a:r>
            <a:r>
              <a:rPr dirty="0" err="1"/>
              <a:t>gestire</a:t>
            </a:r>
            <a:r>
              <a:rPr dirty="0"/>
              <a:t> il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endParaRPr sz="3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561800" y="2528825"/>
            <a:ext cx="154929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Gestire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b="1" dirty="0" err="1"/>
              <a:t>flusso</a:t>
            </a:r>
            <a:r>
              <a:rPr b="1" dirty="0"/>
              <a:t> di </a:t>
            </a:r>
            <a:r>
              <a:rPr b="1" dirty="0" err="1"/>
              <a:t>cassa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stai</a:t>
            </a:r>
            <a:r>
              <a:rPr dirty="0"/>
              <a:t> </a:t>
            </a:r>
            <a:r>
              <a:rPr dirty="0" err="1"/>
              <a:t>gestendo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b="1" dirty="0" err="1"/>
              <a:t>capitale</a:t>
            </a:r>
            <a:r>
              <a:rPr b="1" dirty="0"/>
              <a:t> </a:t>
            </a:r>
            <a:r>
              <a:rPr b="1" dirty="0" err="1"/>
              <a:t>circolante</a:t>
            </a:r>
            <a:r>
              <a:rPr b="1"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assicura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funzioni</a:t>
            </a:r>
            <a:r>
              <a:rPr dirty="0"/>
              <a:t> di </a:t>
            </a:r>
            <a:r>
              <a:rPr dirty="0" err="1"/>
              <a:t>giorno</a:t>
            </a:r>
            <a:r>
              <a:rPr dirty="0"/>
              <a:t> in </a:t>
            </a:r>
            <a:r>
              <a:rPr dirty="0" err="1"/>
              <a:t>giorno</a:t>
            </a:r>
            <a:r>
              <a:rPr dirty="0"/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Gestione</a:t>
            </a:r>
            <a:r>
              <a:rPr b="1" dirty="0"/>
              <a:t> </a:t>
            </a:r>
            <a:r>
              <a:rPr b="1" dirty="0" err="1"/>
              <a:t>dei</a:t>
            </a:r>
            <a:r>
              <a:rPr b="1" dirty="0"/>
              <a:t> </a:t>
            </a:r>
            <a:r>
              <a:rPr b="1" dirty="0" err="1"/>
              <a:t>flussi</a:t>
            </a:r>
            <a:r>
              <a:rPr b="1" dirty="0"/>
              <a:t> </a:t>
            </a:r>
            <a:r>
              <a:rPr dirty="0"/>
              <a:t>di </a:t>
            </a:r>
            <a:r>
              <a:rPr dirty="0" err="1"/>
              <a:t>cassa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stai</a:t>
            </a:r>
            <a:r>
              <a:rPr dirty="0"/>
              <a:t> </a:t>
            </a:r>
            <a:r>
              <a:rPr dirty="0" err="1"/>
              <a:t>monitorando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denaro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entra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e </a:t>
            </a:r>
            <a:r>
              <a:rPr lang="it-IT" dirty="0" smtClean="0"/>
              <a:t>lo monitori</a:t>
            </a:r>
            <a:r>
              <a:rPr dirty="0" smtClean="0"/>
              <a:t> </a:t>
            </a:r>
            <a:r>
              <a:rPr dirty="0"/>
              <a:t>in </a:t>
            </a:r>
            <a:r>
              <a:rPr dirty="0" err="1"/>
              <a:t>relazione</a:t>
            </a:r>
            <a:r>
              <a:rPr dirty="0"/>
              <a:t> </a:t>
            </a:r>
            <a:r>
              <a:rPr dirty="0" smtClean="0"/>
              <a:t>a</a:t>
            </a:r>
            <a:r>
              <a:rPr lang="it-IT" dirty="0" err="1" smtClean="0"/>
              <a:t>lle</a:t>
            </a:r>
            <a:r>
              <a:rPr dirty="0" smtClean="0"/>
              <a:t> </a:t>
            </a:r>
            <a:r>
              <a:rPr dirty="0" err="1" smtClean="0"/>
              <a:t>tu</a:t>
            </a:r>
            <a:r>
              <a:rPr lang="it-IT" dirty="0" smtClean="0"/>
              <a:t>e</a:t>
            </a:r>
            <a:r>
              <a:rPr dirty="0" smtClean="0"/>
              <a:t> </a:t>
            </a:r>
            <a:r>
              <a:rPr dirty="0" err="1"/>
              <a:t>uscite</a:t>
            </a:r>
            <a:r>
              <a:rPr dirty="0"/>
              <a:t>, 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salari</a:t>
            </a:r>
            <a:r>
              <a:rPr dirty="0"/>
              <a:t>, </a:t>
            </a:r>
            <a:r>
              <a:rPr dirty="0" err="1"/>
              <a:t>bollette</a:t>
            </a:r>
            <a:r>
              <a:rPr dirty="0"/>
              <a:t>, </a:t>
            </a:r>
            <a:r>
              <a:rPr dirty="0" err="1"/>
              <a:t>ecc</a:t>
            </a:r>
            <a:r>
              <a:rPr dirty="0"/>
              <a:t>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Se </a:t>
            </a:r>
            <a:r>
              <a:rPr dirty="0" err="1"/>
              <a:t>hai</a:t>
            </a:r>
            <a:r>
              <a:rPr dirty="0"/>
              <a:t> un </a:t>
            </a:r>
            <a:r>
              <a:rPr dirty="0" err="1"/>
              <a:t>buon</a:t>
            </a:r>
            <a:r>
              <a:rPr dirty="0"/>
              <a:t> </a:t>
            </a:r>
            <a:r>
              <a:rPr dirty="0" err="1"/>
              <a:t>sistema</a:t>
            </a:r>
            <a:r>
              <a:rPr dirty="0"/>
              <a:t> di </a:t>
            </a:r>
            <a:r>
              <a:rPr dirty="0" err="1"/>
              <a:t>gestione</a:t>
            </a:r>
            <a:r>
              <a:rPr dirty="0"/>
              <a:t>, </a:t>
            </a:r>
            <a:r>
              <a:rPr dirty="0" err="1"/>
              <a:t>puoi</a:t>
            </a:r>
            <a:r>
              <a:rPr dirty="0"/>
              <a:t> </a:t>
            </a:r>
            <a:r>
              <a:rPr dirty="0" err="1"/>
              <a:t>vedere</a:t>
            </a:r>
            <a:r>
              <a:rPr dirty="0"/>
              <a:t> un </a:t>
            </a:r>
            <a:r>
              <a:rPr dirty="0" err="1"/>
              <a:t>quadro</a:t>
            </a:r>
            <a:r>
              <a:rPr dirty="0"/>
              <a:t> </a:t>
            </a:r>
            <a:r>
              <a:rPr dirty="0" err="1"/>
              <a:t>generale</a:t>
            </a:r>
            <a:r>
              <a:rPr dirty="0"/>
              <a:t> del </a:t>
            </a:r>
            <a:r>
              <a:rPr dirty="0" err="1"/>
              <a:t>reddito</a:t>
            </a:r>
            <a:r>
              <a:rPr dirty="0"/>
              <a:t> </a:t>
            </a:r>
            <a:r>
              <a:rPr dirty="0" err="1"/>
              <a:t>rispetto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costi</a:t>
            </a:r>
            <a:r>
              <a:rPr dirty="0"/>
              <a:t> e </a:t>
            </a:r>
            <a:r>
              <a:rPr dirty="0" err="1"/>
              <a:t>assicurarti</a:t>
            </a:r>
            <a:r>
              <a:rPr dirty="0"/>
              <a:t> di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abbastanza</a:t>
            </a:r>
            <a:r>
              <a:rPr dirty="0"/>
              <a:t> </a:t>
            </a:r>
            <a:r>
              <a:rPr dirty="0" err="1"/>
              <a:t>denaro</a:t>
            </a:r>
            <a:r>
              <a:rPr dirty="0"/>
              <a:t> per </a:t>
            </a:r>
            <a:r>
              <a:rPr dirty="0" err="1"/>
              <a:t>pagare</a:t>
            </a:r>
            <a:r>
              <a:rPr dirty="0"/>
              <a:t> le </a:t>
            </a:r>
            <a:r>
              <a:rPr dirty="0" err="1"/>
              <a:t>bollette</a:t>
            </a:r>
            <a:r>
              <a:rPr dirty="0"/>
              <a:t>, ma </a:t>
            </a:r>
            <a:r>
              <a:rPr dirty="0" err="1"/>
              <a:t>assicurati</a:t>
            </a:r>
            <a:r>
              <a:rPr dirty="0"/>
              <a:t> </a:t>
            </a:r>
            <a:r>
              <a:rPr dirty="0" err="1"/>
              <a:t>comunque</a:t>
            </a:r>
            <a:r>
              <a:rPr dirty="0"/>
              <a:t> di </a:t>
            </a:r>
            <a:r>
              <a:rPr dirty="0" err="1"/>
              <a:t>realizzare</a:t>
            </a:r>
            <a:r>
              <a:rPr dirty="0"/>
              <a:t> un </a:t>
            </a:r>
            <a:r>
              <a:rPr dirty="0" err="1"/>
              <a:t>profitto</a:t>
            </a:r>
            <a:r>
              <a:rPr dirty="0"/>
              <a:t>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Potenziali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:</a:t>
            </a: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Se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problemi</a:t>
            </a:r>
            <a:r>
              <a:rPr dirty="0"/>
              <a:t> di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r>
              <a:rPr dirty="0"/>
              <a:t> </a:t>
            </a:r>
            <a:r>
              <a:rPr dirty="0" err="1"/>
              <a:t>potresti</a:t>
            </a:r>
            <a:r>
              <a:rPr dirty="0"/>
              <a:t> </a:t>
            </a:r>
            <a:r>
              <a:rPr dirty="0" err="1"/>
              <a:t>avere</a:t>
            </a:r>
            <a:r>
              <a:rPr dirty="0"/>
              <a:t> </a:t>
            </a:r>
          </a:p>
        </p:txBody>
      </p:sp>
      <p:grpSp>
        <p:nvGrpSpPr>
          <p:cNvPr id="179" name="Google Shape;179;p7"/>
          <p:cNvGrpSpPr/>
          <p:nvPr/>
        </p:nvGrpSpPr>
        <p:grpSpPr>
          <a:xfrm>
            <a:off x="11658600" y="6135480"/>
            <a:ext cx="4724399" cy="2816639"/>
            <a:chOff x="0" y="1380"/>
            <a:chExt cx="4724399" cy="2816639"/>
          </a:xfrm>
        </p:grpSpPr>
        <p:sp>
          <p:nvSpPr>
            <p:cNvPr id="180" name="Google Shape;180;p7"/>
            <p:cNvSpPr/>
            <p:nvPr/>
          </p:nvSpPr>
          <p:spPr>
            <a:xfrm>
              <a:off x="0" y="237540"/>
              <a:ext cx="4724399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236220" y="1380"/>
              <a:ext cx="3307080" cy="472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259277" y="24437"/>
              <a:ext cx="3260966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000" tIns="0" rIns="125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Ritardi salariali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0" y="963300"/>
              <a:ext cx="4724399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236220" y="727140"/>
              <a:ext cx="3307080" cy="472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259277" y="750197"/>
              <a:ext cx="3260966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000" tIns="0" rIns="125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 smtClean="0"/>
                <a:t>Arretrati</a:t>
              </a:r>
              <a:r>
                <a:rPr lang="it-IT" dirty="0" smtClean="0"/>
                <a:t> dei</a:t>
              </a:r>
              <a:r>
                <a:rPr dirty="0" smtClean="0"/>
                <a:t> </a:t>
              </a:r>
              <a:r>
                <a:rPr dirty="0" err="1"/>
                <a:t>creditori</a:t>
              </a:r>
              <a:endParaRPr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0" y="1689060"/>
              <a:ext cx="4724399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36220" y="1452900"/>
              <a:ext cx="3307080" cy="472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259277" y="1475957"/>
              <a:ext cx="3260966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000" tIns="0" rIns="125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Riduzione del profitto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0" y="2414819"/>
              <a:ext cx="4724399" cy="40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6220" y="2178660"/>
              <a:ext cx="3307080" cy="47232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59277" y="2201717"/>
              <a:ext cx="3260966" cy="426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000" tIns="0" rIns="125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Riduzione del capitale circolante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7"/>
          <p:cNvSpPr/>
          <p:nvPr/>
        </p:nvSpPr>
        <p:spPr>
          <a:xfrm>
            <a:off x="9372600" y="6896100"/>
            <a:ext cx="1447800" cy="31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/>
        </p:nvSpPr>
        <p:spPr>
          <a:xfrm>
            <a:off x="1447800" y="1573300"/>
            <a:ext cx="1090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Unità 2. Flusso di cassa — Previsione del flusso di cassa</a:t>
            </a:r>
            <a:endParaRPr sz="34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1457948" y="2552700"/>
            <a:ext cx="15409500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Cos'è la previsione dei flussi di cassa?</a:t>
            </a:r>
            <a:endParaRPr lang="it-IT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Una </a:t>
            </a:r>
            <a:r>
              <a:rPr lang="it-IT" b="1" dirty="0" smtClean="0"/>
              <a:t>previsione di flusso di cassa </a:t>
            </a:r>
            <a:r>
              <a:rPr lang="it-IT" dirty="0" smtClean="0"/>
              <a:t>è una stima della quantità di denaro in entrata e in uscita dalla tua attività in un determinato periodo (generalmente un anno). Quando si pianificano le previsioni, è importante essere consapevoli dei tempi in modo da poter pianificare periodi più affollati e silenziosi.</a:t>
            </a:r>
            <a:endParaRPr lang="it-IT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Perché è importante?</a:t>
            </a:r>
            <a:endParaRPr lang="it-IT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Una previsione di flusso di cassa è una parte essenziale della pianificazione aziendale </a:t>
            </a:r>
            <a:r>
              <a:rPr lang="it-IT" dirty="0" err="1" smtClean="0"/>
              <a:t>perchè</a:t>
            </a:r>
            <a:r>
              <a:rPr lang="it-IT" dirty="0" smtClean="0"/>
              <a:t> può aiutare a dimostrare la redditività della tua attività, che è molto importante se stai cercando investimenti. </a:t>
            </a:r>
            <a:endParaRPr lang="it-IT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it-IT" dirty="0" smtClean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Devo aggiornare le mie previsioni per tutto l'anno?</a:t>
            </a:r>
            <a:endParaRPr lang="it-IT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Sì — se la tua attività si comporta in modo diverso rispetto a quanto previsto, è molto importante aggiornare il tuo flusso di cassa — se non è aggiornato, non ti serve.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4024466" y="1261412"/>
            <a:ext cx="964976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3400" dirty="0" smtClean="0"/>
              <a:t>Unità 2. Flusso di</a:t>
            </a:r>
            <a:r>
              <a:rPr lang="it-IT" sz="4000" dirty="0" smtClean="0"/>
              <a:t> </a:t>
            </a:r>
            <a:r>
              <a:rPr lang="it-IT" sz="3400" dirty="0" smtClean="0"/>
              <a:t>cassa </a:t>
            </a:r>
            <a:r>
              <a:rPr lang="it-IT" sz="3400" dirty="0" smtClean="0"/>
              <a:t>- </a:t>
            </a:r>
            <a:r>
              <a:rPr lang="it-IT" sz="3400" dirty="0" smtClean="0"/>
              <a:t>Come posso farlo?</a:t>
            </a:r>
            <a:endParaRPr lang="it-IT" sz="3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1259198" y="2247900"/>
            <a:ext cx="15180300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Segui questi semplici passaggi per scrivere le previsioni di flusso di cassa per la tua attività:</a:t>
            </a:r>
            <a:endParaRPr lang="it-IT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it-IT" sz="2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Hai bisogno di un foglio Excel/Google con 12 colonne (una per ogni mese). Utilizzare le righe per mostrare il denaro in entrata e in uscita;</a:t>
            </a:r>
            <a:endParaRPr lang="it-IT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Assegnare una riga separata per ogni tipo di reddito o spesa;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Le </a:t>
            </a:r>
            <a:r>
              <a:rPr lang="it-IT" b="1" dirty="0" smtClean="0"/>
              <a:t>righe di afflussi</a:t>
            </a:r>
            <a:r>
              <a:rPr lang="it-IT" dirty="0" smtClean="0"/>
              <a:t> di cassa mostreranno i tuoi redditi dalle tue vendite, eventuali investimenti/finanziamenti. Le righe dei tuoi </a:t>
            </a:r>
            <a:r>
              <a:rPr lang="it-IT" b="1" dirty="0" smtClean="0"/>
              <a:t>deflussi di cassa </a:t>
            </a:r>
            <a:r>
              <a:rPr lang="it-IT" dirty="0" smtClean="0"/>
              <a:t>mostreranno le tue spese, ad esempio salari, affitti, bollette, ecc.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Includerai una riga di totali che calcola il denaro in entrata e in uscita per ogni mese. È possibile utilizzare la funzione SUM per questo e il totale alla fine di ogni mese è il </a:t>
            </a:r>
            <a:r>
              <a:rPr lang="it-IT" b="1" dirty="0" smtClean="0"/>
              <a:t>saldo mensile di chiusura in contanti;</a:t>
            </a:r>
            <a:endParaRPr lang="it-IT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Avrai anche bisogno di altre informazioni per completare le tue previsioni:</a:t>
            </a: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La tua strategia di prezzo</a:t>
            </a: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Previsioni di vendita</a:t>
            </a: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Previsioni dei costi</a:t>
            </a:r>
          </a:p>
          <a:p>
            <a:pPr marL="1028700" marR="0" lvl="1" indent="-571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Previsioni sull'utile e sulle perdite </a:t>
            </a:r>
            <a:endParaRPr lang="it-IT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1304144"/>
            <a:ext cx="13491147" cy="792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1295400" y="3238500"/>
            <a:ext cx="2362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Modello di flusso di cassa campione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/>
        </p:nvSpPr>
        <p:spPr>
          <a:xfrm>
            <a:off x="1600200" y="1790700"/>
            <a:ext cx="1222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Unità</a:t>
            </a:r>
            <a:r>
              <a:rPr dirty="0"/>
              <a:t> 3. </a:t>
            </a:r>
            <a:r>
              <a:rPr dirty="0" err="1"/>
              <a:t>Prezzi</a:t>
            </a:r>
            <a:r>
              <a:rPr dirty="0"/>
              <a:t> </a:t>
            </a:r>
            <a:r>
              <a:rPr dirty="0" smtClean="0"/>
              <a:t> </a:t>
            </a:r>
            <a:endParaRPr sz="28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395200" y="2933700"/>
            <a:ext cx="157011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Perch</a:t>
            </a:r>
            <a:r>
              <a:rPr lang="it-IT" dirty="0" smtClean="0"/>
              <a:t>è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prezzi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importanti</a:t>
            </a:r>
            <a:r>
              <a:rPr dirty="0"/>
              <a:t>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prezzo</a:t>
            </a:r>
            <a:r>
              <a:rPr dirty="0"/>
              <a:t> è molto </a:t>
            </a:r>
            <a:r>
              <a:rPr dirty="0" err="1"/>
              <a:t>importante</a:t>
            </a:r>
            <a:r>
              <a:rPr dirty="0"/>
              <a:t> per la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in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mostra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valore</a:t>
            </a:r>
            <a:r>
              <a:rPr dirty="0"/>
              <a:t> del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;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Potresti</a:t>
            </a:r>
            <a:r>
              <a:rPr dirty="0"/>
              <a:t> </a:t>
            </a:r>
            <a:r>
              <a:rPr dirty="0" err="1"/>
              <a:t>pensare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 è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economico</a:t>
            </a:r>
            <a:r>
              <a:rPr dirty="0"/>
              <a:t>,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venderai</a:t>
            </a:r>
            <a:r>
              <a:rPr dirty="0"/>
              <a:t> </a:t>
            </a:r>
            <a:r>
              <a:rPr dirty="0" smtClean="0"/>
              <a:t>ma </a:t>
            </a:r>
            <a:r>
              <a:rPr dirty="0"/>
              <a:t>non è </a:t>
            </a:r>
            <a:r>
              <a:rPr dirty="0" err="1" smtClean="0"/>
              <a:t>sempre</a:t>
            </a:r>
            <a:r>
              <a:rPr lang="it-IT" dirty="0" smtClean="0"/>
              <a:t> questo</a:t>
            </a:r>
            <a:r>
              <a:rPr dirty="0" smtClean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caso</a:t>
            </a:r>
            <a:r>
              <a:rPr dirty="0"/>
              <a:t>!</a:t>
            </a: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Ricorda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clienti</a:t>
            </a:r>
            <a:r>
              <a:rPr dirty="0"/>
              <a:t> </a:t>
            </a:r>
            <a:r>
              <a:rPr dirty="0" err="1"/>
              <a:t>decideranno</a:t>
            </a:r>
            <a:r>
              <a:rPr dirty="0"/>
              <a:t> se </a:t>
            </a:r>
            <a:r>
              <a:rPr dirty="0" err="1"/>
              <a:t>investire</a:t>
            </a:r>
            <a:r>
              <a:rPr dirty="0"/>
              <a:t> o </a:t>
            </a:r>
            <a:r>
              <a:rPr dirty="0" err="1"/>
              <a:t>meno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.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esempio</a:t>
            </a:r>
            <a:r>
              <a:rPr dirty="0"/>
              <a:t>: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Un</a:t>
            </a:r>
            <a:r>
              <a:rPr lang="it-IT" dirty="0" smtClean="0"/>
              <a:t>'</a:t>
            </a:r>
            <a:r>
              <a:rPr dirty="0" err="1" smtClean="0"/>
              <a:t>azienda</a:t>
            </a:r>
            <a:r>
              <a:rPr dirty="0" smtClean="0"/>
              <a:t> </a:t>
            </a:r>
            <a:r>
              <a:rPr dirty="0" err="1"/>
              <a:t>sta</a:t>
            </a:r>
            <a:r>
              <a:rPr dirty="0"/>
              <a:t> </a:t>
            </a:r>
            <a:r>
              <a:rPr dirty="0" err="1"/>
              <a:t>vendendo</a:t>
            </a:r>
            <a:r>
              <a:rPr dirty="0"/>
              <a:t> un </a:t>
            </a:r>
            <a:r>
              <a:rPr dirty="0" err="1"/>
              <a:t>seggiolino</a:t>
            </a:r>
            <a:r>
              <a:rPr dirty="0"/>
              <a:t> auto per un bambino a </a:t>
            </a:r>
            <a:r>
              <a:rPr lang="it-IT" dirty="0" smtClean="0"/>
              <a:t>€</a:t>
            </a:r>
            <a:r>
              <a:rPr dirty="0" smtClean="0"/>
              <a:t>20 </a:t>
            </a:r>
            <a:r>
              <a:rPr dirty="0"/>
              <a:t>— lo </a:t>
            </a:r>
            <a:r>
              <a:rPr dirty="0" err="1"/>
              <a:t>compreresti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bambino o </a:t>
            </a:r>
            <a:r>
              <a:rPr dirty="0" err="1"/>
              <a:t>saresti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propenso</a:t>
            </a:r>
            <a:r>
              <a:rPr dirty="0"/>
              <a:t> a </a:t>
            </a:r>
            <a:r>
              <a:rPr dirty="0" err="1"/>
              <a:t>spendere</a:t>
            </a:r>
            <a:r>
              <a:rPr dirty="0"/>
              <a:t> </a:t>
            </a:r>
            <a:r>
              <a:rPr lang="it-IT" dirty="0" smtClean="0"/>
              <a:t>€</a:t>
            </a:r>
            <a:r>
              <a:rPr dirty="0" smtClean="0"/>
              <a:t>100?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Vendere</a:t>
            </a:r>
            <a:r>
              <a:rPr dirty="0"/>
              <a:t> a </a:t>
            </a:r>
            <a:r>
              <a:rPr dirty="0" err="1"/>
              <a:t>buon</a:t>
            </a:r>
            <a:r>
              <a:rPr dirty="0"/>
              <a:t> </a:t>
            </a:r>
            <a:r>
              <a:rPr dirty="0" err="1"/>
              <a:t>mercato</a:t>
            </a:r>
            <a:r>
              <a:rPr dirty="0"/>
              <a:t> non </a:t>
            </a:r>
            <a:r>
              <a:rPr dirty="0" err="1"/>
              <a:t>significa</a:t>
            </a:r>
            <a:r>
              <a:rPr dirty="0"/>
              <a:t> </a:t>
            </a:r>
            <a:r>
              <a:rPr dirty="0" err="1"/>
              <a:t>necessariamente</a:t>
            </a:r>
            <a:r>
              <a:rPr dirty="0"/>
              <a:t> </a:t>
            </a:r>
            <a:r>
              <a:rPr lang="it-IT" dirty="0" smtClean="0"/>
              <a:t>vendere di più</a:t>
            </a:r>
            <a:r>
              <a:rPr dirty="0" smtClean="0"/>
              <a:t>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/>
        </p:nvSpPr>
        <p:spPr>
          <a:xfrm>
            <a:off x="1143000" y="3086100"/>
            <a:ext cx="159951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Cos</a:t>
            </a:r>
            <a:r>
              <a:rPr lang="it-IT" dirty="0" smtClean="0"/>
              <a:t>'</a:t>
            </a:r>
            <a:r>
              <a:rPr dirty="0" smtClean="0"/>
              <a:t>è </a:t>
            </a:r>
            <a:r>
              <a:rPr dirty="0"/>
              <a:t>la </a:t>
            </a:r>
            <a:r>
              <a:rPr dirty="0" err="1"/>
              <a:t>strategia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prezzi</a:t>
            </a:r>
            <a:r>
              <a:rPr dirty="0"/>
              <a:t>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Il </a:t>
            </a:r>
            <a:r>
              <a:rPr b="1" dirty="0" err="1"/>
              <a:t>prezzo</a:t>
            </a:r>
            <a:r>
              <a:rPr dirty="0"/>
              <a:t> è </a:t>
            </a:r>
            <a:r>
              <a:rPr dirty="0" err="1"/>
              <a:t>l'importo</a:t>
            </a:r>
            <a:r>
              <a:rPr dirty="0"/>
              <a:t> </a:t>
            </a:r>
            <a:r>
              <a:rPr dirty="0" err="1"/>
              <a:t>addebitato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prodotto</a:t>
            </a:r>
            <a:r>
              <a:rPr dirty="0"/>
              <a:t> o </a:t>
            </a:r>
            <a:r>
              <a:rPr dirty="0" err="1"/>
              <a:t>servizio</a:t>
            </a:r>
            <a:endParaRPr dirty="0"/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La </a:t>
            </a:r>
            <a:r>
              <a:rPr b="1" dirty="0" err="1"/>
              <a:t>strategia</a:t>
            </a:r>
            <a:r>
              <a:rPr b="1" dirty="0"/>
              <a:t> </a:t>
            </a:r>
            <a:r>
              <a:rPr b="1" dirty="0" err="1"/>
              <a:t>dei</a:t>
            </a:r>
            <a:r>
              <a:rPr b="1" dirty="0"/>
              <a:t> </a:t>
            </a:r>
            <a:r>
              <a:rPr b="1" dirty="0" err="1"/>
              <a:t>prezzi</a:t>
            </a:r>
            <a:r>
              <a:rPr b="1" dirty="0"/>
              <a:t> </a:t>
            </a:r>
            <a:r>
              <a:rPr dirty="0" err="1"/>
              <a:t>esamina</a:t>
            </a:r>
            <a:r>
              <a:rPr dirty="0"/>
              <a:t> come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potrebbe</a:t>
            </a:r>
            <a:r>
              <a:rPr dirty="0"/>
              <a:t> </a:t>
            </a:r>
            <a:r>
              <a:rPr dirty="0" err="1"/>
              <a:t>calcolare</a:t>
            </a:r>
            <a:r>
              <a:rPr dirty="0"/>
              <a:t>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importo</a:t>
            </a:r>
            <a:r>
              <a:rPr dirty="0"/>
              <a:t>. </a:t>
            </a:r>
            <a:r>
              <a:rPr dirty="0" err="1"/>
              <a:t>Tiene</a:t>
            </a:r>
            <a:r>
              <a:rPr dirty="0"/>
              <a:t> </a:t>
            </a:r>
            <a:r>
              <a:rPr dirty="0" err="1"/>
              <a:t>conto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fattori</a:t>
            </a:r>
            <a:r>
              <a:rPr dirty="0"/>
              <a:t> 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Tra</a:t>
            </a:r>
            <a:r>
              <a:rPr dirty="0"/>
              <a:t> cui: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mercato</a:t>
            </a:r>
            <a:r>
              <a:rPr dirty="0"/>
              <a:t> </a:t>
            </a:r>
            <a:r>
              <a:rPr dirty="0" err="1"/>
              <a:t>attuale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Azioni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concorrenti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costi</a:t>
            </a:r>
            <a:endParaRPr dirty="0"/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margini</a:t>
            </a:r>
            <a:r>
              <a:rPr dirty="0"/>
              <a:t> di </a:t>
            </a:r>
            <a:r>
              <a:rPr dirty="0" err="1"/>
              <a:t>profitto</a:t>
            </a:r>
            <a:r>
              <a:rPr dirty="0"/>
              <a:t> (</a:t>
            </a:r>
            <a:r>
              <a:rPr dirty="0" err="1"/>
              <a:t>l'importo</a:t>
            </a:r>
            <a:r>
              <a:rPr dirty="0"/>
              <a:t> con cui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reddito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vendite</a:t>
            </a:r>
            <a:r>
              <a:rPr dirty="0"/>
              <a:t> </a:t>
            </a:r>
            <a:r>
              <a:rPr dirty="0" err="1"/>
              <a:t>supera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costi</a:t>
            </a:r>
            <a:r>
              <a:rPr dirty="0"/>
              <a:t> di business)</a:t>
            </a:r>
          </a:p>
          <a:p>
            <a:pPr marL="1371600" marR="0" lvl="2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Le </a:t>
            </a:r>
            <a:r>
              <a:rPr dirty="0" err="1"/>
              <a:t>probabili</a:t>
            </a:r>
            <a:r>
              <a:rPr dirty="0"/>
              <a:t> </a:t>
            </a:r>
            <a:r>
              <a:rPr dirty="0" err="1"/>
              <a:t>spese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consumatori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1610675" y="1735450"/>
            <a:ext cx="544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Unità 3. Strategia dei prezzi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4268449" y="1229400"/>
            <a:ext cx="659942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Unità</a:t>
            </a:r>
            <a:r>
              <a:rPr dirty="0"/>
              <a:t> 3. </a:t>
            </a:r>
            <a:r>
              <a:rPr dirty="0" err="1"/>
              <a:t>Prezzi</a:t>
            </a:r>
            <a:r>
              <a:rPr dirty="0"/>
              <a:t> </a:t>
            </a:r>
            <a:r>
              <a:rPr lang="it-IT" dirty="0" smtClean="0"/>
              <a:t>- </a:t>
            </a:r>
            <a:r>
              <a:rPr dirty="0" smtClean="0"/>
              <a:t>Tipi </a:t>
            </a:r>
            <a:r>
              <a:rPr dirty="0"/>
              <a:t>di </a:t>
            </a:r>
            <a:r>
              <a:rPr dirty="0" err="1"/>
              <a:t>strategie</a:t>
            </a:r>
            <a:r>
              <a:rPr dirty="0"/>
              <a:t> di </a:t>
            </a:r>
            <a:r>
              <a:rPr dirty="0" err="1"/>
              <a:t>prezzo</a:t>
            </a:r>
            <a:endParaRPr sz="28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1143000" y="3238500"/>
            <a:ext cx="17602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13"/>
          <p:cNvGraphicFramePr/>
          <p:nvPr>
            <p:extLst>
              <p:ext uri="{D42A27DB-BD31-4B8C-83A1-F6EECF244321}">
                <p14:modId xmlns:p14="http://schemas.microsoft.com/office/powerpoint/2010/main" val="1034251960"/>
              </p:ext>
            </p:extLst>
          </p:nvPr>
        </p:nvGraphicFramePr>
        <p:xfrm>
          <a:off x="1320800" y="1907640"/>
          <a:ext cx="12192000" cy="5582960"/>
        </p:xfrm>
        <a:graphic>
          <a:graphicData uri="http://schemas.openxmlformats.org/drawingml/2006/table">
            <a:tbl>
              <a:tblPr firstRow="1" bandRow="1">
                <a:noFill/>
                <a:tableStyleId>{6078BB52-EDB0-4CD9-B13F-B33DE38397EC}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/>
                        <a:t>Strategia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Definizione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Vantaggi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Svantaggi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Prezzi basati sui costi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Questa strategia è molto semplice: calcoli il costo dei tuoi beni o servizi e aggiungi un margine;</a:t>
                      </a:r>
                      <a:r>
                        <a:rPr lang="it-IT" baseline="0" noProof="0" dirty="0" smtClean="0"/>
                        <a:t> </a:t>
                      </a:r>
                      <a:r>
                        <a:rPr lang="it-IT" noProof="0" dirty="0" smtClean="0"/>
                        <a:t>ad esempio se il tuo prodotto costa €2,50 e aggiungi un margine del 50 % allora il tuo prezzo è di €5,00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Facile da calcolare e facile da implementare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I calcoli dei costi sono accurati.</a:t>
                      </a:r>
                      <a:r>
                        <a:rPr lang="it-IT" baseline="0" noProof="0" dirty="0" smtClean="0"/>
                        <a:t> </a:t>
                      </a:r>
                      <a:r>
                        <a:rPr lang="it-IT" noProof="0" dirty="0" smtClean="0"/>
                        <a:t>Si concentra solo nelle operazioni interne e non sulla potenziale volontà del cliente di pagare di più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Prezzi basati sul mercato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Questa strategia guarda al mercato in modo che il prezzo è molto simile alla</a:t>
                      </a:r>
                      <a:r>
                        <a:rPr lang="it-IT" baseline="0" noProof="0" dirty="0" smtClean="0"/>
                        <a:t> concorrenza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Va oltre l'attenzione interna e guarda al mercato esterno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Non considera la volontà del cliente di pagare di più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Prezzi basati sul valore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  <a:defRPr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it-IT" noProof="0" dirty="0" smtClean="0"/>
                        <a:t>Questa strategia stima il valore del tuo prodotto in base alla prospettiva del cliente e quindi di conseguenza dei prezzi— può essere una str</a:t>
                      </a:r>
                      <a:r>
                        <a:rPr lang="it-IT" noProof="0" dirty="0" smtClean="0"/>
                        <a:t>a</a:t>
                      </a:r>
                      <a:r>
                        <a:rPr lang="it-IT" noProof="0" dirty="0" smtClean="0"/>
                        <a:t>tegia difficile da implementare 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Considera la disponibilità del cliente a pagare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lang="it-IT" noProof="0" dirty="0" smtClean="0"/>
                        <a:t>Può essere difficile da implementare in quanto devi essere in grado di calcolare il prezzo che il tuo cliente è disposto a pagare</a:t>
                      </a:r>
                      <a:endParaRPr lang="it-IT" sz="1800" noProof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0" name="Google Shape;230;p13"/>
          <p:cNvSpPr txBox="1"/>
          <p:nvPr/>
        </p:nvSpPr>
        <p:spPr>
          <a:xfrm>
            <a:off x="1358900" y="7645640"/>
            <a:ext cx="14554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Raccomandazione</a:t>
            </a:r>
            <a:r>
              <a:rPr dirty="0"/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 smtClean="0"/>
              <a:t>Utilizza</a:t>
            </a:r>
            <a:r>
              <a:rPr lang="it-IT" sz="2000" dirty="0" smtClean="0"/>
              <a:t> </a:t>
            </a:r>
            <a:r>
              <a:rPr sz="2000" dirty="0" smtClean="0"/>
              <a:t>un </a:t>
            </a:r>
            <a:r>
              <a:rPr sz="2000" dirty="0" err="1"/>
              <a:t>approccio</a:t>
            </a:r>
            <a:r>
              <a:rPr sz="2000" dirty="0"/>
              <a:t> di </a:t>
            </a:r>
            <a:r>
              <a:rPr sz="2000" dirty="0" err="1"/>
              <a:t>gestione</a:t>
            </a:r>
            <a:r>
              <a:rPr sz="2000" dirty="0"/>
              <a:t> </a:t>
            </a:r>
            <a:r>
              <a:rPr sz="2000" dirty="0" err="1"/>
              <a:t>delle</a:t>
            </a:r>
            <a:r>
              <a:rPr sz="2000" dirty="0"/>
              <a:t> </a:t>
            </a:r>
            <a:r>
              <a:rPr sz="2000" dirty="0" err="1"/>
              <a:t>entrate</a:t>
            </a:r>
            <a:r>
              <a:rPr sz="2000" dirty="0"/>
              <a:t> </a:t>
            </a:r>
            <a:r>
              <a:rPr sz="2000" dirty="0" err="1"/>
              <a:t>bilanciato</a:t>
            </a:r>
            <a:r>
              <a:rPr sz="2000" dirty="0"/>
              <a:t> e </a:t>
            </a:r>
            <a:r>
              <a:rPr sz="2000" dirty="0" err="1"/>
              <a:t>incorporare</a:t>
            </a:r>
            <a:r>
              <a:rPr sz="2000" dirty="0"/>
              <a:t> </a:t>
            </a:r>
            <a:r>
              <a:rPr sz="2000" dirty="0" err="1"/>
              <a:t>elementi</a:t>
            </a:r>
            <a:r>
              <a:rPr sz="2000" dirty="0"/>
              <a:t> di tutte e </a:t>
            </a:r>
            <a:r>
              <a:rPr sz="2000" dirty="0" err="1"/>
              <a:t>tre</a:t>
            </a:r>
            <a:r>
              <a:rPr sz="2000" dirty="0"/>
              <a:t> le </a:t>
            </a:r>
            <a:r>
              <a:rPr sz="2000" dirty="0" err="1"/>
              <a:t>strategie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Assicurati</a:t>
            </a:r>
            <a:r>
              <a:rPr sz="2000" dirty="0"/>
              <a:t> </a:t>
            </a:r>
            <a:r>
              <a:rPr sz="2000" dirty="0" err="1"/>
              <a:t>che</a:t>
            </a:r>
            <a:r>
              <a:rPr sz="2000" dirty="0"/>
              <a:t> </a:t>
            </a:r>
            <a:r>
              <a:rPr sz="2000" dirty="0" err="1"/>
              <a:t>tutti</a:t>
            </a:r>
            <a:r>
              <a:rPr sz="2000" dirty="0"/>
              <a:t> </a:t>
            </a:r>
            <a:r>
              <a:rPr sz="2000" dirty="0" err="1"/>
              <a:t>gli</a:t>
            </a:r>
            <a:r>
              <a:rPr sz="2000" dirty="0"/>
              <a:t> </a:t>
            </a:r>
            <a:r>
              <a:rPr sz="2000" dirty="0" err="1"/>
              <a:t>elementi</a:t>
            </a:r>
            <a:r>
              <a:rPr sz="2000" dirty="0"/>
              <a:t> </a:t>
            </a:r>
            <a:r>
              <a:rPr sz="2000" dirty="0" err="1"/>
              <a:t>della</a:t>
            </a:r>
            <a:r>
              <a:rPr sz="2000" dirty="0"/>
              <a:t> </a:t>
            </a:r>
            <a:r>
              <a:rPr sz="2000" dirty="0" err="1"/>
              <a:t>tua</a:t>
            </a:r>
            <a:r>
              <a:rPr sz="2000" dirty="0"/>
              <a:t> </a:t>
            </a:r>
            <a:r>
              <a:rPr sz="2000" dirty="0" err="1"/>
              <a:t>attività</a:t>
            </a:r>
            <a:r>
              <a:rPr sz="2000" dirty="0"/>
              <a:t> </a:t>
            </a:r>
            <a:r>
              <a:rPr sz="2000" dirty="0" err="1"/>
              <a:t>siano</a:t>
            </a:r>
            <a:r>
              <a:rPr sz="2000" dirty="0"/>
              <a:t> </a:t>
            </a:r>
            <a:r>
              <a:rPr sz="2000" dirty="0" err="1"/>
              <a:t>inclusi</a:t>
            </a:r>
            <a:r>
              <a:rPr sz="2000" dirty="0"/>
              <a:t>, ad </a:t>
            </a:r>
            <a:r>
              <a:rPr sz="2000" dirty="0" err="1"/>
              <a:t>esempio</a:t>
            </a:r>
            <a:r>
              <a:rPr sz="2000" dirty="0"/>
              <a:t> </a:t>
            </a:r>
            <a:r>
              <a:rPr sz="2000" dirty="0" err="1"/>
              <a:t>vendite</a:t>
            </a:r>
            <a:r>
              <a:rPr sz="2000" dirty="0"/>
              <a:t>, marketing, </a:t>
            </a:r>
            <a:r>
              <a:rPr sz="2000" dirty="0" err="1"/>
              <a:t>ecc</a:t>
            </a:r>
            <a:r>
              <a:rPr sz="2000" dirty="0"/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Diversi</a:t>
            </a:r>
            <a:r>
              <a:rPr sz="2000" dirty="0"/>
              <a:t> </a:t>
            </a:r>
            <a:r>
              <a:rPr sz="2000" dirty="0" err="1"/>
              <a:t>prodotti</a:t>
            </a:r>
            <a:r>
              <a:rPr sz="2000" dirty="0"/>
              <a:t> </a:t>
            </a:r>
            <a:r>
              <a:rPr sz="2000" dirty="0" err="1"/>
              <a:t>possono</a:t>
            </a:r>
            <a:r>
              <a:rPr sz="2000" dirty="0"/>
              <a:t> </a:t>
            </a:r>
            <a:r>
              <a:rPr sz="2000" dirty="0" err="1"/>
              <a:t>richiedere</a:t>
            </a:r>
            <a:r>
              <a:rPr sz="2000" dirty="0"/>
              <a:t> </a:t>
            </a:r>
            <a:r>
              <a:rPr sz="2000" dirty="0" err="1"/>
              <a:t>strategie</a:t>
            </a:r>
            <a:r>
              <a:rPr sz="2000" dirty="0"/>
              <a:t> diverse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Riepilog</a:t>
            </a:r>
            <a:r>
              <a:rPr lang="it-IT" dirty="0"/>
              <a:t>o</a:t>
            </a:r>
            <a:endParaRPr dirty="0"/>
          </a:p>
        </p:txBody>
      </p:sp>
      <p:sp>
        <p:nvSpPr>
          <p:cNvPr id="241" name="Google Shape;241;p15"/>
          <p:cNvSpPr txBox="1"/>
          <p:nvPr/>
        </p:nvSpPr>
        <p:spPr>
          <a:xfrm>
            <a:off x="2188631" y="3055213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Redditività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2188624" y="3763100"/>
            <a:ext cx="2840700" cy="30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ricavi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costi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profitto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Redditività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Piano </a:t>
            </a:r>
            <a:r>
              <a:rPr dirty="0" err="1"/>
              <a:t>aziendale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L’</a:t>
            </a:r>
            <a:r>
              <a:rPr dirty="0" err="1" smtClean="0"/>
              <a:t>imprenditorialità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7543800" y="7409748"/>
            <a:ext cx="2971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Prezzi</a:t>
            </a:r>
            <a:r>
              <a:rPr dirty="0"/>
              <a:t>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13080774" y="3081524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Flusso di cassa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13153991" y="3955772"/>
            <a:ext cx="33784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Ciclo</a:t>
            </a:r>
            <a:r>
              <a:rPr dirty="0"/>
              <a:t> di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flussi</a:t>
            </a:r>
            <a:r>
              <a:rPr dirty="0"/>
              <a:t> di </a:t>
            </a:r>
            <a:r>
              <a:rPr dirty="0" err="1"/>
              <a:t>cassa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Previsione</a:t>
            </a:r>
            <a:r>
              <a:rPr dirty="0"/>
              <a:t> del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/>
          <p:nvPr/>
        </p:nvSpPr>
        <p:spPr>
          <a:xfrm rot="5400000">
            <a:off x="1561069" y="3338044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5"/>
          <p:cNvSpPr/>
          <p:nvPr/>
        </p:nvSpPr>
        <p:spPr>
          <a:xfrm rot="5400000">
            <a:off x="6011672" y="7666228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/>
          <p:nvPr/>
        </p:nvSpPr>
        <p:spPr>
          <a:xfrm rot="5400000">
            <a:off x="12463044" y="3338044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330299"/>
            <a:ext cx="5439602" cy="36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7543800" y="7932949"/>
            <a:ext cx="27432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Cos</a:t>
            </a:r>
            <a:r>
              <a:rPr lang="it-IT" dirty="0" smtClean="0"/>
              <a:t>'</a:t>
            </a:r>
            <a:r>
              <a:rPr dirty="0" smtClean="0"/>
              <a:t>è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prezzo</a:t>
            </a:r>
            <a:r>
              <a:rPr dirty="0"/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Strategia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prezzi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/>
          <p:nvPr/>
        </p:nvSpPr>
        <p:spPr>
          <a:xfrm rot="5400000">
            <a:off x="1592100" y="4214227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592100" y="5375855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599027" y="6607146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Obiettivi</a:t>
            </a:r>
            <a:r>
              <a:rPr dirty="0"/>
              <a:t> &amp; </a:t>
            </a:r>
            <a:r>
              <a:rPr lang="it-IT" dirty="0" smtClean="0"/>
              <a:t>Finalità</a:t>
            </a:r>
            <a:endParaRPr dirty="0"/>
          </a:p>
        </p:txBody>
      </p:sp>
      <p:sp>
        <p:nvSpPr>
          <p:cNvPr id="39" name="Google Shape;39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Alla fine di questo modulo sarai in grado di:</a:t>
            </a:r>
          </a:p>
        </p:txBody>
      </p:sp>
      <p:sp>
        <p:nvSpPr>
          <p:cNvPr id="40" name="Google Shape;40;p2"/>
          <p:cNvSpPr txBox="1"/>
          <p:nvPr/>
        </p:nvSpPr>
        <p:spPr>
          <a:xfrm>
            <a:off x="2667000" y="4294025"/>
            <a:ext cx="628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Comprendere il concetto di flusso di cassa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666986" y="5502640"/>
            <a:ext cx="59817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Gesti</a:t>
            </a:r>
            <a:r>
              <a:rPr lang="it-IT" dirty="0" smtClean="0"/>
              <a:t>re</a:t>
            </a:r>
            <a:r>
              <a:rPr dirty="0" smtClean="0"/>
              <a:t> </a:t>
            </a:r>
            <a:r>
              <a:rPr dirty="0"/>
              <a:t>il </a:t>
            </a:r>
            <a:r>
              <a:rPr lang="it-IT" dirty="0" smtClean="0"/>
              <a:t>tuo </a:t>
            </a:r>
            <a:r>
              <a:rPr dirty="0" err="1" smtClean="0"/>
              <a:t>ciclo</a:t>
            </a:r>
            <a:r>
              <a:rPr dirty="0" smtClean="0"/>
              <a:t> </a:t>
            </a:r>
            <a:r>
              <a:rPr dirty="0"/>
              <a:t>di </a:t>
            </a:r>
            <a:r>
              <a:rPr lang="it-IT" dirty="0" smtClean="0"/>
              <a:t>flusso di cassa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2666999" y="6703412"/>
            <a:ext cx="51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Preved</a:t>
            </a:r>
            <a:r>
              <a:rPr lang="it-IT" dirty="0" smtClean="0"/>
              <a:t>ere</a:t>
            </a:r>
            <a:r>
              <a:rPr dirty="0" smtClean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cassa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4">
            <a:alphaModFix/>
          </a:blip>
          <a:srcRect l="2852" t="6499" r="3200" b="6869"/>
          <a:stretch/>
        </p:blipFill>
        <p:spPr>
          <a:xfrm>
            <a:off x="9677400" y="4381320"/>
            <a:ext cx="7391400" cy="454386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 rot="5400000">
            <a:off x="1592072" y="7882737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2667001" y="7995575"/>
            <a:ext cx="654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Comprend</a:t>
            </a:r>
            <a:r>
              <a:rPr lang="it-IT" dirty="0" smtClean="0"/>
              <a:t>ere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prezzi</a:t>
            </a:r>
            <a:r>
              <a:rPr dirty="0"/>
              <a:t> per la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azienda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2666987" y="3140840"/>
            <a:ext cx="12556800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Comprendere</a:t>
            </a:r>
            <a:r>
              <a:rPr dirty="0"/>
              <a:t> </a:t>
            </a:r>
            <a:r>
              <a:rPr dirty="0" smtClean="0"/>
              <a:t>l</a:t>
            </a:r>
            <a:r>
              <a:rPr lang="it-IT" dirty="0" smtClean="0"/>
              <a:t>'</a:t>
            </a:r>
            <a:r>
              <a:rPr dirty="0" err="1" smtClean="0"/>
              <a:t>importanza</a:t>
            </a:r>
            <a:r>
              <a:rPr dirty="0" smtClean="0"/>
              <a:t> </a:t>
            </a:r>
            <a:r>
              <a:rPr dirty="0" err="1"/>
              <a:t>fondamentale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finanza</a:t>
            </a:r>
            <a:r>
              <a:rPr dirty="0"/>
              <a:t> per </a:t>
            </a:r>
            <a:r>
              <a:rPr dirty="0" smtClean="0"/>
              <a:t>l</a:t>
            </a:r>
            <a:r>
              <a:rPr lang="it-IT" dirty="0" smtClean="0"/>
              <a:t>'</a:t>
            </a:r>
            <a:r>
              <a:rPr dirty="0" err="1" smtClean="0"/>
              <a:t>imprenditor</a:t>
            </a:r>
            <a:r>
              <a:rPr lang="it-IT" dirty="0" err="1" smtClean="0"/>
              <a:t>ia</a:t>
            </a:r>
            <a:r>
              <a:rPr lang="it-IT" dirty="0"/>
              <a:t> </a:t>
            </a:r>
            <a:r>
              <a:rPr dirty="0" smtClean="0"/>
              <a:t>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collegamento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5400000">
            <a:off x="1592100" y="3152952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7"/>
          <p:cNvSpPr txBox="1"/>
          <p:nvPr/>
        </p:nvSpPr>
        <p:spPr>
          <a:xfrm>
            <a:off x="4343400" y="44577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8000"/>
              <a:buFont typeface="Calibri"/>
              <a:buNone/>
              <a:defRPr sz="8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mtClean="0"/>
              <a:t>Grazie!</a:t>
            </a:r>
            <a:endParaRPr sz="8000" b="1" i="0" u="none" strike="noStrike" cap="none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8153400" y="5981700"/>
            <a:ext cx="1981200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dewproject.eu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53;g1bb3cd1d8dc_0_0"/>
          <p:cNvGraphicFramePr/>
          <p:nvPr>
            <p:extLst>
              <p:ext uri="{D42A27DB-BD31-4B8C-83A1-F6EECF244321}">
                <p14:modId xmlns:p14="http://schemas.microsoft.com/office/powerpoint/2010/main" val="613277745"/>
              </p:ext>
            </p:extLst>
          </p:nvPr>
        </p:nvGraphicFramePr>
        <p:xfrm>
          <a:off x="672193" y="2419350"/>
          <a:ext cx="16992600" cy="6507500"/>
        </p:xfrm>
        <a:graphic>
          <a:graphicData uri="http://schemas.openxmlformats.org/drawingml/2006/table">
            <a:tbl>
              <a:tblPr firstRow="1" bandRow="1">
                <a:noFill/>
                <a:tableStyleId>{A8FBD88E-675E-45F6-9B07-ED1B479218AD}</a:tableStyleId>
              </a:tblPr>
              <a:tblGrid>
                <a:gridCol w="1881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1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7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60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2000">
                          <a:solidFill>
                            <a:schemeClr val="lt1"/>
                          </a:solidFill>
                        </a:defRPr>
                      </a:pPr>
                      <a:r>
                        <a:rPr dirty="0"/>
                        <a:t>COMPETENZA</a:t>
                      </a:r>
                      <a:endParaRPr sz="20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2000">
                          <a:solidFill>
                            <a:schemeClr val="lt1"/>
                          </a:solidFill>
                        </a:defRPr>
                      </a:pPr>
                      <a:r>
                        <a:t>LIVELLO DI COMPETENZA — FONDAZIONE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2000">
                          <a:solidFill>
                            <a:schemeClr val="lt1"/>
                          </a:solidFill>
                        </a:defRPr>
                      </a:pPr>
                      <a:r>
                        <a:t>LIVELLO DI COMPETENZA — INTERMEDIO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2000">
                          <a:solidFill>
                            <a:schemeClr val="lt1"/>
                          </a:solidFill>
                        </a:defRPr>
                      </a:pPr>
                      <a:r>
                        <a:t>LIVELLO DI COMPETENZA — AVANZATO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t>Auto-consapevolezza e autoefficacia</a:t>
                      </a:r>
                      <a:endParaRPr sz="1800" b="1">
                        <a:solidFill>
                          <a:srgbClr val="660066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si fidano della propria capacità di generare valore per gli altri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 err="1"/>
                        <a:t>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studenti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possono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sfruttare</a:t>
                      </a:r>
                      <a:r>
                        <a:rPr dirty="0"/>
                        <a:t> al </a:t>
                      </a:r>
                      <a:r>
                        <a:rPr dirty="0" err="1"/>
                        <a:t>massimo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loro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punti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forza</a:t>
                      </a:r>
                      <a:r>
                        <a:rPr dirty="0"/>
                        <a:t> e di </a:t>
                      </a:r>
                      <a:r>
                        <a:rPr dirty="0" err="1"/>
                        <a:t>debolezza</a:t>
                      </a:r>
                      <a:r>
                        <a:rPr dirty="0"/>
                        <a:t>. </a:t>
                      </a:r>
                      <a:endParaRPr sz="1800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rPr dirty="0">
                          <a:solidFill>
                            <a:srgbClr val="7030A0"/>
                          </a:solidFill>
                        </a:rPr>
                        <a:t>Gli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studenti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possono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compensare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le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loro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debolezze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collaborando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con gli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altri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e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sviluppando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ulteriormente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i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loro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punti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 di </a:t>
                      </a:r>
                      <a:r>
                        <a:rPr dirty="0" err="1">
                          <a:solidFill>
                            <a:srgbClr val="7030A0"/>
                          </a:solidFill>
                        </a:rPr>
                        <a:t>forza</a:t>
                      </a:r>
                      <a:r>
                        <a:rPr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t>Motivazione e perseveranza</a:t>
                      </a:r>
                      <a:endParaRPr sz="1800" b="1">
                        <a:solidFill>
                          <a:srgbClr val="660066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/>
                        <a:t>Gli </a:t>
                      </a:r>
                      <a:r>
                        <a:rPr dirty="0" err="1"/>
                        <a:t>studenti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vogliono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seguire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loro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passione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creare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 per gli </a:t>
                      </a:r>
                      <a:r>
                        <a:rPr dirty="0" err="1"/>
                        <a:t>altri</a:t>
                      </a:r>
                      <a:r>
                        <a:rPr dirty="0"/>
                        <a:t>.</a:t>
                      </a:r>
                      <a:endParaRPr sz="1800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 err="1"/>
                        <a:t>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studenti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disposti</a:t>
                      </a:r>
                      <a:r>
                        <a:rPr dirty="0"/>
                        <a:t> a </a:t>
                      </a:r>
                      <a:r>
                        <a:rPr dirty="0" err="1"/>
                        <a:t>mettere</a:t>
                      </a:r>
                      <a:r>
                        <a:rPr dirty="0"/>
                        <a:t> </a:t>
                      </a:r>
                      <a:r>
                        <a:rPr lang="it-IT" dirty="0" smtClean="0"/>
                        <a:t>impegno</a:t>
                      </a:r>
                      <a:r>
                        <a:rPr dirty="0" smtClean="0"/>
                        <a:t> </a:t>
                      </a:r>
                      <a:r>
                        <a:rPr dirty="0"/>
                        <a:t>e </a:t>
                      </a:r>
                      <a:r>
                        <a:rPr dirty="0" err="1"/>
                        <a:t>risorse</a:t>
                      </a:r>
                      <a:r>
                        <a:rPr dirty="0"/>
                        <a:t> per </a:t>
                      </a:r>
                      <a:r>
                        <a:rPr dirty="0" err="1"/>
                        <a:t>seguire</a:t>
                      </a:r>
                      <a:r>
                        <a:rPr dirty="0"/>
                        <a:t> la </a:t>
                      </a:r>
                      <a:r>
                        <a:rPr dirty="0" err="1"/>
                        <a:t>loro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passione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creare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 per </a:t>
                      </a:r>
                      <a:r>
                        <a:rPr dirty="0" err="1"/>
                        <a:t>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altri</a:t>
                      </a:r>
                      <a:r>
                        <a:rPr dirty="0"/>
                        <a:t>.</a:t>
                      </a:r>
                      <a:endParaRPr sz="1800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possono rimanere concentrati sulla loro passione e continuare a creare valore nonostante le battute d'arresto.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t>Mobilitare le risorse</a:t>
                      </a:r>
                      <a:endParaRPr sz="1800" b="1">
                        <a:solidFill>
                          <a:srgbClr val="660066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possono trovare e utilizzare le risorse in modo responsabile. 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 err="1"/>
                        <a:t>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studenti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possono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raccogliere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gestire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diversi</a:t>
                      </a:r>
                      <a:r>
                        <a:rPr dirty="0"/>
                        <a:t> tipi di </a:t>
                      </a:r>
                      <a:r>
                        <a:rPr dirty="0" err="1"/>
                        <a:t>risorse</a:t>
                      </a:r>
                      <a:r>
                        <a:rPr dirty="0"/>
                        <a:t> per </a:t>
                      </a:r>
                      <a:r>
                        <a:rPr dirty="0" err="1"/>
                        <a:t>creare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 per </a:t>
                      </a:r>
                      <a:r>
                        <a:rPr dirty="0" err="1"/>
                        <a:t>gli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altri</a:t>
                      </a:r>
                      <a:r>
                        <a:rPr dirty="0"/>
                        <a:t>. </a:t>
                      </a:r>
                      <a:endParaRPr sz="1800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b="1" dirty="0">
                          <a:solidFill>
                            <a:srgbClr val="7030A0"/>
                          </a:solidFill>
                        </a:rPr>
                        <a:t>Gli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studenti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possono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definire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strategie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per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mobilitare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le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risorse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di cui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hanno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bisogno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per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generare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valore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per gli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altri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t>Alfabetizzazione finanziaria ed economica </a:t>
                      </a:r>
                      <a:endParaRPr sz="1800" b="1">
                        <a:solidFill>
                          <a:srgbClr val="660066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possono redigere il budget per una semplice attività. 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dirty="0"/>
                        <a:t>Gli </a:t>
                      </a:r>
                      <a:r>
                        <a:rPr dirty="0" err="1"/>
                        <a:t>studenti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possono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trovare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opzioni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finanziamento</a:t>
                      </a:r>
                      <a:r>
                        <a:rPr dirty="0"/>
                        <a:t> e </a:t>
                      </a:r>
                      <a:r>
                        <a:rPr dirty="0" err="1"/>
                        <a:t>gestire</a:t>
                      </a:r>
                      <a:r>
                        <a:rPr dirty="0"/>
                        <a:t> un budget per la </a:t>
                      </a:r>
                      <a:r>
                        <a:rPr dirty="0" err="1"/>
                        <a:t>loro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attività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creazione</a:t>
                      </a:r>
                      <a:r>
                        <a:rPr dirty="0"/>
                        <a:t> di </a:t>
                      </a:r>
                      <a:r>
                        <a:rPr dirty="0" err="1"/>
                        <a:t>valore</a:t>
                      </a:r>
                      <a:r>
                        <a:rPr dirty="0"/>
                        <a:t>.</a:t>
                      </a:r>
                      <a:endParaRPr sz="1800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rPr b="1" dirty="0">
                          <a:solidFill>
                            <a:srgbClr val="7030A0"/>
                          </a:solidFill>
                        </a:rPr>
                        <a:t>Gli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studenti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possono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fare un piano per la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sostenibilità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finanziaria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di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un'attività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di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creazione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 di </a:t>
                      </a:r>
                      <a:r>
                        <a:rPr b="1" dirty="0" err="1">
                          <a:solidFill>
                            <a:srgbClr val="7030A0"/>
                          </a:solidFill>
                        </a:rPr>
                        <a:t>valore</a:t>
                      </a:r>
                      <a:r>
                        <a:rPr b="1" dirty="0">
                          <a:solidFill>
                            <a:srgbClr val="7030A0"/>
                          </a:solidFill>
                        </a:rPr>
                        <a:t>.</a:t>
                      </a:r>
                      <a:endParaRPr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t>Mobilitare gli altri</a:t>
                      </a:r>
                      <a:endParaRPr sz="1800" b="1">
                        <a:solidFill>
                          <a:srgbClr val="660066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possono comunicare le loro idee in modo chiaro e con entusiasmo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/>
                      </a:pPr>
                      <a:r>
                        <a:t>Gli studenti possono persuadere, coinvolgere e ispirare gli altri in attività che creano valore. </a:t>
                      </a:r>
                      <a:endParaRPr sz="180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800" b="1">
                          <a:solidFill>
                            <a:srgbClr val="660066"/>
                          </a:solidFill>
                        </a:defRPr>
                      </a:pPr>
                      <a:r>
                        <a:rPr b="0" dirty="0">
                          <a:solidFill>
                            <a:schemeClr val="tx1"/>
                          </a:solidFill>
                        </a:rPr>
                        <a:t>Gli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studenti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possono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ispirare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gli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altri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coinvolgerli</a:t>
                      </a:r>
                      <a:r>
                        <a:rPr lang="it-IT" b="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b="0" dirty="0" err="1" smtClean="0">
                          <a:solidFill>
                            <a:schemeClr val="tx1"/>
                          </a:solidFill>
                        </a:rPr>
                        <a:t>attività</a:t>
                      </a:r>
                      <a:r>
                        <a:rPr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che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creano</a:t>
                      </a:r>
                      <a:r>
                        <a:rPr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b="0" dirty="0" err="1">
                          <a:solidFill>
                            <a:schemeClr val="tx1"/>
                          </a:solidFill>
                        </a:rPr>
                        <a:t>valore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00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" name="Google Shape;54;g1bb3cd1d8dc_0_0"/>
          <p:cNvSpPr/>
          <p:nvPr/>
        </p:nvSpPr>
        <p:spPr>
          <a:xfrm>
            <a:off x="12112172" y="3086100"/>
            <a:ext cx="5798400" cy="137160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bb3cd1d8dc_0_0"/>
          <p:cNvSpPr txBox="1"/>
          <p:nvPr/>
        </p:nvSpPr>
        <p:spPr>
          <a:xfrm>
            <a:off x="1447800" y="1573291"/>
            <a:ext cx="14173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EntreComp Framework — Area Risorse</a:t>
            </a:r>
            <a:endParaRPr sz="32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bb3cd1d8dc_0_0"/>
          <p:cNvSpPr/>
          <p:nvPr/>
        </p:nvSpPr>
        <p:spPr>
          <a:xfrm>
            <a:off x="12108547" y="5410200"/>
            <a:ext cx="5798400" cy="137160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1bb3cd1d8dc_0_0"/>
          <p:cNvSpPr/>
          <p:nvPr/>
        </p:nvSpPr>
        <p:spPr>
          <a:xfrm>
            <a:off x="12108547" y="6621800"/>
            <a:ext cx="5798400" cy="1371600"/>
          </a:xfrm>
          <a:prstGeom prst="rect">
            <a:avLst/>
          </a:prstGeom>
          <a:noFill/>
          <a:ln w="76200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Indice</a:t>
            </a:r>
            <a:r>
              <a:rPr dirty="0"/>
              <a:t> </a:t>
            </a:r>
          </a:p>
        </p:txBody>
      </p:sp>
      <p:grpSp>
        <p:nvGrpSpPr>
          <p:cNvPr id="63" name="Google Shape;63;p3"/>
          <p:cNvGrpSpPr/>
          <p:nvPr/>
        </p:nvGrpSpPr>
        <p:grpSpPr>
          <a:xfrm>
            <a:off x="2432398" y="2668614"/>
            <a:ext cx="8781702" cy="2209812"/>
            <a:chOff x="6186392" y="344894"/>
            <a:chExt cx="8781702" cy="2010771"/>
          </a:xfrm>
        </p:grpSpPr>
        <p:sp>
          <p:nvSpPr>
            <p:cNvPr id="64" name="Google Shape;64;p3"/>
            <p:cNvSpPr txBox="1"/>
            <p:nvPr/>
          </p:nvSpPr>
          <p:spPr>
            <a:xfrm>
              <a:off x="6186392" y="1112259"/>
              <a:ext cx="6916200" cy="1243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1: </a:t>
              </a:r>
              <a:r>
                <a:rPr dirty="0" err="1"/>
                <a:t>Profitto</a:t>
              </a:r>
              <a:r>
                <a:rPr dirty="0"/>
                <a:t> &amp; </a:t>
              </a:r>
              <a:r>
                <a:rPr lang="it-IT" dirty="0" err="1" smtClean="0"/>
                <a:t>R</a:t>
              </a:r>
              <a:r>
                <a:rPr dirty="0" err="1" smtClean="0"/>
                <a:t>edditività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2: </a:t>
              </a:r>
              <a:r>
                <a:rPr dirty="0" err="1"/>
                <a:t>Ricavi</a:t>
              </a:r>
              <a:r>
                <a:rPr dirty="0"/>
                <a:t> e </a:t>
              </a:r>
              <a:r>
                <a:rPr dirty="0" err="1"/>
                <a:t>costi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3: </a:t>
              </a:r>
              <a:r>
                <a:rPr dirty="0" err="1"/>
                <a:t>Accesso</a:t>
              </a:r>
              <a:r>
                <a:rPr dirty="0"/>
                <a:t> </a:t>
              </a:r>
              <a:r>
                <a:rPr dirty="0" err="1"/>
                <a:t>ai</a:t>
              </a:r>
              <a:r>
                <a:rPr dirty="0"/>
                <a:t> </a:t>
              </a:r>
              <a:r>
                <a:rPr dirty="0" err="1"/>
                <a:t>finanziamenti</a:t>
              </a:r>
              <a:r>
                <a:rPr dirty="0"/>
                <a:t>   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6186394" y="344894"/>
              <a:ext cx="8781700" cy="534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Unità</a:t>
              </a:r>
              <a:r>
                <a:rPr dirty="0"/>
                <a:t> 1: </a:t>
              </a:r>
              <a:r>
                <a:rPr dirty="0" err="1"/>
                <a:t>Dall'idea</a:t>
              </a:r>
              <a:r>
                <a:rPr dirty="0"/>
                <a:t> di business </a:t>
              </a:r>
              <a:r>
                <a:rPr dirty="0" err="1"/>
                <a:t>alla</a:t>
              </a:r>
              <a:r>
                <a:rPr dirty="0"/>
                <a:t> </a:t>
              </a:r>
              <a:r>
                <a:rPr dirty="0" err="1" smtClean="0"/>
                <a:t>sostenibilità</a:t>
              </a:r>
              <a:r>
                <a:rPr lang="it-IT" dirty="0" smtClean="0"/>
                <a:t> </a:t>
              </a:r>
              <a:r>
                <a:rPr dirty="0" err="1" smtClean="0"/>
                <a:t>finanziaria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2432398" y="5227671"/>
            <a:ext cx="5359502" cy="2912180"/>
            <a:chOff x="6186393" y="1511449"/>
            <a:chExt cx="5359502" cy="2912180"/>
          </a:xfrm>
        </p:grpSpPr>
        <p:sp>
          <p:nvSpPr>
            <p:cNvPr id="67" name="Google Shape;67;p3"/>
            <p:cNvSpPr txBox="1"/>
            <p:nvPr/>
          </p:nvSpPr>
          <p:spPr>
            <a:xfrm>
              <a:off x="6186395" y="2207678"/>
              <a:ext cx="5359500" cy="221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1: </a:t>
              </a:r>
              <a:r>
                <a:rPr dirty="0" err="1"/>
                <a:t>Cos'è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lang="it-IT" dirty="0" smtClean="0"/>
                <a:t>flusso di cassa</a:t>
              </a:r>
              <a:r>
                <a:rPr dirty="0" smtClean="0"/>
                <a:t>?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2: </a:t>
              </a:r>
              <a:r>
                <a:rPr dirty="0" err="1"/>
                <a:t>Cos'è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ciclo</a:t>
              </a:r>
              <a:r>
                <a:rPr dirty="0"/>
                <a:t> di </a:t>
              </a:r>
              <a:r>
                <a:rPr dirty="0" err="1"/>
                <a:t>flusso</a:t>
              </a:r>
              <a:r>
                <a:rPr dirty="0"/>
                <a:t> di </a:t>
              </a:r>
              <a:r>
                <a:rPr dirty="0" err="1"/>
                <a:t>cassa</a:t>
              </a:r>
              <a:r>
                <a:rPr dirty="0"/>
                <a:t>?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3: Come </a:t>
              </a:r>
              <a:r>
                <a:rPr dirty="0" err="1"/>
                <a:t>gestire</a:t>
              </a:r>
              <a:r>
                <a:rPr dirty="0"/>
                <a:t> </a:t>
              </a:r>
              <a:r>
                <a:rPr dirty="0" err="1"/>
                <a:t>il</a:t>
              </a:r>
              <a:r>
                <a:rPr dirty="0"/>
                <a:t> </a:t>
              </a:r>
              <a:r>
                <a:rPr dirty="0" err="1"/>
                <a:t>flusso</a:t>
              </a:r>
              <a:r>
                <a:rPr dirty="0"/>
                <a:t> di </a:t>
              </a:r>
              <a:r>
                <a:rPr dirty="0" err="1"/>
                <a:t>cassa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4: </a:t>
              </a:r>
              <a:r>
                <a:rPr dirty="0" err="1"/>
                <a:t>Previsione</a:t>
              </a:r>
              <a:r>
                <a:rPr dirty="0"/>
                <a:t> </a:t>
              </a:r>
              <a:r>
                <a:rPr dirty="0" err="1"/>
                <a:t>dei</a:t>
              </a:r>
              <a:r>
                <a:rPr dirty="0"/>
                <a:t> </a:t>
              </a:r>
              <a:r>
                <a:rPr dirty="0" err="1"/>
                <a:t>flussi</a:t>
              </a:r>
              <a:r>
                <a:rPr dirty="0"/>
                <a:t> di </a:t>
              </a:r>
              <a:r>
                <a:rPr dirty="0" err="1"/>
                <a:t>cassa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5: Come </a:t>
              </a:r>
              <a:r>
                <a:rPr dirty="0" err="1"/>
                <a:t>faccio</a:t>
              </a:r>
              <a:r>
                <a:rPr dirty="0"/>
                <a:t> a </a:t>
              </a:r>
              <a:r>
                <a:rPr dirty="0" err="1"/>
                <a:t>farlo</a:t>
              </a:r>
              <a:r>
                <a:rPr dirty="0"/>
                <a:t>?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 txBox="1"/>
            <p:nvPr/>
          </p:nvSpPr>
          <p:spPr>
            <a:xfrm>
              <a:off x="6186393" y="1511449"/>
              <a:ext cx="5124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Unità 2: Flusso di cassa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11726773" y="4571994"/>
            <a:ext cx="5124901" cy="1790206"/>
            <a:chOff x="5193768" y="287862"/>
            <a:chExt cx="5124901" cy="1790206"/>
          </a:xfrm>
        </p:grpSpPr>
        <p:sp>
          <p:nvSpPr>
            <p:cNvPr id="70" name="Google Shape;70;p3"/>
            <p:cNvSpPr txBox="1"/>
            <p:nvPr/>
          </p:nvSpPr>
          <p:spPr>
            <a:xfrm>
              <a:off x="5193769" y="877780"/>
              <a:ext cx="512490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1: </a:t>
              </a:r>
              <a:r>
                <a:rPr dirty="0" err="1"/>
                <a:t>Prezzi</a:t>
              </a:r>
              <a:r>
                <a:rPr dirty="0"/>
                <a:t> 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Sezione</a:t>
              </a:r>
              <a:r>
                <a:rPr dirty="0"/>
                <a:t> 2: </a:t>
              </a:r>
              <a:r>
                <a:rPr dirty="0" err="1"/>
                <a:t>Strategia</a:t>
              </a:r>
              <a:r>
                <a:rPr dirty="0"/>
                <a:t> </a:t>
              </a:r>
              <a:r>
                <a:rPr dirty="0" err="1"/>
                <a:t>dei</a:t>
              </a:r>
              <a:r>
                <a:rPr dirty="0"/>
                <a:t> </a:t>
              </a:r>
              <a:r>
                <a:rPr dirty="0" err="1"/>
                <a:t>prezzi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3: Tipi di </a:t>
              </a:r>
              <a:r>
                <a:rPr dirty="0" err="1"/>
                <a:t>strategie</a:t>
              </a:r>
              <a:r>
                <a:rPr dirty="0"/>
                <a:t> </a:t>
              </a:r>
              <a:r>
                <a:rPr dirty="0" err="1" smtClean="0"/>
                <a:t>tariffarie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 txBox="1"/>
            <p:nvPr/>
          </p:nvSpPr>
          <p:spPr>
            <a:xfrm>
              <a:off x="5193768" y="287862"/>
              <a:ext cx="5124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Unità</a:t>
              </a:r>
              <a:r>
                <a:rPr dirty="0"/>
                <a:t> 3: </a:t>
              </a:r>
              <a:r>
                <a:rPr dirty="0" err="1"/>
                <a:t>Prezzi</a:t>
              </a:r>
              <a:r>
                <a:rPr dirty="0"/>
                <a:t> 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 rot="5400000">
            <a:off x="1439700" y="2752914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 rot="5400000">
            <a:off x="1592100" y="5375855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rot="5400000">
            <a:off x="10711852" y="4544196"/>
            <a:ext cx="702000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8a7ebc9da_0_9"/>
          <p:cNvSpPr txBox="1"/>
          <p:nvPr/>
        </p:nvSpPr>
        <p:spPr>
          <a:xfrm>
            <a:off x="1447800" y="1573300"/>
            <a:ext cx="126915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/>
            </a:pP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Dall'idea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di business 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sostenibilità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finanziaria</a:t>
            </a:r>
            <a:endParaRPr lang="it-IT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/>
            </a:pPr>
            <a:r>
              <a:rPr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Profit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Redditività</a:t>
            </a:r>
            <a:endParaRPr sz="3200" i="1" dirty="0"/>
          </a:p>
        </p:txBody>
      </p:sp>
      <p:sp>
        <p:nvSpPr>
          <p:cNvPr id="80" name="Google Shape;80;g198a7ebc9da_0_9"/>
          <p:cNvSpPr txBox="1"/>
          <p:nvPr/>
        </p:nvSpPr>
        <p:spPr>
          <a:xfrm>
            <a:off x="1447800" y="2879966"/>
            <a:ext cx="15392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 </a:t>
            </a:r>
            <a:r>
              <a:rPr dirty="0" err="1"/>
              <a:t>redditività</a:t>
            </a:r>
            <a:r>
              <a:rPr dirty="0"/>
              <a:t> è </a:t>
            </a:r>
            <a:r>
              <a:rPr dirty="0" smtClean="0"/>
              <a:t>l</a:t>
            </a:r>
            <a:r>
              <a:rPr lang="it-IT" dirty="0" smtClean="0"/>
              <a:t>'</a:t>
            </a:r>
            <a:r>
              <a:rPr dirty="0" err="1" smtClean="0"/>
              <a:t>obiettivo</a:t>
            </a:r>
            <a:r>
              <a:rPr dirty="0" smtClean="0"/>
              <a:t> </a:t>
            </a:r>
            <a:r>
              <a:rPr dirty="0" err="1"/>
              <a:t>fondamentale</a:t>
            </a:r>
            <a:r>
              <a:rPr dirty="0"/>
              <a:t> e </a:t>
            </a:r>
            <a:r>
              <a:rPr dirty="0" err="1"/>
              <a:t>primario</a:t>
            </a:r>
            <a:r>
              <a:rPr dirty="0"/>
              <a:t> di </a:t>
            </a: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imprese</a:t>
            </a:r>
            <a:r>
              <a:rPr dirty="0"/>
              <a:t> 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imprenditori</a:t>
            </a:r>
            <a:r>
              <a:rPr dirty="0"/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Senza</a:t>
            </a:r>
            <a:r>
              <a:rPr dirty="0"/>
              <a:t> </a:t>
            </a:r>
            <a:r>
              <a:rPr dirty="0" err="1"/>
              <a:t>redditività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business non </a:t>
            </a:r>
            <a:r>
              <a:rPr dirty="0" err="1"/>
              <a:t>durerà</a:t>
            </a:r>
            <a:r>
              <a:rPr dirty="0"/>
              <a:t> a </a:t>
            </a:r>
            <a:r>
              <a:rPr dirty="0" err="1"/>
              <a:t>lungo</a:t>
            </a:r>
            <a:r>
              <a:rPr dirty="0"/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Profitto</a:t>
            </a:r>
            <a:r>
              <a:rPr b="1" dirty="0"/>
              <a:t> e </a:t>
            </a:r>
            <a:r>
              <a:rPr lang="it-IT" b="1" dirty="0" smtClean="0"/>
              <a:t>redditività </a:t>
            </a:r>
            <a:r>
              <a:rPr dirty="0" err="1" smtClean="0"/>
              <a:t>son</a:t>
            </a:r>
            <a:r>
              <a:rPr b="1" dirty="0" err="1" smtClean="0"/>
              <a:t>o</a:t>
            </a:r>
            <a:r>
              <a:rPr dirty="0" smtClean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concetti</a:t>
            </a:r>
            <a:r>
              <a:rPr dirty="0"/>
              <a:t> </a:t>
            </a:r>
            <a:r>
              <a:rPr dirty="0" err="1"/>
              <a:t>preliminari</a:t>
            </a:r>
            <a:r>
              <a:rPr dirty="0"/>
              <a:t> per </a:t>
            </a:r>
            <a:r>
              <a:rPr dirty="0" err="1"/>
              <a:t>definire</a:t>
            </a:r>
            <a:r>
              <a:rPr dirty="0"/>
              <a:t> al </a:t>
            </a:r>
            <a:r>
              <a:rPr dirty="0" err="1"/>
              <a:t>meglio</a:t>
            </a:r>
            <a:r>
              <a:rPr dirty="0"/>
              <a:t> </a:t>
            </a:r>
            <a:r>
              <a:rPr dirty="0" smtClean="0"/>
              <a:t>cos</a:t>
            </a:r>
            <a:r>
              <a:rPr lang="it-IT" dirty="0" smtClean="0"/>
              <a:t>'</a:t>
            </a:r>
            <a:r>
              <a:rPr dirty="0" smtClean="0"/>
              <a:t>è </a:t>
            </a:r>
            <a:r>
              <a:rPr dirty="0"/>
              <a:t>la </a:t>
            </a:r>
            <a:r>
              <a:rPr dirty="0" err="1"/>
              <a:t>redditività</a:t>
            </a:r>
            <a:r>
              <a:rPr dirty="0"/>
              <a:t> e </a:t>
            </a:r>
            <a:r>
              <a:rPr dirty="0" smtClean="0"/>
              <a:t>perch</a:t>
            </a:r>
            <a:r>
              <a:rPr lang="it-IT" dirty="0" smtClean="0"/>
              <a:t>è</a:t>
            </a:r>
            <a:r>
              <a:rPr dirty="0" smtClean="0"/>
              <a:t> </a:t>
            </a:r>
            <a:r>
              <a:rPr dirty="0" err="1"/>
              <a:t>conta</a:t>
            </a:r>
            <a:r>
              <a:rPr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dirty="0" err="1"/>
              <a:t>profitto</a:t>
            </a:r>
            <a:r>
              <a:rPr dirty="0"/>
              <a:t> è </a:t>
            </a:r>
            <a:r>
              <a:rPr dirty="0" err="1"/>
              <a:t>semplicemente</a:t>
            </a:r>
            <a:r>
              <a:rPr dirty="0"/>
              <a:t> </a:t>
            </a:r>
            <a:r>
              <a:rPr dirty="0" err="1"/>
              <a:t>definito</a:t>
            </a:r>
            <a:r>
              <a:rPr dirty="0"/>
              <a:t> come </a:t>
            </a:r>
            <a:r>
              <a:rPr dirty="0" err="1"/>
              <a:t>l'eccedenza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aver </a:t>
            </a:r>
            <a:r>
              <a:rPr dirty="0" err="1"/>
              <a:t>detratto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costi</a:t>
            </a:r>
            <a:r>
              <a:rPr dirty="0"/>
              <a:t>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ricavi</a:t>
            </a:r>
            <a:r>
              <a:rPr dirty="0"/>
              <a:t>.</a:t>
            </a:r>
          </a:p>
        </p:txBody>
      </p:sp>
      <p:sp>
        <p:nvSpPr>
          <p:cNvPr id="81" name="Google Shape;81;g198a7ebc9da_0_9"/>
          <p:cNvSpPr txBox="1"/>
          <p:nvPr/>
        </p:nvSpPr>
        <p:spPr>
          <a:xfrm>
            <a:off x="5138737" y="6547973"/>
            <a:ext cx="801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UTILE = RICAVI TOTALI — COSTI TOTALI</a:t>
            </a:r>
          </a:p>
        </p:txBody>
      </p:sp>
      <p:sp>
        <p:nvSpPr>
          <p:cNvPr id="82" name="Google Shape;82;g198a7ebc9da_0_9"/>
          <p:cNvSpPr txBox="1"/>
          <p:nvPr/>
        </p:nvSpPr>
        <p:spPr>
          <a:xfrm>
            <a:off x="1447800" y="8252044"/>
            <a:ext cx="11125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riassumere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</a:t>
            </a:r>
            <a:r>
              <a:rPr b="1" dirty="0" err="1"/>
              <a:t>profitto</a:t>
            </a:r>
            <a:r>
              <a:rPr b="1" dirty="0"/>
              <a:t> è </a:t>
            </a:r>
            <a:r>
              <a:rPr b="1" dirty="0" err="1"/>
              <a:t>una</a:t>
            </a:r>
            <a:r>
              <a:rPr b="1" dirty="0"/>
              <a:t> </a:t>
            </a:r>
            <a:r>
              <a:rPr b="1" dirty="0" err="1"/>
              <a:t>misura</a:t>
            </a:r>
            <a:r>
              <a:rPr b="1" dirty="0"/>
              <a:t> </a:t>
            </a:r>
            <a:r>
              <a:rPr b="1" dirty="0" err="1"/>
              <a:t>assoluta</a:t>
            </a:r>
            <a:r>
              <a:rPr b="1" dirty="0"/>
              <a:t> di </a:t>
            </a:r>
            <a:r>
              <a:rPr b="1" dirty="0" err="1"/>
              <a:t>quanto</a:t>
            </a:r>
            <a:r>
              <a:rPr b="1" dirty="0"/>
              <a:t> </a:t>
            </a:r>
            <a:r>
              <a:rPr b="1" dirty="0" err="1"/>
              <a:t>sia</a:t>
            </a:r>
            <a:r>
              <a:rPr b="1" dirty="0"/>
              <a:t> </a:t>
            </a:r>
            <a:r>
              <a:rPr b="1" dirty="0" err="1" smtClean="0"/>
              <a:t>redditizi</a:t>
            </a:r>
            <a:r>
              <a:rPr lang="it-IT" b="1" dirty="0" smtClean="0"/>
              <a:t>a</a:t>
            </a:r>
            <a:r>
              <a:rPr b="1" dirty="0" smtClean="0"/>
              <a:t> un</a:t>
            </a:r>
            <a:r>
              <a:rPr lang="it-IT" b="1" dirty="0" smtClean="0"/>
              <a:t>'</a:t>
            </a:r>
            <a:r>
              <a:rPr b="1" dirty="0" smtClean="0"/>
              <a:t>impresa</a:t>
            </a:r>
            <a:r>
              <a:rPr dirty="0"/>
              <a:t>.</a:t>
            </a:r>
          </a:p>
        </p:txBody>
      </p:sp>
      <p:pic>
        <p:nvPicPr>
          <p:cNvPr id="83" name="Google Shape;83;g198a7ebc9da_0_9"/>
          <p:cNvPicPr preferRelativeResize="0"/>
          <p:nvPr/>
        </p:nvPicPr>
        <p:blipFill rotWithShape="1">
          <a:blip r:embed="rId3">
            <a:alphaModFix/>
          </a:blip>
          <a:srcRect l="11107" t="18648" r="12967" b="18648"/>
          <a:stretch/>
        </p:blipFill>
        <p:spPr>
          <a:xfrm>
            <a:off x="2209800" y="5850679"/>
            <a:ext cx="2322219" cy="191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8a7ebc9da_0_29"/>
          <p:cNvSpPr txBox="1"/>
          <p:nvPr/>
        </p:nvSpPr>
        <p:spPr>
          <a:xfrm>
            <a:off x="1447800" y="1573300"/>
            <a:ext cx="126708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/>
            </a:pP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Dall'idea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di business 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sostenibilità</a:t>
            </a:r>
            <a:r>
              <a:rPr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finanziaria</a:t>
            </a:r>
            <a:endParaRPr lang="it-IT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400"/>
            </a:pPr>
            <a:r>
              <a:rPr sz="3200" b="1" i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Profi</a:t>
            </a:r>
            <a:r>
              <a:rPr lang="it-IT" sz="3200" b="1" i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tto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it-IT" sz="32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Redditività</a:t>
            </a:r>
            <a:endParaRPr sz="3200" i="1" dirty="0"/>
          </a:p>
        </p:txBody>
      </p:sp>
      <p:sp>
        <p:nvSpPr>
          <p:cNvPr id="89" name="Google Shape;89;g198a7ebc9da_0_29"/>
          <p:cNvSpPr txBox="1"/>
          <p:nvPr/>
        </p:nvSpPr>
        <p:spPr>
          <a:xfrm>
            <a:off x="1447800" y="2857500"/>
            <a:ext cx="15392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La </a:t>
            </a:r>
            <a:r>
              <a:rPr b="1" dirty="0" err="1"/>
              <a:t>redditività</a:t>
            </a:r>
            <a:r>
              <a:rPr b="1" dirty="0"/>
              <a:t> è la </a:t>
            </a:r>
            <a:r>
              <a:rPr b="1" dirty="0" err="1"/>
              <a:t>misura</a:t>
            </a:r>
            <a:r>
              <a:rPr b="1" dirty="0"/>
              <a:t> </a:t>
            </a:r>
            <a:r>
              <a:rPr b="1" dirty="0" err="1"/>
              <a:t>relativa</a:t>
            </a:r>
            <a:r>
              <a:rPr b="1" dirty="0"/>
              <a:t> del </a:t>
            </a:r>
            <a:r>
              <a:rPr b="1" dirty="0" err="1"/>
              <a:t>profitto</a:t>
            </a:r>
            <a:r>
              <a:rPr dirty="0"/>
              <a:t> —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profitto</a:t>
            </a:r>
            <a:r>
              <a:rPr dirty="0"/>
              <a:t> viene </a:t>
            </a:r>
            <a:r>
              <a:rPr dirty="0" err="1"/>
              <a:t>realizzato</a:t>
            </a:r>
            <a:r>
              <a:rPr dirty="0"/>
              <a:t> </a:t>
            </a:r>
            <a:r>
              <a:rPr dirty="0" err="1"/>
              <a:t>rispetto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ricavi</a:t>
            </a:r>
            <a:r>
              <a:rPr dirty="0"/>
              <a:t> </a:t>
            </a:r>
            <a:r>
              <a:rPr dirty="0" err="1"/>
              <a:t>totali</a:t>
            </a:r>
            <a:r>
              <a:rPr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 che il </a:t>
            </a:r>
            <a:r>
              <a:rPr dirty="0" err="1"/>
              <a:t>calcolo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redditività</a:t>
            </a:r>
            <a:r>
              <a:rPr dirty="0"/>
              <a:t> </a:t>
            </a:r>
            <a:r>
              <a:rPr dirty="0" err="1"/>
              <a:t>guarda</a:t>
            </a:r>
            <a:r>
              <a:rPr dirty="0"/>
              <a:t> a </a:t>
            </a:r>
            <a:r>
              <a:rPr dirty="0" err="1"/>
              <a:t>profitti</a:t>
            </a:r>
            <a:r>
              <a:rPr dirty="0"/>
              <a:t>, </a:t>
            </a:r>
            <a:r>
              <a:rPr dirty="0" err="1"/>
              <a:t>ricavi</a:t>
            </a:r>
            <a:r>
              <a:rPr dirty="0"/>
              <a:t> e </a:t>
            </a:r>
            <a:r>
              <a:rPr dirty="0" err="1"/>
              <a:t>costi</a:t>
            </a:r>
            <a:r>
              <a:rPr dirty="0"/>
              <a:t> in termini </a:t>
            </a:r>
            <a:r>
              <a:rPr dirty="0" err="1"/>
              <a:t>percentuali</a:t>
            </a:r>
            <a:r>
              <a:rPr dirty="0"/>
              <a:t> </a:t>
            </a:r>
            <a:r>
              <a:rPr dirty="0" err="1"/>
              <a:t>piuttosto</a:t>
            </a:r>
            <a:r>
              <a:rPr dirty="0"/>
              <a:t> che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importi</a:t>
            </a:r>
            <a:r>
              <a:rPr dirty="0"/>
              <a:t> </a:t>
            </a:r>
            <a:r>
              <a:rPr dirty="0" err="1"/>
              <a:t>assoluti</a:t>
            </a:r>
            <a:r>
              <a:rPr dirty="0"/>
              <a:t> </a:t>
            </a:r>
            <a:r>
              <a:rPr dirty="0" err="1"/>
              <a:t>grezzi</a:t>
            </a:r>
            <a:r>
              <a:rPr dirty="0"/>
              <a:t>.</a:t>
            </a:r>
          </a:p>
        </p:txBody>
      </p:sp>
      <p:sp>
        <p:nvSpPr>
          <p:cNvPr id="90" name="Google Shape;90;g198a7ebc9da_0_29"/>
          <p:cNvSpPr txBox="1"/>
          <p:nvPr/>
        </p:nvSpPr>
        <p:spPr>
          <a:xfrm>
            <a:off x="1447800" y="5585721"/>
            <a:ext cx="39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REDDITIVITÀ = </a:t>
            </a:r>
          </a:p>
        </p:txBody>
      </p:sp>
      <p:cxnSp>
        <p:nvCxnSpPr>
          <p:cNvPr id="91" name="Google Shape;91;g198a7ebc9da_0_29"/>
          <p:cNvCxnSpPr/>
          <p:nvPr/>
        </p:nvCxnSpPr>
        <p:spPr>
          <a:xfrm>
            <a:off x="4724400" y="5847331"/>
            <a:ext cx="4114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g198a7ebc9da_0_29"/>
          <p:cNvSpPr txBox="1"/>
          <p:nvPr/>
        </p:nvSpPr>
        <p:spPr>
          <a:xfrm>
            <a:off x="5241623" y="5165364"/>
            <a:ext cx="25415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IL PROFITTO</a:t>
            </a:r>
          </a:p>
        </p:txBody>
      </p:sp>
      <p:sp>
        <p:nvSpPr>
          <p:cNvPr id="93" name="Google Shape;93;g198a7ebc9da_0_29"/>
          <p:cNvSpPr txBox="1"/>
          <p:nvPr/>
        </p:nvSpPr>
        <p:spPr>
          <a:xfrm>
            <a:off x="5105400" y="5905524"/>
            <a:ext cx="3505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RICAVI TOTALI</a:t>
            </a:r>
          </a:p>
        </p:txBody>
      </p:sp>
      <p:sp>
        <p:nvSpPr>
          <p:cNvPr id="94" name="Google Shape;94;g198a7ebc9da_0_29"/>
          <p:cNvSpPr txBox="1"/>
          <p:nvPr/>
        </p:nvSpPr>
        <p:spPr>
          <a:xfrm>
            <a:off x="8919411" y="5585721"/>
            <a:ext cx="107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x 100</a:t>
            </a:r>
          </a:p>
        </p:txBody>
      </p:sp>
      <p:sp>
        <p:nvSpPr>
          <p:cNvPr id="95" name="Google Shape;95;g198a7ebc9da_0_29"/>
          <p:cNvSpPr txBox="1"/>
          <p:nvPr/>
        </p:nvSpPr>
        <p:spPr>
          <a:xfrm>
            <a:off x="1447800" y="7144049"/>
            <a:ext cx="15392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modo</a:t>
            </a:r>
            <a:r>
              <a:rPr dirty="0"/>
              <a:t>, </a:t>
            </a:r>
            <a:r>
              <a:rPr dirty="0" err="1"/>
              <a:t>questo</a:t>
            </a:r>
            <a:r>
              <a:rPr dirty="0"/>
              <a:t> </a:t>
            </a:r>
            <a:r>
              <a:rPr dirty="0" err="1"/>
              <a:t>indice</a:t>
            </a:r>
            <a:r>
              <a:rPr dirty="0"/>
              <a:t> </a:t>
            </a:r>
            <a:r>
              <a:rPr dirty="0" err="1"/>
              <a:t>consente</a:t>
            </a:r>
            <a:r>
              <a:rPr dirty="0"/>
              <a:t> di </a:t>
            </a:r>
            <a:r>
              <a:rPr dirty="0" err="1"/>
              <a:t>confrontare</a:t>
            </a:r>
            <a:r>
              <a:rPr dirty="0"/>
              <a:t> le </a:t>
            </a:r>
            <a:r>
              <a:rPr dirty="0" err="1"/>
              <a:t>imprese</a:t>
            </a:r>
            <a:r>
              <a:rPr dirty="0"/>
              <a:t> di diverse </a:t>
            </a:r>
            <a:r>
              <a:rPr dirty="0" err="1"/>
              <a:t>dimensioni</a:t>
            </a:r>
            <a:r>
              <a:rPr dirty="0"/>
              <a:t> </a:t>
            </a:r>
            <a:r>
              <a:rPr dirty="0" smtClean="0"/>
              <a:t>o</a:t>
            </a:r>
            <a:r>
              <a:rPr lang="it-IT" dirty="0" smtClean="0"/>
              <a:t> le</a:t>
            </a:r>
            <a:r>
              <a:rPr dirty="0" smtClean="0"/>
              <a:t> </a:t>
            </a:r>
            <a:r>
              <a:rPr dirty="0" err="1"/>
              <a:t>imprese</a:t>
            </a:r>
            <a:r>
              <a:rPr dirty="0"/>
              <a:t> </a:t>
            </a:r>
            <a:r>
              <a:rPr dirty="0" err="1"/>
              <a:t>osservando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livelli</a:t>
            </a:r>
            <a:r>
              <a:rPr dirty="0"/>
              <a:t> di </a:t>
            </a:r>
            <a:r>
              <a:rPr dirty="0" err="1"/>
              <a:t>profitto</a:t>
            </a:r>
            <a:r>
              <a:rPr dirty="0"/>
              <a:t> </a:t>
            </a:r>
            <a:r>
              <a:rPr dirty="0" err="1"/>
              <a:t>fianco</a:t>
            </a:r>
            <a:r>
              <a:rPr dirty="0"/>
              <a:t> a </a:t>
            </a:r>
            <a:r>
              <a:rPr dirty="0" err="1"/>
              <a:t>fianco</a:t>
            </a:r>
            <a:r>
              <a:rPr dirty="0"/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 </a:t>
            </a:r>
            <a:r>
              <a:rPr dirty="0" err="1"/>
              <a:t>sintesi</a:t>
            </a:r>
            <a:r>
              <a:rPr dirty="0"/>
              <a:t>, la </a:t>
            </a:r>
            <a:r>
              <a:rPr b="1" dirty="0" err="1"/>
              <a:t>redditività</a:t>
            </a:r>
            <a:r>
              <a:rPr b="1" dirty="0"/>
              <a:t> </a:t>
            </a:r>
            <a:r>
              <a:rPr b="1" dirty="0" err="1"/>
              <a:t>rappresenta</a:t>
            </a:r>
            <a:r>
              <a:rPr b="1" dirty="0"/>
              <a:t> la </a:t>
            </a:r>
            <a:r>
              <a:rPr b="1" dirty="0" err="1"/>
              <a:t>percentuale</a:t>
            </a:r>
            <a:r>
              <a:rPr b="1" dirty="0"/>
              <a:t> di </a:t>
            </a:r>
            <a:r>
              <a:rPr b="1" dirty="0" err="1"/>
              <a:t>profitto</a:t>
            </a:r>
            <a:r>
              <a:rPr b="1" dirty="0"/>
              <a:t> </a:t>
            </a:r>
            <a:r>
              <a:rPr b="1" dirty="0" err="1"/>
              <a:t>generato</a:t>
            </a:r>
            <a:r>
              <a:rPr b="1" dirty="0"/>
              <a:t> per </a:t>
            </a:r>
            <a:r>
              <a:rPr b="1" dirty="0" err="1"/>
              <a:t>unità</a:t>
            </a:r>
            <a:r>
              <a:rPr b="1" dirty="0"/>
              <a:t> di </a:t>
            </a:r>
            <a:r>
              <a:rPr b="1" dirty="0" err="1"/>
              <a:t>valuta</a:t>
            </a:r>
            <a:r>
              <a:rPr b="1" dirty="0"/>
              <a:t> </a:t>
            </a:r>
            <a:r>
              <a:rPr b="1" dirty="0" err="1"/>
              <a:t>spesa</a:t>
            </a:r>
            <a:r>
              <a:rPr dirty="0"/>
              <a:t>.</a:t>
            </a:r>
          </a:p>
        </p:txBody>
      </p:sp>
      <p:pic>
        <p:nvPicPr>
          <p:cNvPr id="96" name="Google Shape;96;g198a7ebc9da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655" y="4303623"/>
            <a:ext cx="3930690" cy="280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8a7ebc9da_0_53"/>
          <p:cNvSpPr txBox="1"/>
          <p:nvPr/>
        </p:nvSpPr>
        <p:spPr>
          <a:xfrm>
            <a:off x="1447800" y="1573300"/>
            <a:ext cx="12650100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Dall</a:t>
            </a:r>
            <a:r>
              <a:rPr lang="it-IT"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di business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sostenibilità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finanziaria</a:t>
            </a:r>
            <a:endParaRPr lang="it-IT" sz="3400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300" b="1" i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Ricavi</a:t>
            </a:r>
            <a:r>
              <a:rPr sz="33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300" b="1" i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sz="3300" b="1" i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costi</a:t>
            </a:r>
            <a:endParaRPr sz="3300" i="1" dirty="0"/>
          </a:p>
        </p:txBody>
      </p:sp>
      <p:cxnSp>
        <p:nvCxnSpPr>
          <p:cNvPr id="102" name="Google Shape;102;g198a7ebc9da_0_53"/>
          <p:cNvCxnSpPr/>
          <p:nvPr/>
        </p:nvCxnSpPr>
        <p:spPr>
          <a:xfrm>
            <a:off x="9142304" y="2713553"/>
            <a:ext cx="1800" cy="5787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g198a7ebc9da_0_53"/>
          <p:cNvCxnSpPr/>
          <p:nvPr/>
        </p:nvCxnSpPr>
        <p:spPr>
          <a:xfrm>
            <a:off x="1523975" y="3175218"/>
            <a:ext cx="1524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g198a7ebc9da_0_53"/>
          <p:cNvSpPr txBox="1"/>
          <p:nvPr/>
        </p:nvSpPr>
        <p:spPr>
          <a:xfrm>
            <a:off x="1444435" y="3429122"/>
            <a:ext cx="7696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>
                <a:solidFill>
                  <a:schemeClr val="dk1"/>
                </a:solidFill>
              </a:rPr>
              <a:t>I ricavi</a:t>
            </a:r>
            <a:r>
              <a:rPr dirty="0" smtClean="0">
                <a:solidFill>
                  <a:schemeClr val="dk1"/>
                </a:solidFill>
              </a:rPr>
              <a:t> </a:t>
            </a:r>
            <a:r>
              <a:rPr dirty="0">
                <a:solidFill>
                  <a:schemeClr val="dk1"/>
                </a:solidFill>
              </a:rPr>
              <a:t>sono </a:t>
            </a:r>
            <a:r>
              <a:rPr dirty="0" err="1">
                <a:solidFill>
                  <a:schemeClr val="dk1"/>
                </a:solidFill>
              </a:rPr>
              <a:t>entrate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monetarie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derivanti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dalle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attività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delle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chemeClr val="dk1"/>
                </a:solidFill>
              </a:rPr>
              <a:t>imprese</a:t>
            </a:r>
            <a:r>
              <a:rPr dirty="0">
                <a:solidFill>
                  <a:schemeClr val="dk1"/>
                </a:solidFill>
              </a:rPr>
              <a:t>. Sono </a:t>
            </a:r>
            <a:r>
              <a:rPr dirty="0" err="1">
                <a:solidFill>
                  <a:schemeClr val="dk1"/>
                </a:solidFill>
              </a:rPr>
              <a:t>generati</a:t>
            </a:r>
            <a:r>
              <a:rPr dirty="0">
                <a:solidFill>
                  <a:schemeClr val="dk1"/>
                </a:solidFill>
              </a:rPr>
              <a:t> </a:t>
            </a:r>
            <a:r>
              <a:rPr dirty="0">
                <a:solidFill>
                  <a:srgbClr val="181D34"/>
                </a:solidFill>
              </a:rPr>
              <a:t>dalla </a:t>
            </a:r>
            <a:r>
              <a:rPr dirty="0" err="1">
                <a:solidFill>
                  <a:srgbClr val="181D34"/>
                </a:solidFill>
              </a:rPr>
              <a:t>fornitura</a:t>
            </a:r>
            <a:r>
              <a:rPr dirty="0">
                <a:solidFill>
                  <a:srgbClr val="181D34"/>
                </a:solidFill>
              </a:rPr>
              <a:t> di </a:t>
            </a:r>
            <a:r>
              <a:rPr dirty="0" err="1">
                <a:solidFill>
                  <a:srgbClr val="181D34"/>
                </a:solidFill>
              </a:rPr>
              <a:t>servizi</a:t>
            </a:r>
            <a:r>
              <a:rPr dirty="0">
                <a:solidFill>
                  <a:srgbClr val="181D34"/>
                </a:solidFill>
              </a:rPr>
              <a:t> o dalla </a:t>
            </a:r>
            <a:r>
              <a:rPr dirty="0" err="1">
                <a:solidFill>
                  <a:srgbClr val="181D34"/>
                </a:solidFill>
              </a:rPr>
              <a:t>vendita</a:t>
            </a:r>
            <a:r>
              <a:rPr dirty="0">
                <a:solidFill>
                  <a:srgbClr val="181D34"/>
                </a:solidFill>
              </a:rPr>
              <a:t> di </a:t>
            </a:r>
            <a:r>
              <a:rPr dirty="0" err="1">
                <a:solidFill>
                  <a:srgbClr val="181D34"/>
                </a:solidFill>
              </a:rPr>
              <a:t>prodotti</a:t>
            </a:r>
            <a:r>
              <a:rPr dirty="0">
                <a:solidFill>
                  <a:srgbClr val="181D34"/>
                </a:solidFill>
              </a:rPr>
              <a:t> in una </a:t>
            </a:r>
            <a:r>
              <a:rPr dirty="0" err="1">
                <a:solidFill>
                  <a:srgbClr val="181D34"/>
                </a:solidFill>
              </a:rPr>
              <a:t>certa</a:t>
            </a:r>
            <a:r>
              <a:rPr dirty="0">
                <a:solidFill>
                  <a:srgbClr val="181D34"/>
                </a:solidFill>
              </a:rPr>
              <a:t> </a:t>
            </a:r>
            <a:r>
              <a:rPr dirty="0" err="1">
                <a:solidFill>
                  <a:srgbClr val="181D34"/>
                </a:solidFill>
              </a:rPr>
              <a:t>quantità</a:t>
            </a:r>
            <a:r>
              <a:rPr dirty="0">
                <a:solidFill>
                  <a:srgbClr val="181D34"/>
                </a:solidFill>
              </a:rPr>
              <a:t> a un </a:t>
            </a:r>
            <a:r>
              <a:rPr dirty="0" err="1">
                <a:solidFill>
                  <a:srgbClr val="181D34"/>
                </a:solidFill>
              </a:rPr>
              <a:t>determinato</a:t>
            </a:r>
            <a:r>
              <a:rPr dirty="0">
                <a:solidFill>
                  <a:srgbClr val="181D34"/>
                </a:solidFill>
              </a:rPr>
              <a:t> </a:t>
            </a:r>
            <a:r>
              <a:rPr dirty="0" err="1">
                <a:solidFill>
                  <a:srgbClr val="181D34"/>
                </a:solidFill>
              </a:rPr>
              <a:t>prezzo</a:t>
            </a:r>
            <a:r>
              <a:rPr dirty="0">
                <a:solidFill>
                  <a:srgbClr val="181D34"/>
                </a:solidFill>
              </a:rPr>
              <a:t>.</a:t>
            </a:r>
          </a:p>
        </p:txBody>
      </p:sp>
      <p:sp>
        <p:nvSpPr>
          <p:cNvPr id="105" name="Google Shape;105;g198a7ebc9da_0_53"/>
          <p:cNvSpPr txBox="1"/>
          <p:nvPr/>
        </p:nvSpPr>
        <p:spPr>
          <a:xfrm>
            <a:off x="4400468" y="2728114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RICAVI</a:t>
            </a:r>
          </a:p>
        </p:txBody>
      </p:sp>
      <p:sp>
        <p:nvSpPr>
          <p:cNvPr id="106" name="Google Shape;106;g198a7ebc9da_0_53"/>
          <p:cNvSpPr txBox="1"/>
          <p:nvPr/>
        </p:nvSpPr>
        <p:spPr>
          <a:xfrm>
            <a:off x="12209540" y="2713553"/>
            <a:ext cx="144063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COSTI</a:t>
            </a:r>
          </a:p>
        </p:txBody>
      </p:sp>
      <p:sp>
        <p:nvSpPr>
          <p:cNvPr id="107" name="Google Shape;107;g198a7ebc9da_0_53"/>
          <p:cNvSpPr txBox="1"/>
          <p:nvPr/>
        </p:nvSpPr>
        <p:spPr>
          <a:xfrm>
            <a:off x="9229029" y="3425446"/>
            <a:ext cx="769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costi</a:t>
            </a:r>
            <a:r>
              <a:rPr dirty="0"/>
              <a:t> </a:t>
            </a:r>
            <a:r>
              <a:rPr dirty="0" err="1"/>
              <a:t>rappresentano</a:t>
            </a:r>
            <a:r>
              <a:rPr dirty="0"/>
              <a:t> le </a:t>
            </a:r>
            <a:r>
              <a:rPr dirty="0" err="1"/>
              <a:t>spese</a:t>
            </a:r>
            <a:r>
              <a:rPr dirty="0"/>
              <a:t> </a:t>
            </a:r>
            <a:r>
              <a:rPr dirty="0" err="1"/>
              <a:t>sostenute</a:t>
            </a:r>
            <a:r>
              <a:rPr dirty="0"/>
              <a:t> per le </a:t>
            </a:r>
            <a:r>
              <a:rPr dirty="0" err="1"/>
              <a:t>risorse</a:t>
            </a:r>
            <a:r>
              <a:rPr dirty="0"/>
              <a:t> per </a:t>
            </a:r>
            <a:r>
              <a:rPr dirty="0" err="1"/>
              <a:t>produrre</a:t>
            </a:r>
            <a:r>
              <a:rPr dirty="0"/>
              <a:t> un bene o un </a:t>
            </a:r>
            <a:r>
              <a:rPr dirty="0" err="1"/>
              <a:t>servizio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di </a:t>
            </a:r>
            <a:r>
              <a:rPr dirty="0" err="1"/>
              <a:t>produzione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aziendali</a:t>
            </a:r>
            <a:r>
              <a:rPr dirty="0"/>
              <a:t>.</a:t>
            </a:r>
          </a:p>
        </p:txBody>
      </p:sp>
      <p:sp>
        <p:nvSpPr>
          <p:cNvPr id="108" name="Google Shape;108;g198a7ebc9da_0_53"/>
          <p:cNvSpPr txBox="1"/>
          <p:nvPr/>
        </p:nvSpPr>
        <p:spPr>
          <a:xfrm>
            <a:off x="1566835" y="4935270"/>
            <a:ext cx="734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Ricavi = Prezzo della merce x Quantità della merce </a:t>
            </a:r>
          </a:p>
        </p:txBody>
      </p:sp>
      <p:sp>
        <p:nvSpPr>
          <p:cNvPr id="109" name="Google Shape;109;g198a7ebc9da_0_53"/>
          <p:cNvSpPr txBox="1"/>
          <p:nvPr/>
        </p:nvSpPr>
        <p:spPr>
          <a:xfrm>
            <a:off x="1519519" y="5795087"/>
            <a:ext cx="7438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Una </a:t>
            </a:r>
            <a:r>
              <a:rPr dirty="0" err="1"/>
              <a:t>certa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merce</a:t>
            </a:r>
            <a:r>
              <a:rPr dirty="0"/>
              <a:t> viene </a:t>
            </a:r>
            <a:r>
              <a:rPr dirty="0" err="1"/>
              <a:t>venduta</a:t>
            </a:r>
            <a:r>
              <a:rPr dirty="0"/>
              <a:t> per un </a:t>
            </a:r>
            <a:r>
              <a:rPr dirty="0" err="1"/>
              <a:t>certo</a:t>
            </a:r>
            <a:r>
              <a:rPr dirty="0"/>
              <a:t> </a:t>
            </a:r>
            <a:r>
              <a:rPr dirty="0" err="1"/>
              <a:t>periodo</a:t>
            </a:r>
            <a:r>
              <a:rPr dirty="0"/>
              <a:t> di tempo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RT</a:t>
            </a:r>
            <a:r>
              <a:rPr dirty="0" smtClean="0"/>
              <a:t> </a:t>
            </a:r>
            <a:r>
              <a:rPr dirty="0"/>
              <a:t>= </a:t>
            </a:r>
            <a:r>
              <a:rPr lang="it-IT" dirty="0" smtClean="0"/>
              <a:t>Ricavo T</a:t>
            </a:r>
            <a:r>
              <a:rPr dirty="0" err="1" smtClean="0"/>
              <a:t>otale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 = </a:t>
            </a:r>
            <a:r>
              <a:rPr dirty="0" err="1"/>
              <a:t>Prezzo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Q = </a:t>
            </a:r>
            <a:r>
              <a:rPr dirty="0" err="1"/>
              <a:t>Quantità</a:t>
            </a:r>
            <a:endParaRPr dirty="0"/>
          </a:p>
        </p:txBody>
      </p:sp>
      <p:sp>
        <p:nvSpPr>
          <p:cNvPr id="110" name="Google Shape;110;g198a7ebc9da_0_53"/>
          <p:cNvSpPr txBox="1"/>
          <p:nvPr/>
        </p:nvSpPr>
        <p:spPr>
          <a:xfrm>
            <a:off x="9251476" y="4332404"/>
            <a:ext cx="75888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Ci </a:t>
            </a:r>
            <a:r>
              <a:rPr dirty="0" err="1"/>
              <a:t>sono</a:t>
            </a:r>
            <a:r>
              <a:rPr dirty="0"/>
              <a:t> 4 tipi di </a:t>
            </a:r>
            <a:r>
              <a:rPr dirty="0" err="1"/>
              <a:t>costi</a:t>
            </a:r>
            <a:r>
              <a:rPr dirty="0"/>
              <a:t>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fisso</a:t>
            </a:r>
            <a:r>
              <a:rPr b="1" dirty="0"/>
              <a:t> </a:t>
            </a:r>
            <a:r>
              <a:rPr b="1" dirty="0" smtClean="0"/>
              <a:t>(</a:t>
            </a:r>
            <a:r>
              <a:rPr lang="it-IT" b="1" dirty="0" smtClean="0"/>
              <a:t>CF</a:t>
            </a:r>
            <a:r>
              <a:rPr b="1" dirty="0" smtClean="0"/>
              <a:t>) </a:t>
            </a:r>
            <a:r>
              <a:rPr dirty="0"/>
              <a:t>— la </a:t>
            </a:r>
            <a:r>
              <a:rPr dirty="0" err="1"/>
              <a:t>spesa</a:t>
            </a:r>
            <a:r>
              <a:rPr dirty="0"/>
              <a:t> per i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 smtClean="0"/>
              <a:t>fissi</a:t>
            </a:r>
            <a:r>
              <a:rPr dirty="0" smtClean="0"/>
              <a:t>/i</a:t>
            </a:r>
            <a:r>
              <a:rPr lang="it-IT" dirty="0" err="1" smtClean="0"/>
              <a:t>ngresso</a:t>
            </a:r>
            <a:r>
              <a:rPr dirty="0" smtClean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produzione</a:t>
            </a:r>
            <a:r>
              <a:rPr dirty="0"/>
              <a:t>: farina per pane)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variabile</a:t>
            </a:r>
            <a:r>
              <a:rPr b="1" dirty="0"/>
              <a:t> </a:t>
            </a:r>
            <a:r>
              <a:rPr b="1" dirty="0" smtClean="0"/>
              <a:t>(C</a:t>
            </a:r>
            <a:r>
              <a:rPr lang="it-IT" b="1" dirty="0" smtClean="0"/>
              <a:t>V</a:t>
            </a:r>
            <a:r>
              <a:rPr b="1" dirty="0" smtClean="0"/>
              <a:t>) </a:t>
            </a:r>
            <a:r>
              <a:rPr dirty="0"/>
              <a:t>— la </a:t>
            </a:r>
            <a:r>
              <a:rPr dirty="0" err="1"/>
              <a:t>spesa</a:t>
            </a:r>
            <a:r>
              <a:rPr dirty="0"/>
              <a:t> per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lavoro</a:t>
            </a:r>
            <a:r>
              <a:rPr dirty="0"/>
              <a:t>: </a:t>
            </a:r>
            <a:r>
              <a:rPr dirty="0" err="1"/>
              <a:t>L'importo</a:t>
            </a:r>
            <a:r>
              <a:rPr dirty="0"/>
              <a:t> del </a:t>
            </a:r>
            <a:r>
              <a:rPr dirty="0" err="1"/>
              <a:t>salario</a:t>
            </a:r>
            <a:r>
              <a:rPr dirty="0"/>
              <a:t> </a:t>
            </a:r>
            <a:r>
              <a:rPr dirty="0" err="1"/>
              <a:t>dipende</a:t>
            </a:r>
            <a:r>
              <a:rPr dirty="0"/>
              <a:t> dal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lavoratori</a:t>
            </a:r>
            <a:r>
              <a:rPr dirty="0"/>
              <a:t> </a:t>
            </a:r>
            <a:r>
              <a:rPr dirty="0" err="1"/>
              <a:t>occupati</a:t>
            </a:r>
            <a:r>
              <a:rPr dirty="0"/>
              <a:t>) 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esplicito</a:t>
            </a:r>
            <a:r>
              <a:rPr b="1" dirty="0"/>
              <a:t> </a:t>
            </a:r>
            <a:r>
              <a:rPr dirty="0"/>
              <a:t>—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denaro</a:t>
            </a:r>
            <a:r>
              <a:rPr dirty="0"/>
              <a:t> </a:t>
            </a:r>
            <a:r>
              <a:rPr dirty="0" err="1"/>
              <a:t>speso</a:t>
            </a:r>
            <a:r>
              <a:rPr dirty="0"/>
              <a:t> dal </a:t>
            </a:r>
            <a:r>
              <a:rPr dirty="0" err="1"/>
              <a:t>produttore</a:t>
            </a:r>
            <a:r>
              <a:rPr dirty="0"/>
              <a:t> per </a:t>
            </a:r>
            <a:r>
              <a:rPr dirty="0" err="1"/>
              <a:t>componenti</a:t>
            </a:r>
            <a:r>
              <a:rPr dirty="0"/>
              <a:t> </a:t>
            </a:r>
            <a:r>
              <a:rPr dirty="0" err="1"/>
              <a:t>fisse</a:t>
            </a:r>
            <a:r>
              <a:rPr dirty="0"/>
              <a:t> e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dell'impresa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implicito</a:t>
            </a:r>
            <a:r>
              <a:rPr b="1" dirty="0"/>
              <a:t> </a:t>
            </a:r>
            <a:r>
              <a:rPr dirty="0"/>
              <a:t>— </a:t>
            </a:r>
            <a:r>
              <a:rPr dirty="0" err="1"/>
              <a:t>prezzo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/>
              <a:t>autoforniti</a:t>
            </a:r>
            <a:r>
              <a:rPr dirty="0"/>
              <a:t> Il </a:t>
            </a:r>
            <a:r>
              <a:rPr dirty="0" err="1"/>
              <a:t>valore</a:t>
            </a:r>
            <a:r>
              <a:rPr dirty="0"/>
              <a:t> di tale </a:t>
            </a:r>
            <a:r>
              <a:rPr dirty="0" err="1"/>
              <a:t>costo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calcolato</a:t>
            </a:r>
            <a:r>
              <a:rPr dirty="0"/>
              <a:t> </a:t>
            </a:r>
            <a:r>
              <a:rPr dirty="0" err="1"/>
              <a:t>sulla</a:t>
            </a:r>
            <a:r>
              <a:rPr dirty="0"/>
              <a:t> base del </a:t>
            </a:r>
            <a:r>
              <a:rPr dirty="0" err="1"/>
              <a:t>valore</a:t>
            </a:r>
            <a:r>
              <a:rPr dirty="0"/>
              <a:t> di </a:t>
            </a:r>
            <a:r>
              <a:rPr dirty="0" err="1"/>
              <a:t>mercato</a:t>
            </a:r>
            <a:endParaRPr dirty="0"/>
          </a:p>
        </p:txBody>
      </p:sp>
      <p:sp>
        <p:nvSpPr>
          <p:cNvPr id="111" name="Google Shape;111;g198a7ebc9da_0_53"/>
          <p:cNvSpPr/>
          <p:nvPr/>
        </p:nvSpPr>
        <p:spPr>
          <a:xfrm>
            <a:off x="3066933" y="7727886"/>
            <a:ext cx="4343400" cy="925500"/>
          </a:xfrm>
          <a:prstGeom prst="roundRect">
            <a:avLst>
              <a:gd name="adj" fmla="val 16667"/>
            </a:avLst>
          </a:prstGeom>
          <a:solidFill>
            <a:srgbClr val="CF9ECC"/>
          </a:solidFill>
          <a:ln w="25400" cap="flat" cmpd="sng">
            <a:solidFill>
              <a:srgbClr val="CF9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5F1F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smtClean="0"/>
              <a:t>Ricavo totale = Prezzo x Quantità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5F1F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smtClean="0"/>
              <a:t>(R</a:t>
            </a:r>
            <a:r>
              <a:rPr lang="it-IT" dirty="0" smtClean="0"/>
              <a:t>T</a:t>
            </a:r>
            <a:r>
              <a:rPr dirty="0" smtClean="0"/>
              <a:t> </a:t>
            </a:r>
            <a:r>
              <a:rPr dirty="0"/>
              <a:t>= P x Q)</a:t>
            </a:r>
          </a:p>
        </p:txBody>
      </p:sp>
      <p:sp>
        <p:nvSpPr>
          <p:cNvPr id="112" name="Google Shape;112;g198a7ebc9da_0_53"/>
          <p:cNvSpPr/>
          <p:nvPr/>
        </p:nvSpPr>
        <p:spPr>
          <a:xfrm>
            <a:off x="9353553" y="7727886"/>
            <a:ext cx="7675275" cy="925500"/>
          </a:xfrm>
          <a:prstGeom prst="roundRect">
            <a:avLst>
              <a:gd name="adj" fmla="val 16667"/>
            </a:avLst>
          </a:prstGeom>
          <a:solidFill>
            <a:srgbClr val="CF9ECC"/>
          </a:solidFill>
          <a:ln w="25400" cap="flat" cmpd="sng">
            <a:solidFill>
              <a:srgbClr val="CF9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5F1F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smtClean="0"/>
              <a:t>Costo Totale = Costo </a:t>
            </a:r>
            <a:r>
              <a:rPr lang="it-IT" dirty="0"/>
              <a:t>T</a:t>
            </a:r>
            <a:r>
              <a:rPr lang="it-IT" dirty="0" smtClean="0"/>
              <a:t>otale </a:t>
            </a:r>
            <a:r>
              <a:rPr lang="it-IT" dirty="0"/>
              <a:t>F</a:t>
            </a:r>
            <a:r>
              <a:rPr lang="it-IT" dirty="0" smtClean="0"/>
              <a:t>isso + Costo </a:t>
            </a:r>
            <a:r>
              <a:rPr lang="it-IT" dirty="0"/>
              <a:t>V</a:t>
            </a:r>
            <a:r>
              <a:rPr lang="it-IT" dirty="0" smtClean="0"/>
              <a:t>ariabile </a:t>
            </a:r>
            <a:r>
              <a:rPr lang="it-IT" dirty="0"/>
              <a:t>T</a:t>
            </a:r>
            <a:r>
              <a:rPr lang="it-IT" dirty="0" smtClean="0"/>
              <a:t>otale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rgbClr val="5F1F5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dirty="0" smtClean="0"/>
              <a:t>(CT = CTF x CVT)</a:t>
            </a:r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98a7ebc9da_0_80"/>
          <p:cNvSpPr txBox="1"/>
          <p:nvPr/>
        </p:nvSpPr>
        <p:spPr>
          <a:xfrm>
            <a:off x="1447800" y="1573300"/>
            <a:ext cx="13212300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1.	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Dall</a:t>
            </a:r>
            <a:r>
              <a:rPr lang="it-IT"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di business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sostenibilità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finanziaria</a:t>
            </a:r>
            <a:endParaRPr lang="it-IT" sz="3400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300" b="1" i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Ricavi</a:t>
            </a:r>
            <a:r>
              <a:rPr sz="33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300" b="1" i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sz="3300" b="1" i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costi</a:t>
            </a:r>
            <a:endParaRPr sz="3300" i="1" dirty="0"/>
          </a:p>
        </p:txBody>
      </p:sp>
      <p:cxnSp>
        <p:nvCxnSpPr>
          <p:cNvPr id="118" name="Google Shape;118;g198a7ebc9da_0_80"/>
          <p:cNvCxnSpPr/>
          <p:nvPr/>
        </p:nvCxnSpPr>
        <p:spPr>
          <a:xfrm>
            <a:off x="1523975" y="3175218"/>
            <a:ext cx="1524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g198a7ebc9da_0_80"/>
          <p:cNvSpPr txBox="1"/>
          <p:nvPr/>
        </p:nvSpPr>
        <p:spPr>
          <a:xfrm>
            <a:off x="4400468" y="2728114"/>
            <a:ext cx="167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RICAVI</a:t>
            </a:r>
          </a:p>
        </p:txBody>
      </p:sp>
      <p:sp>
        <p:nvSpPr>
          <p:cNvPr id="120" name="Google Shape;120;g198a7ebc9da_0_80"/>
          <p:cNvSpPr txBox="1"/>
          <p:nvPr/>
        </p:nvSpPr>
        <p:spPr>
          <a:xfrm>
            <a:off x="12270863" y="2713028"/>
            <a:ext cx="21907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COSTI</a:t>
            </a:r>
          </a:p>
        </p:txBody>
      </p:sp>
      <p:sp>
        <p:nvSpPr>
          <p:cNvPr id="121" name="Google Shape;121;g198a7ebc9da_0_80"/>
          <p:cNvSpPr txBox="1"/>
          <p:nvPr/>
        </p:nvSpPr>
        <p:spPr>
          <a:xfrm>
            <a:off x="9327649" y="3399334"/>
            <a:ext cx="7583700" cy="541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medio</a:t>
            </a:r>
            <a:r>
              <a:rPr b="1" dirty="0"/>
              <a:t> (AC) </a:t>
            </a:r>
            <a:r>
              <a:rPr dirty="0"/>
              <a:t>è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costo</a:t>
            </a:r>
            <a:r>
              <a:rPr dirty="0"/>
              <a:t> per </a:t>
            </a:r>
            <a:r>
              <a:rPr dirty="0" err="1"/>
              <a:t>unità</a:t>
            </a:r>
            <a:r>
              <a:rPr dirty="0"/>
              <a:t> di </a:t>
            </a:r>
            <a:r>
              <a:rPr lang="it-IT" dirty="0" smtClean="0"/>
              <a:t>uscita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🡪"/>
              <a:defRPr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AC = </a:t>
            </a:r>
            <a:r>
              <a:rPr dirty="0" err="1"/>
              <a:t>costo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/</a:t>
            </a:r>
            <a:r>
              <a:rPr dirty="0" err="1"/>
              <a:t>uscita</a:t>
            </a:r>
            <a:r>
              <a:rPr dirty="0"/>
              <a:t> </a:t>
            </a:r>
            <a:r>
              <a:rPr dirty="0" err="1"/>
              <a:t>totale</a:t>
            </a:r>
            <a:endParaRPr dirty="0"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Il </a:t>
            </a:r>
            <a:r>
              <a:rPr b="1" dirty="0" err="1"/>
              <a:t>costo</a:t>
            </a:r>
            <a:r>
              <a:rPr b="1" dirty="0"/>
              <a:t> </a:t>
            </a:r>
            <a:r>
              <a:rPr b="1" dirty="0" err="1"/>
              <a:t>marginale</a:t>
            </a:r>
            <a:r>
              <a:rPr b="1" dirty="0"/>
              <a:t> (MC) </a:t>
            </a:r>
            <a:r>
              <a:rPr dirty="0"/>
              <a:t>è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costo</a:t>
            </a:r>
            <a:r>
              <a:rPr dirty="0"/>
              <a:t> </a:t>
            </a:r>
            <a:r>
              <a:rPr dirty="0" err="1"/>
              <a:t>aggiuntivo</a:t>
            </a:r>
            <a:r>
              <a:rPr dirty="0"/>
              <a:t> </a:t>
            </a:r>
            <a:r>
              <a:rPr dirty="0" err="1"/>
              <a:t>sostenuto</a:t>
            </a:r>
            <a:r>
              <a:rPr dirty="0"/>
              <a:t> per </a:t>
            </a:r>
            <a:r>
              <a:rPr dirty="0" err="1"/>
              <a:t>produrre</a:t>
            </a:r>
            <a:r>
              <a:rPr dirty="0"/>
              <a:t> </a:t>
            </a:r>
            <a:r>
              <a:rPr dirty="0" err="1"/>
              <a:t>un'altra</a:t>
            </a:r>
            <a:r>
              <a:rPr dirty="0"/>
              <a:t> </a:t>
            </a:r>
            <a:r>
              <a:rPr dirty="0" err="1"/>
              <a:t>unità</a:t>
            </a:r>
            <a:r>
              <a:rPr dirty="0"/>
              <a:t> di </a:t>
            </a:r>
            <a:r>
              <a:rPr dirty="0" err="1"/>
              <a:t>produzione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</a:defRPr>
            </a:pPr>
            <a:r>
              <a:rPr dirty="0">
                <a:latin typeface="Calibri"/>
                <a:ea typeface="Calibri"/>
                <a:cs typeface="Calibri"/>
                <a:sym typeface="Calibri"/>
              </a:rPr>
              <a:t>MC =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variazione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dei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costi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cambiamento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quantità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dirty="0">
                <a:latin typeface="Helvetica Neue"/>
                <a:ea typeface="Helvetica Neue"/>
                <a:cs typeface="Helvetica Neue"/>
                <a:sym typeface="Helvetica Neue"/>
              </a:rPr>
              <a:t>MC = ΔTC/ΔQ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Esempio</a:t>
            </a:r>
            <a:r>
              <a:rPr dirty="0"/>
              <a:t> di MC: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€</a:t>
            </a:r>
            <a:r>
              <a:rPr dirty="0" smtClean="0"/>
              <a:t>500</a:t>
            </a:r>
            <a:r>
              <a:rPr lang="it-IT" dirty="0" smtClean="0"/>
              <a:t> </a:t>
            </a:r>
            <a:r>
              <a:rPr dirty="0" smtClean="0"/>
              <a:t>per </a:t>
            </a:r>
            <a:r>
              <a:rPr dirty="0" err="1"/>
              <a:t>produrre</a:t>
            </a:r>
            <a:r>
              <a:rPr dirty="0"/>
              <a:t> 500 </a:t>
            </a:r>
            <a:r>
              <a:rPr dirty="0" err="1"/>
              <a:t>orecchini</a:t>
            </a:r>
            <a:r>
              <a:rPr dirty="0"/>
              <a:t> ✓ </a:t>
            </a:r>
            <a:r>
              <a:rPr dirty="0" err="1"/>
              <a:t>Costo</a:t>
            </a:r>
            <a:r>
              <a:rPr dirty="0"/>
              <a:t> per </a:t>
            </a:r>
            <a:r>
              <a:rPr dirty="0" err="1"/>
              <a:t>orecchino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 500 </a:t>
            </a:r>
            <a:r>
              <a:rPr dirty="0" err="1"/>
              <a:t>orecchini</a:t>
            </a:r>
            <a:r>
              <a:rPr dirty="0"/>
              <a:t> = </a:t>
            </a:r>
            <a:r>
              <a:rPr lang="it-IT" dirty="0" smtClean="0"/>
              <a:t>€1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€</a:t>
            </a:r>
            <a:r>
              <a:rPr dirty="0" smtClean="0"/>
              <a:t>580 </a:t>
            </a:r>
            <a:r>
              <a:rPr dirty="0"/>
              <a:t>per </a:t>
            </a:r>
            <a:r>
              <a:rPr dirty="0" err="1"/>
              <a:t>produrre</a:t>
            </a:r>
            <a:r>
              <a:rPr dirty="0"/>
              <a:t> 600 </a:t>
            </a:r>
            <a:r>
              <a:rPr dirty="0" err="1"/>
              <a:t>orecchini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MC = </a:t>
            </a:r>
            <a:r>
              <a:rPr dirty="0" smtClean="0"/>
              <a:t>(</a:t>
            </a:r>
            <a:r>
              <a:rPr lang="it-IT" dirty="0" smtClean="0"/>
              <a:t>€</a:t>
            </a:r>
            <a:r>
              <a:rPr dirty="0" smtClean="0"/>
              <a:t>580 </a:t>
            </a:r>
            <a:r>
              <a:rPr dirty="0"/>
              <a:t>— </a:t>
            </a:r>
            <a:r>
              <a:rPr lang="it-IT" dirty="0" smtClean="0"/>
              <a:t>€</a:t>
            </a:r>
            <a:r>
              <a:rPr dirty="0" smtClean="0"/>
              <a:t>500)/(</a:t>
            </a:r>
            <a:r>
              <a:rPr dirty="0"/>
              <a:t>600-500) = </a:t>
            </a:r>
            <a:r>
              <a:rPr lang="it-IT" dirty="0" smtClean="0"/>
              <a:t>€</a:t>
            </a:r>
            <a:r>
              <a:rPr dirty="0" smtClean="0"/>
              <a:t>0,80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MC = </a:t>
            </a:r>
            <a:r>
              <a:rPr lang="it-IT" b="1" dirty="0" smtClean="0"/>
              <a:t>€</a:t>
            </a:r>
            <a:r>
              <a:rPr b="1" dirty="0" smtClean="0"/>
              <a:t>0.80</a:t>
            </a:r>
            <a:r>
              <a:rPr dirty="0" smtClean="0"/>
              <a:t> </a:t>
            </a:r>
            <a:r>
              <a:rPr dirty="0" err="1"/>
              <a:t>Costo</a:t>
            </a:r>
            <a:r>
              <a:rPr dirty="0"/>
              <a:t> per </a:t>
            </a:r>
            <a:r>
              <a:rPr dirty="0" err="1"/>
              <a:t>l'orecchino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500 </a:t>
            </a:r>
            <a:r>
              <a:rPr dirty="0" err="1"/>
              <a:t>orecchini</a:t>
            </a:r>
            <a:r>
              <a:rPr dirty="0"/>
              <a:t> = </a:t>
            </a:r>
            <a:r>
              <a:rPr lang="it-IT" dirty="0" smtClean="0"/>
              <a:t>€</a:t>
            </a:r>
            <a:r>
              <a:rPr dirty="0" smtClean="0"/>
              <a:t>0,80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198a7ebc9da_0_80"/>
          <p:cNvSpPr txBox="1"/>
          <p:nvPr/>
        </p:nvSpPr>
        <p:spPr>
          <a:xfrm>
            <a:off x="1369927" y="3399334"/>
            <a:ext cx="76962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pPr>
            <a:r>
              <a:rPr lang="it-IT" b="1" dirty="0" smtClean="0">
                <a:latin typeface="Calibri"/>
                <a:ea typeface="Calibri"/>
                <a:cs typeface="Calibri"/>
                <a:sym typeface="Calibri"/>
              </a:rPr>
              <a:t>Il Ricavo Medio </a:t>
            </a:r>
            <a:r>
              <a:rPr b="1" dirty="0" smtClean="0">
                <a:latin typeface="Calibri"/>
                <a:ea typeface="Calibri"/>
                <a:cs typeface="Calibri"/>
                <a:sym typeface="Calibri"/>
              </a:rPr>
              <a:t>(R</a:t>
            </a:r>
            <a:r>
              <a:rPr lang="it-IT" b="1" dirty="0" smtClean="0"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b="1" dirty="0" smtClean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rappresenta</a:t>
            </a:r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entrate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totali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unità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produzione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venduta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dirty="0" smtClean="0"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è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anche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uguale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prezzo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ε 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b="1" dirty="0" smtClean="0">
                <a:latin typeface="Helvetica Neue"/>
                <a:ea typeface="Helvetica Neue"/>
                <a:cs typeface="Helvetica Neue"/>
                <a:sym typeface="Helvetica Neue"/>
              </a:rPr>
              <a:t>me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b="1" dirty="0" smtClean="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/Q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= P x Q/Q = P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="1" dirty="0" smtClean="0"/>
              <a:t>Il Ricavo Marginale</a:t>
            </a:r>
            <a:r>
              <a:rPr b="1" dirty="0" smtClean="0"/>
              <a:t> </a:t>
            </a:r>
            <a:r>
              <a:rPr b="1" dirty="0" smtClean="0"/>
              <a:t>(R</a:t>
            </a:r>
            <a:r>
              <a:rPr lang="it-IT" b="1" dirty="0" smtClean="0"/>
              <a:t>M</a:t>
            </a:r>
            <a:r>
              <a:rPr b="1" dirty="0" smtClean="0"/>
              <a:t>) </a:t>
            </a:r>
            <a:r>
              <a:rPr dirty="0"/>
              <a:t>è la </a:t>
            </a:r>
            <a:r>
              <a:rPr dirty="0" err="1"/>
              <a:t>variazione</a:t>
            </a:r>
            <a:r>
              <a:rPr dirty="0"/>
              <a:t> dei </a:t>
            </a:r>
            <a:r>
              <a:rPr dirty="0" err="1"/>
              <a:t>ricavi</a:t>
            </a:r>
            <a:r>
              <a:rPr dirty="0"/>
              <a:t> </a:t>
            </a:r>
            <a:r>
              <a:rPr dirty="0" err="1"/>
              <a:t>totali</a:t>
            </a:r>
            <a:r>
              <a:rPr dirty="0"/>
              <a:t> </a:t>
            </a:r>
            <a:r>
              <a:rPr dirty="0" err="1"/>
              <a:t>derivanti</a:t>
            </a:r>
            <a:r>
              <a:rPr dirty="0"/>
              <a:t> da un </a:t>
            </a:r>
            <a:r>
              <a:rPr dirty="0" err="1"/>
              <a:t>aumento</a:t>
            </a:r>
            <a:r>
              <a:rPr dirty="0"/>
              <a:t> </a:t>
            </a:r>
            <a:r>
              <a:rPr dirty="0" err="1"/>
              <a:t>unitario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</a:t>
            </a:r>
            <a:r>
              <a:rPr dirty="0" err="1"/>
              <a:t>venduta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pPr>
            <a:r>
              <a:rPr b="1" dirty="0" smtClean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b="1" dirty="0" smtClean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variazione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delle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entrate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cambiamento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dirty="0" err="1">
                <a:latin typeface="Calibri"/>
                <a:ea typeface="Calibri"/>
                <a:cs typeface="Calibri"/>
                <a:sym typeface="Calibri"/>
              </a:rPr>
              <a:t>quantità</a:t>
            </a:r>
            <a:r>
              <a:rPr b="1" dirty="0"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lang="it-IT" b="1" dirty="0" smtClean="0">
                <a:latin typeface="Helvetica Neue"/>
                <a:ea typeface="Helvetica Neue"/>
                <a:cs typeface="Helvetica Neue"/>
                <a:sym typeface="Helvetica Neue"/>
              </a:rPr>
              <a:t>M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= 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ΔR</a:t>
            </a:r>
            <a:r>
              <a:rPr lang="it-IT" b="1" dirty="0" smtClean="0">
                <a:latin typeface="Helvetica Neue"/>
                <a:ea typeface="Helvetica Neue"/>
                <a:cs typeface="Helvetica Neue"/>
                <a:sym typeface="Helvetica Neue"/>
              </a:rPr>
              <a:t>T</a:t>
            </a:r>
            <a:r>
              <a:rPr b="1" dirty="0" smtClean="0">
                <a:latin typeface="Helvetica Neue"/>
                <a:ea typeface="Helvetica Neue"/>
                <a:cs typeface="Helvetica Neue"/>
                <a:sym typeface="Helvetica Neue"/>
              </a:rPr>
              <a:t>/ΔQ</a:t>
            </a:r>
            <a:endParaRPr lang="it-IT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Esempio</a:t>
            </a:r>
            <a:r>
              <a:rPr dirty="0"/>
              <a:t> di </a:t>
            </a:r>
            <a:r>
              <a:rPr dirty="0" smtClean="0"/>
              <a:t>R</a:t>
            </a:r>
            <a:r>
              <a:rPr lang="it-IT" dirty="0" smtClean="0"/>
              <a:t>M</a:t>
            </a:r>
            <a:r>
              <a:rPr dirty="0" smtClean="0"/>
              <a:t>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€</a:t>
            </a:r>
            <a:r>
              <a:rPr dirty="0" smtClean="0"/>
              <a:t>150</a:t>
            </a:r>
            <a:r>
              <a:rPr lang="it-IT" dirty="0" smtClean="0"/>
              <a:t>0</a:t>
            </a:r>
            <a:r>
              <a:rPr dirty="0" smtClean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di 500 </a:t>
            </a:r>
            <a:r>
              <a:rPr dirty="0" err="1"/>
              <a:t>orecchini</a:t>
            </a:r>
            <a:r>
              <a:rPr dirty="0"/>
              <a:t> ✓ </a:t>
            </a:r>
            <a:r>
              <a:rPr dirty="0" err="1"/>
              <a:t>Entrata</a:t>
            </a:r>
            <a:r>
              <a:rPr dirty="0"/>
              <a:t> per </a:t>
            </a:r>
            <a:r>
              <a:rPr dirty="0" err="1"/>
              <a:t>orecchino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 500 </a:t>
            </a:r>
            <a:r>
              <a:rPr dirty="0" err="1"/>
              <a:t>orecchini</a:t>
            </a:r>
            <a:r>
              <a:rPr dirty="0"/>
              <a:t> = </a:t>
            </a:r>
            <a:r>
              <a:rPr lang="it-IT" dirty="0" smtClean="0"/>
              <a:t>€3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€</a:t>
            </a:r>
            <a:r>
              <a:rPr dirty="0" smtClean="0"/>
              <a:t>1700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di 600 </a:t>
            </a:r>
            <a:r>
              <a:rPr dirty="0" err="1"/>
              <a:t>orecchini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R</a:t>
            </a:r>
            <a:r>
              <a:rPr lang="it-IT" dirty="0" smtClean="0"/>
              <a:t>M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smtClean="0"/>
              <a:t>(</a:t>
            </a:r>
            <a:r>
              <a:rPr lang="it-IT" dirty="0" smtClean="0"/>
              <a:t>€</a:t>
            </a:r>
            <a:r>
              <a:rPr dirty="0" smtClean="0"/>
              <a:t>1700</a:t>
            </a:r>
            <a:r>
              <a:rPr dirty="0"/>
              <a:t> </a:t>
            </a:r>
            <a:r>
              <a:rPr dirty="0" smtClean="0"/>
              <a:t>— </a:t>
            </a:r>
            <a:r>
              <a:rPr lang="it-IT" dirty="0" smtClean="0"/>
              <a:t>€</a:t>
            </a:r>
            <a:r>
              <a:rPr dirty="0" smtClean="0"/>
              <a:t>1500)/(</a:t>
            </a:r>
            <a:r>
              <a:rPr dirty="0"/>
              <a:t>600-500) = </a:t>
            </a:r>
            <a:r>
              <a:rPr lang="it-IT" dirty="0" smtClean="0"/>
              <a:t>€2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="1" dirty="0" smtClean="0"/>
              <a:t>RM</a:t>
            </a:r>
            <a:r>
              <a:rPr b="1" dirty="0" smtClean="0"/>
              <a:t> </a:t>
            </a:r>
            <a:r>
              <a:rPr b="1" dirty="0"/>
              <a:t>= </a:t>
            </a:r>
            <a:r>
              <a:rPr lang="it-IT" b="1" dirty="0" smtClean="0"/>
              <a:t>€2 </a:t>
            </a:r>
            <a:r>
              <a:rPr dirty="0" err="1" smtClean="0"/>
              <a:t>Entrate</a:t>
            </a:r>
            <a:r>
              <a:rPr dirty="0" smtClean="0"/>
              <a:t> </a:t>
            </a:r>
            <a:r>
              <a:rPr dirty="0"/>
              <a:t>per </a:t>
            </a:r>
            <a:r>
              <a:rPr dirty="0" err="1" smtClean="0"/>
              <a:t>orecchi</a:t>
            </a:r>
            <a:r>
              <a:rPr lang="it-IT" dirty="0" smtClean="0"/>
              <a:t>ni</a:t>
            </a:r>
            <a:r>
              <a:rPr dirty="0" smtClean="0"/>
              <a:t> </a:t>
            </a:r>
            <a:r>
              <a:rPr dirty="0" err="1"/>
              <a:t>dopo</a:t>
            </a:r>
            <a:r>
              <a:rPr dirty="0"/>
              <a:t> 500 </a:t>
            </a:r>
            <a:r>
              <a:rPr dirty="0" err="1"/>
              <a:t>orecchini</a:t>
            </a:r>
            <a:r>
              <a:rPr dirty="0"/>
              <a:t> = </a:t>
            </a:r>
            <a:r>
              <a:rPr lang="it-IT" dirty="0" smtClean="0"/>
              <a:t>€2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98a7ebc9da_0_80"/>
          <p:cNvSpPr/>
          <p:nvPr/>
        </p:nvSpPr>
        <p:spPr>
          <a:xfrm>
            <a:off x="4984238" y="8201734"/>
            <a:ext cx="8382000" cy="942265"/>
          </a:xfrm>
          <a:prstGeom prst="roundRect">
            <a:avLst>
              <a:gd name="adj" fmla="val 16667"/>
            </a:avLst>
          </a:prstGeom>
          <a:solidFill>
            <a:srgbClr val="CF9ECC"/>
          </a:solidFill>
          <a:ln w="25400" cap="flat" cmpd="sng">
            <a:solidFill>
              <a:srgbClr val="CF9E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5F1F5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Il </a:t>
            </a:r>
            <a:r>
              <a:rPr lang="it-IT" b="1" dirty="0" smtClean="0"/>
              <a:t>Break </a:t>
            </a:r>
            <a:r>
              <a:rPr lang="it-IT" b="1" dirty="0"/>
              <a:t>E</a:t>
            </a:r>
            <a:r>
              <a:rPr lang="it-IT" b="1" dirty="0" smtClean="0"/>
              <a:t>ven Point </a:t>
            </a:r>
            <a:r>
              <a:rPr b="1" dirty="0" smtClean="0"/>
              <a:t>(BEP</a:t>
            </a:r>
            <a:r>
              <a:rPr b="1" dirty="0"/>
              <a:t>) </a:t>
            </a:r>
            <a:r>
              <a:rPr dirty="0"/>
              <a:t>è il </a:t>
            </a:r>
            <a:r>
              <a:rPr dirty="0" err="1"/>
              <a:t>livello</a:t>
            </a:r>
            <a:r>
              <a:rPr dirty="0"/>
              <a:t> di </a:t>
            </a:r>
            <a:r>
              <a:rPr dirty="0" err="1"/>
              <a:t>attività</a:t>
            </a:r>
            <a:r>
              <a:rPr dirty="0"/>
              <a:t> in cui i </a:t>
            </a:r>
            <a:r>
              <a:rPr dirty="0" err="1"/>
              <a:t>costi</a:t>
            </a:r>
            <a:r>
              <a:rPr dirty="0"/>
              <a:t> di </a:t>
            </a:r>
            <a:r>
              <a:rPr dirty="0" err="1"/>
              <a:t>produzione</a:t>
            </a:r>
            <a:r>
              <a:rPr dirty="0"/>
              <a:t>/attuazione </a:t>
            </a:r>
            <a:r>
              <a:rPr dirty="0" err="1"/>
              <a:t>equivalgono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ricavi</a:t>
            </a:r>
            <a:r>
              <a:rPr dirty="0"/>
              <a:t> per un </a:t>
            </a:r>
            <a:r>
              <a:rPr dirty="0" err="1"/>
              <a:t>prodotto</a:t>
            </a:r>
            <a:r>
              <a:rPr dirty="0"/>
              <a:t>/</a:t>
            </a:r>
            <a:r>
              <a:rPr dirty="0" err="1"/>
              <a:t>servizio</a:t>
            </a:r>
            <a:r>
              <a:rPr dirty="0"/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5F1F5A"/>
                </a:solidFill>
              </a:defRPr>
            </a:pP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BEP =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Costi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fissi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/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entrate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unità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(P) —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Costo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variabile</a:t>
            </a:r>
            <a:r>
              <a:rPr b="1" dirty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b="1" dirty="0" err="1">
                <a:latin typeface="Helvetica Neue"/>
                <a:ea typeface="Helvetica Neue"/>
                <a:cs typeface="Helvetica Neue"/>
                <a:sym typeface="Helvetica Neue"/>
              </a:rPr>
              <a:t>unità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4" name="Google Shape;124;g198a7ebc9da_0_80"/>
          <p:cNvCxnSpPr/>
          <p:nvPr/>
        </p:nvCxnSpPr>
        <p:spPr>
          <a:xfrm>
            <a:off x="9175238" y="2713028"/>
            <a:ext cx="0" cy="510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8a7ebc9da_0_103"/>
          <p:cNvSpPr txBox="1"/>
          <p:nvPr/>
        </p:nvSpPr>
        <p:spPr>
          <a:xfrm>
            <a:off x="1447800" y="1573300"/>
            <a:ext cx="15525750" cy="112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it-IT"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Dall</a:t>
            </a:r>
            <a:r>
              <a:rPr lang="it-IT"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'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idea 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di </a:t>
            </a:r>
            <a:r>
              <a:rPr sz="3400" b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alla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sostenibilità</a:t>
            </a:r>
            <a:r>
              <a:rPr sz="3400" b="1" dirty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3400" b="1" dirty="0" err="1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finanziaria</a:t>
            </a:r>
            <a:endParaRPr lang="it-IT" sz="3400" dirty="0">
              <a:ea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33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Accesso a</a:t>
            </a:r>
            <a:r>
              <a:rPr lang="it-IT" sz="3300" b="1" i="1" dirty="0" smtClean="0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i finanziamenti</a:t>
            </a:r>
            <a:endParaRPr sz="3300" i="1" dirty="0"/>
          </a:p>
        </p:txBody>
      </p:sp>
      <p:sp>
        <p:nvSpPr>
          <p:cNvPr id="130" name="Google Shape;130;g198a7ebc9da_0_103"/>
          <p:cNvSpPr txBox="1"/>
          <p:nvPr/>
        </p:nvSpPr>
        <p:spPr>
          <a:xfrm>
            <a:off x="1193800" y="2764453"/>
            <a:ext cx="156464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tratti</a:t>
            </a:r>
            <a:r>
              <a:rPr dirty="0"/>
              <a:t> di </a:t>
            </a:r>
            <a:r>
              <a:rPr b="1" dirty="0" err="1"/>
              <a:t>creare</a:t>
            </a:r>
            <a:r>
              <a:rPr b="1" dirty="0"/>
              <a:t> </a:t>
            </a:r>
            <a:r>
              <a:rPr b="1" dirty="0" err="1"/>
              <a:t>una</a:t>
            </a:r>
            <a:r>
              <a:rPr b="1" dirty="0"/>
              <a:t> </a:t>
            </a:r>
            <a:r>
              <a:rPr b="1" dirty="0" err="1"/>
              <a:t>nuova</a:t>
            </a:r>
            <a:r>
              <a:rPr b="1" dirty="0"/>
              <a:t> impresa</a:t>
            </a:r>
            <a:r>
              <a:rPr dirty="0"/>
              <a:t> o di </a:t>
            </a:r>
            <a:r>
              <a:rPr b="1" dirty="0" err="1"/>
              <a:t>implementare</a:t>
            </a:r>
            <a:r>
              <a:rPr b="1" dirty="0"/>
              <a:t> le </a:t>
            </a:r>
            <a:r>
              <a:rPr b="1" dirty="0" err="1"/>
              <a:t>attività</a:t>
            </a:r>
            <a:r>
              <a:rPr b="1" dirty="0"/>
              <a:t> di </a:t>
            </a:r>
            <a:r>
              <a:rPr b="1" dirty="0" err="1"/>
              <a:t>nuova</a:t>
            </a:r>
            <a:r>
              <a:rPr b="1" dirty="0"/>
              <a:t> </a:t>
            </a:r>
            <a:r>
              <a:rPr b="1" dirty="0" err="1"/>
              <a:t>attività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di </a:t>
            </a:r>
            <a:r>
              <a:rPr dirty="0" err="1"/>
              <a:t>un'impresa</a:t>
            </a:r>
            <a:r>
              <a:rPr dirty="0"/>
              <a:t> </a:t>
            </a:r>
            <a:r>
              <a:rPr dirty="0" err="1"/>
              <a:t>esistente</a:t>
            </a:r>
            <a:r>
              <a:rPr dirty="0"/>
              <a:t>, la </a:t>
            </a:r>
            <a:r>
              <a:rPr b="1" dirty="0" err="1"/>
              <a:t>redditività</a:t>
            </a:r>
            <a:r>
              <a:rPr b="1" dirty="0"/>
              <a:t> è </a:t>
            </a:r>
            <a:r>
              <a:rPr b="1" dirty="0" err="1"/>
              <a:t>fondamentale</a:t>
            </a:r>
            <a:r>
              <a:rPr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Questa può influenzare la capacità dell’impresa di</a:t>
            </a:r>
            <a:r>
              <a:rPr dirty="0" smtClean="0"/>
              <a:t>: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</a:t>
            </a:r>
            <a:r>
              <a:rPr dirty="0" err="1"/>
              <a:t>ottenere</a:t>
            </a:r>
            <a:r>
              <a:rPr dirty="0"/>
              <a:t> </a:t>
            </a:r>
            <a:r>
              <a:rPr dirty="0" err="1"/>
              <a:t>finanziamenti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da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banca</a:t>
            </a:r>
            <a:r>
              <a:rPr dirty="0"/>
              <a:t> o da </a:t>
            </a:r>
            <a:r>
              <a:rPr dirty="0" err="1"/>
              <a:t>istituzioni</a:t>
            </a:r>
            <a:r>
              <a:rPr dirty="0"/>
              <a:t> </a:t>
            </a:r>
            <a:r>
              <a:rPr dirty="0" err="1"/>
              <a:t>tradizionali</a:t>
            </a:r>
            <a:r>
              <a:rPr dirty="0"/>
              <a:t>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</a:t>
            </a:r>
            <a:r>
              <a:rPr dirty="0" err="1" smtClean="0"/>
              <a:t>attrarre</a:t>
            </a:r>
            <a:r>
              <a:rPr lang="it-IT" dirty="0" smtClean="0"/>
              <a:t> </a:t>
            </a:r>
            <a:r>
              <a:rPr dirty="0" err="1" smtClean="0"/>
              <a:t>investitori</a:t>
            </a:r>
            <a:r>
              <a:rPr dirty="0" smtClean="0"/>
              <a:t> </a:t>
            </a:r>
            <a:r>
              <a:rPr dirty="0"/>
              <a:t>o </a:t>
            </a:r>
            <a:r>
              <a:rPr dirty="0" smtClean="0">
                <a:solidFill>
                  <a:schemeClr val="tx1"/>
                </a:solidFill>
              </a:rPr>
              <a:t>business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dirty="0" smtClean="0">
                <a:solidFill>
                  <a:schemeClr val="tx1"/>
                </a:solidFill>
              </a:rPr>
              <a:t>angels </a:t>
            </a:r>
            <a:r>
              <a:rPr dirty="0"/>
              <a:t>(</a:t>
            </a:r>
            <a:r>
              <a:rPr dirty="0" err="1"/>
              <a:t>finanziamenti</a:t>
            </a:r>
            <a:r>
              <a:rPr dirty="0"/>
              <a:t> </a:t>
            </a:r>
            <a:r>
              <a:rPr dirty="0" err="1"/>
              <a:t>alternativi</a:t>
            </a:r>
            <a:r>
              <a:rPr dirty="0"/>
              <a:t>) per </a:t>
            </a:r>
            <a:r>
              <a:rPr dirty="0" err="1"/>
              <a:t>finanziare</a:t>
            </a:r>
            <a:r>
              <a:rPr dirty="0"/>
              <a:t> le sue </a:t>
            </a:r>
            <a:r>
              <a:rPr dirty="0" err="1"/>
              <a:t>operazioni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			far </a:t>
            </a:r>
            <a:r>
              <a:rPr dirty="0" err="1"/>
              <a:t>crescere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proprio</a:t>
            </a:r>
            <a:r>
              <a:rPr dirty="0"/>
              <a:t> business in </a:t>
            </a:r>
            <a:r>
              <a:rPr dirty="0" err="1"/>
              <a:t>generale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Rappresenta</a:t>
            </a:r>
            <a:r>
              <a:rPr dirty="0"/>
              <a:t> </a:t>
            </a:r>
            <a:r>
              <a:rPr b="1" dirty="0"/>
              <a:t>la </a:t>
            </a:r>
            <a:r>
              <a:rPr b="1" dirty="0" err="1"/>
              <a:t>migliore</a:t>
            </a:r>
            <a:r>
              <a:rPr b="1" dirty="0"/>
              <a:t> </a:t>
            </a:r>
            <a:r>
              <a:rPr b="1" dirty="0" err="1"/>
              <a:t>fonte</a:t>
            </a:r>
            <a:r>
              <a:rPr b="1" dirty="0"/>
              <a:t> di </a:t>
            </a:r>
            <a:r>
              <a:rPr b="1" dirty="0" err="1"/>
              <a:t>accesso</a:t>
            </a:r>
            <a:r>
              <a:rPr b="1" dirty="0"/>
              <a:t> </a:t>
            </a:r>
            <a:r>
              <a:rPr b="1" dirty="0" err="1"/>
              <a:t>ai</a:t>
            </a:r>
            <a:r>
              <a:rPr b="1" dirty="0"/>
              <a:t> </a:t>
            </a:r>
            <a:r>
              <a:rPr b="1" dirty="0" err="1"/>
              <a:t>finanziamenti</a:t>
            </a:r>
            <a:r>
              <a:rPr dirty="0"/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Lo </a:t>
            </a:r>
            <a:r>
              <a:rPr dirty="0" err="1"/>
              <a:t>strumento</a:t>
            </a:r>
            <a:r>
              <a:rPr dirty="0"/>
              <a:t> </a:t>
            </a:r>
            <a:r>
              <a:rPr dirty="0" err="1"/>
              <a:t>principale</a:t>
            </a:r>
            <a:r>
              <a:rPr dirty="0"/>
              <a:t> per </a:t>
            </a:r>
            <a:r>
              <a:rPr dirty="0" err="1"/>
              <a:t>raccogliere</a:t>
            </a:r>
            <a:r>
              <a:rPr dirty="0"/>
              <a:t> </a:t>
            </a:r>
            <a:r>
              <a:rPr dirty="0" err="1"/>
              <a:t>capitali</a:t>
            </a:r>
            <a:r>
              <a:rPr dirty="0"/>
              <a:t> per </a:t>
            </a:r>
            <a:r>
              <a:rPr dirty="0" err="1"/>
              <a:t>un'idea</a:t>
            </a:r>
            <a:r>
              <a:rPr dirty="0"/>
              <a:t> </a:t>
            </a:r>
            <a:r>
              <a:rPr dirty="0" err="1"/>
              <a:t>aziendale</a:t>
            </a:r>
            <a:r>
              <a:rPr dirty="0"/>
              <a:t> o per un </a:t>
            </a:r>
            <a:r>
              <a:rPr dirty="0" err="1"/>
              <a:t>prestito</a:t>
            </a:r>
            <a:r>
              <a:rPr dirty="0"/>
              <a:t> </a:t>
            </a:r>
            <a:r>
              <a:rPr dirty="0" err="1"/>
              <a:t>sicuro</a:t>
            </a:r>
            <a:r>
              <a:rPr dirty="0"/>
              <a:t> in </a:t>
            </a:r>
            <a:r>
              <a:rPr dirty="0" err="1"/>
              <a:t>generale</a:t>
            </a:r>
            <a:r>
              <a:rPr dirty="0"/>
              <a:t> è </a:t>
            </a:r>
            <a:r>
              <a:rPr dirty="0" err="1"/>
              <a:t>il</a:t>
            </a:r>
            <a:r>
              <a:rPr dirty="0"/>
              <a:t> </a:t>
            </a:r>
            <a:r>
              <a:rPr b="1" dirty="0"/>
              <a:t>business plan (BP)</a:t>
            </a:r>
            <a:r>
              <a:rPr dirty="0"/>
              <a:t>. Si </a:t>
            </a:r>
            <a:r>
              <a:rPr dirty="0" err="1"/>
              <a:t>tratta</a:t>
            </a:r>
            <a:r>
              <a:rPr dirty="0"/>
              <a:t> di un </a:t>
            </a:r>
            <a:r>
              <a:rPr dirty="0" err="1"/>
              <a:t>documento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presenta</a:t>
            </a:r>
            <a:r>
              <a:rPr dirty="0"/>
              <a:t>,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l'altro</a:t>
            </a:r>
            <a:r>
              <a:rPr dirty="0"/>
              <a:t>, le </a:t>
            </a:r>
            <a:r>
              <a:rPr dirty="0" err="1"/>
              <a:t>opinioni</a:t>
            </a:r>
            <a:r>
              <a:rPr dirty="0"/>
              <a:t> </a:t>
            </a:r>
            <a:r>
              <a:rPr dirty="0" err="1"/>
              <a:t>economiche</a:t>
            </a:r>
            <a:r>
              <a:rPr dirty="0"/>
              <a:t> e </a:t>
            </a:r>
            <a:r>
              <a:rPr dirty="0" err="1"/>
              <a:t>finanziarie</a:t>
            </a:r>
            <a:r>
              <a:rPr dirty="0"/>
              <a:t> </a:t>
            </a:r>
            <a:r>
              <a:rPr dirty="0" smtClean="0"/>
              <a:t>dell</a:t>
            </a:r>
            <a:r>
              <a:rPr lang="it-IT" dirty="0" smtClean="0"/>
              <a:t>'</a:t>
            </a:r>
            <a:r>
              <a:rPr dirty="0" smtClean="0"/>
              <a:t>impresa</a:t>
            </a:r>
            <a:r>
              <a:rPr dirty="0"/>
              <a:t>, </a:t>
            </a:r>
            <a:r>
              <a:rPr dirty="0" err="1"/>
              <a:t>compresa</a:t>
            </a:r>
            <a:r>
              <a:rPr dirty="0"/>
              <a:t> la </a:t>
            </a:r>
            <a:r>
              <a:rPr dirty="0" err="1"/>
              <a:t>redditività</a:t>
            </a:r>
            <a:r>
              <a:rPr dirty="0"/>
              <a:t>. </a:t>
            </a:r>
            <a:r>
              <a:rPr dirty="0" err="1"/>
              <a:t>Quest'ultimo</a:t>
            </a:r>
            <a:r>
              <a:rPr dirty="0"/>
              <a:t> </a:t>
            </a:r>
            <a:r>
              <a:rPr dirty="0" err="1"/>
              <a:t>suggerisce</a:t>
            </a:r>
            <a:r>
              <a:rPr dirty="0"/>
              <a:t> la </a:t>
            </a:r>
            <a:r>
              <a:rPr dirty="0" err="1"/>
              <a:t>possibilità</a:t>
            </a:r>
            <a:r>
              <a:rPr dirty="0"/>
              <a:t> di </a:t>
            </a:r>
            <a:r>
              <a:rPr dirty="0" err="1"/>
              <a:t>rendimenti</a:t>
            </a:r>
            <a:r>
              <a:rPr dirty="0"/>
              <a:t> </a:t>
            </a:r>
            <a:r>
              <a:rPr dirty="0" err="1"/>
              <a:t>sugli</a:t>
            </a:r>
            <a:r>
              <a:rPr dirty="0"/>
              <a:t> </a:t>
            </a:r>
            <a:r>
              <a:rPr dirty="0" err="1"/>
              <a:t>investimenti</a:t>
            </a:r>
            <a:r>
              <a:rPr dirty="0"/>
              <a:t>.</a:t>
            </a:r>
          </a:p>
        </p:txBody>
      </p:sp>
      <p:pic>
        <p:nvPicPr>
          <p:cNvPr id="131" name="Google Shape;131;g198a7ebc9da_0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44700" y="3017464"/>
            <a:ext cx="2387599" cy="250665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98a7ebc9da_0_103"/>
          <p:cNvSpPr/>
          <p:nvPr/>
        </p:nvSpPr>
        <p:spPr>
          <a:xfrm>
            <a:off x="1752600" y="4685100"/>
            <a:ext cx="1371600" cy="3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358F"/>
          </a:solidFill>
          <a:ln w="9525" cap="sq" cmpd="sng">
            <a:solidFill>
              <a:srgbClr val="9435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198a7ebc9da_0_103"/>
          <p:cNvSpPr/>
          <p:nvPr/>
        </p:nvSpPr>
        <p:spPr>
          <a:xfrm rot="10800000" flipH="1">
            <a:off x="1752600" y="5430841"/>
            <a:ext cx="1371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358F"/>
          </a:solidFill>
          <a:ln w="9525" cap="sq" cmpd="sng">
            <a:solidFill>
              <a:srgbClr val="9435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98a7ebc9da_0_103"/>
          <p:cNvSpPr/>
          <p:nvPr/>
        </p:nvSpPr>
        <p:spPr>
          <a:xfrm>
            <a:off x="1752600" y="6175382"/>
            <a:ext cx="1371600" cy="30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4358F"/>
          </a:solidFill>
          <a:ln w="9525" cap="sq" cmpd="sng">
            <a:solidFill>
              <a:srgbClr val="9435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2381</Words>
  <Application>Microsoft Office PowerPoint</Application>
  <PresentationFormat>Personalizzato</PresentationFormat>
  <Paragraphs>279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Calibri</vt:lpstr>
      <vt:lpstr>Helvetica Neue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Monia Coppola</dc:creator>
  <cp:lastModifiedBy>User</cp:lastModifiedBy>
  <cp:revision>16</cp:revision>
  <dcterms:created xsi:type="dcterms:W3CDTF">2022-01-04T10:29:56Z</dcterms:created>
  <dcterms:modified xsi:type="dcterms:W3CDTF">2023-04-23T20:15:15Z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2022-01-04T00:00:00Z</vt:filetime>
  </property>
</Properties>
</file>