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y="10287000" cx="18288000"/>
  <p:notesSz cx="18288000" cy="10287000"/>
  <p:embeddedFontLst>
    <p:embeddedFont>
      <p:font typeface="Helvetica Neue"/>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http://customooxmlschemas.google.com/">
      <go:slidesCustomData xmlns:go="http://customooxmlschemas.google.com/" r:id="rId32" roundtripDataSignature="AMtx7mgMsQplJwslLSI4BZEKotg9EByFT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8FBD88E-675E-45F6-9B07-ED1B479218AD}">
  <a:tblStyle styleId="{A8FBD88E-675E-45F6-9B07-ED1B479218AD}" styleName="Table_0">
    <a:wholeTbl>
      <a:tcTxStyle b="off" i="off">
        <a:font>
          <a:latin typeface="Calibri"/>
          <a:ea typeface="Calibri"/>
          <a:cs typeface="Calibri"/>
        </a:font>
        <a:schemeClr val="dk1"/>
      </a:tcTxStyle>
      <a:tcStyle>
        <a:tcBdr>
          <a:left>
            <a:ln cap="flat" cmpd="sng" w="12700">
              <a:solidFill>
                <a:schemeClr val="accent4"/>
              </a:solidFill>
              <a:prstDash val="solid"/>
              <a:round/>
              <a:headEnd len="sm" w="sm" type="none"/>
              <a:tailEnd len="sm" w="sm" type="none"/>
            </a:ln>
          </a:left>
          <a:right>
            <a:ln cap="flat" cmpd="sng" w="12700">
              <a:solidFill>
                <a:schemeClr val="accent4"/>
              </a:solidFill>
              <a:prstDash val="solid"/>
              <a:round/>
              <a:headEnd len="sm" w="sm" type="none"/>
              <a:tailEnd len="sm" w="sm" type="none"/>
            </a:ln>
          </a:right>
          <a:top>
            <a:ln cap="flat" cmpd="sng" w="12700">
              <a:solidFill>
                <a:schemeClr val="accent4"/>
              </a:solidFill>
              <a:prstDash val="solid"/>
              <a:round/>
              <a:headEnd len="sm" w="sm" type="none"/>
              <a:tailEnd len="sm" w="sm" type="none"/>
            </a:ln>
          </a:top>
          <a:bottom>
            <a:ln cap="flat" cmpd="sng" w="12700">
              <a:solidFill>
                <a:schemeClr val="accent4"/>
              </a:solidFill>
              <a:prstDash val="solid"/>
              <a:round/>
              <a:headEnd len="sm" w="sm" type="none"/>
              <a:tailEnd len="sm" w="sm" type="none"/>
            </a:ln>
          </a:bottom>
          <a:insideH>
            <a:ln cap="flat" cmpd="sng" w="12700">
              <a:solidFill>
                <a:schemeClr val="accent4"/>
              </a:solidFill>
              <a:prstDash val="solid"/>
              <a:round/>
              <a:headEnd len="sm" w="sm" type="none"/>
              <a:tailEnd len="sm" w="sm" type="none"/>
            </a:ln>
          </a:insideH>
          <a:insideV>
            <a:ln cap="flat" cmpd="sng" w="12700">
              <a:solidFill>
                <a:schemeClr val="accent4"/>
              </a:solidFill>
              <a:prstDash val="solid"/>
              <a:round/>
              <a:headEnd len="sm" w="sm" type="none"/>
              <a:tailEnd len="sm" w="sm" type="none"/>
            </a:ln>
          </a:insideV>
        </a:tcBdr>
        <a:fill>
          <a:solidFill>
            <a:srgbClr val="ECEAF0"/>
          </a:solidFill>
        </a:fill>
      </a:tcStyle>
    </a:wholeTbl>
    <a:band1H>
      <a:tcTxStyle/>
      <a:tcStyle>
        <a:fill>
          <a:solidFill>
            <a:srgbClr val="D7D2DF"/>
          </a:solidFill>
        </a:fill>
      </a:tcStyle>
    </a:band1H>
    <a:band2H>
      <a:tcTxStyle/>
    </a:band2H>
    <a:band1V>
      <a:tcTxStyle/>
      <a:tcStyle>
        <a:fill>
          <a:solidFill>
            <a:srgbClr val="D7D2DF"/>
          </a:solidFill>
        </a:fill>
      </a:tcStyle>
    </a:band1V>
    <a:band2V>
      <a:tcTxStyle/>
    </a:band2V>
    <a:lastCol>
      <a:tcTxStyle b="on" i="off"/>
    </a:lastCol>
    <a:firstCol>
      <a:tcTxStyle b="on" i="off"/>
    </a:firstCol>
    <a:lastRow>
      <a:tcTxStyle b="on" i="off"/>
      <a:tcStyle>
        <a:tcBdr>
          <a:top>
            <a:ln cap="flat" cmpd="sng" w="25400">
              <a:solidFill>
                <a:schemeClr val="accent4"/>
              </a:solidFill>
              <a:prstDash val="solid"/>
              <a:round/>
              <a:headEnd len="sm" w="sm" type="none"/>
              <a:tailEnd len="sm" w="sm" type="none"/>
            </a:ln>
          </a:top>
        </a:tcBdr>
        <a:fill>
          <a:solidFill>
            <a:srgbClr val="ECEAF0"/>
          </a:solidFill>
        </a:fill>
      </a:tcStyle>
    </a:lastRow>
    <a:seCell>
      <a:tcTxStyle/>
    </a:seCell>
    <a:swCell>
      <a:tcTxStyle/>
    </a:swCell>
    <a:firstRow>
      <a:tcTxStyle b="on" i="off"/>
      <a:tcStyle>
        <a:fill>
          <a:solidFill>
            <a:srgbClr val="ECEAF0"/>
          </a:solidFill>
        </a:fill>
      </a:tcStyle>
    </a:firstRow>
    <a:neCell>
      <a:tcTxStyle/>
    </a:neCell>
    <a:nwCell>
      <a:tcTxStyle/>
    </a:nwCell>
  </a:tblStyle>
  <a:tblStyle styleId="{6078BB52-EDB0-4CD9-B13F-B33DE38397EC}" styleName="Table_1">
    <a:wholeTbl>
      <a:tcTxStyle b="off" i="off">
        <a:font>
          <a:latin typeface="Calibri"/>
          <a:ea typeface="Calibri"/>
          <a:cs typeface="Calibri"/>
        </a:font>
        <a:schemeClr val="lt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chemeClr val="accent4"/>
          </a:solidFill>
        </a:fill>
      </a:tcStyle>
    </a:wholeTbl>
    <a:band1H>
      <a:tcTxStyle/>
      <a:tcStyle>
        <a:fill>
          <a:solidFill>
            <a:srgbClr val="654F80"/>
          </a:solidFill>
        </a:fill>
      </a:tcStyle>
    </a:band1H>
    <a:band2H>
      <a:tcTxStyle/>
    </a:band2H>
    <a:band1V>
      <a:tcTxStyle/>
      <a:tcStyle>
        <a:fill>
          <a:solidFill>
            <a:srgbClr val="654F80"/>
          </a:solidFill>
        </a:fill>
      </a:tcStyle>
    </a:band1V>
    <a:band2V>
      <a:tcTxStyle/>
    </a:band2V>
    <a:lastCol>
      <a:tcTxStyle b="on" i="off"/>
      <a:tcStyle>
        <a:tcBdr>
          <a:left>
            <a:ln cap="flat" cmpd="sng" w="25400">
              <a:solidFill>
                <a:schemeClr val="lt1"/>
              </a:solidFill>
              <a:prstDash val="solid"/>
              <a:round/>
              <a:headEnd len="sm" w="sm" type="none"/>
              <a:tailEnd len="sm" w="sm" type="none"/>
            </a:ln>
          </a:left>
        </a:tcBdr>
        <a:fill>
          <a:solidFill>
            <a:srgbClr val="654F80"/>
          </a:solidFill>
        </a:fill>
      </a:tcStyle>
    </a:lastCol>
    <a:firstCol>
      <a:tcTxStyle b="on" i="off"/>
      <a:tcStyle>
        <a:tcBdr>
          <a:right>
            <a:ln cap="flat" cmpd="sng" w="25400">
              <a:solidFill>
                <a:schemeClr val="lt1"/>
              </a:solidFill>
              <a:prstDash val="solid"/>
              <a:round/>
              <a:headEnd len="sm" w="sm" type="none"/>
              <a:tailEnd len="sm" w="sm" type="none"/>
            </a:ln>
          </a:right>
        </a:tcBdr>
        <a:fill>
          <a:solidFill>
            <a:srgbClr val="654F80"/>
          </a:solidFill>
        </a:fill>
      </a:tcStyle>
    </a:firstCol>
    <a:lastRow>
      <a:tcTxStyle b="on" i="off"/>
      <a:tcStyle>
        <a:tcBdr>
          <a:top>
            <a:ln cap="flat" cmpd="sng" w="25400">
              <a:solidFill>
                <a:schemeClr val="lt1"/>
              </a:solidFill>
              <a:prstDash val="solid"/>
              <a:round/>
              <a:headEnd len="sm" w="sm" type="none"/>
              <a:tailEnd len="sm" w="sm" type="none"/>
            </a:ln>
          </a:top>
        </a:tcBdr>
        <a:fill>
          <a:solidFill>
            <a:srgbClr val="54416A"/>
          </a:solidFill>
        </a:fill>
      </a:tcStyle>
    </a:lastRow>
    <a:seCell>
      <a:tcTxStyle/>
      <a:tcStyle>
        <a:tcBdr>
          <a:left>
            <a:ln cap="flat" cmpd="sng" w="9525">
              <a:solidFill>
                <a:srgbClr val="000000">
                  <a:alpha val="0"/>
                </a:srgbClr>
              </a:solidFill>
              <a:prstDash val="solid"/>
              <a:round/>
              <a:headEnd len="sm" w="sm" type="none"/>
              <a:tailEnd len="sm" w="sm" type="none"/>
            </a:ln>
          </a:left>
        </a:tcBdr>
      </a:tcStyle>
    </a:seCell>
    <a:swCell>
      <a:tcTxStyle/>
      <a:tcStyle>
        <a:tcBdr>
          <a:right>
            <a:ln cap="flat" cmpd="sng" w="9525">
              <a:solidFill>
                <a:srgbClr val="000000">
                  <a:alpha val="0"/>
                </a:srgbClr>
              </a:solidFill>
              <a:prstDash val="solid"/>
              <a:round/>
              <a:headEnd len="sm" w="sm" type="none"/>
              <a:tailEnd len="sm" w="sm" type="none"/>
            </a:ln>
          </a:right>
        </a:tcBdr>
      </a:tcStyle>
    </a:swCell>
    <a:firstRow>
      <a:tcTxStyle b="on" i="off"/>
      <a:tcStyle>
        <a:tcBdr>
          <a:bottom>
            <a:ln cap="flat" cmpd="sng" w="25400">
              <a:solidFill>
                <a:schemeClr val="lt1"/>
              </a:solidFill>
              <a:prstDash val="solid"/>
              <a:round/>
              <a:headEnd len="sm" w="sm" type="none"/>
              <a:tailEnd len="sm" w="sm" type="none"/>
            </a:ln>
          </a:bottom>
        </a:tcBdr>
        <a:fill>
          <a:solidFill>
            <a:schemeClr val="dk1"/>
          </a:solidFill>
        </a:fill>
      </a:tcStyle>
    </a:firstRow>
    <a:neCell>
      <a:tcTxStyle/>
      <a:tcStyle>
        <a:tcBdr>
          <a:left>
            <a:ln cap="flat" cmpd="sng" w="9525">
              <a:solidFill>
                <a:srgbClr val="000000">
                  <a:alpha val="0"/>
                </a:srgbClr>
              </a:solidFill>
              <a:prstDash val="solid"/>
              <a:round/>
              <a:headEnd len="sm" w="sm" type="none"/>
              <a:tailEnd len="sm" w="sm" type="none"/>
            </a:ln>
          </a:left>
        </a:tcBdr>
      </a:tcStyle>
    </a:neCell>
    <a:nwCell>
      <a:tcTxStyle/>
      <a:tcStyle>
        <a:tcBdr>
          <a:right>
            <a:ln cap="flat" cmpd="sng" w="9525">
              <a:solidFill>
                <a:srgbClr val="000000">
                  <a:alpha val="0"/>
                </a:srgbClr>
              </a:solidFill>
              <a:prstDash val="solid"/>
              <a:round/>
              <a:headEnd len="sm" w="sm" type="none"/>
              <a:tailEnd len="sm" w="sm" type="none"/>
            </a:ln>
          </a:right>
        </a:tcBdr>
      </a:tc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font" Target="fonts/HelveticaNeue-regular.fntdata"/><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HelveticaNeue-bold.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HelveticaNeue-boldItalic.fntdata"/><Relationship Id="rId30" Type="http://schemas.openxmlformats.org/officeDocument/2006/relationships/font" Target="fonts/HelveticaNeue-italic.fntdata"/><Relationship Id="rId11" Type="http://schemas.openxmlformats.org/officeDocument/2006/relationships/slide" Target="slides/slide5.xml"/><Relationship Id="rId10" Type="http://schemas.openxmlformats.org/officeDocument/2006/relationships/slide" Target="slides/slide4.xml"/><Relationship Id="rId32" Type="http://customschemas.google.com/relationships/presentationmetadata" Target="meta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7924800" cy="51593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10358438" y="0"/>
            <a:ext cx="7924800" cy="51593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771063"/>
            <a:ext cx="7924800" cy="51593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10358438" y="9771063"/>
            <a:ext cx="7924800" cy="51593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 name="Shape 21"/>
        <p:cNvGrpSpPr/>
        <p:nvPr/>
      </p:nvGrpSpPr>
      <p:grpSpPr>
        <a:xfrm>
          <a:off x="0" y="0"/>
          <a:ext cx="0" cy="0"/>
          <a:chOff x="0" y="0"/>
          <a:chExt cx="0" cy="0"/>
        </a:xfrm>
      </p:grpSpPr>
      <p:sp>
        <p:nvSpPr>
          <p:cNvPr id="22" name="Google Shape;22;p1: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 name="Google Shape;23;p1: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5: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8" name="Google Shape;138;p5: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6: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4" name="Google Shape;144;p6: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7: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5" name="Google Shape;175;p7: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8: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8: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9: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1" name="Google Shape;201;p9: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0: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10: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1: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p11: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2: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p12: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3: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5" name="Google Shape;225;p13: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14: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3" name="Google Shape;233;p14: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 name="Shape 29"/>
        <p:cNvGrpSpPr/>
        <p:nvPr/>
      </p:nvGrpSpPr>
      <p:grpSpPr>
        <a:xfrm>
          <a:off x="0" y="0"/>
          <a:ext cx="0" cy="0"/>
          <a:chOff x="0" y="0"/>
          <a:chExt cx="0" cy="0"/>
        </a:xfrm>
      </p:grpSpPr>
      <p:sp>
        <p:nvSpPr>
          <p:cNvPr id="30" name="Google Shape;30;p2: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 name="Google Shape;31;p2: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 name="Google Shape;32;p2:notes"/>
          <p:cNvSpPr txBox="1"/>
          <p:nvPr>
            <p:ph idx="12" type="sldNum"/>
          </p:nvPr>
        </p:nvSpPr>
        <p:spPr>
          <a:xfrm>
            <a:off x="10358438" y="9771063"/>
            <a:ext cx="7924800" cy="51593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15: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8" name="Google Shape;238;p15: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17: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3" name="Google Shape;253;p17: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g1bb3cd1d8dc_0_0:notes"/>
          <p:cNvSpPr/>
          <p:nvPr>
            <p:ph idx="2" type="sldImg"/>
          </p:nvPr>
        </p:nvSpPr>
        <p:spPr>
          <a:xfrm>
            <a:off x="6057900" y="1285875"/>
            <a:ext cx="6172200" cy="3471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0" name="Google Shape;50;g1bb3cd1d8dc_0_0:notes"/>
          <p:cNvSpPr txBox="1"/>
          <p:nvPr>
            <p:ph idx="1" type="body"/>
          </p:nvPr>
        </p:nvSpPr>
        <p:spPr>
          <a:xfrm>
            <a:off x="1828800" y="4951413"/>
            <a:ext cx="14630400" cy="40497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 name="Google Shape;51;g1bb3cd1d8dc_0_0:notes"/>
          <p:cNvSpPr txBox="1"/>
          <p:nvPr>
            <p:ph idx="12" type="sldNum"/>
          </p:nvPr>
        </p:nvSpPr>
        <p:spPr>
          <a:xfrm>
            <a:off x="10358438" y="9771063"/>
            <a:ext cx="7924800" cy="5160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3: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 name="Google Shape;60;p3: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98a7ebc9da_0_9:notes"/>
          <p:cNvSpPr txBox="1"/>
          <p:nvPr>
            <p:ph idx="1" type="body"/>
          </p:nvPr>
        </p:nvSpPr>
        <p:spPr>
          <a:xfrm>
            <a:off x="1828800" y="4951413"/>
            <a:ext cx="14630400" cy="40497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7" name="Google Shape;77;g198a7ebc9da_0_9:notes"/>
          <p:cNvSpPr/>
          <p:nvPr>
            <p:ph idx="2" type="sldImg"/>
          </p:nvPr>
        </p:nvSpPr>
        <p:spPr>
          <a:xfrm>
            <a:off x="6057900" y="1285875"/>
            <a:ext cx="6172200" cy="34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98a7ebc9da_0_29:notes"/>
          <p:cNvSpPr txBox="1"/>
          <p:nvPr>
            <p:ph idx="1" type="body"/>
          </p:nvPr>
        </p:nvSpPr>
        <p:spPr>
          <a:xfrm>
            <a:off x="1828800" y="4951413"/>
            <a:ext cx="14630400" cy="40497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g198a7ebc9da_0_29:notes"/>
          <p:cNvSpPr/>
          <p:nvPr>
            <p:ph idx="2" type="sldImg"/>
          </p:nvPr>
        </p:nvSpPr>
        <p:spPr>
          <a:xfrm>
            <a:off x="6057900" y="1285875"/>
            <a:ext cx="6172200" cy="34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98a7ebc9da_0_53:notes"/>
          <p:cNvSpPr txBox="1"/>
          <p:nvPr>
            <p:ph idx="1" type="body"/>
          </p:nvPr>
        </p:nvSpPr>
        <p:spPr>
          <a:xfrm>
            <a:off x="1828800" y="4951413"/>
            <a:ext cx="14630400" cy="40497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g198a7ebc9da_0_53:notes"/>
          <p:cNvSpPr/>
          <p:nvPr>
            <p:ph idx="2" type="sldImg"/>
          </p:nvPr>
        </p:nvSpPr>
        <p:spPr>
          <a:xfrm>
            <a:off x="6057900" y="1285875"/>
            <a:ext cx="6172200" cy="34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98a7ebc9da_0_80:notes"/>
          <p:cNvSpPr txBox="1"/>
          <p:nvPr>
            <p:ph idx="1" type="body"/>
          </p:nvPr>
        </p:nvSpPr>
        <p:spPr>
          <a:xfrm>
            <a:off x="1828800" y="4951413"/>
            <a:ext cx="14630400" cy="40497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5" name="Google Shape;115;g198a7ebc9da_0_80:notes"/>
          <p:cNvSpPr/>
          <p:nvPr>
            <p:ph idx="2" type="sldImg"/>
          </p:nvPr>
        </p:nvSpPr>
        <p:spPr>
          <a:xfrm>
            <a:off x="6057900" y="1285875"/>
            <a:ext cx="6172200" cy="34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198a7ebc9da_0_103:notes"/>
          <p:cNvSpPr txBox="1"/>
          <p:nvPr>
            <p:ph idx="1" type="body"/>
          </p:nvPr>
        </p:nvSpPr>
        <p:spPr>
          <a:xfrm>
            <a:off x="1828800" y="4951413"/>
            <a:ext cx="14630400" cy="40497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g198a7ebc9da_0_103:notes"/>
          <p:cNvSpPr/>
          <p:nvPr>
            <p:ph idx="2" type="sldImg"/>
          </p:nvPr>
        </p:nvSpPr>
        <p:spPr>
          <a:xfrm>
            <a:off x="6057900" y="1285875"/>
            <a:ext cx="6172200" cy="34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obj">
  <p:cSld name="OBJECT">
    <p:spTree>
      <p:nvGrpSpPr>
        <p:cNvPr id="19" name="Shape 1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0" name="Shape 2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9.jpg"/><Relationship Id="rId2" Type="http://schemas.openxmlformats.org/officeDocument/2006/relationships/image" Target="../media/image4.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8"/>
          <p:cNvSpPr/>
          <p:nvPr/>
        </p:nvSpPr>
        <p:spPr>
          <a:xfrm>
            <a:off x="0" y="1"/>
            <a:ext cx="9144635" cy="1812688"/>
          </a:xfrm>
          <a:custGeom>
            <a:rect b="b" l="l" r="r" t="t"/>
            <a:pathLst>
              <a:path extrusionOk="0" h="3305175" w="9144635">
                <a:moveTo>
                  <a:pt x="0" y="3304911"/>
                </a:moveTo>
                <a:lnTo>
                  <a:pt x="0" y="0"/>
                </a:lnTo>
                <a:lnTo>
                  <a:pt x="7135660" y="0"/>
                </a:lnTo>
                <a:lnTo>
                  <a:pt x="9144210" y="595197"/>
                </a:lnTo>
                <a:lnTo>
                  <a:pt x="0" y="3304911"/>
                </a:lnTo>
                <a:close/>
              </a:path>
            </a:pathLst>
          </a:custGeom>
          <a:solidFill>
            <a:srgbClr val="93268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 name="Google Shape;11;p18"/>
          <p:cNvSpPr/>
          <p:nvPr/>
        </p:nvSpPr>
        <p:spPr>
          <a:xfrm>
            <a:off x="9144210" y="1"/>
            <a:ext cx="9144000" cy="1812688"/>
          </a:xfrm>
          <a:custGeom>
            <a:rect b="b" l="l" r="r" t="t"/>
            <a:pathLst>
              <a:path extrusionOk="0" h="3305175" w="9144000">
                <a:moveTo>
                  <a:pt x="9143788" y="3304786"/>
                </a:moveTo>
                <a:lnTo>
                  <a:pt x="0" y="595197"/>
                </a:lnTo>
                <a:lnTo>
                  <a:pt x="2008550" y="0"/>
                </a:lnTo>
                <a:lnTo>
                  <a:pt x="9143788" y="0"/>
                </a:lnTo>
                <a:lnTo>
                  <a:pt x="9143788" y="3304786"/>
                </a:lnTo>
                <a:close/>
              </a:path>
            </a:pathLst>
          </a:custGeom>
          <a:solidFill>
            <a:srgbClr val="CF9ECC"/>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 name="Google Shape;12;p18"/>
          <p:cNvSpPr/>
          <p:nvPr/>
        </p:nvSpPr>
        <p:spPr>
          <a:xfrm>
            <a:off x="7135659" y="0"/>
            <a:ext cx="4017645" cy="326667"/>
          </a:xfrm>
          <a:custGeom>
            <a:rect b="b" l="l" r="r" t="t"/>
            <a:pathLst>
              <a:path extrusionOk="0" h="595630" w="4017645">
                <a:moveTo>
                  <a:pt x="2008550" y="595197"/>
                </a:moveTo>
                <a:lnTo>
                  <a:pt x="0" y="0"/>
                </a:lnTo>
                <a:lnTo>
                  <a:pt x="4017101" y="0"/>
                </a:lnTo>
                <a:lnTo>
                  <a:pt x="2008550" y="595197"/>
                </a:lnTo>
                <a:close/>
              </a:path>
            </a:pathLst>
          </a:custGeom>
          <a:solidFill>
            <a:srgbClr val="640D61"/>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 name="Google Shape;13;p18"/>
          <p:cNvSpPr/>
          <p:nvPr/>
        </p:nvSpPr>
        <p:spPr>
          <a:xfrm>
            <a:off x="1028700" y="1028712"/>
            <a:ext cx="16230600" cy="8229600"/>
          </a:xfrm>
          <a:custGeom>
            <a:rect b="b" l="l" r="r" t="t"/>
            <a:pathLst>
              <a:path extrusionOk="0" h="8229600" w="16230600">
                <a:moveTo>
                  <a:pt x="16230588" y="83553"/>
                </a:moveTo>
                <a:lnTo>
                  <a:pt x="16146564" y="83553"/>
                </a:lnTo>
                <a:lnTo>
                  <a:pt x="16146564" y="0"/>
                </a:lnTo>
                <a:lnTo>
                  <a:pt x="16137128" y="0"/>
                </a:lnTo>
                <a:lnTo>
                  <a:pt x="16137128" y="83553"/>
                </a:lnTo>
                <a:lnTo>
                  <a:pt x="16137128" y="92989"/>
                </a:lnTo>
                <a:lnTo>
                  <a:pt x="16137128" y="8136128"/>
                </a:lnTo>
                <a:lnTo>
                  <a:pt x="93459" y="8136128"/>
                </a:lnTo>
                <a:lnTo>
                  <a:pt x="93459" y="92989"/>
                </a:lnTo>
                <a:lnTo>
                  <a:pt x="16137128" y="92989"/>
                </a:lnTo>
                <a:lnTo>
                  <a:pt x="16137128" y="83553"/>
                </a:lnTo>
                <a:lnTo>
                  <a:pt x="93459" y="83553"/>
                </a:lnTo>
                <a:lnTo>
                  <a:pt x="93459" y="0"/>
                </a:lnTo>
                <a:lnTo>
                  <a:pt x="84023" y="0"/>
                </a:lnTo>
                <a:lnTo>
                  <a:pt x="84023" y="83553"/>
                </a:lnTo>
                <a:lnTo>
                  <a:pt x="0" y="83553"/>
                </a:lnTo>
                <a:lnTo>
                  <a:pt x="0" y="92989"/>
                </a:lnTo>
                <a:lnTo>
                  <a:pt x="84023" y="92989"/>
                </a:lnTo>
                <a:lnTo>
                  <a:pt x="84023" y="8136128"/>
                </a:lnTo>
                <a:lnTo>
                  <a:pt x="0" y="8136128"/>
                </a:lnTo>
                <a:lnTo>
                  <a:pt x="0" y="8145564"/>
                </a:lnTo>
                <a:lnTo>
                  <a:pt x="84023" y="8145564"/>
                </a:lnTo>
                <a:lnTo>
                  <a:pt x="84023" y="8229600"/>
                </a:lnTo>
                <a:lnTo>
                  <a:pt x="93459" y="8229600"/>
                </a:lnTo>
                <a:lnTo>
                  <a:pt x="93459" y="8145564"/>
                </a:lnTo>
                <a:lnTo>
                  <a:pt x="16137128" y="8145564"/>
                </a:lnTo>
                <a:lnTo>
                  <a:pt x="16137128" y="8229600"/>
                </a:lnTo>
                <a:lnTo>
                  <a:pt x="16146564" y="8229600"/>
                </a:lnTo>
                <a:lnTo>
                  <a:pt x="16146564" y="8145564"/>
                </a:lnTo>
                <a:lnTo>
                  <a:pt x="16230588" y="8145564"/>
                </a:lnTo>
                <a:lnTo>
                  <a:pt x="16230588" y="8136128"/>
                </a:lnTo>
                <a:lnTo>
                  <a:pt x="16146564" y="8136128"/>
                </a:lnTo>
                <a:lnTo>
                  <a:pt x="16146564" y="92989"/>
                </a:lnTo>
                <a:lnTo>
                  <a:pt x="16230588" y="92989"/>
                </a:lnTo>
                <a:lnTo>
                  <a:pt x="16230588" y="83553"/>
                </a:lnTo>
                <a:close/>
              </a:path>
            </a:pathLst>
          </a:custGeom>
          <a:solidFill>
            <a:srgbClr val="CF9ECC"/>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4" name="Google Shape;14;p18"/>
          <p:cNvPicPr preferRelativeResize="0"/>
          <p:nvPr/>
        </p:nvPicPr>
        <p:blipFill rotWithShape="1">
          <a:blip r:embed="rId1">
            <a:alphaModFix/>
          </a:blip>
          <a:srcRect b="0" l="0" r="0" t="0"/>
          <a:stretch/>
        </p:blipFill>
        <p:spPr>
          <a:xfrm>
            <a:off x="1028700" y="9258300"/>
            <a:ext cx="3198719" cy="702057"/>
          </a:xfrm>
          <a:prstGeom prst="rect">
            <a:avLst/>
          </a:prstGeom>
          <a:noFill/>
          <a:ln>
            <a:noFill/>
          </a:ln>
        </p:spPr>
      </p:pic>
      <p:sp>
        <p:nvSpPr>
          <p:cNvPr id="15" name="Google Shape;15;p18"/>
          <p:cNvSpPr txBox="1"/>
          <p:nvPr/>
        </p:nvSpPr>
        <p:spPr>
          <a:xfrm>
            <a:off x="4648200" y="9412402"/>
            <a:ext cx="12611100" cy="477054"/>
          </a:xfrm>
          <a:prstGeom prst="rect">
            <a:avLst/>
          </a:prstGeom>
          <a:noFill/>
          <a:ln>
            <a:noFill/>
          </a:ln>
        </p:spPr>
        <p:txBody>
          <a:bodyPr anchorCtr="0" anchor="t" bIns="45700" lIns="91425" spcFirstLastPara="1" rIns="91425" wrap="square" tIns="45700">
            <a:spAutoFit/>
          </a:bodyPr>
          <a:lstStyle/>
          <a:p>
            <a:pPr indent="0" lvl="0" marL="12700" marR="0" rtl="0" algn="just">
              <a:lnSpc>
                <a:spcPct val="106785"/>
              </a:lnSpc>
              <a:spcBef>
                <a:spcPts val="0"/>
              </a:spcBef>
              <a:spcAft>
                <a:spcPts val="0"/>
              </a:spcAft>
              <a:buNone/>
            </a:pPr>
            <a:r>
              <a:rPr lang="en-GB" sz="1400">
                <a:solidFill>
                  <a:schemeClr val="dk1"/>
                </a:solidFill>
                <a:latin typeface="Arial"/>
                <a:ea typeface="Arial"/>
                <a:cs typeface="Arial"/>
                <a:sym typeface="Arial"/>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16" name="Google Shape;16;p18"/>
          <p:cNvSpPr/>
          <p:nvPr/>
        </p:nvSpPr>
        <p:spPr>
          <a:xfrm>
            <a:off x="9137374" y="1"/>
            <a:ext cx="9144000" cy="1812688"/>
          </a:xfrm>
          <a:custGeom>
            <a:rect b="b" l="l" r="r" t="t"/>
            <a:pathLst>
              <a:path extrusionOk="0" h="3305175" w="9144000">
                <a:moveTo>
                  <a:pt x="9143788" y="3304786"/>
                </a:moveTo>
                <a:lnTo>
                  <a:pt x="0" y="595197"/>
                </a:lnTo>
                <a:lnTo>
                  <a:pt x="2008550" y="0"/>
                </a:lnTo>
                <a:lnTo>
                  <a:pt x="9143788" y="0"/>
                </a:lnTo>
                <a:lnTo>
                  <a:pt x="9143788" y="3304786"/>
                </a:lnTo>
                <a:close/>
              </a:path>
            </a:pathLst>
          </a:custGeom>
          <a:solidFill>
            <a:srgbClr val="CF9ECC"/>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 name="Google Shape;17;p18"/>
          <p:cNvSpPr/>
          <p:nvPr/>
        </p:nvSpPr>
        <p:spPr>
          <a:xfrm>
            <a:off x="7128823" y="0"/>
            <a:ext cx="4017645" cy="326667"/>
          </a:xfrm>
          <a:custGeom>
            <a:rect b="b" l="l" r="r" t="t"/>
            <a:pathLst>
              <a:path extrusionOk="0" h="595630" w="4017645">
                <a:moveTo>
                  <a:pt x="2008550" y="595197"/>
                </a:moveTo>
                <a:lnTo>
                  <a:pt x="0" y="0"/>
                </a:lnTo>
                <a:lnTo>
                  <a:pt x="4017101" y="0"/>
                </a:lnTo>
                <a:lnTo>
                  <a:pt x="2008550" y="595197"/>
                </a:lnTo>
                <a:close/>
              </a:path>
            </a:pathLst>
          </a:custGeom>
          <a:solidFill>
            <a:srgbClr val="640D61"/>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8" name="Google Shape;18;p18"/>
          <p:cNvPicPr preferRelativeResize="0"/>
          <p:nvPr/>
        </p:nvPicPr>
        <p:blipFill rotWithShape="1">
          <a:blip r:embed="rId2">
            <a:alphaModFix/>
          </a:blip>
          <a:srcRect b="0" l="0" r="0" t="0"/>
          <a:stretch/>
        </p:blipFill>
        <p:spPr>
          <a:xfrm>
            <a:off x="14325600" y="1465438"/>
            <a:ext cx="2749826" cy="69450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9.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9.jpg"/><Relationship Id="rId4" Type="http://schemas.openxmlformats.org/officeDocument/2006/relationships/image" Target="../media/image10.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7.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 name="Shape 24"/>
        <p:cNvGrpSpPr/>
        <p:nvPr/>
      </p:nvGrpSpPr>
      <p:grpSpPr>
        <a:xfrm>
          <a:off x="0" y="0"/>
          <a:ext cx="0" cy="0"/>
          <a:chOff x="0" y="0"/>
          <a:chExt cx="0" cy="0"/>
        </a:xfrm>
      </p:grpSpPr>
      <p:pic>
        <p:nvPicPr>
          <p:cNvPr id="25" name="Google Shape;25;p1"/>
          <p:cNvPicPr preferRelativeResize="0"/>
          <p:nvPr/>
        </p:nvPicPr>
        <p:blipFill rotWithShape="1">
          <a:blip r:embed="rId3">
            <a:alphaModFix/>
          </a:blip>
          <a:srcRect b="0" l="0" r="0" t="0"/>
          <a:stretch/>
        </p:blipFill>
        <p:spPr>
          <a:xfrm>
            <a:off x="5276850" y="3569329"/>
            <a:ext cx="7734299" cy="1943099"/>
          </a:xfrm>
          <a:prstGeom prst="rect">
            <a:avLst/>
          </a:prstGeom>
          <a:noFill/>
          <a:ln>
            <a:noFill/>
          </a:ln>
        </p:spPr>
      </p:pic>
      <p:pic>
        <p:nvPicPr>
          <p:cNvPr id="26" name="Google Shape;26;p1"/>
          <p:cNvPicPr preferRelativeResize="0"/>
          <p:nvPr/>
        </p:nvPicPr>
        <p:blipFill rotWithShape="1">
          <a:blip r:embed="rId4">
            <a:alphaModFix/>
          </a:blip>
          <a:srcRect b="0" l="0" r="0" t="0"/>
          <a:stretch/>
        </p:blipFill>
        <p:spPr>
          <a:xfrm>
            <a:off x="1028700" y="9258300"/>
            <a:ext cx="3198719" cy="702057"/>
          </a:xfrm>
          <a:prstGeom prst="rect">
            <a:avLst/>
          </a:prstGeom>
          <a:noFill/>
          <a:ln>
            <a:noFill/>
          </a:ln>
        </p:spPr>
      </p:pic>
      <p:sp>
        <p:nvSpPr>
          <p:cNvPr id="27" name="Google Shape;27;p1"/>
          <p:cNvSpPr txBox="1"/>
          <p:nvPr/>
        </p:nvSpPr>
        <p:spPr>
          <a:xfrm>
            <a:off x="8344699" y="6045518"/>
            <a:ext cx="1603071" cy="319959"/>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lang="en-GB" sz="2000">
                <a:solidFill>
                  <a:schemeClr val="dk1"/>
                </a:solidFill>
                <a:latin typeface="Helvetica Neue"/>
                <a:ea typeface="Helvetica Neue"/>
                <a:cs typeface="Helvetica Neue"/>
                <a:sym typeface="Helvetica Neue"/>
              </a:rPr>
              <a:t>dewproject.eu</a:t>
            </a:r>
            <a:endParaRPr sz="2000">
              <a:solidFill>
                <a:schemeClr val="dk1"/>
              </a:solidFill>
              <a:latin typeface="Helvetica Neue"/>
              <a:ea typeface="Helvetica Neue"/>
              <a:cs typeface="Helvetica Neue"/>
              <a:sym typeface="Helvetica Neue"/>
            </a:endParaRPr>
          </a:p>
        </p:txBody>
      </p:sp>
      <p:sp>
        <p:nvSpPr>
          <p:cNvPr id="28" name="Google Shape;28;p1"/>
          <p:cNvSpPr txBox="1"/>
          <p:nvPr/>
        </p:nvSpPr>
        <p:spPr>
          <a:xfrm>
            <a:off x="3238499" y="6667500"/>
            <a:ext cx="11811000" cy="2839239"/>
          </a:xfrm>
          <a:prstGeom prst="rect">
            <a:avLst/>
          </a:prstGeom>
          <a:noFill/>
          <a:ln>
            <a:noFill/>
          </a:ln>
        </p:spPr>
        <p:txBody>
          <a:bodyPr anchorCtr="0" anchor="t" bIns="45700" lIns="91425" spcFirstLastPara="1" rIns="91425" wrap="square" tIns="45700">
            <a:spAutoFit/>
          </a:bodyPr>
          <a:lstStyle/>
          <a:p>
            <a:pPr indent="0" lvl="0" marL="12700" marR="0" rtl="0" algn="ctr">
              <a:lnSpc>
                <a:spcPct val="100000"/>
              </a:lnSpc>
              <a:spcBef>
                <a:spcPts val="0"/>
              </a:spcBef>
              <a:spcAft>
                <a:spcPts val="0"/>
              </a:spcAft>
              <a:buNone/>
            </a:pPr>
            <a:r>
              <a:rPr b="1" lang="en-GB" sz="4400">
                <a:solidFill>
                  <a:srgbClr val="660066"/>
                </a:solidFill>
                <a:latin typeface="Calibri"/>
                <a:ea typeface="Calibri"/>
                <a:cs typeface="Calibri"/>
                <a:sym typeface="Calibri"/>
              </a:rPr>
              <a:t>Business Literacy</a:t>
            </a:r>
            <a:endParaRPr b="1" sz="4400">
              <a:solidFill>
                <a:srgbClr val="660066"/>
              </a:solidFill>
              <a:latin typeface="Calibri"/>
              <a:ea typeface="Calibri"/>
              <a:cs typeface="Calibri"/>
              <a:sym typeface="Calibri"/>
            </a:endParaRPr>
          </a:p>
          <a:p>
            <a:pPr indent="0" lvl="0" marL="12700" marR="0" rtl="0" algn="ctr">
              <a:lnSpc>
                <a:spcPct val="100000"/>
              </a:lnSpc>
              <a:spcBef>
                <a:spcPts val="100"/>
              </a:spcBef>
              <a:spcAft>
                <a:spcPts val="0"/>
              </a:spcAft>
              <a:buNone/>
            </a:pPr>
            <a:r>
              <a:t/>
            </a:r>
            <a:endParaRPr b="1" sz="4400">
              <a:solidFill>
                <a:schemeClr val="dk1"/>
              </a:solidFill>
              <a:latin typeface="Calibri"/>
              <a:ea typeface="Calibri"/>
              <a:cs typeface="Calibri"/>
              <a:sym typeface="Calibri"/>
            </a:endParaRPr>
          </a:p>
          <a:p>
            <a:pPr indent="0" lvl="0" marL="12700" marR="0" rtl="0" algn="ctr">
              <a:lnSpc>
                <a:spcPct val="100000"/>
              </a:lnSpc>
              <a:spcBef>
                <a:spcPts val="100"/>
              </a:spcBef>
              <a:spcAft>
                <a:spcPts val="0"/>
              </a:spcAft>
              <a:buNone/>
            </a:pPr>
            <a:r>
              <a:rPr lang="en-GB" sz="4400">
                <a:solidFill>
                  <a:schemeClr val="dk1"/>
                </a:solidFill>
                <a:latin typeface="Calibri"/>
                <a:ea typeface="Calibri"/>
                <a:cs typeface="Calibri"/>
                <a:sym typeface="Calibri"/>
              </a:rPr>
              <a:t>Partner: LWL/IHF</a:t>
            </a:r>
            <a:endParaRPr sz="4400">
              <a:solidFill>
                <a:schemeClr val="dk1"/>
              </a:solidFill>
              <a:latin typeface="Calibri"/>
              <a:ea typeface="Calibri"/>
              <a:cs typeface="Calibri"/>
              <a:sym typeface="Calibri"/>
            </a:endParaRPr>
          </a:p>
          <a:p>
            <a:pPr indent="0" lvl="0" marL="12700" marR="0" rtl="0" algn="l">
              <a:lnSpc>
                <a:spcPct val="100000"/>
              </a:lnSpc>
              <a:spcBef>
                <a:spcPts val="100"/>
              </a:spcBef>
              <a:spcAft>
                <a:spcPts val="0"/>
              </a:spcAft>
              <a:buNone/>
            </a:pPr>
            <a:r>
              <a:t/>
            </a:r>
            <a:endParaRPr b="1" sz="44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5"/>
          <p:cNvSpPr txBox="1"/>
          <p:nvPr/>
        </p:nvSpPr>
        <p:spPr>
          <a:xfrm>
            <a:off x="1447800" y="1573300"/>
            <a:ext cx="11365800" cy="6156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GB" sz="3400">
                <a:solidFill>
                  <a:srgbClr val="660066"/>
                </a:solidFill>
                <a:latin typeface="Calibri"/>
                <a:ea typeface="Calibri"/>
                <a:cs typeface="Calibri"/>
                <a:sym typeface="Calibri"/>
              </a:rPr>
              <a:t>U</a:t>
            </a:r>
            <a:r>
              <a:rPr b="1" lang="en-GB" sz="3400">
                <a:solidFill>
                  <a:srgbClr val="660066"/>
                </a:solidFill>
                <a:latin typeface="Calibri"/>
                <a:ea typeface="Calibri"/>
                <a:cs typeface="Calibri"/>
                <a:sym typeface="Calibri"/>
              </a:rPr>
              <a:t>nit 2. Cash Flow - What is cash flow?</a:t>
            </a:r>
            <a:endParaRPr b="1" sz="3400">
              <a:solidFill>
                <a:srgbClr val="660066"/>
              </a:solidFill>
              <a:latin typeface="Calibri"/>
              <a:ea typeface="Calibri"/>
              <a:cs typeface="Calibri"/>
              <a:sym typeface="Calibri"/>
            </a:endParaRPr>
          </a:p>
        </p:txBody>
      </p:sp>
      <p:sp>
        <p:nvSpPr>
          <p:cNvPr id="141" name="Google Shape;141;p5"/>
          <p:cNvSpPr txBox="1"/>
          <p:nvPr/>
        </p:nvSpPr>
        <p:spPr>
          <a:xfrm>
            <a:off x="1317450" y="2781300"/>
            <a:ext cx="15665100" cy="6988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2800">
                <a:solidFill>
                  <a:schemeClr val="dk1"/>
                </a:solidFill>
                <a:latin typeface="Calibri"/>
                <a:ea typeface="Calibri"/>
                <a:cs typeface="Calibri"/>
                <a:sym typeface="Calibri"/>
              </a:rPr>
              <a:t>Cash flow is very simply the movement of money in and out of your business.</a:t>
            </a:r>
            <a:endParaRPr/>
          </a:p>
          <a:p>
            <a:pPr indent="-279400" lvl="0" marL="457200" marR="0" rtl="0" algn="l">
              <a:spcBef>
                <a:spcPts val="0"/>
              </a:spcBef>
              <a:spcAft>
                <a:spcPts val="0"/>
              </a:spcAft>
              <a:buClr>
                <a:schemeClr val="dk1"/>
              </a:buClr>
              <a:buSzPts val="2800"/>
              <a:buFont typeface="Arial"/>
              <a:buNone/>
            </a:pPr>
            <a:r>
              <a:t/>
            </a:r>
            <a:endParaRPr sz="2800">
              <a:solidFill>
                <a:schemeClr val="dk1"/>
              </a:solidFill>
              <a:latin typeface="Calibri"/>
              <a:ea typeface="Calibri"/>
              <a:cs typeface="Calibri"/>
              <a:sym typeface="Calibri"/>
            </a:endParaRPr>
          </a:p>
          <a:p>
            <a:pPr indent="-457200" lvl="1" marL="914400" marR="0" rtl="0" algn="l">
              <a:spcBef>
                <a:spcPts val="0"/>
              </a:spcBef>
              <a:spcAft>
                <a:spcPts val="0"/>
              </a:spcAft>
              <a:buClr>
                <a:schemeClr val="dk1"/>
              </a:buClr>
              <a:buSzPts val="2800"/>
              <a:buFont typeface="Arial"/>
              <a:buChar char="•"/>
            </a:pPr>
            <a:r>
              <a:rPr b="0" i="0" lang="en-GB" sz="2800" u="none" cap="none" strike="noStrike">
                <a:solidFill>
                  <a:schemeClr val="dk1"/>
                </a:solidFill>
                <a:latin typeface="Calibri"/>
                <a:ea typeface="Calibri"/>
                <a:cs typeface="Calibri"/>
                <a:sym typeface="Calibri"/>
              </a:rPr>
              <a:t>Cash received = </a:t>
            </a:r>
            <a:r>
              <a:rPr b="1" i="0" lang="en-GB" sz="2800" u="none" cap="none" strike="noStrike">
                <a:solidFill>
                  <a:schemeClr val="dk1"/>
                </a:solidFill>
                <a:latin typeface="Calibri"/>
                <a:ea typeface="Calibri"/>
                <a:cs typeface="Calibri"/>
                <a:sym typeface="Calibri"/>
              </a:rPr>
              <a:t>inflows </a:t>
            </a:r>
            <a:r>
              <a:rPr b="0" i="0" lang="en-GB" sz="2800" u="none" cap="none" strike="noStrike">
                <a:solidFill>
                  <a:schemeClr val="dk1"/>
                </a:solidFill>
                <a:latin typeface="Calibri"/>
                <a:ea typeface="Calibri"/>
                <a:cs typeface="Calibri"/>
                <a:sym typeface="Calibri"/>
              </a:rPr>
              <a:t>e.g. sales or an investment</a:t>
            </a:r>
            <a:endParaRPr b="1" i="0" sz="2800" u="none" cap="none" strike="noStrike">
              <a:solidFill>
                <a:schemeClr val="dk1"/>
              </a:solidFill>
              <a:latin typeface="Calibri"/>
              <a:ea typeface="Calibri"/>
              <a:cs typeface="Calibri"/>
              <a:sym typeface="Calibri"/>
            </a:endParaRPr>
          </a:p>
          <a:p>
            <a:pPr indent="-457200" lvl="1" marL="914400" marR="0" rtl="0" algn="l">
              <a:spcBef>
                <a:spcPts val="0"/>
              </a:spcBef>
              <a:spcAft>
                <a:spcPts val="0"/>
              </a:spcAft>
              <a:buClr>
                <a:schemeClr val="dk1"/>
              </a:buClr>
              <a:buSzPts val="2800"/>
              <a:buFont typeface="Arial"/>
              <a:buChar char="•"/>
            </a:pPr>
            <a:r>
              <a:rPr b="0" i="0" lang="en-GB" sz="2800" u="none" cap="none" strike="noStrike">
                <a:solidFill>
                  <a:schemeClr val="dk1"/>
                </a:solidFill>
                <a:latin typeface="Calibri"/>
                <a:ea typeface="Calibri"/>
                <a:cs typeface="Calibri"/>
                <a:sym typeface="Calibri"/>
              </a:rPr>
              <a:t>Cash spent = </a:t>
            </a:r>
            <a:r>
              <a:rPr b="1" i="0" lang="en-GB" sz="2800" u="none" cap="none" strike="noStrike">
                <a:solidFill>
                  <a:schemeClr val="dk1"/>
                </a:solidFill>
                <a:latin typeface="Calibri"/>
                <a:ea typeface="Calibri"/>
                <a:cs typeface="Calibri"/>
                <a:sym typeface="Calibri"/>
              </a:rPr>
              <a:t>outflows </a:t>
            </a:r>
            <a:r>
              <a:rPr b="0" i="0" lang="en-GB" sz="2800" u="none" cap="none" strike="noStrike">
                <a:solidFill>
                  <a:schemeClr val="dk1"/>
                </a:solidFill>
                <a:latin typeface="Calibri"/>
                <a:ea typeface="Calibri"/>
                <a:cs typeface="Calibri"/>
                <a:sym typeface="Calibri"/>
              </a:rPr>
              <a:t>e.g. wages, rent, paying suppliers</a:t>
            </a:r>
            <a:endParaRPr b="1" i="0" sz="2800" u="none" cap="none" strike="noStrike">
              <a:solidFill>
                <a:schemeClr val="dk1"/>
              </a:solidFill>
              <a:latin typeface="Calibri"/>
              <a:ea typeface="Calibri"/>
              <a:cs typeface="Calibri"/>
              <a:sym typeface="Calibri"/>
            </a:endParaRPr>
          </a:p>
          <a:p>
            <a:pPr indent="-279400" lvl="0" marL="457200" marR="0" rtl="0" algn="l">
              <a:spcBef>
                <a:spcPts val="0"/>
              </a:spcBef>
              <a:spcAft>
                <a:spcPts val="0"/>
              </a:spcAft>
              <a:buClr>
                <a:schemeClr val="dk1"/>
              </a:buClr>
              <a:buSzPts val="2800"/>
              <a:buFont typeface="Arial"/>
              <a:buNone/>
            </a:pPr>
            <a:r>
              <a:t/>
            </a:r>
            <a:endParaRPr b="1" sz="2800">
              <a:solidFill>
                <a:schemeClr val="dk1"/>
              </a:solidFill>
              <a:latin typeface="Calibri"/>
              <a:ea typeface="Calibri"/>
              <a:cs typeface="Calibri"/>
              <a:sym typeface="Calibri"/>
            </a:endParaRPr>
          </a:p>
          <a:p>
            <a:pPr indent="0" lvl="0" marL="0" marR="0" rtl="0" algn="l">
              <a:spcBef>
                <a:spcPts val="0"/>
              </a:spcBef>
              <a:spcAft>
                <a:spcPts val="0"/>
              </a:spcAft>
              <a:buNone/>
            </a:pPr>
            <a:r>
              <a:rPr lang="en-GB" sz="2800">
                <a:solidFill>
                  <a:schemeClr val="dk1"/>
                </a:solidFill>
                <a:latin typeface="Calibri"/>
                <a:ea typeface="Calibri"/>
                <a:cs typeface="Calibri"/>
                <a:sym typeface="Calibri"/>
              </a:rPr>
              <a:t>The </a:t>
            </a:r>
            <a:r>
              <a:rPr b="1" lang="en-GB" sz="2800">
                <a:solidFill>
                  <a:schemeClr val="dk1"/>
                </a:solidFill>
                <a:latin typeface="Calibri"/>
                <a:ea typeface="Calibri"/>
                <a:cs typeface="Calibri"/>
                <a:sym typeface="Calibri"/>
              </a:rPr>
              <a:t>purpose </a:t>
            </a:r>
            <a:r>
              <a:rPr lang="en-GB" sz="2800">
                <a:solidFill>
                  <a:schemeClr val="dk1"/>
                </a:solidFill>
                <a:latin typeface="Calibri"/>
                <a:ea typeface="Calibri"/>
                <a:cs typeface="Calibri"/>
                <a:sym typeface="Calibri"/>
              </a:rPr>
              <a:t>of cash flow is to establish a picture of what has happened to the cash in your business during a specific period (</a:t>
            </a:r>
            <a:r>
              <a:rPr b="1" lang="en-GB" sz="2800">
                <a:solidFill>
                  <a:schemeClr val="dk1"/>
                </a:solidFill>
                <a:latin typeface="Calibri"/>
                <a:ea typeface="Calibri"/>
                <a:cs typeface="Calibri"/>
                <a:sym typeface="Calibri"/>
              </a:rPr>
              <a:t>accounting period)</a:t>
            </a:r>
            <a:endParaRPr/>
          </a:p>
          <a:p>
            <a:pPr indent="-279400" lvl="0" marL="457200" marR="0" rtl="0" algn="l">
              <a:spcBef>
                <a:spcPts val="0"/>
              </a:spcBef>
              <a:spcAft>
                <a:spcPts val="0"/>
              </a:spcAft>
              <a:buClr>
                <a:schemeClr val="dk1"/>
              </a:buClr>
              <a:buSzPts val="2800"/>
              <a:buFont typeface="Arial"/>
              <a:buNone/>
            </a:pPr>
            <a:r>
              <a:t/>
            </a:r>
            <a:endParaRPr b="1" sz="2800">
              <a:solidFill>
                <a:schemeClr val="dk1"/>
              </a:solidFill>
              <a:latin typeface="Calibri"/>
              <a:ea typeface="Calibri"/>
              <a:cs typeface="Calibri"/>
              <a:sym typeface="Calibri"/>
            </a:endParaRPr>
          </a:p>
          <a:p>
            <a:pPr indent="0" lvl="0" marL="0" marR="0" rtl="0" algn="l">
              <a:spcBef>
                <a:spcPts val="0"/>
              </a:spcBef>
              <a:spcAft>
                <a:spcPts val="0"/>
              </a:spcAft>
              <a:buNone/>
            </a:pPr>
            <a:r>
              <a:rPr lang="en-GB" sz="2800">
                <a:solidFill>
                  <a:schemeClr val="dk1"/>
                </a:solidFill>
                <a:latin typeface="Calibri"/>
                <a:ea typeface="Calibri"/>
                <a:cs typeface="Calibri"/>
                <a:sym typeface="Calibri"/>
              </a:rPr>
              <a:t>There are three main </a:t>
            </a:r>
            <a:r>
              <a:rPr b="1" lang="en-GB" sz="2800">
                <a:solidFill>
                  <a:schemeClr val="dk1"/>
                </a:solidFill>
                <a:latin typeface="Calibri"/>
                <a:ea typeface="Calibri"/>
                <a:cs typeface="Calibri"/>
                <a:sym typeface="Calibri"/>
              </a:rPr>
              <a:t>cash flow activities</a:t>
            </a:r>
            <a:r>
              <a:rPr lang="en-GB" sz="2800">
                <a:solidFill>
                  <a:schemeClr val="dk1"/>
                </a:solidFill>
                <a:latin typeface="Calibri"/>
                <a:ea typeface="Calibri"/>
                <a:cs typeface="Calibri"/>
                <a:sym typeface="Calibri"/>
              </a:rPr>
              <a:t>:</a:t>
            </a:r>
            <a:endParaRPr/>
          </a:p>
          <a:p>
            <a:pPr indent="-457200" lvl="1" marL="914400" marR="0" rtl="0" algn="l">
              <a:spcBef>
                <a:spcPts val="0"/>
              </a:spcBef>
              <a:spcAft>
                <a:spcPts val="0"/>
              </a:spcAft>
              <a:buClr>
                <a:schemeClr val="dk1"/>
              </a:buClr>
              <a:buSzPts val="2800"/>
              <a:buFont typeface="Arial"/>
              <a:buChar char="•"/>
            </a:pPr>
            <a:r>
              <a:rPr b="0" i="0" lang="en-GB" sz="2800" u="none" cap="none" strike="noStrike">
                <a:solidFill>
                  <a:schemeClr val="dk1"/>
                </a:solidFill>
                <a:latin typeface="Calibri"/>
                <a:ea typeface="Calibri"/>
                <a:cs typeface="Calibri"/>
                <a:sym typeface="Calibri"/>
              </a:rPr>
              <a:t>Operating activities e.g. cash receipts from sales of goods or services or cash payments such as wages</a:t>
            </a:r>
            <a:endParaRPr b="0" i="0" sz="2800" u="none" cap="none" strike="noStrike">
              <a:solidFill>
                <a:schemeClr val="dk1"/>
              </a:solidFill>
              <a:latin typeface="Calibri"/>
              <a:ea typeface="Calibri"/>
              <a:cs typeface="Calibri"/>
              <a:sym typeface="Calibri"/>
            </a:endParaRPr>
          </a:p>
          <a:p>
            <a:pPr indent="-457200" lvl="1" marL="914400" marR="0" rtl="0" algn="l">
              <a:spcBef>
                <a:spcPts val="0"/>
              </a:spcBef>
              <a:spcAft>
                <a:spcPts val="0"/>
              </a:spcAft>
              <a:buClr>
                <a:schemeClr val="dk1"/>
              </a:buClr>
              <a:buSzPts val="2800"/>
              <a:buFont typeface="Arial"/>
              <a:buChar char="•"/>
            </a:pPr>
            <a:r>
              <a:rPr b="0" i="0" lang="en-GB" sz="2800" u="none" cap="none" strike="noStrike">
                <a:solidFill>
                  <a:schemeClr val="dk1"/>
                </a:solidFill>
                <a:latin typeface="Calibri"/>
                <a:ea typeface="Calibri"/>
                <a:cs typeface="Calibri"/>
                <a:sym typeface="Calibri"/>
              </a:rPr>
              <a:t>Financing activities e.g. cash receipts from bank loans or repayments of loans</a:t>
            </a:r>
            <a:endParaRPr b="0" i="0" sz="2800" u="none" cap="none" strike="noStrike">
              <a:solidFill>
                <a:schemeClr val="dk1"/>
              </a:solidFill>
              <a:latin typeface="Calibri"/>
              <a:ea typeface="Calibri"/>
              <a:cs typeface="Calibri"/>
              <a:sym typeface="Calibri"/>
            </a:endParaRPr>
          </a:p>
          <a:p>
            <a:pPr indent="-457200" lvl="1" marL="914400" marR="0" rtl="0" algn="l">
              <a:spcBef>
                <a:spcPts val="0"/>
              </a:spcBef>
              <a:spcAft>
                <a:spcPts val="0"/>
              </a:spcAft>
              <a:buClr>
                <a:schemeClr val="dk1"/>
              </a:buClr>
              <a:buSzPts val="2800"/>
              <a:buFont typeface="Arial"/>
              <a:buChar char="•"/>
            </a:pPr>
            <a:r>
              <a:rPr b="0" i="0" lang="en-GB" sz="2800" u="none" cap="none" strike="noStrike">
                <a:solidFill>
                  <a:schemeClr val="dk1"/>
                </a:solidFill>
                <a:latin typeface="Calibri"/>
                <a:ea typeface="Calibri"/>
                <a:cs typeface="Calibri"/>
                <a:sym typeface="Calibri"/>
              </a:rPr>
              <a:t>Investment activities e.g. cash receipts from sale of property or payments for purchase of property or equipment</a:t>
            </a:r>
            <a:endParaRPr b="0" i="0" sz="2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rPr lang="en-GB" sz="2800">
                <a:solidFill>
                  <a:schemeClr val="dk1"/>
                </a:solidFill>
                <a:latin typeface="Calibri"/>
                <a:ea typeface="Calibri"/>
                <a:cs typeface="Calibri"/>
                <a:sym typeface="Calibri"/>
              </a:rPr>
              <a:t> </a:t>
            </a:r>
            <a:endParaRPr b="1" sz="28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6"/>
          <p:cNvSpPr txBox="1"/>
          <p:nvPr/>
        </p:nvSpPr>
        <p:spPr>
          <a:xfrm>
            <a:off x="1371600" y="1409700"/>
            <a:ext cx="11622600" cy="615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3400">
                <a:solidFill>
                  <a:srgbClr val="660066"/>
                </a:solidFill>
                <a:latin typeface="Calibri"/>
                <a:ea typeface="Calibri"/>
                <a:cs typeface="Calibri"/>
                <a:sym typeface="Calibri"/>
              </a:rPr>
              <a:t>Unit 2. Cash Flow -  What is the cash flow cycle?</a:t>
            </a:r>
            <a:endParaRPr b="1" sz="4000">
              <a:solidFill>
                <a:srgbClr val="660066"/>
              </a:solidFill>
              <a:latin typeface="Calibri"/>
              <a:ea typeface="Calibri"/>
              <a:cs typeface="Calibri"/>
              <a:sym typeface="Calibri"/>
            </a:endParaRPr>
          </a:p>
        </p:txBody>
      </p:sp>
      <p:sp>
        <p:nvSpPr>
          <p:cNvPr id="147" name="Google Shape;147;p6"/>
          <p:cNvSpPr txBox="1"/>
          <p:nvPr/>
        </p:nvSpPr>
        <p:spPr>
          <a:xfrm>
            <a:off x="685800" y="2224025"/>
            <a:ext cx="9835800" cy="7296000"/>
          </a:xfrm>
          <a:prstGeom prst="rect">
            <a:avLst/>
          </a:prstGeom>
          <a:noFill/>
          <a:ln>
            <a:noFill/>
          </a:ln>
        </p:spPr>
        <p:txBody>
          <a:bodyPr anchorCtr="0" anchor="t" bIns="45700" lIns="91425" spcFirstLastPara="1" rIns="91425" wrap="square" tIns="45700">
            <a:spAutoFit/>
          </a:bodyPr>
          <a:lstStyle/>
          <a:p>
            <a:pPr indent="-444500" lvl="0" marL="457200" marR="0" rtl="0" algn="just">
              <a:spcBef>
                <a:spcPts val="0"/>
              </a:spcBef>
              <a:spcAft>
                <a:spcPts val="0"/>
              </a:spcAft>
              <a:buClr>
                <a:schemeClr val="dk1"/>
              </a:buClr>
              <a:buSzPts val="2600"/>
              <a:buFont typeface="Arial"/>
              <a:buChar char="•"/>
            </a:pPr>
            <a:r>
              <a:rPr lang="en-GB" sz="2600">
                <a:solidFill>
                  <a:schemeClr val="dk1"/>
                </a:solidFill>
                <a:latin typeface="Calibri"/>
                <a:ea typeface="Calibri"/>
                <a:cs typeface="Calibri"/>
                <a:sym typeface="Calibri"/>
              </a:rPr>
              <a:t>The </a:t>
            </a:r>
            <a:r>
              <a:rPr b="1" lang="en-GB" sz="2600">
                <a:solidFill>
                  <a:schemeClr val="dk1"/>
                </a:solidFill>
                <a:latin typeface="Calibri"/>
                <a:ea typeface="Calibri"/>
                <a:cs typeface="Calibri"/>
                <a:sym typeface="Calibri"/>
              </a:rPr>
              <a:t>cash flow cycle</a:t>
            </a:r>
            <a:r>
              <a:rPr lang="en-GB" sz="2600">
                <a:solidFill>
                  <a:schemeClr val="dk1"/>
                </a:solidFill>
                <a:latin typeface="Calibri"/>
                <a:ea typeface="Calibri"/>
                <a:cs typeface="Calibri"/>
                <a:sym typeface="Calibri"/>
              </a:rPr>
              <a:t> is the way in which cash moves through your business as products/services are manufactured/delivered and sold and payment is received.</a:t>
            </a:r>
            <a:endParaRPr sz="26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sz="2600">
              <a:solidFill>
                <a:schemeClr val="dk1"/>
              </a:solidFill>
              <a:latin typeface="Calibri"/>
              <a:ea typeface="Calibri"/>
              <a:cs typeface="Calibri"/>
              <a:sym typeface="Calibri"/>
            </a:endParaRPr>
          </a:p>
          <a:p>
            <a:pPr indent="-444500" lvl="0" marL="457200" marR="0" rtl="0" algn="just">
              <a:spcBef>
                <a:spcPts val="0"/>
              </a:spcBef>
              <a:spcAft>
                <a:spcPts val="0"/>
              </a:spcAft>
              <a:buClr>
                <a:schemeClr val="dk1"/>
              </a:buClr>
              <a:buSzPts val="2600"/>
              <a:buFont typeface="Arial"/>
              <a:buChar char="•"/>
            </a:pPr>
            <a:r>
              <a:rPr lang="en-GB" sz="2600">
                <a:solidFill>
                  <a:schemeClr val="dk1"/>
                </a:solidFill>
                <a:latin typeface="Calibri"/>
                <a:ea typeface="Calibri"/>
                <a:cs typeface="Calibri"/>
                <a:sym typeface="Calibri"/>
              </a:rPr>
              <a:t>The cycle starts from the time you pay your suppliers/bills to the time you receive payment for your goods/service</a:t>
            </a:r>
            <a:endParaRPr sz="2600">
              <a:solidFill>
                <a:schemeClr val="dk1"/>
              </a:solidFill>
              <a:latin typeface="Calibri"/>
              <a:ea typeface="Calibri"/>
              <a:cs typeface="Calibri"/>
              <a:sym typeface="Calibri"/>
            </a:endParaRPr>
          </a:p>
          <a:p>
            <a:pPr indent="0" lvl="0" marL="457200" marR="0" rtl="0" algn="just">
              <a:spcBef>
                <a:spcPts val="0"/>
              </a:spcBef>
              <a:spcAft>
                <a:spcPts val="0"/>
              </a:spcAft>
              <a:buNone/>
            </a:pPr>
            <a:r>
              <a:t/>
            </a:r>
            <a:endParaRPr sz="2600">
              <a:solidFill>
                <a:schemeClr val="dk1"/>
              </a:solidFill>
              <a:latin typeface="Calibri"/>
              <a:ea typeface="Calibri"/>
              <a:cs typeface="Calibri"/>
              <a:sym typeface="Calibri"/>
            </a:endParaRPr>
          </a:p>
          <a:p>
            <a:pPr indent="-444500" lvl="0" marL="457200" marR="0" rtl="0" algn="just">
              <a:spcBef>
                <a:spcPts val="0"/>
              </a:spcBef>
              <a:spcAft>
                <a:spcPts val="0"/>
              </a:spcAft>
              <a:buClr>
                <a:schemeClr val="dk1"/>
              </a:buClr>
              <a:buSzPts val="2600"/>
              <a:buFont typeface="Arial"/>
              <a:buChar char="•"/>
            </a:pPr>
            <a:r>
              <a:rPr lang="en-GB" sz="2600">
                <a:solidFill>
                  <a:schemeClr val="dk1"/>
                </a:solidFill>
                <a:latin typeface="Calibri"/>
                <a:ea typeface="Calibri"/>
                <a:cs typeface="Calibri"/>
                <a:sym typeface="Calibri"/>
              </a:rPr>
              <a:t>The shorter the cycle, the more cash your business makes! This is also known as </a:t>
            </a:r>
            <a:r>
              <a:rPr b="1" lang="en-GB" sz="2600">
                <a:solidFill>
                  <a:schemeClr val="dk1"/>
                </a:solidFill>
                <a:latin typeface="Calibri"/>
                <a:ea typeface="Calibri"/>
                <a:cs typeface="Calibri"/>
                <a:sym typeface="Calibri"/>
              </a:rPr>
              <a:t>Cash Conversion Cycle (CCC) </a:t>
            </a:r>
            <a:r>
              <a:rPr lang="en-GB" sz="2600">
                <a:solidFill>
                  <a:schemeClr val="dk1"/>
                </a:solidFill>
                <a:latin typeface="Calibri"/>
                <a:ea typeface="Calibri"/>
                <a:cs typeface="Calibri"/>
                <a:sym typeface="Calibri"/>
              </a:rPr>
              <a:t>– this means that the less time your business has cash tied up in inventory the shorter your CCC. </a:t>
            </a:r>
            <a:endParaRPr sz="26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sz="2600">
              <a:solidFill>
                <a:schemeClr val="dk1"/>
              </a:solidFill>
              <a:latin typeface="Calibri"/>
              <a:ea typeface="Calibri"/>
              <a:cs typeface="Calibri"/>
              <a:sym typeface="Calibri"/>
            </a:endParaRPr>
          </a:p>
          <a:p>
            <a:pPr indent="-444500" lvl="0" marL="457200" marR="0" rtl="0" algn="just">
              <a:spcBef>
                <a:spcPts val="0"/>
              </a:spcBef>
              <a:spcAft>
                <a:spcPts val="0"/>
              </a:spcAft>
              <a:buClr>
                <a:schemeClr val="dk1"/>
              </a:buClr>
              <a:buSzPts val="2600"/>
              <a:buFont typeface="Arial"/>
              <a:buChar char="•"/>
            </a:pPr>
            <a:r>
              <a:rPr b="1" lang="en-GB" sz="2600">
                <a:solidFill>
                  <a:schemeClr val="dk1"/>
                </a:solidFill>
                <a:latin typeface="Calibri"/>
                <a:ea typeface="Calibri"/>
                <a:cs typeface="Calibri"/>
                <a:sym typeface="Calibri"/>
              </a:rPr>
              <a:t>How can I shorten my cash cycle?</a:t>
            </a:r>
            <a:endParaRPr sz="2600"/>
          </a:p>
          <a:p>
            <a:pPr indent="-501650" lvl="1" marL="971550" marR="0" rtl="0" algn="just">
              <a:spcBef>
                <a:spcPts val="0"/>
              </a:spcBef>
              <a:spcAft>
                <a:spcPts val="0"/>
              </a:spcAft>
              <a:buClr>
                <a:schemeClr val="dk1"/>
              </a:buClr>
              <a:buSzPts val="2600"/>
              <a:buFont typeface="Calibri"/>
              <a:buAutoNum type="arabicPeriod"/>
            </a:pPr>
            <a:r>
              <a:rPr b="0" i="0" lang="en-GB" sz="2600" u="none" cap="none" strike="noStrike">
                <a:solidFill>
                  <a:schemeClr val="dk1"/>
                </a:solidFill>
                <a:latin typeface="Calibri"/>
                <a:ea typeface="Calibri"/>
                <a:cs typeface="Calibri"/>
                <a:sym typeface="Calibri"/>
              </a:rPr>
              <a:t>Encourage earlier payments</a:t>
            </a:r>
            <a:endParaRPr sz="2600"/>
          </a:p>
          <a:p>
            <a:pPr indent="-501650" lvl="1" marL="971550" marR="0" rtl="0" algn="just">
              <a:spcBef>
                <a:spcPts val="0"/>
              </a:spcBef>
              <a:spcAft>
                <a:spcPts val="0"/>
              </a:spcAft>
              <a:buClr>
                <a:schemeClr val="dk1"/>
              </a:buClr>
              <a:buSzPts val="2600"/>
              <a:buFont typeface="Calibri"/>
              <a:buAutoNum type="arabicPeriod"/>
            </a:pPr>
            <a:r>
              <a:rPr b="0" i="0" lang="en-GB" sz="2600" u="none" cap="none" strike="noStrike">
                <a:solidFill>
                  <a:schemeClr val="dk1"/>
                </a:solidFill>
                <a:latin typeface="Calibri"/>
                <a:ea typeface="Calibri"/>
                <a:cs typeface="Calibri"/>
                <a:sym typeface="Calibri"/>
              </a:rPr>
              <a:t>Ensure you have an easy method for customers to pay</a:t>
            </a:r>
            <a:endParaRPr sz="2600"/>
          </a:p>
          <a:p>
            <a:pPr indent="-501650" lvl="1" marL="971550" marR="0" rtl="0" algn="just">
              <a:spcBef>
                <a:spcPts val="0"/>
              </a:spcBef>
              <a:spcAft>
                <a:spcPts val="0"/>
              </a:spcAft>
              <a:buClr>
                <a:schemeClr val="dk1"/>
              </a:buClr>
              <a:buSzPts val="2600"/>
              <a:buFont typeface="Calibri"/>
              <a:buAutoNum type="arabicPeriod"/>
            </a:pPr>
            <a:r>
              <a:rPr b="0" i="0" lang="en-GB" sz="2600" u="none" cap="none" strike="noStrike">
                <a:solidFill>
                  <a:schemeClr val="dk1"/>
                </a:solidFill>
                <a:latin typeface="Calibri"/>
                <a:ea typeface="Calibri"/>
                <a:cs typeface="Calibri"/>
                <a:sym typeface="Calibri"/>
              </a:rPr>
              <a:t>Keep invoices simple and clear</a:t>
            </a:r>
            <a:endParaRPr sz="2600"/>
          </a:p>
          <a:p>
            <a:pPr indent="-501650" lvl="1" marL="971550" marR="0" rtl="0" algn="just">
              <a:spcBef>
                <a:spcPts val="0"/>
              </a:spcBef>
              <a:spcAft>
                <a:spcPts val="0"/>
              </a:spcAft>
              <a:buClr>
                <a:schemeClr val="dk1"/>
              </a:buClr>
              <a:buSzPts val="2600"/>
              <a:buFont typeface="Calibri"/>
              <a:buAutoNum type="arabicPeriod"/>
            </a:pPr>
            <a:r>
              <a:rPr b="0" i="0" lang="en-GB" sz="2600" u="none" cap="none" strike="noStrike">
                <a:solidFill>
                  <a:schemeClr val="dk1"/>
                </a:solidFill>
                <a:latin typeface="Calibri"/>
                <a:ea typeface="Calibri"/>
                <a:cs typeface="Calibri"/>
                <a:sym typeface="Calibri"/>
              </a:rPr>
              <a:t>Consider small % discounts for early payment</a:t>
            </a:r>
            <a:endParaRPr b="0" i="0" sz="2600" u="none" cap="none" strike="noStrike">
              <a:solidFill>
                <a:schemeClr val="dk1"/>
              </a:solidFill>
              <a:latin typeface="Calibri"/>
              <a:ea typeface="Calibri"/>
              <a:cs typeface="Calibri"/>
              <a:sym typeface="Calibri"/>
            </a:endParaRPr>
          </a:p>
          <a:p>
            <a:pPr indent="0" lvl="0" marL="0" marR="0" rtl="0" algn="just">
              <a:spcBef>
                <a:spcPts val="0"/>
              </a:spcBef>
              <a:spcAft>
                <a:spcPts val="0"/>
              </a:spcAft>
              <a:buNone/>
            </a:pPr>
            <a:r>
              <a:rPr lang="en-GB" sz="2600">
                <a:solidFill>
                  <a:schemeClr val="dk1"/>
                </a:solidFill>
                <a:latin typeface="Calibri"/>
                <a:ea typeface="Calibri"/>
                <a:cs typeface="Calibri"/>
                <a:sym typeface="Calibri"/>
              </a:rPr>
              <a:t> </a:t>
            </a:r>
            <a:endParaRPr b="1" sz="2600">
              <a:solidFill>
                <a:schemeClr val="dk1"/>
              </a:solidFill>
              <a:latin typeface="Calibri"/>
              <a:ea typeface="Calibri"/>
              <a:cs typeface="Calibri"/>
              <a:sym typeface="Calibri"/>
            </a:endParaRPr>
          </a:p>
        </p:txBody>
      </p:sp>
      <p:grpSp>
        <p:nvGrpSpPr>
          <p:cNvPr id="148" name="Google Shape;148;p6"/>
          <p:cNvGrpSpPr/>
          <p:nvPr/>
        </p:nvGrpSpPr>
        <p:grpSpPr>
          <a:xfrm>
            <a:off x="10889059" y="2223127"/>
            <a:ext cx="6187281" cy="6878831"/>
            <a:chOff x="2202259" y="2284"/>
            <a:chExt cx="6187281" cy="6878831"/>
          </a:xfrm>
        </p:grpSpPr>
        <p:sp>
          <p:nvSpPr>
            <p:cNvPr id="149" name="Google Shape;149;p6"/>
            <p:cNvSpPr/>
            <p:nvPr/>
          </p:nvSpPr>
          <p:spPr>
            <a:xfrm>
              <a:off x="4437384" y="2284"/>
              <a:ext cx="1717030" cy="1717030"/>
            </a:xfrm>
            <a:prstGeom prst="ellipse">
              <a:avLst/>
            </a:prstGeom>
            <a:solidFill>
              <a:schemeClr val="accent4"/>
            </a:soli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6"/>
            <p:cNvSpPr txBox="1"/>
            <p:nvPr/>
          </p:nvSpPr>
          <p:spPr>
            <a:xfrm>
              <a:off x="4688837" y="253737"/>
              <a:ext cx="1214124" cy="1214124"/>
            </a:xfrm>
            <a:prstGeom prst="rect">
              <a:avLst/>
            </a:prstGeom>
            <a:noFill/>
            <a:ln>
              <a:noFill/>
            </a:ln>
          </p:spPr>
          <p:txBody>
            <a:bodyPr anchorCtr="0" anchor="ctr" bIns="27925" lIns="27925" spcFirstLastPara="1" rIns="27925" wrap="square" tIns="27925">
              <a:noAutofit/>
            </a:bodyPr>
            <a:lstStyle/>
            <a:p>
              <a:pPr indent="0" lvl="0" marL="0" marR="0" rtl="0" algn="ctr">
                <a:lnSpc>
                  <a:spcPct val="90000"/>
                </a:lnSpc>
                <a:spcBef>
                  <a:spcPts val="0"/>
                </a:spcBef>
                <a:spcAft>
                  <a:spcPts val="0"/>
                </a:spcAft>
                <a:buNone/>
              </a:pPr>
              <a:r>
                <a:rPr lang="en-GB" sz="2200">
                  <a:solidFill>
                    <a:schemeClr val="lt1"/>
                  </a:solidFill>
                  <a:latin typeface="Calibri"/>
                  <a:ea typeface="Calibri"/>
                  <a:cs typeface="Calibri"/>
                  <a:sym typeface="Calibri"/>
                </a:rPr>
                <a:t>Cash</a:t>
              </a:r>
              <a:endParaRPr sz="2200">
                <a:solidFill>
                  <a:schemeClr val="lt1"/>
                </a:solidFill>
                <a:latin typeface="Calibri"/>
                <a:ea typeface="Calibri"/>
                <a:cs typeface="Calibri"/>
                <a:sym typeface="Calibri"/>
              </a:endParaRPr>
            </a:p>
          </p:txBody>
        </p:sp>
        <p:sp>
          <p:nvSpPr>
            <p:cNvPr id="151" name="Google Shape;151;p6"/>
            <p:cNvSpPr/>
            <p:nvPr/>
          </p:nvSpPr>
          <p:spPr>
            <a:xfrm rot="1800000">
              <a:off x="6173314" y="1209797"/>
              <a:ext cx="457851" cy="579497"/>
            </a:xfrm>
            <a:prstGeom prst="rightArrow">
              <a:avLst>
                <a:gd fmla="val 60000" name="adj1"/>
                <a:gd fmla="val 50000" name="adj2"/>
              </a:avLst>
            </a:prstGeom>
            <a:solidFill>
              <a:srgbClr val="BEB5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6"/>
            <p:cNvSpPr txBox="1"/>
            <p:nvPr/>
          </p:nvSpPr>
          <p:spPr>
            <a:xfrm rot="1800000">
              <a:off x="6182515" y="1291357"/>
              <a:ext cx="320496" cy="347699"/>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sz="1800">
                <a:solidFill>
                  <a:schemeClr val="lt1"/>
                </a:solidFill>
                <a:latin typeface="Calibri"/>
                <a:ea typeface="Calibri"/>
                <a:cs typeface="Calibri"/>
                <a:sym typeface="Calibri"/>
              </a:endParaRPr>
            </a:p>
          </p:txBody>
        </p:sp>
        <p:sp>
          <p:nvSpPr>
            <p:cNvPr id="153" name="Google Shape;153;p6"/>
            <p:cNvSpPr/>
            <p:nvPr/>
          </p:nvSpPr>
          <p:spPr>
            <a:xfrm>
              <a:off x="6672510" y="1292734"/>
              <a:ext cx="1717030" cy="1717030"/>
            </a:xfrm>
            <a:prstGeom prst="ellipse">
              <a:avLst/>
            </a:prstGeom>
            <a:solidFill>
              <a:schemeClr val="accent4"/>
            </a:soli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6"/>
            <p:cNvSpPr txBox="1"/>
            <p:nvPr/>
          </p:nvSpPr>
          <p:spPr>
            <a:xfrm>
              <a:off x="6923963" y="1544187"/>
              <a:ext cx="1214124" cy="1214124"/>
            </a:xfrm>
            <a:prstGeom prst="rect">
              <a:avLst/>
            </a:prstGeom>
            <a:noFill/>
            <a:ln>
              <a:noFill/>
            </a:ln>
          </p:spPr>
          <p:txBody>
            <a:bodyPr anchorCtr="0" anchor="ctr" bIns="27925" lIns="27925" spcFirstLastPara="1" rIns="27925" wrap="square" tIns="27925">
              <a:noAutofit/>
            </a:bodyPr>
            <a:lstStyle/>
            <a:p>
              <a:pPr indent="0" lvl="0" marL="0" marR="0" rtl="0" algn="ctr">
                <a:lnSpc>
                  <a:spcPct val="90000"/>
                </a:lnSpc>
                <a:spcBef>
                  <a:spcPts val="0"/>
                </a:spcBef>
                <a:spcAft>
                  <a:spcPts val="0"/>
                </a:spcAft>
                <a:buNone/>
              </a:pPr>
              <a:r>
                <a:rPr lang="en-GB" sz="2200">
                  <a:solidFill>
                    <a:schemeClr val="lt1"/>
                  </a:solidFill>
                  <a:latin typeface="Calibri"/>
                  <a:ea typeface="Calibri"/>
                  <a:cs typeface="Calibri"/>
                  <a:sym typeface="Calibri"/>
                </a:rPr>
                <a:t>Purchase</a:t>
              </a:r>
              <a:endParaRPr sz="2200">
                <a:solidFill>
                  <a:schemeClr val="lt1"/>
                </a:solidFill>
                <a:latin typeface="Calibri"/>
                <a:ea typeface="Calibri"/>
                <a:cs typeface="Calibri"/>
                <a:sym typeface="Calibri"/>
              </a:endParaRPr>
            </a:p>
          </p:txBody>
        </p:sp>
        <p:sp>
          <p:nvSpPr>
            <p:cNvPr id="155" name="Google Shape;155;p6"/>
            <p:cNvSpPr/>
            <p:nvPr/>
          </p:nvSpPr>
          <p:spPr>
            <a:xfrm rot="5400000">
              <a:off x="7302099" y="3138993"/>
              <a:ext cx="457851" cy="579497"/>
            </a:xfrm>
            <a:prstGeom prst="rightArrow">
              <a:avLst>
                <a:gd fmla="val 60000" name="adj1"/>
                <a:gd fmla="val 50000" name="adj2"/>
              </a:avLst>
            </a:prstGeom>
            <a:solidFill>
              <a:srgbClr val="BEB5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6"/>
            <p:cNvSpPr txBox="1"/>
            <p:nvPr/>
          </p:nvSpPr>
          <p:spPr>
            <a:xfrm rot="5400000">
              <a:off x="7370777" y="3186215"/>
              <a:ext cx="320496" cy="347699"/>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sz="1800">
                <a:solidFill>
                  <a:schemeClr val="lt1"/>
                </a:solidFill>
                <a:latin typeface="Calibri"/>
                <a:ea typeface="Calibri"/>
                <a:cs typeface="Calibri"/>
                <a:sym typeface="Calibri"/>
              </a:endParaRPr>
            </a:p>
          </p:txBody>
        </p:sp>
        <p:sp>
          <p:nvSpPr>
            <p:cNvPr id="157" name="Google Shape;157;p6"/>
            <p:cNvSpPr/>
            <p:nvPr/>
          </p:nvSpPr>
          <p:spPr>
            <a:xfrm>
              <a:off x="6672510" y="3873635"/>
              <a:ext cx="1717030" cy="1717030"/>
            </a:xfrm>
            <a:prstGeom prst="ellipse">
              <a:avLst/>
            </a:prstGeom>
            <a:solidFill>
              <a:schemeClr val="accent4"/>
            </a:soli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6"/>
            <p:cNvSpPr txBox="1"/>
            <p:nvPr/>
          </p:nvSpPr>
          <p:spPr>
            <a:xfrm>
              <a:off x="6923963" y="4125088"/>
              <a:ext cx="1214124" cy="1214124"/>
            </a:xfrm>
            <a:prstGeom prst="rect">
              <a:avLst/>
            </a:prstGeom>
            <a:noFill/>
            <a:ln>
              <a:noFill/>
            </a:ln>
          </p:spPr>
          <p:txBody>
            <a:bodyPr anchorCtr="0" anchor="ctr" bIns="27925" lIns="27925" spcFirstLastPara="1" rIns="27925" wrap="square" tIns="27925">
              <a:noAutofit/>
            </a:bodyPr>
            <a:lstStyle/>
            <a:p>
              <a:pPr indent="0" lvl="0" marL="0" marR="0" rtl="0" algn="ctr">
                <a:lnSpc>
                  <a:spcPct val="90000"/>
                </a:lnSpc>
                <a:spcBef>
                  <a:spcPts val="0"/>
                </a:spcBef>
                <a:spcAft>
                  <a:spcPts val="0"/>
                </a:spcAft>
                <a:buNone/>
              </a:pPr>
              <a:r>
                <a:rPr lang="en-GB" sz="2200">
                  <a:solidFill>
                    <a:schemeClr val="lt1"/>
                  </a:solidFill>
                  <a:latin typeface="Calibri"/>
                  <a:ea typeface="Calibri"/>
                  <a:cs typeface="Calibri"/>
                  <a:sym typeface="Calibri"/>
                </a:rPr>
                <a:t>Operating expenses</a:t>
              </a:r>
              <a:endParaRPr sz="2200">
                <a:solidFill>
                  <a:schemeClr val="lt1"/>
                </a:solidFill>
                <a:latin typeface="Calibri"/>
                <a:ea typeface="Calibri"/>
                <a:cs typeface="Calibri"/>
                <a:sym typeface="Calibri"/>
              </a:endParaRPr>
            </a:p>
          </p:txBody>
        </p:sp>
        <p:sp>
          <p:nvSpPr>
            <p:cNvPr id="159" name="Google Shape;159;p6"/>
            <p:cNvSpPr/>
            <p:nvPr/>
          </p:nvSpPr>
          <p:spPr>
            <a:xfrm rot="9000000">
              <a:off x="6195758" y="5081147"/>
              <a:ext cx="457851" cy="579497"/>
            </a:xfrm>
            <a:prstGeom prst="rightArrow">
              <a:avLst>
                <a:gd fmla="val 60000" name="adj1"/>
                <a:gd fmla="val 50000" name="adj2"/>
              </a:avLst>
            </a:prstGeom>
            <a:solidFill>
              <a:srgbClr val="BEB5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6"/>
            <p:cNvSpPr txBox="1"/>
            <p:nvPr/>
          </p:nvSpPr>
          <p:spPr>
            <a:xfrm rot="-1800000">
              <a:off x="6323912" y="5162707"/>
              <a:ext cx="320496" cy="347699"/>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sz="1800">
                <a:solidFill>
                  <a:schemeClr val="lt1"/>
                </a:solidFill>
                <a:latin typeface="Calibri"/>
                <a:ea typeface="Calibri"/>
                <a:cs typeface="Calibri"/>
                <a:sym typeface="Calibri"/>
              </a:endParaRPr>
            </a:p>
          </p:txBody>
        </p:sp>
        <p:sp>
          <p:nvSpPr>
            <p:cNvPr id="161" name="Google Shape;161;p6"/>
            <p:cNvSpPr/>
            <p:nvPr/>
          </p:nvSpPr>
          <p:spPr>
            <a:xfrm>
              <a:off x="4437384" y="5164085"/>
              <a:ext cx="1717030" cy="1717030"/>
            </a:xfrm>
            <a:prstGeom prst="ellipse">
              <a:avLst/>
            </a:prstGeom>
            <a:solidFill>
              <a:schemeClr val="accent4"/>
            </a:soli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6"/>
            <p:cNvSpPr txBox="1"/>
            <p:nvPr/>
          </p:nvSpPr>
          <p:spPr>
            <a:xfrm>
              <a:off x="4688837" y="5415538"/>
              <a:ext cx="1214124" cy="1214124"/>
            </a:xfrm>
            <a:prstGeom prst="rect">
              <a:avLst/>
            </a:prstGeom>
            <a:noFill/>
            <a:ln>
              <a:noFill/>
            </a:ln>
          </p:spPr>
          <p:txBody>
            <a:bodyPr anchorCtr="0" anchor="ctr" bIns="27925" lIns="27925" spcFirstLastPara="1" rIns="27925" wrap="square" tIns="27925">
              <a:noAutofit/>
            </a:bodyPr>
            <a:lstStyle/>
            <a:p>
              <a:pPr indent="0" lvl="0" marL="0" marR="0" rtl="0" algn="ctr">
                <a:lnSpc>
                  <a:spcPct val="90000"/>
                </a:lnSpc>
                <a:spcBef>
                  <a:spcPts val="0"/>
                </a:spcBef>
                <a:spcAft>
                  <a:spcPts val="0"/>
                </a:spcAft>
                <a:buNone/>
              </a:pPr>
              <a:r>
                <a:rPr lang="en-GB" sz="2200">
                  <a:solidFill>
                    <a:schemeClr val="lt1"/>
                  </a:solidFill>
                  <a:latin typeface="Calibri"/>
                  <a:ea typeface="Calibri"/>
                  <a:cs typeface="Calibri"/>
                  <a:sym typeface="Calibri"/>
                </a:rPr>
                <a:t>Sales</a:t>
              </a:r>
              <a:endParaRPr sz="2200">
                <a:solidFill>
                  <a:schemeClr val="lt1"/>
                </a:solidFill>
                <a:latin typeface="Calibri"/>
                <a:ea typeface="Calibri"/>
                <a:cs typeface="Calibri"/>
                <a:sym typeface="Calibri"/>
              </a:endParaRPr>
            </a:p>
          </p:txBody>
        </p:sp>
        <p:sp>
          <p:nvSpPr>
            <p:cNvPr id="163" name="Google Shape;163;p6"/>
            <p:cNvSpPr/>
            <p:nvPr/>
          </p:nvSpPr>
          <p:spPr>
            <a:xfrm rot="-9000000">
              <a:off x="3960633" y="5094105"/>
              <a:ext cx="457851" cy="579497"/>
            </a:xfrm>
            <a:prstGeom prst="rightArrow">
              <a:avLst>
                <a:gd fmla="val 60000" name="adj1"/>
                <a:gd fmla="val 50000" name="adj2"/>
              </a:avLst>
            </a:prstGeom>
            <a:solidFill>
              <a:srgbClr val="BEB5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6"/>
            <p:cNvSpPr txBox="1"/>
            <p:nvPr/>
          </p:nvSpPr>
          <p:spPr>
            <a:xfrm rot="1800000">
              <a:off x="4088787" y="5244343"/>
              <a:ext cx="320496" cy="347699"/>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sz="1800">
                <a:solidFill>
                  <a:schemeClr val="lt1"/>
                </a:solidFill>
                <a:latin typeface="Calibri"/>
                <a:ea typeface="Calibri"/>
                <a:cs typeface="Calibri"/>
                <a:sym typeface="Calibri"/>
              </a:endParaRPr>
            </a:p>
          </p:txBody>
        </p:sp>
        <p:sp>
          <p:nvSpPr>
            <p:cNvPr id="165" name="Google Shape;165;p6"/>
            <p:cNvSpPr/>
            <p:nvPr/>
          </p:nvSpPr>
          <p:spPr>
            <a:xfrm>
              <a:off x="2202259" y="3873635"/>
              <a:ext cx="1717030" cy="1717030"/>
            </a:xfrm>
            <a:prstGeom prst="ellipse">
              <a:avLst/>
            </a:prstGeom>
            <a:solidFill>
              <a:schemeClr val="accent4"/>
            </a:soli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6"/>
            <p:cNvSpPr txBox="1"/>
            <p:nvPr/>
          </p:nvSpPr>
          <p:spPr>
            <a:xfrm>
              <a:off x="2453712" y="4125088"/>
              <a:ext cx="1214124" cy="1214124"/>
            </a:xfrm>
            <a:prstGeom prst="rect">
              <a:avLst/>
            </a:prstGeom>
            <a:noFill/>
            <a:ln>
              <a:noFill/>
            </a:ln>
          </p:spPr>
          <p:txBody>
            <a:bodyPr anchorCtr="0" anchor="ctr" bIns="27925" lIns="27925" spcFirstLastPara="1" rIns="27925" wrap="square" tIns="27925">
              <a:noAutofit/>
            </a:bodyPr>
            <a:lstStyle/>
            <a:p>
              <a:pPr indent="0" lvl="0" marL="0" marR="0" rtl="0" algn="ctr">
                <a:lnSpc>
                  <a:spcPct val="90000"/>
                </a:lnSpc>
                <a:spcBef>
                  <a:spcPts val="0"/>
                </a:spcBef>
                <a:spcAft>
                  <a:spcPts val="0"/>
                </a:spcAft>
                <a:buNone/>
              </a:pPr>
              <a:r>
                <a:rPr lang="en-GB" sz="2200">
                  <a:solidFill>
                    <a:schemeClr val="lt1"/>
                  </a:solidFill>
                  <a:latin typeface="Calibri"/>
                  <a:ea typeface="Calibri"/>
                  <a:cs typeface="Calibri"/>
                  <a:sym typeface="Calibri"/>
                </a:rPr>
                <a:t>Pay your bills</a:t>
              </a:r>
              <a:endParaRPr sz="2200">
                <a:solidFill>
                  <a:schemeClr val="lt1"/>
                </a:solidFill>
                <a:latin typeface="Calibri"/>
                <a:ea typeface="Calibri"/>
                <a:cs typeface="Calibri"/>
                <a:sym typeface="Calibri"/>
              </a:endParaRPr>
            </a:p>
          </p:txBody>
        </p:sp>
        <p:sp>
          <p:nvSpPr>
            <p:cNvPr id="167" name="Google Shape;167;p6"/>
            <p:cNvSpPr/>
            <p:nvPr/>
          </p:nvSpPr>
          <p:spPr>
            <a:xfrm rot="-5400000">
              <a:off x="2831849" y="3164909"/>
              <a:ext cx="457851" cy="579497"/>
            </a:xfrm>
            <a:prstGeom prst="rightArrow">
              <a:avLst>
                <a:gd fmla="val 60000" name="adj1"/>
                <a:gd fmla="val 50000" name="adj2"/>
              </a:avLst>
            </a:prstGeom>
            <a:solidFill>
              <a:srgbClr val="BEB5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6"/>
            <p:cNvSpPr txBox="1"/>
            <p:nvPr/>
          </p:nvSpPr>
          <p:spPr>
            <a:xfrm rot="-5400000">
              <a:off x="2900527" y="3349486"/>
              <a:ext cx="320496" cy="347699"/>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sz="1800">
                <a:solidFill>
                  <a:schemeClr val="lt1"/>
                </a:solidFill>
                <a:latin typeface="Calibri"/>
                <a:ea typeface="Calibri"/>
                <a:cs typeface="Calibri"/>
                <a:sym typeface="Calibri"/>
              </a:endParaRPr>
            </a:p>
          </p:txBody>
        </p:sp>
        <p:sp>
          <p:nvSpPr>
            <p:cNvPr id="169" name="Google Shape;169;p6"/>
            <p:cNvSpPr/>
            <p:nvPr/>
          </p:nvSpPr>
          <p:spPr>
            <a:xfrm>
              <a:off x="2202259" y="1292734"/>
              <a:ext cx="1717030" cy="1717030"/>
            </a:xfrm>
            <a:prstGeom prst="ellipse">
              <a:avLst/>
            </a:prstGeom>
            <a:solidFill>
              <a:schemeClr val="accent4"/>
            </a:soli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6"/>
            <p:cNvSpPr txBox="1"/>
            <p:nvPr/>
          </p:nvSpPr>
          <p:spPr>
            <a:xfrm>
              <a:off x="2453712" y="1544187"/>
              <a:ext cx="1214124" cy="1214124"/>
            </a:xfrm>
            <a:prstGeom prst="rect">
              <a:avLst/>
            </a:prstGeom>
            <a:noFill/>
            <a:ln>
              <a:noFill/>
            </a:ln>
          </p:spPr>
          <p:txBody>
            <a:bodyPr anchorCtr="0" anchor="ctr" bIns="27925" lIns="27925" spcFirstLastPara="1" rIns="27925" wrap="square" tIns="27925">
              <a:noAutofit/>
            </a:bodyPr>
            <a:lstStyle/>
            <a:p>
              <a:pPr indent="0" lvl="0" marL="0" marR="0" rtl="0" algn="ctr">
                <a:lnSpc>
                  <a:spcPct val="90000"/>
                </a:lnSpc>
                <a:spcBef>
                  <a:spcPts val="0"/>
                </a:spcBef>
                <a:spcAft>
                  <a:spcPts val="0"/>
                </a:spcAft>
                <a:buNone/>
              </a:pPr>
              <a:r>
                <a:rPr lang="en-GB" sz="2200">
                  <a:solidFill>
                    <a:schemeClr val="lt1"/>
                  </a:solidFill>
                  <a:latin typeface="Calibri"/>
                  <a:ea typeface="Calibri"/>
                  <a:cs typeface="Calibri"/>
                  <a:sym typeface="Calibri"/>
                </a:rPr>
                <a:t>Receive payment</a:t>
              </a:r>
              <a:endParaRPr sz="2200">
                <a:solidFill>
                  <a:schemeClr val="lt1"/>
                </a:solidFill>
                <a:latin typeface="Calibri"/>
                <a:ea typeface="Calibri"/>
                <a:cs typeface="Calibri"/>
                <a:sym typeface="Calibri"/>
              </a:endParaRPr>
            </a:p>
          </p:txBody>
        </p:sp>
        <p:sp>
          <p:nvSpPr>
            <p:cNvPr id="171" name="Google Shape;171;p6"/>
            <p:cNvSpPr/>
            <p:nvPr/>
          </p:nvSpPr>
          <p:spPr>
            <a:xfrm rot="-1800000">
              <a:off x="3938189" y="1222755"/>
              <a:ext cx="457851" cy="579497"/>
            </a:xfrm>
            <a:prstGeom prst="rightArrow">
              <a:avLst>
                <a:gd fmla="val 60000" name="adj1"/>
                <a:gd fmla="val 50000" name="adj2"/>
              </a:avLst>
            </a:prstGeom>
            <a:solidFill>
              <a:srgbClr val="BEB5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6"/>
            <p:cNvSpPr txBox="1"/>
            <p:nvPr/>
          </p:nvSpPr>
          <p:spPr>
            <a:xfrm rot="-1800000">
              <a:off x="3947390" y="1372993"/>
              <a:ext cx="320496" cy="347699"/>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7"/>
          <p:cNvSpPr txBox="1"/>
          <p:nvPr/>
        </p:nvSpPr>
        <p:spPr>
          <a:xfrm>
            <a:off x="1447800" y="1573300"/>
            <a:ext cx="12918000" cy="6156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GB" sz="3400">
                <a:solidFill>
                  <a:srgbClr val="660066"/>
                </a:solidFill>
                <a:latin typeface="Calibri"/>
                <a:ea typeface="Calibri"/>
                <a:cs typeface="Calibri"/>
                <a:sym typeface="Calibri"/>
              </a:rPr>
              <a:t>Unit 2. Cash Flow - </a:t>
            </a:r>
            <a:r>
              <a:rPr b="1" lang="en-GB" sz="3400">
                <a:solidFill>
                  <a:srgbClr val="660066"/>
                </a:solidFill>
                <a:latin typeface="Calibri"/>
                <a:ea typeface="Calibri"/>
                <a:cs typeface="Calibri"/>
                <a:sym typeface="Calibri"/>
              </a:rPr>
              <a:t>How to manage your cash flow</a:t>
            </a:r>
            <a:endParaRPr b="1" sz="3400">
              <a:solidFill>
                <a:srgbClr val="660066"/>
              </a:solidFill>
              <a:latin typeface="Calibri"/>
              <a:ea typeface="Calibri"/>
              <a:cs typeface="Calibri"/>
              <a:sym typeface="Calibri"/>
            </a:endParaRPr>
          </a:p>
        </p:txBody>
      </p:sp>
      <p:sp>
        <p:nvSpPr>
          <p:cNvPr id="178" name="Google Shape;178;p7"/>
          <p:cNvSpPr txBox="1"/>
          <p:nvPr/>
        </p:nvSpPr>
        <p:spPr>
          <a:xfrm>
            <a:off x="1561800" y="2528825"/>
            <a:ext cx="15492900" cy="4833300"/>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chemeClr val="dk1"/>
              </a:buClr>
              <a:buSzPts val="2800"/>
              <a:buFont typeface="Arial"/>
              <a:buChar char="•"/>
            </a:pPr>
            <a:r>
              <a:rPr lang="en-GB" sz="2800">
                <a:solidFill>
                  <a:schemeClr val="dk1"/>
                </a:solidFill>
                <a:latin typeface="Calibri"/>
                <a:ea typeface="Calibri"/>
                <a:cs typeface="Calibri"/>
                <a:sym typeface="Calibri"/>
              </a:rPr>
              <a:t>M</a:t>
            </a:r>
            <a:r>
              <a:rPr lang="en-GB" sz="2800">
                <a:solidFill>
                  <a:schemeClr val="dk1"/>
                </a:solidFill>
                <a:latin typeface="Calibri"/>
                <a:ea typeface="Calibri"/>
                <a:cs typeface="Calibri"/>
                <a:sym typeface="Calibri"/>
              </a:rPr>
              <a:t>anaging your </a:t>
            </a:r>
            <a:r>
              <a:rPr b="1" lang="en-GB" sz="2800">
                <a:solidFill>
                  <a:schemeClr val="dk1"/>
                </a:solidFill>
                <a:latin typeface="Calibri"/>
                <a:ea typeface="Calibri"/>
                <a:cs typeface="Calibri"/>
                <a:sym typeface="Calibri"/>
              </a:rPr>
              <a:t>cash flow</a:t>
            </a:r>
            <a:r>
              <a:rPr lang="en-GB" sz="2800">
                <a:solidFill>
                  <a:schemeClr val="dk1"/>
                </a:solidFill>
                <a:latin typeface="Calibri"/>
                <a:ea typeface="Calibri"/>
                <a:cs typeface="Calibri"/>
                <a:sym typeface="Calibri"/>
              </a:rPr>
              <a:t> means that you are managing your </a:t>
            </a:r>
            <a:r>
              <a:rPr b="1" lang="en-GB" sz="2800">
                <a:solidFill>
                  <a:schemeClr val="dk1"/>
                </a:solidFill>
                <a:latin typeface="Calibri"/>
                <a:ea typeface="Calibri"/>
                <a:cs typeface="Calibri"/>
                <a:sym typeface="Calibri"/>
              </a:rPr>
              <a:t>working capital </a:t>
            </a:r>
            <a:r>
              <a:rPr lang="en-GB" sz="2800">
                <a:solidFill>
                  <a:schemeClr val="dk1"/>
                </a:solidFill>
                <a:latin typeface="Calibri"/>
                <a:ea typeface="Calibri"/>
                <a:cs typeface="Calibri"/>
                <a:sym typeface="Calibri"/>
              </a:rPr>
              <a:t>which ensures your business runs from day to day.</a:t>
            </a:r>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457200" lvl="0" marL="457200" marR="0" rtl="0" algn="l">
              <a:spcBef>
                <a:spcPts val="0"/>
              </a:spcBef>
              <a:spcAft>
                <a:spcPts val="0"/>
              </a:spcAft>
              <a:buClr>
                <a:schemeClr val="dk1"/>
              </a:buClr>
              <a:buSzPts val="2800"/>
              <a:buFont typeface="Arial"/>
              <a:buChar char="•"/>
            </a:pPr>
            <a:r>
              <a:rPr b="1" lang="en-GB" sz="2800">
                <a:solidFill>
                  <a:schemeClr val="dk1"/>
                </a:solidFill>
                <a:latin typeface="Calibri"/>
                <a:ea typeface="Calibri"/>
                <a:cs typeface="Calibri"/>
                <a:sym typeface="Calibri"/>
              </a:rPr>
              <a:t>Cash flow management </a:t>
            </a:r>
            <a:r>
              <a:rPr lang="en-GB" sz="2800">
                <a:solidFill>
                  <a:schemeClr val="dk1"/>
                </a:solidFill>
                <a:latin typeface="Calibri"/>
                <a:ea typeface="Calibri"/>
                <a:cs typeface="Calibri"/>
                <a:sym typeface="Calibri"/>
              </a:rPr>
              <a:t>means that you are tracking the cash coming in to your business and monitoring it in relation to your outgoings e.g. wages, utility bills etc. </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457200" lvl="0" marL="457200" marR="0" rtl="0" algn="l">
              <a:spcBef>
                <a:spcPts val="0"/>
              </a:spcBef>
              <a:spcAft>
                <a:spcPts val="0"/>
              </a:spcAft>
              <a:buClr>
                <a:schemeClr val="dk1"/>
              </a:buClr>
              <a:buSzPts val="2800"/>
              <a:buFont typeface="Arial"/>
              <a:buChar char="•"/>
            </a:pPr>
            <a:r>
              <a:rPr lang="en-GB" sz="2800">
                <a:solidFill>
                  <a:schemeClr val="dk1"/>
                </a:solidFill>
                <a:latin typeface="Calibri"/>
                <a:ea typeface="Calibri"/>
                <a:cs typeface="Calibri"/>
                <a:sym typeface="Calibri"/>
              </a:rPr>
              <a:t>If you have a good management system, you can see a overall picture of income versus costs and ensure you have enough cash to pay your bills, yet still ensure you make a profit. </a:t>
            </a:r>
            <a:endParaRPr sz="2800">
              <a:solidFill>
                <a:schemeClr val="dk1"/>
              </a:solidFill>
              <a:latin typeface="Calibri"/>
              <a:ea typeface="Calibri"/>
              <a:cs typeface="Calibri"/>
              <a:sym typeface="Calibri"/>
            </a:endParaRPr>
          </a:p>
          <a:p>
            <a:pPr indent="-279400" lvl="0" marL="457200" marR="0" rtl="0" algn="l">
              <a:spcBef>
                <a:spcPts val="0"/>
              </a:spcBef>
              <a:spcAft>
                <a:spcPts val="0"/>
              </a:spcAft>
              <a:buClr>
                <a:schemeClr val="dk1"/>
              </a:buClr>
              <a:buSzPts val="2800"/>
              <a:buFont typeface="Arial"/>
              <a:buNone/>
            </a:pPr>
            <a:r>
              <a:t/>
            </a:r>
            <a:endParaRPr sz="2800">
              <a:solidFill>
                <a:schemeClr val="dk1"/>
              </a:solidFill>
              <a:latin typeface="Calibri"/>
              <a:ea typeface="Calibri"/>
              <a:cs typeface="Calibri"/>
              <a:sym typeface="Calibri"/>
            </a:endParaRPr>
          </a:p>
          <a:p>
            <a:pPr indent="-457200" lvl="0" marL="457200" marR="0" rtl="0" algn="l">
              <a:spcBef>
                <a:spcPts val="0"/>
              </a:spcBef>
              <a:spcAft>
                <a:spcPts val="0"/>
              </a:spcAft>
              <a:buClr>
                <a:schemeClr val="dk1"/>
              </a:buClr>
              <a:buSzPts val="2800"/>
              <a:buFont typeface="Arial"/>
              <a:buChar char="•"/>
            </a:pPr>
            <a:r>
              <a:rPr b="1" lang="en-GB" sz="2800">
                <a:solidFill>
                  <a:schemeClr val="dk1"/>
                </a:solidFill>
                <a:latin typeface="Calibri"/>
                <a:ea typeface="Calibri"/>
                <a:cs typeface="Calibri"/>
                <a:sym typeface="Calibri"/>
              </a:rPr>
              <a:t>Potential problems:</a:t>
            </a:r>
            <a:endParaRPr/>
          </a:p>
          <a:p>
            <a:pPr indent="0" lvl="0" marL="914400" marR="0" rtl="0" algn="l">
              <a:spcBef>
                <a:spcPts val="0"/>
              </a:spcBef>
              <a:spcAft>
                <a:spcPts val="0"/>
              </a:spcAft>
              <a:buNone/>
            </a:pPr>
            <a:r>
              <a:rPr b="0" i="0" lang="en-GB" sz="2800" u="none" cap="none" strike="noStrike">
                <a:solidFill>
                  <a:schemeClr val="dk1"/>
                </a:solidFill>
                <a:latin typeface="Calibri"/>
                <a:ea typeface="Calibri"/>
                <a:cs typeface="Calibri"/>
                <a:sym typeface="Calibri"/>
              </a:rPr>
              <a:t>If you have cash flow problems you may have </a:t>
            </a:r>
            <a:endParaRPr/>
          </a:p>
        </p:txBody>
      </p:sp>
      <p:grpSp>
        <p:nvGrpSpPr>
          <p:cNvPr id="179" name="Google Shape;179;p7"/>
          <p:cNvGrpSpPr/>
          <p:nvPr/>
        </p:nvGrpSpPr>
        <p:grpSpPr>
          <a:xfrm>
            <a:off x="11658600" y="6135480"/>
            <a:ext cx="4724399" cy="2816639"/>
            <a:chOff x="0" y="1380"/>
            <a:chExt cx="4724399" cy="2816639"/>
          </a:xfrm>
        </p:grpSpPr>
        <p:sp>
          <p:nvSpPr>
            <p:cNvPr id="180" name="Google Shape;180;p7"/>
            <p:cNvSpPr/>
            <p:nvPr/>
          </p:nvSpPr>
          <p:spPr>
            <a:xfrm>
              <a:off x="0" y="237540"/>
              <a:ext cx="4724399" cy="403200"/>
            </a:xfrm>
            <a:prstGeom prst="rect">
              <a:avLst/>
            </a:prstGeom>
            <a:solidFill>
              <a:schemeClr val="lt1">
                <a:alpha val="89803"/>
              </a:schemeClr>
            </a:solidFill>
            <a:ln cap="flat" cmpd="sng" w="9525">
              <a:solidFill>
                <a:schemeClr val="accent4"/>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7"/>
            <p:cNvSpPr/>
            <p:nvPr/>
          </p:nvSpPr>
          <p:spPr>
            <a:xfrm>
              <a:off x="236220" y="1380"/>
              <a:ext cx="3307080" cy="472320"/>
            </a:xfrm>
            <a:prstGeom prst="roundRect">
              <a:avLst>
                <a:gd fmla="val 16667" name="adj"/>
              </a:avLst>
            </a:prstGeom>
            <a:gradFill>
              <a:gsLst>
                <a:gs pos="0">
                  <a:srgbClr val="5D427D"/>
                </a:gs>
                <a:gs pos="80000">
                  <a:srgbClr val="7A57A5"/>
                </a:gs>
                <a:gs pos="100000">
                  <a:srgbClr val="7A56A7"/>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7"/>
            <p:cNvSpPr txBox="1"/>
            <p:nvPr/>
          </p:nvSpPr>
          <p:spPr>
            <a:xfrm>
              <a:off x="259277" y="24437"/>
              <a:ext cx="3260966" cy="426206"/>
            </a:xfrm>
            <a:prstGeom prst="rect">
              <a:avLst/>
            </a:prstGeom>
            <a:noFill/>
            <a:ln>
              <a:noFill/>
            </a:ln>
          </p:spPr>
          <p:txBody>
            <a:bodyPr anchorCtr="0" anchor="ctr" bIns="0" lIns="125000" spcFirstLastPara="1" rIns="125000" wrap="square" tIns="0">
              <a:noAutofit/>
            </a:bodyPr>
            <a:lstStyle/>
            <a:p>
              <a:pPr indent="0" lvl="0" marL="0" marR="0" rtl="0" algn="l">
                <a:lnSpc>
                  <a:spcPct val="90000"/>
                </a:lnSpc>
                <a:spcBef>
                  <a:spcPts val="0"/>
                </a:spcBef>
                <a:spcAft>
                  <a:spcPts val="0"/>
                </a:spcAft>
                <a:buNone/>
              </a:pPr>
              <a:r>
                <a:rPr lang="en-GB" sz="1600">
                  <a:solidFill>
                    <a:schemeClr val="lt1"/>
                  </a:solidFill>
                  <a:latin typeface="Calibri"/>
                  <a:ea typeface="Calibri"/>
                  <a:cs typeface="Calibri"/>
                  <a:sym typeface="Calibri"/>
                </a:rPr>
                <a:t>Wage delays</a:t>
              </a:r>
              <a:endParaRPr sz="1600">
                <a:solidFill>
                  <a:schemeClr val="lt1"/>
                </a:solidFill>
                <a:latin typeface="Calibri"/>
                <a:ea typeface="Calibri"/>
                <a:cs typeface="Calibri"/>
                <a:sym typeface="Calibri"/>
              </a:endParaRPr>
            </a:p>
          </p:txBody>
        </p:sp>
        <p:sp>
          <p:nvSpPr>
            <p:cNvPr id="183" name="Google Shape;183;p7"/>
            <p:cNvSpPr/>
            <p:nvPr/>
          </p:nvSpPr>
          <p:spPr>
            <a:xfrm>
              <a:off x="0" y="963300"/>
              <a:ext cx="4724399" cy="403200"/>
            </a:xfrm>
            <a:prstGeom prst="rect">
              <a:avLst/>
            </a:prstGeom>
            <a:solidFill>
              <a:schemeClr val="lt1">
                <a:alpha val="89803"/>
              </a:schemeClr>
            </a:solidFill>
            <a:ln cap="flat" cmpd="sng" w="9525">
              <a:solidFill>
                <a:schemeClr val="accent4"/>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7"/>
            <p:cNvSpPr/>
            <p:nvPr/>
          </p:nvSpPr>
          <p:spPr>
            <a:xfrm>
              <a:off x="236220" y="727140"/>
              <a:ext cx="3307080" cy="472320"/>
            </a:xfrm>
            <a:prstGeom prst="roundRect">
              <a:avLst>
                <a:gd fmla="val 16667" name="adj"/>
              </a:avLst>
            </a:prstGeom>
            <a:gradFill>
              <a:gsLst>
                <a:gs pos="0">
                  <a:srgbClr val="5D427D"/>
                </a:gs>
                <a:gs pos="80000">
                  <a:srgbClr val="7A57A5"/>
                </a:gs>
                <a:gs pos="100000">
                  <a:srgbClr val="7A56A7"/>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7"/>
            <p:cNvSpPr txBox="1"/>
            <p:nvPr/>
          </p:nvSpPr>
          <p:spPr>
            <a:xfrm>
              <a:off x="259277" y="750197"/>
              <a:ext cx="3260966" cy="426206"/>
            </a:xfrm>
            <a:prstGeom prst="rect">
              <a:avLst/>
            </a:prstGeom>
            <a:noFill/>
            <a:ln>
              <a:noFill/>
            </a:ln>
          </p:spPr>
          <p:txBody>
            <a:bodyPr anchorCtr="0" anchor="ctr" bIns="0" lIns="125000" spcFirstLastPara="1" rIns="125000" wrap="square" tIns="0">
              <a:noAutofit/>
            </a:bodyPr>
            <a:lstStyle/>
            <a:p>
              <a:pPr indent="0" lvl="0" marL="0" marR="0" rtl="0" algn="l">
                <a:lnSpc>
                  <a:spcPct val="90000"/>
                </a:lnSpc>
                <a:spcBef>
                  <a:spcPts val="0"/>
                </a:spcBef>
                <a:spcAft>
                  <a:spcPts val="0"/>
                </a:spcAft>
                <a:buNone/>
              </a:pPr>
              <a:r>
                <a:rPr lang="en-GB" sz="1600">
                  <a:solidFill>
                    <a:schemeClr val="lt1"/>
                  </a:solidFill>
                  <a:latin typeface="Calibri"/>
                  <a:ea typeface="Calibri"/>
                  <a:cs typeface="Calibri"/>
                  <a:sym typeface="Calibri"/>
                </a:rPr>
                <a:t>Creditor arrears</a:t>
              </a:r>
              <a:endParaRPr sz="1600">
                <a:solidFill>
                  <a:schemeClr val="lt1"/>
                </a:solidFill>
                <a:latin typeface="Calibri"/>
                <a:ea typeface="Calibri"/>
                <a:cs typeface="Calibri"/>
                <a:sym typeface="Calibri"/>
              </a:endParaRPr>
            </a:p>
          </p:txBody>
        </p:sp>
        <p:sp>
          <p:nvSpPr>
            <p:cNvPr id="186" name="Google Shape;186;p7"/>
            <p:cNvSpPr/>
            <p:nvPr/>
          </p:nvSpPr>
          <p:spPr>
            <a:xfrm>
              <a:off x="0" y="1689060"/>
              <a:ext cx="4724399" cy="403200"/>
            </a:xfrm>
            <a:prstGeom prst="rect">
              <a:avLst/>
            </a:prstGeom>
            <a:solidFill>
              <a:schemeClr val="lt1">
                <a:alpha val="89803"/>
              </a:schemeClr>
            </a:solidFill>
            <a:ln cap="flat" cmpd="sng" w="9525">
              <a:solidFill>
                <a:schemeClr val="accent4"/>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7"/>
            <p:cNvSpPr/>
            <p:nvPr/>
          </p:nvSpPr>
          <p:spPr>
            <a:xfrm>
              <a:off x="236220" y="1452900"/>
              <a:ext cx="3307080" cy="472320"/>
            </a:xfrm>
            <a:prstGeom prst="roundRect">
              <a:avLst>
                <a:gd fmla="val 16667" name="adj"/>
              </a:avLst>
            </a:prstGeom>
            <a:gradFill>
              <a:gsLst>
                <a:gs pos="0">
                  <a:srgbClr val="5D427D"/>
                </a:gs>
                <a:gs pos="80000">
                  <a:srgbClr val="7A57A5"/>
                </a:gs>
                <a:gs pos="100000">
                  <a:srgbClr val="7A56A7"/>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7"/>
            <p:cNvSpPr txBox="1"/>
            <p:nvPr/>
          </p:nvSpPr>
          <p:spPr>
            <a:xfrm>
              <a:off x="259277" y="1475957"/>
              <a:ext cx="3260966" cy="426206"/>
            </a:xfrm>
            <a:prstGeom prst="rect">
              <a:avLst/>
            </a:prstGeom>
            <a:noFill/>
            <a:ln>
              <a:noFill/>
            </a:ln>
          </p:spPr>
          <p:txBody>
            <a:bodyPr anchorCtr="0" anchor="ctr" bIns="0" lIns="125000" spcFirstLastPara="1" rIns="125000" wrap="square" tIns="0">
              <a:noAutofit/>
            </a:bodyPr>
            <a:lstStyle/>
            <a:p>
              <a:pPr indent="0" lvl="0" marL="0" marR="0" rtl="0" algn="l">
                <a:lnSpc>
                  <a:spcPct val="90000"/>
                </a:lnSpc>
                <a:spcBef>
                  <a:spcPts val="0"/>
                </a:spcBef>
                <a:spcAft>
                  <a:spcPts val="0"/>
                </a:spcAft>
                <a:buNone/>
              </a:pPr>
              <a:r>
                <a:rPr lang="en-GB" sz="1600">
                  <a:solidFill>
                    <a:schemeClr val="lt1"/>
                  </a:solidFill>
                  <a:latin typeface="Calibri"/>
                  <a:ea typeface="Calibri"/>
                  <a:cs typeface="Calibri"/>
                  <a:sym typeface="Calibri"/>
                </a:rPr>
                <a:t>Reduced profit</a:t>
              </a:r>
              <a:endParaRPr sz="1600">
                <a:solidFill>
                  <a:schemeClr val="lt1"/>
                </a:solidFill>
                <a:latin typeface="Calibri"/>
                <a:ea typeface="Calibri"/>
                <a:cs typeface="Calibri"/>
                <a:sym typeface="Calibri"/>
              </a:endParaRPr>
            </a:p>
          </p:txBody>
        </p:sp>
        <p:sp>
          <p:nvSpPr>
            <p:cNvPr id="189" name="Google Shape;189;p7"/>
            <p:cNvSpPr/>
            <p:nvPr/>
          </p:nvSpPr>
          <p:spPr>
            <a:xfrm>
              <a:off x="0" y="2414819"/>
              <a:ext cx="4724399" cy="403200"/>
            </a:xfrm>
            <a:prstGeom prst="rect">
              <a:avLst/>
            </a:prstGeom>
            <a:solidFill>
              <a:schemeClr val="lt1">
                <a:alpha val="89803"/>
              </a:schemeClr>
            </a:solidFill>
            <a:ln cap="flat" cmpd="sng" w="9525">
              <a:solidFill>
                <a:schemeClr val="accent4"/>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7"/>
            <p:cNvSpPr/>
            <p:nvPr/>
          </p:nvSpPr>
          <p:spPr>
            <a:xfrm>
              <a:off x="236220" y="2178660"/>
              <a:ext cx="3307080" cy="472320"/>
            </a:xfrm>
            <a:prstGeom prst="roundRect">
              <a:avLst>
                <a:gd fmla="val 16667" name="adj"/>
              </a:avLst>
            </a:prstGeom>
            <a:gradFill>
              <a:gsLst>
                <a:gs pos="0">
                  <a:srgbClr val="5D427D"/>
                </a:gs>
                <a:gs pos="80000">
                  <a:srgbClr val="7A57A5"/>
                </a:gs>
                <a:gs pos="100000">
                  <a:srgbClr val="7A56A7"/>
                </a:gs>
              </a:gsLst>
              <a:lin ang="16200000" scaled="0"/>
            </a:gradFill>
            <a:ln>
              <a:noFill/>
            </a:ln>
            <a:effectLst>
              <a:outerShdw blurRad="40000" rotWithShape="0" dir="5400000" dist="23000">
                <a:srgbClr val="000000">
                  <a:alpha val="34901"/>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7"/>
            <p:cNvSpPr txBox="1"/>
            <p:nvPr/>
          </p:nvSpPr>
          <p:spPr>
            <a:xfrm>
              <a:off x="259277" y="2201717"/>
              <a:ext cx="3260966" cy="426206"/>
            </a:xfrm>
            <a:prstGeom prst="rect">
              <a:avLst/>
            </a:prstGeom>
            <a:noFill/>
            <a:ln>
              <a:noFill/>
            </a:ln>
          </p:spPr>
          <p:txBody>
            <a:bodyPr anchorCtr="0" anchor="ctr" bIns="0" lIns="125000" spcFirstLastPara="1" rIns="125000" wrap="square" tIns="0">
              <a:noAutofit/>
            </a:bodyPr>
            <a:lstStyle/>
            <a:p>
              <a:pPr indent="0" lvl="0" marL="0" marR="0" rtl="0" algn="l">
                <a:lnSpc>
                  <a:spcPct val="90000"/>
                </a:lnSpc>
                <a:spcBef>
                  <a:spcPts val="0"/>
                </a:spcBef>
                <a:spcAft>
                  <a:spcPts val="0"/>
                </a:spcAft>
                <a:buNone/>
              </a:pPr>
              <a:r>
                <a:rPr lang="en-GB" sz="1600">
                  <a:solidFill>
                    <a:schemeClr val="lt1"/>
                  </a:solidFill>
                  <a:latin typeface="Calibri"/>
                  <a:ea typeface="Calibri"/>
                  <a:cs typeface="Calibri"/>
                  <a:sym typeface="Calibri"/>
                </a:rPr>
                <a:t>Reduced working capital</a:t>
              </a:r>
              <a:endParaRPr sz="1600">
                <a:solidFill>
                  <a:schemeClr val="lt1"/>
                </a:solidFill>
                <a:latin typeface="Calibri"/>
                <a:ea typeface="Calibri"/>
                <a:cs typeface="Calibri"/>
                <a:sym typeface="Calibri"/>
              </a:endParaRPr>
            </a:p>
          </p:txBody>
        </p:sp>
      </p:grpSp>
      <p:sp>
        <p:nvSpPr>
          <p:cNvPr id="192" name="Google Shape;192;p7"/>
          <p:cNvSpPr/>
          <p:nvPr/>
        </p:nvSpPr>
        <p:spPr>
          <a:xfrm>
            <a:off x="9372600" y="6896100"/>
            <a:ext cx="1447800" cy="312300"/>
          </a:xfrm>
          <a:prstGeom prst="rightArrow">
            <a:avLst>
              <a:gd fmla="val 50000" name="adj1"/>
              <a:gd fmla="val 50000" name="adj2"/>
            </a:avLst>
          </a:prstGeom>
          <a:solidFill>
            <a:schemeClr val="accent4"/>
          </a:solidFill>
          <a:ln cap="flat" cmpd="sng" w="25400">
            <a:solidFill>
              <a:srgbClr val="5D487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8"/>
          <p:cNvSpPr txBox="1"/>
          <p:nvPr/>
        </p:nvSpPr>
        <p:spPr>
          <a:xfrm>
            <a:off x="1447800" y="1573300"/>
            <a:ext cx="10900800" cy="615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3400">
                <a:solidFill>
                  <a:srgbClr val="660066"/>
                </a:solidFill>
                <a:latin typeface="Calibri"/>
                <a:ea typeface="Calibri"/>
                <a:cs typeface="Calibri"/>
                <a:sym typeface="Calibri"/>
              </a:rPr>
              <a:t>Unit 2. Cash flow - </a:t>
            </a:r>
            <a:r>
              <a:rPr b="1" lang="en-GB" sz="3400">
                <a:solidFill>
                  <a:srgbClr val="660066"/>
                </a:solidFill>
                <a:latin typeface="Calibri"/>
                <a:ea typeface="Calibri"/>
                <a:cs typeface="Calibri"/>
                <a:sym typeface="Calibri"/>
              </a:rPr>
              <a:t>Cash flow forecasting</a:t>
            </a:r>
            <a:endParaRPr b="1" sz="3400">
              <a:solidFill>
                <a:srgbClr val="660066"/>
              </a:solidFill>
              <a:latin typeface="Calibri"/>
              <a:ea typeface="Calibri"/>
              <a:cs typeface="Calibri"/>
              <a:sym typeface="Calibri"/>
            </a:endParaRPr>
          </a:p>
        </p:txBody>
      </p:sp>
      <p:sp>
        <p:nvSpPr>
          <p:cNvPr id="198" name="Google Shape;198;p8"/>
          <p:cNvSpPr txBox="1"/>
          <p:nvPr/>
        </p:nvSpPr>
        <p:spPr>
          <a:xfrm>
            <a:off x="1457948" y="2552700"/>
            <a:ext cx="15409500" cy="6557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800">
                <a:solidFill>
                  <a:schemeClr val="dk1"/>
                </a:solidFill>
                <a:latin typeface="Calibri"/>
                <a:ea typeface="Calibri"/>
                <a:cs typeface="Calibri"/>
                <a:sym typeface="Calibri"/>
              </a:rPr>
              <a:t>What is cash flow forecasting?</a:t>
            </a:r>
            <a:endParaRPr b="1" sz="28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2800">
              <a:solidFill>
                <a:schemeClr val="dk1"/>
              </a:solidFill>
              <a:latin typeface="Calibri"/>
              <a:ea typeface="Calibri"/>
              <a:cs typeface="Calibri"/>
              <a:sym typeface="Calibri"/>
            </a:endParaRPr>
          </a:p>
          <a:p>
            <a:pPr indent="-457200" lvl="0" marL="457200" marR="0" rtl="0" algn="l">
              <a:spcBef>
                <a:spcPts val="0"/>
              </a:spcBef>
              <a:spcAft>
                <a:spcPts val="0"/>
              </a:spcAft>
              <a:buClr>
                <a:schemeClr val="dk1"/>
              </a:buClr>
              <a:buSzPts val="2800"/>
              <a:buFont typeface="Arial"/>
              <a:buChar char="•"/>
            </a:pPr>
            <a:r>
              <a:rPr lang="en-GB" sz="2800">
                <a:solidFill>
                  <a:schemeClr val="dk1"/>
                </a:solidFill>
                <a:latin typeface="Calibri"/>
                <a:ea typeface="Calibri"/>
                <a:cs typeface="Calibri"/>
                <a:sym typeface="Calibri"/>
              </a:rPr>
              <a:t>A </a:t>
            </a:r>
            <a:r>
              <a:rPr b="1" lang="en-GB" sz="2800">
                <a:solidFill>
                  <a:schemeClr val="dk1"/>
                </a:solidFill>
                <a:latin typeface="Calibri"/>
                <a:ea typeface="Calibri"/>
                <a:cs typeface="Calibri"/>
                <a:sym typeface="Calibri"/>
              </a:rPr>
              <a:t>cash flow forecast </a:t>
            </a:r>
            <a:r>
              <a:rPr lang="en-GB" sz="2800">
                <a:solidFill>
                  <a:schemeClr val="dk1"/>
                </a:solidFill>
                <a:latin typeface="Calibri"/>
                <a:ea typeface="Calibri"/>
                <a:cs typeface="Calibri"/>
                <a:sym typeface="Calibri"/>
              </a:rPr>
              <a:t>is an estimate for the amount of cash coming in and out of your business in a specific period (generally one year). When planning your forecast, it is important to be aware of timings so that you can plan for busier and quieter periods.</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rPr lang="en-GB" sz="2800">
                <a:solidFill>
                  <a:schemeClr val="dk1"/>
                </a:solidFill>
                <a:latin typeface="Calibri"/>
                <a:ea typeface="Calibri"/>
                <a:cs typeface="Calibri"/>
                <a:sym typeface="Calibri"/>
              </a:rPr>
              <a:t> </a:t>
            </a:r>
            <a:endParaRPr/>
          </a:p>
          <a:p>
            <a:pPr indent="0" lvl="0" marL="0" marR="0" rtl="0" algn="l">
              <a:spcBef>
                <a:spcPts val="0"/>
              </a:spcBef>
              <a:spcAft>
                <a:spcPts val="0"/>
              </a:spcAft>
              <a:buNone/>
            </a:pPr>
            <a:r>
              <a:rPr b="1" lang="en-GB" sz="2800">
                <a:solidFill>
                  <a:schemeClr val="dk1"/>
                </a:solidFill>
                <a:latin typeface="Calibri"/>
                <a:ea typeface="Calibri"/>
                <a:cs typeface="Calibri"/>
                <a:sym typeface="Calibri"/>
              </a:rPr>
              <a:t>Why is it important?</a:t>
            </a:r>
            <a:endParaRPr b="1" sz="28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2800">
              <a:solidFill>
                <a:schemeClr val="dk1"/>
              </a:solidFill>
              <a:latin typeface="Calibri"/>
              <a:ea typeface="Calibri"/>
              <a:cs typeface="Calibri"/>
              <a:sym typeface="Calibri"/>
            </a:endParaRPr>
          </a:p>
          <a:p>
            <a:pPr indent="-457200" lvl="0" marL="457200" marR="0" rtl="0" algn="l">
              <a:spcBef>
                <a:spcPts val="0"/>
              </a:spcBef>
              <a:spcAft>
                <a:spcPts val="0"/>
              </a:spcAft>
              <a:buClr>
                <a:schemeClr val="dk1"/>
              </a:buClr>
              <a:buSzPts val="2800"/>
              <a:buFont typeface="Arial"/>
              <a:buChar char="•"/>
            </a:pPr>
            <a:r>
              <a:rPr lang="en-GB" sz="2800">
                <a:solidFill>
                  <a:schemeClr val="dk1"/>
                </a:solidFill>
                <a:latin typeface="Calibri"/>
                <a:ea typeface="Calibri"/>
                <a:cs typeface="Calibri"/>
                <a:sym typeface="Calibri"/>
              </a:rPr>
              <a:t>A cash flow forecast is an essential part of your business planning because it can help to demonstrate the viability of your business which is very important if you are looking for investment. </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rPr b="1" lang="en-GB" sz="2800">
                <a:solidFill>
                  <a:schemeClr val="dk1"/>
                </a:solidFill>
                <a:latin typeface="Calibri"/>
                <a:ea typeface="Calibri"/>
                <a:cs typeface="Calibri"/>
                <a:sym typeface="Calibri"/>
              </a:rPr>
              <a:t>Do I need to update my forecast throughout the year?</a:t>
            </a:r>
            <a:endParaRPr b="1" sz="28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2800">
              <a:solidFill>
                <a:schemeClr val="dk1"/>
              </a:solidFill>
              <a:latin typeface="Calibri"/>
              <a:ea typeface="Calibri"/>
              <a:cs typeface="Calibri"/>
              <a:sym typeface="Calibri"/>
            </a:endParaRPr>
          </a:p>
          <a:p>
            <a:pPr indent="-457200" lvl="0" marL="457200" marR="0" rtl="0" algn="l">
              <a:spcBef>
                <a:spcPts val="0"/>
              </a:spcBef>
              <a:spcAft>
                <a:spcPts val="0"/>
              </a:spcAft>
              <a:buClr>
                <a:schemeClr val="dk1"/>
              </a:buClr>
              <a:buSzPts val="2800"/>
              <a:buFont typeface="Arial"/>
              <a:buChar char="•"/>
            </a:pPr>
            <a:r>
              <a:rPr lang="en-GB" sz="2800">
                <a:solidFill>
                  <a:schemeClr val="dk1"/>
                </a:solidFill>
                <a:latin typeface="Calibri"/>
                <a:ea typeface="Calibri"/>
                <a:cs typeface="Calibri"/>
                <a:sym typeface="Calibri"/>
              </a:rPr>
              <a:t>Yes – if your business performs differently to what was expected, it is very important that you update your cash flow – if it is not up to date, it is of no use to you.</a:t>
            </a:r>
            <a:endParaRPr/>
          </a:p>
          <a:p>
            <a:pPr indent="0" lvl="0" marL="0" marR="0" rtl="0" algn="l">
              <a:spcBef>
                <a:spcPts val="0"/>
              </a:spcBef>
              <a:spcAft>
                <a:spcPts val="0"/>
              </a:spcAft>
              <a:buNone/>
            </a:pPr>
            <a:r>
              <a:rPr lang="en-GB" sz="2800">
                <a:solidFill>
                  <a:schemeClr val="dk1"/>
                </a:solidFill>
                <a:latin typeface="Calibri"/>
                <a:ea typeface="Calibri"/>
                <a:cs typeface="Calibri"/>
                <a:sym typeface="Calibri"/>
              </a:rPr>
              <a:t> </a:t>
            </a:r>
            <a:endParaRPr b="1" sz="28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9"/>
          <p:cNvSpPr txBox="1"/>
          <p:nvPr/>
        </p:nvSpPr>
        <p:spPr>
          <a:xfrm>
            <a:off x="1447800" y="1573291"/>
            <a:ext cx="73914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3400">
                <a:solidFill>
                  <a:srgbClr val="660066"/>
                </a:solidFill>
                <a:latin typeface="Calibri"/>
                <a:ea typeface="Calibri"/>
                <a:cs typeface="Calibri"/>
                <a:sym typeface="Calibri"/>
              </a:rPr>
              <a:t>Unit 2. Cash flow</a:t>
            </a:r>
            <a:r>
              <a:rPr b="1" lang="en-GB" sz="4000">
                <a:solidFill>
                  <a:srgbClr val="660066"/>
                </a:solidFill>
                <a:latin typeface="Calibri"/>
                <a:ea typeface="Calibri"/>
                <a:cs typeface="Calibri"/>
                <a:sym typeface="Calibri"/>
              </a:rPr>
              <a:t> </a:t>
            </a:r>
            <a:r>
              <a:rPr b="1" lang="en-GB" sz="3400">
                <a:solidFill>
                  <a:srgbClr val="660066"/>
                </a:solidFill>
                <a:latin typeface="Calibri"/>
                <a:ea typeface="Calibri"/>
                <a:cs typeface="Calibri"/>
                <a:sym typeface="Calibri"/>
              </a:rPr>
              <a:t>- How do I do it?</a:t>
            </a:r>
            <a:endParaRPr b="1" sz="3400">
              <a:solidFill>
                <a:srgbClr val="660066"/>
              </a:solidFill>
              <a:latin typeface="Calibri"/>
              <a:ea typeface="Calibri"/>
              <a:cs typeface="Calibri"/>
              <a:sym typeface="Calibri"/>
            </a:endParaRPr>
          </a:p>
        </p:txBody>
      </p:sp>
      <p:sp>
        <p:nvSpPr>
          <p:cNvPr id="204" name="Google Shape;204;p9"/>
          <p:cNvSpPr txBox="1"/>
          <p:nvPr/>
        </p:nvSpPr>
        <p:spPr>
          <a:xfrm>
            <a:off x="1457948" y="2552700"/>
            <a:ext cx="15180300" cy="6126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800">
                <a:solidFill>
                  <a:schemeClr val="dk1"/>
                </a:solidFill>
                <a:latin typeface="Calibri"/>
                <a:ea typeface="Calibri"/>
                <a:cs typeface="Calibri"/>
                <a:sym typeface="Calibri"/>
              </a:rPr>
              <a:t>Follow these simple steps to write the cash flow forecast for your business:</a:t>
            </a:r>
            <a:endParaRPr b="1" sz="28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2800">
              <a:solidFill>
                <a:schemeClr val="dk1"/>
              </a:solidFill>
              <a:latin typeface="Calibri"/>
              <a:ea typeface="Calibri"/>
              <a:cs typeface="Calibri"/>
              <a:sym typeface="Calibri"/>
            </a:endParaRPr>
          </a:p>
          <a:p>
            <a:pPr indent="-514350" lvl="0" marL="514350" marR="0" rtl="0" algn="l">
              <a:spcBef>
                <a:spcPts val="0"/>
              </a:spcBef>
              <a:spcAft>
                <a:spcPts val="0"/>
              </a:spcAft>
              <a:buClr>
                <a:schemeClr val="dk1"/>
              </a:buClr>
              <a:buSzPts val="2800"/>
              <a:buFont typeface="Calibri"/>
              <a:buAutoNum type="arabicPeriod"/>
            </a:pPr>
            <a:r>
              <a:rPr lang="en-GB" sz="2800">
                <a:solidFill>
                  <a:schemeClr val="dk1"/>
                </a:solidFill>
                <a:latin typeface="Calibri"/>
                <a:ea typeface="Calibri"/>
                <a:cs typeface="Calibri"/>
                <a:sym typeface="Calibri"/>
              </a:rPr>
              <a:t>You need an excel/Google sheet with 12 columns (one for each month). Use the rows to show the cash coming in and going out;</a:t>
            </a:r>
            <a:endParaRPr sz="2800">
              <a:solidFill>
                <a:schemeClr val="dk1"/>
              </a:solidFill>
              <a:latin typeface="Calibri"/>
              <a:ea typeface="Calibri"/>
              <a:cs typeface="Calibri"/>
              <a:sym typeface="Calibri"/>
            </a:endParaRPr>
          </a:p>
          <a:p>
            <a:pPr indent="-514350" lvl="0" marL="514350" marR="0" rtl="0" algn="l">
              <a:spcBef>
                <a:spcPts val="0"/>
              </a:spcBef>
              <a:spcAft>
                <a:spcPts val="0"/>
              </a:spcAft>
              <a:buClr>
                <a:schemeClr val="dk1"/>
              </a:buClr>
              <a:buSzPts val="2800"/>
              <a:buFont typeface="Calibri"/>
              <a:buAutoNum type="arabicPeriod"/>
            </a:pPr>
            <a:r>
              <a:rPr lang="en-GB" sz="2800">
                <a:solidFill>
                  <a:schemeClr val="dk1"/>
                </a:solidFill>
                <a:latin typeface="Calibri"/>
                <a:ea typeface="Calibri"/>
                <a:cs typeface="Calibri"/>
                <a:sym typeface="Calibri"/>
              </a:rPr>
              <a:t>Assign a separate row for each type of income or expenditure;</a:t>
            </a:r>
            <a:endParaRPr/>
          </a:p>
          <a:p>
            <a:pPr indent="-514350" lvl="0" marL="514350" marR="0" rtl="0" algn="l">
              <a:spcBef>
                <a:spcPts val="0"/>
              </a:spcBef>
              <a:spcAft>
                <a:spcPts val="0"/>
              </a:spcAft>
              <a:buClr>
                <a:schemeClr val="dk1"/>
              </a:buClr>
              <a:buSzPts val="2800"/>
              <a:buFont typeface="Calibri"/>
              <a:buAutoNum type="arabicPeriod"/>
            </a:pPr>
            <a:r>
              <a:rPr lang="en-GB" sz="2800">
                <a:solidFill>
                  <a:schemeClr val="dk1"/>
                </a:solidFill>
                <a:latin typeface="Calibri"/>
                <a:ea typeface="Calibri"/>
                <a:cs typeface="Calibri"/>
                <a:sym typeface="Calibri"/>
              </a:rPr>
              <a:t>Your </a:t>
            </a:r>
            <a:r>
              <a:rPr b="1" lang="en-GB" sz="2800">
                <a:solidFill>
                  <a:schemeClr val="dk1"/>
                </a:solidFill>
                <a:latin typeface="Calibri"/>
                <a:ea typeface="Calibri"/>
                <a:cs typeface="Calibri"/>
                <a:sym typeface="Calibri"/>
              </a:rPr>
              <a:t>Cash inflows</a:t>
            </a:r>
            <a:r>
              <a:rPr lang="en-GB" sz="2800">
                <a:solidFill>
                  <a:schemeClr val="dk1"/>
                </a:solidFill>
                <a:latin typeface="Calibri"/>
                <a:ea typeface="Calibri"/>
                <a:cs typeface="Calibri"/>
                <a:sym typeface="Calibri"/>
              </a:rPr>
              <a:t> rows will show your incomes from your sales, any investments/financing. Your </a:t>
            </a:r>
            <a:r>
              <a:rPr b="1" lang="en-GB" sz="2800">
                <a:solidFill>
                  <a:schemeClr val="dk1"/>
                </a:solidFill>
                <a:latin typeface="Calibri"/>
                <a:ea typeface="Calibri"/>
                <a:cs typeface="Calibri"/>
                <a:sym typeface="Calibri"/>
              </a:rPr>
              <a:t>cash outflows </a:t>
            </a:r>
            <a:r>
              <a:rPr lang="en-GB" sz="2800">
                <a:solidFill>
                  <a:schemeClr val="dk1"/>
                </a:solidFill>
                <a:latin typeface="Calibri"/>
                <a:ea typeface="Calibri"/>
                <a:cs typeface="Calibri"/>
                <a:sym typeface="Calibri"/>
              </a:rPr>
              <a:t>rows will show your expenses e.g. wages, rent, utility bills etc.</a:t>
            </a:r>
            <a:endParaRPr/>
          </a:p>
          <a:p>
            <a:pPr indent="-514350" lvl="0" marL="514350" marR="0" rtl="0" algn="l">
              <a:spcBef>
                <a:spcPts val="0"/>
              </a:spcBef>
              <a:spcAft>
                <a:spcPts val="0"/>
              </a:spcAft>
              <a:buClr>
                <a:schemeClr val="dk1"/>
              </a:buClr>
              <a:buSzPts val="2800"/>
              <a:buFont typeface="Calibri"/>
              <a:buAutoNum type="arabicPeriod"/>
            </a:pPr>
            <a:r>
              <a:rPr lang="en-GB" sz="2800">
                <a:solidFill>
                  <a:schemeClr val="dk1"/>
                </a:solidFill>
                <a:latin typeface="Calibri"/>
                <a:ea typeface="Calibri"/>
                <a:cs typeface="Calibri"/>
                <a:sym typeface="Calibri"/>
              </a:rPr>
              <a:t>You will include a row of totals which calculates the cash in and out for each month. You can use the SUM function for this and the total at the end of each month is your </a:t>
            </a:r>
            <a:r>
              <a:rPr b="1" lang="en-GB" sz="2800">
                <a:solidFill>
                  <a:schemeClr val="dk1"/>
                </a:solidFill>
                <a:latin typeface="Calibri"/>
                <a:ea typeface="Calibri"/>
                <a:cs typeface="Calibri"/>
                <a:sym typeface="Calibri"/>
              </a:rPr>
              <a:t>monthly closing cash balance;</a:t>
            </a:r>
            <a:endParaRPr sz="2800">
              <a:solidFill>
                <a:schemeClr val="dk1"/>
              </a:solidFill>
              <a:latin typeface="Calibri"/>
              <a:ea typeface="Calibri"/>
              <a:cs typeface="Calibri"/>
              <a:sym typeface="Calibri"/>
            </a:endParaRPr>
          </a:p>
          <a:p>
            <a:pPr indent="-514350" lvl="0" marL="514350" marR="0" rtl="0" algn="l">
              <a:spcBef>
                <a:spcPts val="0"/>
              </a:spcBef>
              <a:spcAft>
                <a:spcPts val="0"/>
              </a:spcAft>
              <a:buClr>
                <a:schemeClr val="dk1"/>
              </a:buClr>
              <a:buSzPts val="2800"/>
              <a:buFont typeface="Calibri"/>
              <a:buAutoNum type="arabicPeriod"/>
            </a:pPr>
            <a:r>
              <a:rPr lang="en-GB" sz="2800">
                <a:solidFill>
                  <a:schemeClr val="dk1"/>
                </a:solidFill>
                <a:latin typeface="Calibri"/>
                <a:ea typeface="Calibri"/>
                <a:cs typeface="Calibri"/>
                <a:sym typeface="Calibri"/>
              </a:rPr>
              <a:t>You will also need other information to complete your forecast:</a:t>
            </a:r>
            <a:endParaRPr/>
          </a:p>
          <a:p>
            <a:pPr indent="-571500" lvl="1" marL="1028700" marR="0" rtl="0" algn="l">
              <a:spcBef>
                <a:spcPts val="0"/>
              </a:spcBef>
              <a:spcAft>
                <a:spcPts val="0"/>
              </a:spcAft>
              <a:buClr>
                <a:schemeClr val="dk1"/>
              </a:buClr>
              <a:buSzPts val="2800"/>
              <a:buFont typeface="Calibri"/>
              <a:buChar char="○"/>
            </a:pPr>
            <a:r>
              <a:rPr b="0" i="0" lang="en-GB" sz="2800" u="none" cap="none" strike="noStrike">
                <a:solidFill>
                  <a:schemeClr val="dk1"/>
                </a:solidFill>
                <a:latin typeface="Calibri"/>
                <a:ea typeface="Calibri"/>
                <a:cs typeface="Calibri"/>
                <a:sym typeface="Calibri"/>
              </a:rPr>
              <a:t>Your pricing strategy</a:t>
            </a:r>
            <a:endParaRPr/>
          </a:p>
          <a:p>
            <a:pPr indent="-571500" lvl="1" marL="1028700" marR="0" rtl="0" algn="l">
              <a:spcBef>
                <a:spcPts val="0"/>
              </a:spcBef>
              <a:spcAft>
                <a:spcPts val="0"/>
              </a:spcAft>
              <a:buClr>
                <a:schemeClr val="dk1"/>
              </a:buClr>
              <a:buSzPts val="2800"/>
              <a:buFont typeface="Calibri"/>
              <a:buChar char="○"/>
            </a:pPr>
            <a:r>
              <a:rPr b="0" i="0" lang="en-GB" sz="2800" u="none" cap="none" strike="noStrike">
                <a:solidFill>
                  <a:schemeClr val="dk1"/>
                </a:solidFill>
                <a:latin typeface="Calibri"/>
                <a:ea typeface="Calibri"/>
                <a:cs typeface="Calibri"/>
                <a:sym typeface="Calibri"/>
              </a:rPr>
              <a:t>Sales forecasts</a:t>
            </a:r>
            <a:endParaRPr/>
          </a:p>
          <a:p>
            <a:pPr indent="-571500" lvl="1" marL="1028700" marR="0" rtl="0" algn="l">
              <a:spcBef>
                <a:spcPts val="0"/>
              </a:spcBef>
              <a:spcAft>
                <a:spcPts val="0"/>
              </a:spcAft>
              <a:buClr>
                <a:schemeClr val="dk1"/>
              </a:buClr>
              <a:buSzPts val="2800"/>
              <a:buFont typeface="Calibri"/>
              <a:buChar char="○"/>
            </a:pPr>
            <a:r>
              <a:rPr b="0" i="0" lang="en-GB" sz="2800" u="none" cap="none" strike="noStrike">
                <a:solidFill>
                  <a:schemeClr val="dk1"/>
                </a:solidFill>
                <a:latin typeface="Calibri"/>
                <a:ea typeface="Calibri"/>
                <a:cs typeface="Calibri"/>
                <a:sym typeface="Calibri"/>
              </a:rPr>
              <a:t>Costs forecasts</a:t>
            </a:r>
            <a:endParaRPr/>
          </a:p>
          <a:p>
            <a:pPr indent="-571500" lvl="1" marL="1028700" marR="0" rtl="0" algn="l">
              <a:spcBef>
                <a:spcPts val="0"/>
              </a:spcBef>
              <a:spcAft>
                <a:spcPts val="0"/>
              </a:spcAft>
              <a:buClr>
                <a:schemeClr val="dk1"/>
              </a:buClr>
              <a:buSzPts val="2800"/>
              <a:buFont typeface="Calibri"/>
              <a:buChar char="○"/>
            </a:pPr>
            <a:r>
              <a:rPr b="0" i="0" lang="en-GB" sz="2800" u="none" cap="none" strike="noStrike">
                <a:solidFill>
                  <a:schemeClr val="dk1"/>
                </a:solidFill>
                <a:latin typeface="Calibri"/>
                <a:ea typeface="Calibri"/>
                <a:cs typeface="Calibri"/>
                <a:sym typeface="Calibri"/>
              </a:rPr>
              <a:t>Profit and loss forecast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pic>
        <p:nvPicPr>
          <p:cNvPr id="209" name="Google Shape;209;p10"/>
          <p:cNvPicPr preferRelativeResize="0"/>
          <p:nvPr/>
        </p:nvPicPr>
        <p:blipFill rotWithShape="1">
          <a:blip r:embed="rId3">
            <a:alphaModFix/>
          </a:blip>
          <a:srcRect b="0" l="0" r="0" t="0"/>
          <a:stretch/>
        </p:blipFill>
        <p:spPr>
          <a:xfrm>
            <a:off x="3962400" y="21039"/>
            <a:ext cx="14325600" cy="9288969"/>
          </a:xfrm>
          <a:prstGeom prst="rect">
            <a:avLst/>
          </a:prstGeom>
          <a:noFill/>
          <a:ln>
            <a:noFill/>
          </a:ln>
        </p:spPr>
      </p:pic>
      <p:sp>
        <p:nvSpPr>
          <p:cNvPr id="210" name="Google Shape;210;p10"/>
          <p:cNvSpPr txBox="1"/>
          <p:nvPr/>
        </p:nvSpPr>
        <p:spPr>
          <a:xfrm>
            <a:off x="1295400" y="3238500"/>
            <a:ext cx="23622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400">
                <a:solidFill>
                  <a:schemeClr val="dk1"/>
                </a:solidFill>
                <a:latin typeface="Calibri"/>
                <a:ea typeface="Calibri"/>
                <a:cs typeface="Calibri"/>
                <a:sym typeface="Calibri"/>
              </a:rPr>
              <a:t>Sample Cash Flow Template</a:t>
            </a:r>
            <a:endParaRPr b="1" sz="24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1"/>
          <p:cNvSpPr txBox="1"/>
          <p:nvPr/>
        </p:nvSpPr>
        <p:spPr>
          <a:xfrm>
            <a:off x="1600200" y="1790700"/>
            <a:ext cx="12226800" cy="615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3400">
                <a:solidFill>
                  <a:srgbClr val="660066"/>
                </a:solidFill>
                <a:latin typeface="Calibri"/>
                <a:ea typeface="Calibri"/>
                <a:cs typeface="Calibri"/>
                <a:sym typeface="Calibri"/>
              </a:rPr>
              <a:t>Unit 3. Pricing </a:t>
            </a:r>
            <a:endParaRPr b="1" sz="2800">
              <a:solidFill>
                <a:srgbClr val="660066"/>
              </a:solidFill>
              <a:latin typeface="Calibri"/>
              <a:ea typeface="Calibri"/>
              <a:cs typeface="Calibri"/>
              <a:sym typeface="Calibri"/>
            </a:endParaRPr>
          </a:p>
        </p:txBody>
      </p:sp>
      <p:sp>
        <p:nvSpPr>
          <p:cNvPr id="216" name="Google Shape;216;p11"/>
          <p:cNvSpPr txBox="1"/>
          <p:nvPr/>
        </p:nvSpPr>
        <p:spPr>
          <a:xfrm>
            <a:off x="1395200" y="2933700"/>
            <a:ext cx="15701100" cy="5264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2800">
                <a:solidFill>
                  <a:schemeClr val="dk1"/>
                </a:solidFill>
                <a:latin typeface="Calibri"/>
                <a:ea typeface="Calibri"/>
                <a:cs typeface="Calibri"/>
                <a:sym typeface="Calibri"/>
              </a:rPr>
              <a:t>Why is pricing important?</a:t>
            </a:r>
            <a:endParaRPr sz="2800">
              <a:solidFill>
                <a:schemeClr val="dk1"/>
              </a:solidFill>
              <a:latin typeface="Calibri"/>
              <a:ea typeface="Calibri"/>
              <a:cs typeface="Calibri"/>
              <a:sym typeface="Calibri"/>
            </a:endParaRPr>
          </a:p>
          <a:p>
            <a:pPr indent="-279400" lvl="0" marL="457200" marR="0" rtl="0" algn="l">
              <a:spcBef>
                <a:spcPts val="0"/>
              </a:spcBef>
              <a:spcAft>
                <a:spcPts val="0"/>
              </a:spcAft>
              <a:buClr>
                <a:schemeClr val="dk1"/>
              </a:buClr>
              <a:buSzPts val="2800"/>
              <a:buFont typeface="Arial"/>
              <a:buNone/>
            </a:pPr>
            <a:r>
              <a:t/>
            </a:r>
            <a:endParaRPr sz="2800">
              <a:solidFill>
                <a:schemeClr val="dk1"/>
              </a:solidFill>
              <a:latin typeface="Calibri"/>
              <a:ea typeface="Calibri"/>
              <a:cs typeface="Calibri"/>
              <a:sym typeface="Calibri"/>
            </a:endParaRPr>
          </a:p>
          <a:p>
            <a:pPr indent="-457200" lvl="1" marL="914400" marR="0" rtl="0" algn="l">
              <a:spcBef>
                <a:spcPts val="0"/>
              </a:spcBef>
              <a:spcAft>
                <a:spcPts val="0"/>
              </a:spcAft>
              <a:buClr>
                <a:schemeClr val="dk1"/>
              </a:buClr>
              <a:buSzPts val="2800"/>
              <a:buFont typeface="Arial"/>
              <a:buChar char="•"/>
            </a:pPr>
            <a:r>
              <a:rPr b="0" i="0" lang="en-GB" sz="2800" u="none" cap="none" strike="noStrike">
                <a:solidFill>
                  <a:schemeClr val="dk1"/>
                </a:solidFill>
                <a:latin typeface="Calibri"/>
                <a:ea typeface="Calibri"/>
                <a:cs typeface="Calibri"/>
                <a:sym typeface="Calibri"/>
              </a:rPr>
              <a:t>Pricing is very important for your business as it shows the value of your product;</a:t>
            </a:r>
            <a:endParaRPr b="1" i="0" sz="2800" u="none" cap="none" strike="noStrike">
              <a:solidFill>
                <a:schemeClr val="dk1"/>
              </a:solidFill>
              <a:latin typeface="Calibri"/>
              <a:ea typeface="Calibri"/>
              <a:cs typeface="Calibri"/>
              <a:sym typeface="Calibri"/>
            </a:endParaRPr>
          </a:p>
          <a:p>
            <a:pPr indent="-457200" lvl="1" marL="914400" marR="0" rtl="0" algn="l">
              <a:spcBef>
                <a:spcPts val="0"/>
              </a:spcBef>
              <a:spcAft>
                <a:spcPts val="0"/>
              </a:spcAft>
              <a:buClr>
                <a:schemeClr val="dk1"/>
              </a:buClr>
              <a:buSzPts val="2800"/>
              <a:buFont typeface="Arial"/>
              <a:buChar char="•"/>
            </a:pPr>
            <a:r>
              <a:rPr b="0" i="0" lang="en-GB" sz="2800" u="none" cap="none" strike="noStrike">
                <a:solidFill>
                  <a:schemeClr val="dk1"/>
                </a:solidFill>
                <a:latin typeface="Calibri"/>
                <a:ea typeface="Calibri"/>
                <a:cs typeface="Calibri"/>
                <a:sym typeface="Calibri"/>
              </a:rPr>
              <a:t>You may think that the cheaper your product, the more you will sell but this is not always the case!</a:t>
            </a:r>
            <a:endParaRPr/>
          </a:p>
          <a:p>
            <a:pPr indent="-457200" lvl="1" marL="914400" marR="0" rtl="0" algn="l">
              <a:spcBef>
                <a:spcPts val="0"/>
              </a:spcBef>
              <a:spcAft>
                <a:spcPts val="0"/>
              </a:spcAft>
              <a:buClr>
                <a:schemeClr val="dk1"/>
              </a:buClr>
              <a:buSzPts val="2800"/>
              <a:buFont typeface="Arial"/>
              <a:buChar char="•"/>
            </a:pPr>
            <a:r>
              <a:rPr b="1" i="0" lang="en-GB" sz="2800" u="none" cap="none" strike="noStrike">
                <a:solidFill>
                  <a:schemeClr val="dk1"/>
                </a:solidFill>
                <a:latin typeface="Calibri"/>
                <a:ea typeface="Calibri"/>
                <a:cs typeface="Calibri"/>
                <a:sym typeface="Calibri"/>
              </a:rPr>
              <a:t>Remember your customers will decide whether or not to invest in your product.</a:t>
            </a:r>
            <a:endParaRPr b="1" i="0" sz="2800" u="none" cap="none" strike="noStrike">
              <a:solidFill>
                <a:schemeClr val="dk1"/>
              </a:solidFill>
              <a:latin typeface="Calibri"/>
              <a:ea typeface="Calibri"/>
              <a:cs typeface="Calibri"/>
              <a:sym typeface="Calibri"/>
            </a:endParaRPr>
          </a:p>
          <a:p>
            <a:pPr indent="-279400" lvl="0" marL="457200" marR="0" rtl="0" algn="l">
              <a:spcBef>
                <a:spcPts val="0"/>
              </a:spcBef>
              <a:spcAft>
                <a:spcPts val="0"/>
              </a:spcAft>
              <a:buClr>
                <a:schemeClr val="dk1"/>
              </a:buClr>
              <a:buSzPts val="2800"/>
              <a:buFont typeface="Arial"/>
              <a:buNone/>
            </a:pPr>
            <a:r>
              <a:t/>
            </a:r>
            <a:endParaRPr b="1" sz="2800">
              <a:solidFill>
                <a:schemeClr val="dk1"/>
              </a:solidFill>
              <a:latin typeface="Calibri"/>
              <a:ea typeface="Calibri"/>
              <a:cs typeface="Calibri"/>
              <a:sym typeface="Calibri"/>
            </a:endParaRPr>
          </a:p>
          <a:p>
            <a:pPr indent="0" lvl="0" marL="0" marR="0" rtl="0" algn="l">
              <a:spcBef>
                <a:spcPts val="0"/>
              </a:spcBef>
              <a:spcAft>
                <a:spcPts val="0"/>
              </a:spcAft>
              <a:buNone/>
            </a:pPr>
            <a:r>
              <a:rPr lang="en-GB" sz="2800">
                <a:solidFill>
                  <a:schemeClr val="dk1"/>
                </a:solidFill>
                <a:latin typeface="Calibri"/>
                <a:ea typeface="Calibri"/>
                <a:cs typeface="Calibri"/>
                <a:sym typeface="Calibri"/>
              </a:rPr>
              <a:t>An example:</a:t>
            </a:r>
            <a:endParaRPr b="1" sz="2800">
              <a:solidFill>
                <a:schemeClr val="dk1"/>
              </a:solidFill>
              <a:latin typeface="Calibri"/>
              <a:ea typeface="Calibri"/>
              <a:cs typeface="Calibri"/>
              <a:sym typeface="Calibri"/>
            </a:endParaRPr>
          </a:p>
          <a:p>
            <a:pPr indent="-279400" lvl="0" marL="457200" marR="0" rtl="0" algn="l">
              <a:spcBef>
                <a:spcPts val="0"/>
              </a:spcBef>
              <a:spcAft>
                <a:spcPts val="0"/>
              </a:spcAft>
              <a:buClr>
                <a:schemeClr val="dk1"/>
              </a:buClr>
              <a:buSzPts val="2800"/>
              <a:buFont typeface="Arial"/>
              <a:buNone/>
            </a:pPr>
            <a:r>
              <a:t/>
            </a:r>
            <a:endParaRPr b="1" sz="2800">
              <a:solidFill>
                <a:schemeClr val="dk1"/>
              </a:solidFill>
              <a:latin typeface="Calibri"/>
              <a:ea typeface="Calibri"/>
              <a:cs typeface="Calibri"/>
              <a:sym typeface="Calibri"/>
            </a:endParaRPr>
          </a:p>
          <a:p>
            <a:pPr indent="-457200" lvl="0" marL="457200" marR="0" rtl="0" algn="l">
              <a:spcBef>
                <a:spcPts val="0"/>
              </a:spcBef>
              <a:spcAft>
                <a:spcPts val="0"/>
              </a:spcAft>
              <a:buClr>
                <a:schemeClr val="dk1"/>
              </a:buClr>
              <a:buSzPts val="2800"/>
              <a:buFont typeface="Arial"/>
              <a:buChar char="•"/>
            </a:pPr>
            <a:r>
              <a:rPr lang="en-GB" sz="2800">
                <a:solidFill>
                  <a:schemeClr val="dk1"/>
                </a:solidFill>
                <a:latin typeface="Calibri"/>
                <a:ea typeface="Calibri"/>
                <a:cs typeface="Calibri"/>
                <a:sym typeface="Calibri"/>
              </a:rPr>
              <a:t>A business is selling a car seat for a baby for €20 – would you buy it for your baby or would you be more likely to spend €100?</a:t>
            </a:r>
            <a:endParaRPr/>
          </a:p>
          <a:p>
            <a:pPr indent="-457200" lvl="0" marL="457200" marR="0" rtl="0" algn="l">
              <a:spcBef>
                <a:spcPts val="0"/>
              </a:spcBef>
              <a:spcAft>
                <a:spcPts val="0"/>
              </a:spcAft>
              <a:buClr>
                <a:schemeClr val="dk1"/>
              </a:buClr>
              <a:buSzPts val="2800"/>
              <a:buFont typeface="Arial"/>
              <a:buChar char="•"/>
            </a:pPr>
            <a:r>
              <a:rPr lang="en-GB" sz="2800">
                <a:solidFill>
                  <a:schemeClr val="dk1"/>
                </a:solidFill>
                <a:latin typeface="Calibri"/>
                <a:ea typeface="Calibri"/>
                <a:cs typeface="Calibri"/>
                <a:sym typeface="Calibri"/>
              </a:rPr>
              <a:t>Selling cheaply does not necessarily mean more sales.</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280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12"/>
          <p:cNvSpPr txBox="1"/>
          <p:nvPr/>
        </p:nvSpPr>
        <p:spPr>
          <a:xfrm>
            <a:off x="1143000" y="3086100"/>
            <a:ext cx="15995100" cy="5264100"/>
          </a:xfrm>
          <a:prstGeom prst="rect">
            <a:avLst/>
          </a:prstGeom>
          <a:noFill/>
          <a:ln>
            <a:noFill/>
          </a:ln>
        </p:spPr>
        <p:txBody>
          <a:bodyPr anchorCtr="0" anchor="t" bIns="45700" lIns="91425" spcFirstLastPara="1" rIns="91425" wrap="square" tIns="45700">
            <a:spAutoFit/>
          </a:bodyPr>
          <a:lstStyle/>
          <a:p>
            <a:pPr indent="0" lvl="0" marL="457200" marR="0" rtl="0" algn="l">
              <a:spcBef>
                <a:spcPts val="0"/>
              </a:spcBef>
              <a:spcAft>
                <a:spcPts val="0"/>
              </a:spcAft>
              <a:buNone/>
            </a:pPr>
            <a:r>
              <a:rPr lang="en-GB" sz="2800">
                <a:solidFill>
                  <a:schemeClr val="dk1"/>
                </a:solidFill>
                <a:latin typeface="Calibri"/>
                <a:ea typeface="Calibri"/>
                <a:cs typeface="Calibri"/>
                <a:sym typeface="Calibri"/>
              </a:rPr>
              <a:t>What is pricing strategy? </a:t>
            </a:r>
            <a:endParaRPr sz="2800">
              <a:solidFill>
                <a:schemeClr val="dk1"/>
              </a:solidFill>
              <a:latin typeface="Calibri"/>
              <a:ea typeface="Calibri"/>
              <a:cs typeface="Calibri"/>
              <a:sym typeface="Calibri"/>
            </a:endParaRPr>
          </a:p>
          <a:p>
            <a:pPr indent="-279400" lvl="0" marL="457200" marR="0" rtl="0" algn="l">
              <a:spcBef>
                <a:spcPts val="0"/>
              </a:spcBef>
              <a:spcAft>
                <a:spcPts val="0"/>
              </a:spcAft>
              <a:buClr>
                <a:schemeClr val="dk1"/>
              </a:buClr>
              <a:buSzPts val="2800"/>
              <a:buFont typeface="Arial"/>
              <a:buNone/>
            </a:pPr>
            <a:r>
              <a:t/>
            </a:r>
            <a:endParaRPr sz="2800">
              <a:solidFill>
                <a:schemeClr val="dk1"/>
              </a:solidFill>
              <a:latin typeface="Calibri"/>
              <a:ea typeface="Calibri"/>
              <a:cs typeface="Calibri"/>
              <a:sym typeface="Calibri"/>
            </a:endParaRPr>
          </a:p>
          <a:p>
            <a:pPr indent="-457200" lvl="1" marL="914400" marR="0" rtl="0" algn="l">
              <a:spcBef>
                <a:spcPts val="0"/>
              </a:spcBef>
              <a:spcAft>
                <a:spcPts val="0"/>
              </a:spcAft>
              <a:buClr>
                <a:schemeClr val="dk1"/>
              </a:buClr>
              <a:buSzPts val="2800"/>
              <a:buFont typeface="Arial"/>
              <a:buChar char="•"/>
            </a:pPr>
            <a:r>
              <a:rPr b="1" i="0" lang="en-GB" sz="2800" u="none" cap="none" strike="noStrike">
                <a:solidFill>
                  <a:schemeClr val="dk1"/>
                </a:solidFill>
                <a:latin typeface="Calibri"/>
                <a:ea typeface="Calibri"/>
                <a:cs typeface="Calibri"/>
                <a:sym typeface="Calibri"/>
              </a:rPr>
              <a:t>Pricing</a:t>
            </a:r>
            <a:r>
              <a:rPr b="0" i="0" lang="en-GB" sz="2800" u="none" cap="none" strike="noStrike">
                <a:solidFill>
                  <a:schemeClr val="dk1"/>
                </a:solidFill>
                <a:latin typeface="Calibri"/>
                <a:ea typeface="Calibri"/>
                <a:cs typeface="Calibri"/>
                <a:sym typeface="Calibri"/>
              </a:rPr>
              <a:t> is the amount you charge for your product or service</a:t>
            </a:r>
            <a:endParaRPr/>
          </a:p>
          <a:p>
            <a:pPr indent="-457200" lvl="1" marL="914400" marR="0" rtl="0" algn="l">
              <a:spcBef>
                <a:spcPts val="0"/>
              </a:spcBef>
              <a:spcAft>
                <a:spcPts val="0"/>
              </a:spcAft>
              <a:buClr>
                <a:schemeClr val="dk1"/>
              </a:buClr>
              <a:buSzPts val="2800"/>
              <a:buFont typeface="Arial"/>
              <a:buChar char="•"/>
            </a:pPr>
            <a:r>
              <a:rPr b="1" i="0" lang="en-GB" sz="2800" u="none" cap="none" strike="noStrike">
                <a:solidFill>
                  <a:schemeClr val="dk1"/>
                </a:solidFill>
                <a:latin typeface="Calibri"/>
                <a:ea typeface="Calibri"/>
                <a:cs typeface="Calibri"/>
                <a:sym typeface="Calibri"/>
              </a:rPr>
              <a:t>Pricing strategy </a:t>
            </a:r>
            <a:r>
              <a:rPr b="0" i="0" lang="en-GB" sz="2800" u="none" cap="none" strike="noStrike">
                <a:solidFill>
                  <a:schemeClr val="dk1"/>
                </a:solidFill>
                <a:latin typeface="Calibri"/>
                <a:ea typeface="Calibri"/>
                <a:cs typeface="Calibri"/>
                <a:sym typeface="Calibri"/>
              </a:rPr>
              <a:t>looks at how you might calculate this amount. It takes a number of factors into account </a:t>
            </a:r>
            <a:endParaRPr/>
          </a:p>
          <a:p>
            <a:pPr indent="0" lvl="1" marL="457200" marR="0" rtl="0" algn="l">
              <a:spcBef>
                <a:spcPts val="0"/>
              </a:spcBef>
              <a:spcAft>
                <a:spcPts val="0"/>
              </a:spcAft>
              <a:buNone/>
            </a:pPr>
            <a:r>
              <a:t/>
            </a:r>
            <a:endParaRPr sz="2800">
              <a:solidFill>
                <a:schemeClr val="dk1"/>
              </a:solidFill>
              <a:latin typeface="Calibri"/>
              <a:ea typeface="Calibri"/>
              <a:cs typeface="Calibri"/>
              <a:sym typeface="Calibri"/>
            </a:endParaRPr>
          </a:p>
          <a:p>
            <a:pPr indent="0" lvl="1" marL="457200" marR="0" rtl="0" algn="l">
              <a:spcBef>
                <a:spcPts val="0"/>
              </a:spcBef>
              <a:spcAft>
                <a:spcPts val="0"/>
              </a:spcAft>
              <a:buNone/>
            </a:pPr>
            <a:r>
              <a:rPr lang="en-GB" sz="2800">
                <a:solidFill>
                  <a:schemeClr val="dk1"/>
                </a:solidFill>
                <a:latin typeface="Calibri"/>
                <a:ea typeface="Calibri"/>
                <a:cs typeface="Calibri"/>
                <a:sym typeface="Calibri"/>
              </a:rPr>
              <a:t>I</a:t>
            </a:r>
            <a:r>
              <a:rPr b="0" i="0" lang="en-GB" sz="2800" u="none" cap="none" strike="noStrike">
                <a:solidFill>
                  <a:schemeClr val="dk1"/>
                </a:solidFill>
                <a:latin typeface="Calibri"/>
                <a:ea typeface="Calibri"/>
                <a:cs typeface="Calibri"/>
                <a:sym typeface="Calibri"/>
              </a:rPr>
              <a:t>ncluding:</a:t>
            </a:r>
            <a:endParaRPr sz="2800">
              <a:solidFill>
                <a:schemeClr val="dk1"/>
              </a:solidFill>
              <a:latin typeface="Calibri"/>
              <a:ea typeface="Calibri"/>
              <a:cs typeface="Calibri"/>
              <a:sym typeface="Calibri"/>
            </a:endParaRPr>
          </a:p>
          <a:p>
            <a:pPr indent="-457200" lvl="2" marL="1371600" marR="0" rtl="0" algn="l">
              <a:spcBef>
                <a:spcPts val="0"/>
              </a:spcBef>
              <a:spcAft>
                <a:spcPts val="0"/>
              </a:spcAft>
              <a:buClr>
                <a:schemeClr val="dk1"/>
              </a:buClr>
              <a:buSzPts val="2800"/>
              <a:buFont typeface="Arial"/>
              <a:buChar char="•"/>
            </a:pPr>
            <a:r>
              <a:rPr b="0" i="0" lang="en-GB" sz="2800" u="none" cap="none" strike="noStrike">
                <a:solidFill>
                  <a:schemeClr val="dk1"/>
                </a:solidFill>
                <a:latin typeface="Calibri"/>
                <a:ea typeface="Calibri"/>
                <a:cs typeface="Calibri"/>
                <a:sym typeface="Calibri"/>
              </a:rPr>
              <a:t>The current market</a:t>
            </a:r>
            <a:endParaRPr/>
          </a:p>
          <a:p>
            <a:pPr indent="-457200" lvl="2" marL="1371600" marR="0" rtl="0" algn="l">
              <a:spcBef>
                <a:spcPts val="0"/>
              </a:spcBef>
              <a:spcAft>
                <a:spcPts val="0"/>
              </a:spcAft>
              <a:buClr>
                <a:schemeClr val="dk1"/>
              </a:buClr>
              <a:buSzPts val="2800"/>
              <a:buFont typeface="Arial"/>
              <a:buChar char="•"/>
            </a:pPr>
            <a:r>
              <a:rPr b="0" i="0" lang="en-GB" sz="2800" u="none" cap="none" strike="noStrike">
                <a:solidFill>
                  <a:schemeClr val="dk1"/>
                </a:solidFill>
                <a:latin typeface="Calibri"/>
                <a:ea typeface="Calibri"/>
                <a:cs typeface="Calibri"/>
                <a:sym typeface="Calibri"/>
              </a:rPr>
              <a:t>Competitor actions</a:t>
            </a:r>
            <a:endParaRPr/>
          </a:p>
          <a:p>
            <a:pPr indent="-457200" lvl="2" marL="1371600" marR="0" rtl="0" algn="l">
              <a:spcBef>
                <a:spcPts val="0"/>
              </a:spcBef>
              <a:spcAft>
                <a:spcPts val="0"/>
              </a:spcAft>
              <a:buClr>
                <a:schemeClr val="dk1"/>
              </a:buClr>
              <a:buSzPts val="2800"/>
              <a:buFont typeface="Arial"/>
              <a:buChar char="•"/>
            </a:pPr>
            <a:r>
              <a:rPr b="0" i="0" lang="en-GB" sz="2800" u="none" cap="none" strike="noStrike">
                <a:solidFill>
                  <a:schemeClr val="dk1"/>
                </a:solidFill>
                <a:latin typeface="Calibri"/>
                <a:ea typeface="Calibri"/>
                <a:cs typeface="Calibri"/>
                <a:sym typeface="Calibri"/>
              </a:rPr>
              <a:t>Your costs</a:t>
            </a:r>
            <a:endParaRPr/>
          </a:p>
          <a:p>
            <a:pPr indent="-457200" lvl="2" marL="1371600" marR="0" rtl="0" algn="l">
              <a:spcBef>
                <a:spcPts val="0"/>
              </a:spcBef>
              <a:spcAft>
                <a:spcPts val="0"/>
              </a:spcAft>
              <a:buClr>
                <a:schemeClr val="dk1"/>
              </a:buClr>
              <a:buSzPts val="2800"/>
              <a:buFont typeface="Arial"/>
              <a:buChar char="•"/>
            </a:pPr>
            <a:r>
              <a:rPr b="0" i="0" lang="en-GB" sz="2800" u="none" cap="none" strike="noStrike">
                <a:solidFill>
                  <a:schemeClr val="dk1"/>
                </a:solidFill>
                <a:latin typeface="Calibri"/>
                <a:ea typeface="Calibri"/>
                <a:cs typeface="Calibri"/>
                <a:sym typeface="Calibri"/>
              </a:rPr>
              <a:t>Your profit margins (the amount by which your income from sales exceeds your business costs)</a:t>
            </a:r>
            <a:endParaRPr/>
          </a:p>
          <a:p>
            <a:pPr indent="-457200" lvl="2" marL="1371600" marR="0" rtl="0" algn="l">
              <a:spcBef>
                <a:spcPts val="0"/>
              </a:spcBef>
              <a:spcAft>
                <a:spcPts val="0"/>
              </a:spcAft>
              <a:buClr>
                <a:schemeClr val="dk1"/>
              </a:buClr>
              <a:buSzPts val="2800"/>
              <a:buFont typeface="Arial"/>
              <a:buChar char="•"/>
            </a:pPr>
            <a:r>
              <a:rPr b="0" i="0" lang="en-GB" sz="2800" u="none" cap="none" strike="noStrike">
                <a:solidFill>
                  <a:schemeClr val="dk1"/>
                </a:solidFill>
                <a:latin typeface="Calibri"/>
                <a:ea typeface="Calibri"/>
                <a:cs typeface="Calibri"/>
                <a:sym typeface="Calibri"/>
              </a:rPr>
              <a:t>The likely consumer spend</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rPr lang="en-GB" sz="2800">
                <a:solidFill>
                  <a:schemeClr val="dk1"/>
                </a:solidFill>
                <a:latin typeface="Calibri"/>
                <a:ea typeface="Calibri"/>
                <a:cs typeface="Calibri"/>
                <a:sym typeface="Calibri"/>
              </a:rPr>
              <a:t> </a:t>
            </a:r>
            <a:endParaRPr b="1" sz="2800">
              <a:solidFill>
                <a:schemeClr val="dk1"/>
              </a:solidFill>
              <a:latin typeface="Calibri"/>
              <a:ea typeface="Calibri"/>
              <a:cs typeface="Calibri"/>
              <a:sym typeface="Calibri"/>
            </a:endParaRPr>
          </a:p>
        </p:txBody>
      </p:sp>
      <p:sp>
        <p:nvSpPr>
          <p:cNvPr id="222" name="Google Shape;222;p12"/>
          <p:cNvSpPr txBox="1"/>
          <p:nvPr/>
        </p:nvSpPr>
        <p:spPr>
          <a:xfrm>
            <a:off x="1610675" y="1735450"/>
            <a:ext cx="5442000" cy="708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sz="3400">
                <a:solidFill>
                  <a:srgbClr val="660066"/>
                </a:solidFill>
                <a:latin typeface="Calibri"/>
                <a:ea typeface="Calibri"/>
                <a:cs typeface="Calibri"/>
                <a:sym typeface="Calibri"/>
              </a:rPr>
              <a:t>Unit 3. Pricing strategy</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13"/>
          <p:cNvSpPr txBox="1"/>
          <p:nvPr/>
        </p:nvSpPr>
        <p:spPr>
          <a:xfrm>
            <a:off x="1612710" y="1485900"/>
            <a:ext cx="14554200" cy="523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800">
                <a:solidFill>
                  <a:srgbClr val="660066"/>
                </a:solidFill>
                <a:latin typeface="Calibri"/>
                <a:ea typeface="Calibri"/>
                <a:cs typeface="Calibri"/>
                <a:sym typeface="Calibri"/>
              </a:rPr>
              <a:t>Unit 3. Pricing  - Types of Pricing Strategies</a:t>
            </a:r>
            <a:endParaRPr b="1" sz="2800">
              <a:solidFill>
                <a:srgbClr val="660066"/>
              </a:solidFill>
              <a:latin typeface="Calibri"/>
              <a:ea typeface="Calibri"/>
              <a:cs typeface="Calibri"/>
              <a:sym typeface="Calibri"/>
            </a:endParaRPr>
          </a:p>
        </p:txBody>
      </p:sp>
      <p:sp>
        <p:nvSpPr>
          <p:cNvPr id="228" name="Google Shape;228;p13"/>
          <p:cNvSpPr txBox="1"/>
          <p:nvPr/>
        </p:nvSpPr>
        <p:spPr>
          <a:xfrm>
            <a:off x="1143000" y="3238500"/>
            <a:ext cx="17602200" cy="95410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rPr lang="en-GB" sz="2800">
                <a:solidFill>
                  <a:schemeClr val="dk1"/>
                </a:solidFill>
                <a:latin typeface="Calibri"/>
                <a:ea typeface="Calibri"/>
                <a:cs typeface="Calibri"/>
                <a:sym typeface="Calibri"/>
              </a:rPr>
              <a:t> </a:t>
            </a:r>
            <a:endParaRPr b="1" sz="2800">
              <a:solidFill>
                <a:schemeClr val="dk1"/>
              </a:solidFill>
              <a:latin typeface="Calibri"/>
              <a:ea typeface="Calibri"/>
              <a:cs typeface="Calibri"/>
              <a:sym typeface="Calibri"/>
            </a:endParaRPr>
          </a:p>
        </p:txBody>
      </p:sp>
      <p:graphicFrame>
        <p:nvGraphicFramePr>
          <p:cNvPr id="229" name="Google Shape;229;p13"/>
          <p:cNvGraphicFramePr/>
          <p:nvPr/>
        </p:nvGraphicFramePr>
        <p:xfrm>
          <a:off x="1371600" y="2247900"/>
          <a:ext cx="3000000" cy="3000000"/>
        </p:xfrm>
        <a:graphic>
          <a:graphicData uri="http://schemas.openxmlformats.org/drawingml/2006/table">
            <a:tbl>
              <a:tblPr bandRow="1" firstRow="1">
                <a:noFill/>
                <a:tableStyleId>{6078BB52-EDB0-4CD9-B13F-B33DE38397EC}</a:tableStyleId>
              </a:tblPr>
              <a:tblGrid>
                <a:gridCol w="3048000"/>
                <a:gridCol w="3048000"/>
                <a:gridCol w="3048000"/>
                <a:gridCol w="3048000"/>
              </a:tblGrid>
              <a:tr h="370850">
                <a:tc>
                  <a:txBody>
                    <a:bodyPr/>
                    <a:lstStyle/>
                    <a:p>
                      <a:pPr indent="0" lvl="0" marL="0" marR="0" rtl="0" algn="l">
                        <a:spcBef>
                          <a:spcPts val="0"/>
                        </a:spcBef>
                        <a:spcAft>
                          <a:spcPts val="0"/>
                        </a:spcAft>
                        <a:buNone/>
                      </a:pPr>
                      <a:r>
                        <a:rPr lang="en-GB" sz="1800" u="none" cap="none" strike="noStrike"/>
                        <a:t>Strategy</a:t>
                      </a:r>
                      <a:endParaRPr sz="1800"/>
                    </a:p>
                  </a:txBody>
                  <a:tcPr marT="45725" marB="45725" marR="91450" marL="91450"/>
                </a:tc>
                <a:tc>
                  <a:txBody>
                    <a:bodyPr/>
                    <a:lstStyle/>
                    <a:p>
                      <a:pPr indent="0" lvl="0" marL="0" marR="0" rtl="0" algn="l">
                        <a:spcBef>
                          <a:spcPts val="0"/>
                        </a:spcBef>
                        <a:spcAft>
                          <a:spcPts val="0"/>
                        </a:spcAft>
                        <a:buNone/>
                      </a:pPr>
                      <a:r>
                        <a:rPr lang="en-GB" sz="1800"/>
                        <a:t>Definition</a:t>
                      </a:r>
                      <a:endParaRPr sz="1800"/>
                    </a:p>
                  </a:txBody>
                  <a:tcPr marT="45725" marB="45725" marR="91450" marL="91450"/>
                </a:tc>
                <a:tc>
                  <a:txBody>
                    <a:bodyPr/>
                    <a:lstStyle/>
                    <a:p>
                      <a:pPr indent="0" lvl="0" marL="0" marR="0" rtl="0" algn="l">
                        <a:spcBef>
                          <a:spcPts val="0"/>
                        </a:spcBef>
                        <a:spcAft>
                          <a:spcPts val="0"/>
                        </a:spcAft>
                        <a:buNone/>
                      </a:pPr>
                      <a:r>
                        <a:rPr lang="en-GB" sz="1800"/>
                        <a:t>Advantages</a:t>
                      </a:r>
                      <a:endParaRPr sz="1800"/>
                    </a:p>
                  </a:txBody>
                  <a:tcPr marT="45725" marB="45725" marR="91450" marL="91450"/>
                </a:tc>
                <a:tc>
                  <a:txBody>
                    <a:bodyPr/>
                    <a:lstStyle/>
                    <a:p>
                      <a:pPr indent="0" lvl="0" marL="0" marR="0" rtl="0" algn="l">
                        <a:spcBef>
                          <a:spcPts val="0"/>
                        </a:spcBef>
                        <a:spcAft>
                          <a:spcPts val="0"/>
                        </a:spcAft>
                        <a:buNone/>
                      </a:pPr>
                      <a:r>
                        <a:rPr lang="en-GB" sz="1800"/>
                        <a:t>Disadvantages</a:t>
                      </a:r>
                      <a:endParaRPr sz="1800"/>
                    </a:p>
                  </a:txBody>
                  <a:tcPr marT="45725" marB="45725" marR="91450" marL="91450"/>
                </a:tc>
              </a:tr>
              <a:tr h="370850">
                <a:tc>
                  <a:txBody>
                    <a:bodyPr/>
                    <a:lstStyle/>
                    <a:p>
                      <a:pPr indent="0" lvl="0" marL="0" marR="0" rtl="0" algn="l">
                        <a:lnSpc>
                          <a:spcPct val="100000"/>
                        </a:lnSpc>
                        <a:spcBef>
                          <a:spcPts val="0"/>
                        </a:spcBef>
                        <a:spcAft>
                          <a:spcPts val="0"/>
                        </a:spcAft>
                        <a:buClr>
                          <a:schemeClr val="lt1"/>
                        </a:buClr>
                        <a:buSzPts val="1800"/>
                        <a:buFont typeface="Calibri"/>
                        <a:buNone/>
                      </a:pPr>
                      <a:r>
                        <a:rPr lang="en-GB" sz="1800">
                          <a:solidFill>
                            <a:schemeClr val="lt1"/>
                          </a:solidFill>
                          <a:latin typeface="Calibri"/>
                          <a:ea typeface="Calibri"/>
                          <a:cs typeface="Calibri"/>
                          <a:sym typeface="Calibri"/>
                        </a:rPr>
                        <a:t>Cost-based or cost-plus pricing</a:t>
                      </a:r>
                      <a:endParaRPr/>
                    </a:p>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GB" sz="1800">
                          <a:solidFill>
                            <a:schemeClr val="lt1"/>
                          </a:solidFill>
                          <a:latin typeface="Calibri"/>
                          <a:ea typeface="Calibri"/>
                          <a:cs typeface="Calibri"/>
                          <a:sym typeface="Calibri"/>
                        </a:rPr>
                        <a:t>This strategy is very simple – you calculate the cost of your goods or service and add a margin e.g. if your product costs €2.50 to make and you add a margin of 50% then your price is €5.00</a:t>
                      </a:r>
                      <a:endParaRPr sz="1800"/>
                    </a:p>
                  </a:txBody>
                  <a:tcPr marT="45725" marB="45725" marR="91450" marL="91450"/>
                </a:tc>
                <a:tc>
                  <a:txBody>
                    <a:bodyPr/>
                    <a:lstStyle/>
                    <a:p>
                      <a:pPr indent="0" lvl="0" marL="0" marR="0" rtl="0" algn="l">
                        <a:spcBef>
                          <a:spcPts val="0"/>
                        </a:spcBef>
                        <a:spcAft>
                          <a:spcPts val="0"/>
                        </a:spcAft>
                        <a:buNone/>
                      </a:pPr>
                      <a:r>
                        <a:rPr lang="en-GB" sz="1800"/>
                        <a:t>Easy to calculate and easy to implement</a:t>
                      </a:r>
                      <a:endParaRPr sz="1800"/>
                    </a:p>
                  </a:txBody>
                  <a:tcPr marT="45725" marB="45725" marR="91450" marL="91450"/>
                </a:tc>
                <a:tc>
                  <a:txBody>
                    <a:bodyPr/>
                    <a:lstStyle/>
                    <a:p>
                      <a:pPr indent="0" lvl="0" marL="0" marR="0" rtl="0" algn="l">
                        <a:spcBef>
                          <a:spcPts val="0"/>
                        </a:spcBef>
                        <a:spcAft>
                          <a:spcPts val="0"/>
                        </a:spcAft>
                        <a:buNone/>
                      </a:pPr>
                      <a:r>
                        <a:rPr lang="en-GB" sz="1800"/>
                        <a:t>Are your cost calculations accurate?</a:t>
                      </a:r>
                      <a:endParaRPr/>
                    </a:p>
                    <a:p>
                      <a:pPr indent="0" lvl="0" marL="0" marR="0" rtl="0" algn="l">
                        <a:spcBef>
                          <a:spcPts val="0"/>
                        </a:spcBef>
                        <a:spcAft>
                          <a:spcPts val="0"/>
                        </a:spcAft>
                        <a:buNone/>
                      </a:pPr>
                      <a:r>
                        <a:rPr lang="en-GB" sz="1800"/>
                        <a:t>Focuses only in the internal operations</a:t>
                      </a:r>
                      <a:r>
                        <a:rPr lang="en-GB" sz="1800"/>
                        <a:t> and not on the customer’s potential willingness to pay more</a:t>
                      </a:r>
                      <a:endParaRPr sz="1800"/>
                    </a:p>
                  </a:txBody>
                  <a:tcPr marT="45725" marB="45725" marR="91450" marL="91450"/>
                </a:tc>
              </a:tr>
              <a:tr h="370850">
                <a:tc>
                  <a:txBody>
                    <a:bodyPr/>
                    <a:lstStyle/>
                    <a:p>
                      <a:pPr indent="0" lvl="0" marL="0" marR="0" rtl="0" algn="l">
                        <a:lnSpc>
                          <a:spcPct val="100000"/>
                        </a:lnSpc>
                        <a:spcBef>
                          <a:spcPts val="0"/>
                        </a:spcBef>
                        <a:spcAft>
                          <a:spcPts val="0"/>
                        </a:spcAft>
                        <a:buClr>
                          <a:schemeClr val="lt1"/>
                        </a:buClr>
                        <a:buSzPts val="1800"/>
                        <a:buFont typeface="Calibri"/>
                        <a:buNone/>
                      </a:pPr>
                      <a:r>
                        <a:rPr lang="en-GB" sz="1800">
                          <a:solidFill>
                            <a:schemeClr val="lt1"/>
                          </a:solidFill>
                          <a:latin typeface="Calibri"/>
                          <a:ea typeface="Calibri"/>
                          <a:cs typeface="Calibri"/>
                          <a:sym typeface="Calibri"/>
                        </a:rPr>
                        <a:t>Market-based pricing</a:t>
                      </a:r>
                      <a:endParaRPr/>
                    </a:p>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GB" sz="1800">
                          <a:solidFill>
                            <a:schemeClr val="lt1"/>
                          </a:solidFill>
                          <a:latin typeface="Calibri"/>
                          <a:ea typeface="Calibri"/>
                          <a:cs typeface="Calibri"/>
                          <a:sym typeface="Calibri"/>
                        </a:rPr>
                        <a:t>This strategy looks at the market so you pricing is very similar to your competitors</a:t>
                      </a:r>
                      <a:endParaRPr sz="1800"/>
                    </a:p>
                  </a:txBody>
                  <a:tcPr marT="45725" marB="45725" marR="91450" marL="91450"/>
                </a:tc>
                <a:tc>
                  <a:txBody>
                    <a:bodyPr/>
                    <a:lstStyle/>
                    <a:p>
                      <a:pPr indent="0" lvl="0" marL="0" marR="0" rtl="0" algn="l">
                        <a:spcBef>
                          <a:spcPts val="0"/>
                        </a:spcBef>
                        <a:spcAft>
                          <a:spcPts val="0"/>
                        </a:spcAft>
                        <a:buNone/>
                      </a:pPr>
                      <a:r>
                        <a:rPr lang="en-GB" sz="1800"/>
                        <a:t>Moves beyond the internal focus and looks at the external market</a:t>
                      </a:r>
                      <a:endParaRPr sz="1800"/>
                    </a:p>
                  </a:txBody>
                  <a:tcPr marT="45725" marB="45725" marR="91450" marL="91450"/>
                </a:tc>
                <a:tc>
                  <a:txBody>
                    <a:bodyPr/>
                    <a:lstStyle/>
                    <a:p>
                      <a:pPr indent="0" lvl="0" marL="0" marR="0" rtl="0" algn="l">
                        <a:spcBef>
                          <a:spcPts val="0"/>
                        </a:spcBef>
                        <a:spcAft>
                          <a:spcPts val="0"/>
                        </a:spcAft>
                        <a:buNone/>
                      </a:pPr>
                      <a:r>
                        <a:rPr lang="en-GB" sz="1800"/>
                        <a:t>Doesn’t consider customer</a:t>
                      </a:r>
                      <a:r>
                        <a:rPr lang="en-GB" sz="1800"/>
                        <a:t> willingness to pay more</a:t>
                      </a:r>
                      <a:endParaRPr sz="1800"/>
                    </a:p>
                  </a:txBody>
                  <a:tcPr marT="45725" marB="45725" marR="91450" marL="91450"/>
                </a:tc>
              </a:tr>
              <a:tr h="370850">
                <a:tc>
                  <a:txBody>
                    <a:bodyPr/>
                    <a:lstStyle/>
                    <a:p>
                      <a:pPr indent="0" lvl="0" marL="0" marR="0" rtl="0" algn="l">
                        <a:lnSpc>
                          <a:spcPct val="100000"/>
                        </a:lnSpc>
                        <a:spcBef>
                          <a:spcPts val="0"/>
                        </a:spcBef>
                        <a:spcAft>
                          <a:spcPts val="0"/>
                        </a:spcAft>
                        <a:buClr>
                          <a:schemeClr val="lt1"/>
                        </a:buClr>
                        <a:buSzPts val="1800"/>
                        <a:buFont typeface="Calibri"/>
                        <a:buNone/>
                      </a:pPr>
                      <a:r>
                        <a:rPr lang="en-GB" sz="1800">
                          <a:solidFill>
                            <a:schemeClr val="lt1"/>
                          </a:solidFill>
                          <a:latin typeface="Calibri"/>
                          <a:ea typeface="Calibri"/>
                          <a:cs typeface="Calibri"/>
                          <a:sym typeface="Calibri"/>
                        </a:rPr>
                        <a:t>Value-based pricing</a:t>
                      </a:r>
                      <a:endParaRPr/>
                    </a:p>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lnSpc>
                          <a:spcPct val="100000"/>
                        </a:lnSpc>
                        <a:spcBef>
                          <a:spcPts val="0"/>
                        </a:spcBef>
                        <a:spcAft>
                          <a:spcPts val="0"/>
                        </a:spcAft>
                        <a:buClr>
                          <a:schemeClr val="lt1"/>
                        </a:buClr>
                        <a:buSzPts val="1800"/>
                        <a:buFont typeface="Calibri"/>
                        <a:buNone/>
                      </a:pPr>
                      <a:r>
                        <a:rPr lang="en-GB" sz="1800">
                          <a:solidFill>
                            <a:schemeClr val="lt1"/>
                          </a:solidFill>
                          <a:latin typeface="Calibri"/>
                          <a:ea typeface="Calibri"/>
                          <a:cs typeface="Calibri"/>
                          <a:sym typeface="Calibri"/>
                        </a:rPr>
                        <a:t>This strategy estimates the value of your product based on the customer’s perspective and then prices accordingly – it can be a difficult strategy to implement </a:t>
                      </a:r>
                      <a:endParaRPr sz="1800"/>
                    </a:p>
                  </a:txBody>
                  <a:tcPr marT="45725" marB="45725" marR="91450" marL="91450"/>
                </a:tc>
                <a:tc>
                  <a:txBody>
                    <a:bodyPr/>
                    <a:lstStyle/>
                    <a:p>
                      <a:pPr indent="0" lvl="0" marL="0" marR="0" rtl="0" algn="l">
                        <a:spcBef>
                          <a:spcPts val="0"/>
                        </a:spcBef>
                        <a:spcAft>
                          <a:spcPts val="0"/>
                        </a:spcAft>
                        <a:buNone/>
                      </a:pPr>
                      <a:r>
                        <a:rPr lang="en-GB" sz="1800"/>
                        <a:t>Considers the customer</a:t>
                      </a:r>
                      <a:r>
                        <a:rPr lang="en-GB" sz="1800"/>
                        <a:t> willingness to pay</a:t>
                      </a:r>
                      <a:endParaRPr sz="1800"/>
                    </a:p>
                  </a:txBody>
                  <a:tcPr marT="45725" marB="45725" marR="91450" marL="91450"/>
                </a:tc>
                <a:tc>
                  <a:txBody>
                    <a:bodyPr/>
                    <a:lstStyle/>
                    <a:p>
                      <a:pPr indent="0" lvl="0" marL="0" marR="0" rtl="0" algn="l">
                        <a:spcBef>
                          <a:spcPts val="0"/>
                        </a:spcBef>
                        <a:spcAft>
                          <a:spcPts val="0"/>
                        </a:spcAft>
                        <a:buNone/>
                      </a:pPr>
                      <a:r>
                        <a:rPr lang="en-GB" sz="1800"/>
                        <a:t>Can be difficult</a:t>
                      </a:r>
                      <a:r>
                        <a:rPr lang="en-GB" sz="1800"/>
                        <a:t> to implement as you must be able to calculate the price your customer is willing to pay</a:t>
                      </a:r>
                      <a:endParaRPr sz="1800"/>
                    </a:p>
                  </a:txBody>
                  <a:tcPr marT="45725" marB="45725" marR="91450" marL="91450"/>
                </a:tc>
              </a:tr>
            </a:tbl>
          </a:graphicData>
        </a:graphic>
      </p:graphicFrame>
      <p:sp>
        <p:nvSpPr>
          <p:cNvPr id="230" name="Google Shape;230;p13"/>
          <p:cNvSpPr txBox="1"/>
          <p:nvPr/>
        </p:nvSpPr>
        <p:spPr>
          <a:xfrm>
            <a:off x="1371600" y="7429500"/>
            <a:ext cx="14554200" cy="156966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400">
                <a:solidFill>
                  <a:schemeClr val="dk1"/>
                </a:solidFill>
                <a:latin typeface="Calibri"/>
                <a:ea typeface="Calibri"/>
                <a:cs typeface="Calibri"/>
                <a:sym typeface="Calibri"/>
              </a:rPr>
              <a:t>Recommendation:</a:t>
            </a:r>
            <a:endParaRPr/>
          </a:p>
          <a:p>
            <a:pPr indent="-342900" lvl="0" marL="342900" marR="0" rtl="0" algn="l">
              <a:spcBef>
                <a:spcPts val="0"/>
              </a:spcBef>
              <a:spcAft>
                <a:spcPts val="0"/>
              </a:spcAft>
              <a:buClr>
                <a:schemeClr val="dk1"/>
              </a:buClr>
              <a:buSzPts val="2400"/>
              <a:buFont typeface="Arial"/>
              <a:buChar char="•"/>
            </a:pPr>
            <a:r>
              <a:rPr lang="en-GB" sz="2400">
                <a:solidFill>
                  <a:schemeClr val="dk1"/>
                </a:solidFill>
                <a:latin typeface="Calibri"/>
                <a:ea typeface="Calibri"/>
                <a:cs typeface="Calibri"/>
                <a:sym typeface="Calibri"/>
              </a:rPr>
              <a:t>Use a Balanced Revenue Management Approach and incorporate elements of all three strategies</a:t>
            </a:r>
            <a:endParaRPr/>
          </a:p>
          <a:p>
            <a:pPr indent="-342900" lvl="0" marL="342900" marR="0" rtl="0" algn="l">
              <a:spcBef>
                <a:spcPts val="0"/>
              </a:spcBef>
              <a:spcAft>
                <a:spcPts val="0"/>
              </a:spcAft>
              <a:buClr>
                <a:schemeClr val="dk1"/>
              </a:buClr>
              <a:buSzPts val="2400"/>
              <a:buFont typeface="Arial"/>
              <a:buChar char="•"/>
            </a:pPr>
            <a:r>
              <a:rPr lang="en-GB" sz="2400">
                <a:solidFill>
                  <a:schemeClr val="dk1"/>
                </a:solidFill>
                <a:latin typeface="Calibri"/>
                <a:ea typeface="Calibri"/>
                <a:cs typeface="Calibri"/>
                <a:sym typeface="Calibri"/>
              </a:rPr>
              <a:t>Make sure all elements of your business are included e.g. sales, marketing etc.</a:t>
            </a:r>
            <a:endParaRPr/>
          </a:p>
          <a:p>
            <a:pPr indent="-342900" lvl="0" marL="342900" marR="0" rtl="0" algn="l">
              <a:spcBef>
                <a:spcPts val="0"/>
              </a:spcBef>
              <a:spcAft>
                <a:spcPts val="0"/>
              </a:spcAft>
              <a:buClr>
                <a:schemeClr val="dk1"/>
              </a:buClr>
              <a:buSzPts val="2400"/>
              <a:buFont typeface="Arial"/>
              <a:buChar char="•"/>
            </a:pPr>
            <a:r>
              <a:rPr lang="en-GB" sz="2400">
                <a:solidFill>
                  <a:schemeClr val="dk1"/>
                </a:solidFill>
                <a:latin typeface="Calibri"/>
                <a:ea typeface="Calibri"/>
                <a:cs typeface="Calibri"/>
                <a:sym typeface="Calibri"/>
              </a:rPr>
              <a:t>Different products may require different strategies</a:t>
            </a:r>
            <a:endParaRPr sz="24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14"/>
          <p:cNvSpPr txBox="1"/>
          <p:nvPr/>
        </p:nvSpPr>
        <p:spPr>
          <a:xfrm>
            <a:off x="1600200" y="2247900"/>
            <a:ext cx="14554200" cy="3539430"/>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None/>
            </a:pPr>
            <a:r>
              <a:rPr b="1" lang="en-GB" sz="2800">
                <a:solidFill>
                  <a:schemeClr val="dk1"/>
                </a:solidFill>
                <a:latin typeface="Calibri"/>
                <a:ea typeface="Calibri"/>
                <a:cs typeface="Calibri"/>
                <a:sym typeface="Calibri"/>
              </a:rPr>
              <a:t>Other topics</a:t>
            </a:r>
            <a:endParaRPr/>
          </a:p>
          <a:p>
            <a:pPr indent="-285750" lvl="0" marL="285750" marR="0" rtl="0" algn="l">
              <a:lnSpc>
                <a:spcPct val="200000"/>
              </a:lnSpc>
              <a:spcBef>
                <a:spcPts val="0"/>
              </a:spcBef>
              <a:spcAft>
                <a:spcPts val="0"/>
              </a:spcAft>
              <a:buClr>
                <a:schemeClr val="dk1"/>
              </a:buClr>
              <a:buSzPts val="2800"/>
              <a:buFont typeface="Arial"/>
              <a:buChar char="•"/>
            </a:pPr>
            <a:r>
              <a:rPr lang="en-GB" sz="2800">
                <a:solidFill>
                  <a:schemeClr val="dk1"/>
                </a:solidFill>
                <a:latin typeface="Calibri"/>
                <a:ea typeface="Calibri"/>
                <a:cs typeface="Calibri"/>
                <a:sym typeface="Calibri"/>
              </a:rPr>
              <a:t>Building relationships with banks</a:t>
            </a:r>
            <a:endParaRPr/>
          </a:p>
          <a:p>
            <a:pPr indent="-285750" lvl="0" marL="285750" marR="0" rtl="0" algn="l">
              <a:lnSpc>
                <a:spcPct val="200000"/>
              </a:lnSpc>
              <a:spcBef>
                <a:spcPts val="0"/>
              </a:spcBef>
              <a:spcAft>
                <a:spcPts val="0"/>
              </a:spcAft>
              <a:buClr>
                <a:schemeClr val="dk1"/>
              </a:buClr>
              <a:buSzPts val="2800"/>
              <a:buFont typeface="Arial"/>
              <a:buChar char="•"/>
            </a:pPr>
            <a:r>
              <a:rPr lang="en-GB" sz="2800">
                <a:solidFill>
                  <a:schemeClr val="dk1"/>
                </a:solidFill>
                <a:latin typeface="Calibri"/>
                <a:ea typeface="Calibri"/>
                <a:cs typeface="Calibri"/>
                <a:sym typeface="Calibri"/>
              </a:rPr>
              <a:t>Investing in yourself – building networks</a:t>
            </a:r>
            <a:endParaRPr/>
          </a:p>
          <a:p>
            <a:pPr indent="-285750" lvl="0" marL="285750" marR="0" rtl="0" algn="l">
              <a:lnSpc>
                <a:spcPct val="200000"/>
              </a:lnSpc>
              <a:spcBef>
                <a:spcPts val="0"/>
              </a:spcBef>
              <a:spcAft>
                <a:spcPts val="0"/>
              </a:spcAft>
              <a:buClr>
                <a:schemeClr val="dk1"/>
              </a:buClr>
              <a:buSzPts val="2800"/>
              <a:buFont typeface="Arial"/>
              <a:buChar char="•"/>
            </a:pPr>
            <a:r>
              <a:rPr lang="en-GB" sz="2800">
                <a:solidFill>
                  <a:schemeClr val="dk1"/>
                </a:solidFill>
                <a:latin typeface="Calibri"/>
                <a:ea typeface="Calibri"/>
                <a:cs typeface="Calibri"/>
                <a:sym typeface="Calibri"/>
              </a:rPr>
              <a:t>CPD</a:t>
            </a:r>
            <a:endParaRPr sz="2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 name="Shape 33"/>
        <p:cNvGrpSpPr/>
        <p:nvPr/>
      </p:nvGrpSpPr>
      <p:grpSpPr>
        <a:xfrm>
          <a:off x="0" y="0"/>
          <a:ext cx="0" cy="0"/>
          <a:chOff x="0" y="0"/>
          <a:chExt cx="0" cy="0"/>
        </a:xfrm>
      </p:grpSpPr>
      <p:pic>
        <p:nvPicPr>
          <p:cNvPr id="34" name="Google Shape;34;p2"/>
          <p:cNvPicPr preferRelativeResize="0"/>
          <p:nvPr/>
        </p:nvPicPr>
        <p:blipFill rotWithShape="1">
          <a:blip r:embed="rId3">
            <a:alphaModFix/>
          </a:blip>
          <a:srcRect b="0" l="0" r="0" t="0"/>
          <a:stretch/>
        </p:blipFill>
        <p:spPr>
          <a:xfrm>
            <a:off x="1028700" y="9258300"/>
            <a:ext cx="3198719" cy="702057"/>
          </a:xfrm>
          <a:prstGeom prst="rect">
            <a:avLst/>
          </a:prstGeom>
          <a:noFill/>
          <a:ln>
            <a:noFill/>
          </a:ln>
        </p:spPr>
      </p:pic>
      <p:sp>
        <p:nvSpPr>
          <p:cNvPr id="35" name="Google Shape;35;p2"/>
          <p:cNvSpPr/>
          <p:nvPr/>
        </p:nvSpPr>
        <p:spPr>
          <a:xfrm rot="5400000">
            <a:off x="1592100" y="4214227"/>
            <a:ext cx="702000"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 name="Google Shape;36;p2"/>
          <p:cNvSpPr/>
          <p:nvPr/>
        </p:nvSpPr>
        <p:spPr>
          <a:xfrm rot="5400000">
            <a:off x="1592100" y="5375855"/>
            <a:ext cx="702000"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 name="Google Shape;37;p2"/>
          <p:cNvSpPr/>
          <p:nvPr/>
        </p:nvSpPr>
        <p:spPr>
          <a:xfrm rot="5400000">
            <a:off x="1599027" y="6607146"/>
            <a:ext cx="702000"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 name="Google Shape;38;p2"/>
          <p:cNvSpPr txBox="1"/>
          <p:nvPr/>
        </p:nvSpPr>
        <p:spPr>
          <a:xfrm>
            <a:off x="1524000" y="1503549"/>
            <a:ext cx="9462656"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4000">
                <a:solidFill>
                  <a:srgbClr val="660066"/>
                </a:solidFill>
                <a:latin typeface="Calibri"/>
                <a:ea typeface="Calibri"/>
                <a:cs typeface="Calibri"/>
                <a:sym typeface="Calibri"/>
              </a:rPr>
              <a:t>Objectives &amp; Goals </a:t>
            </a:r>
            <a:endParaRPr/>
          </a:p>
        </p:txBody>
      </p:sp>
      <p:sp>
        <p:nvSpPr>
          <p:cNvPr id="39" name="Google Shape;39;p2"/>
          <p:cNvSpPr txBox="1"/>
          <p:nvPr/>
        </p:nvSpPr>
        <p:spPr>
          <a:xfrm>
            <a:off x="1524000" y="2262365"/>
            <a:ext cx="10040186" cy="52322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GB" sz="2800">
                <a:solidFill>
                  <a:schemeClr val="dk1"/>
                </a:solidFill>
                <a:latin typeface="Calibri"/>
                <a:ea typeface="Calibri"/>
                <a:cs typeface="Calibri"/>
                <a:sym typeface="Calibri"/>
              </a:rPr>
              <a:t>At the end of this module you will be able to:</a:t>
            </a:r>
            <a:endParaRPr/>
          </a:p>
        </p:txBody>
      </p:sp>
      <p:sp>
        <p:nvSpPr>
          <p:cNvPr id="40" name="Google Shape;40;p2"/>
          <p:cNvSpPr txBox="1"/>
          <p:nvPr/>
        </p:nvSpPr>
        <p:spPr>
          <a:xfrm>
            <a:off x="2667000" y="4294025"/>
            <a:ext cx="6284400" cy="523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2800">
                <a:solidFill>
                  <a:schemeClr val="dk1"/>
                </a:solidFill>
                <a:latin typeface="Calibri"/>
                <a:ea typeface="Calibri"/>
                <a:cs typeface="Calibri"/>
                <a:sym typeface="Calibri"/>
              </a:rPr>
              <a:t>Understand the concept of cash flow</a:t>
            </a:r>
            <a:endParaRPr sz="2800">
              <a:solidFill>
                <a:schemeClr val="dk1"/>
              </a:solidFill>
              <a:latin typeface="Calibri"/>
              <a:ea typeface="Calibri"/>
              <a:cs typeface="Calibri"/>
              <a:sym typeface="Calibri"/>
            </a:endParaRPr>
          </a:p>
        </p:txBody>
      </p:sp>
      <p:sp>
        <p:nvSpPr>
          <p:cNvPr id="41" name="Google Shape;41;p2"/>
          <p:cNvSpPr txBox="1"/>
          <p:nvPr/>
        </p:nvSpPr>
        <p:spPr>
          <a:xfrm>
            <a:off x="2666987" y="5502640"/>
            <a:ext cx="5124900" cy="523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2800">
                <a:solidFill>
                  <a:schemeClr val="dk1"/>
                </a:solidFill>
                <a:latin typeface="Calibri"/>
                <a:ea typeface="Calibri"/>
                <a:cs typeface="Calibri"/>
                <a:sym typeface="Calibri"/>
              </a:rPr>
              <a:t>Manage your cash flow cycle</a:t>
            </a:r>
            <a:endParaRPr sz="2800">
              <a:solidFill>
                <a:schemeClr val="dk1"/>
              </a:solidFill>
              <a:latin typeface="Calibri"/>
              <a:ea typeface="Calibri"/>
              <a:cs typeface="Calibri"/>
              <a:sym typeface="Calibri"/>
            </a:endParaRPr>
          </a:p>
        </p:txBody>
      </p:sp>
      <p:sp>
        <p:nvSpPr>
          <p:cNvPr id="42" name="Google Shape;42;p2"/>
          <p:cNvSpPr txBox="1"/>
          <p:nvPr/>
        </p:nvSpPr>
        <p:spPr>
          <a:xfrm>
            <a:off x="2666999" y="6703412"/>
            <a:ext cx="5124900" cy="523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2800">
                <a:solidFill>
                  <a:schemeClr val="dk1"/>
                </a:solidFill>
                <a:latin typeface="Calibri"/>
                <a:ea typeface="Calibri"/>
                <a:cs typeface="Calibri"/>
                <a:sym typeface="Calibri"/>
              </a:rPr>
              <a:t>Forecast your cash flow</a:t>
            </a:r>
            <a:endParaRPr sz="2800">
              <a:solidFill>
                <a:schemeClr val="dk1"/>
              </a:solidFill>
              <a:latin typeface="Calibri"/>
              <a:ea typeface="Calibri"/>
              <a:cs typeface="Calibri"/>
              <a:sym typeface="Calibri"/>
            </a:endParaRPr>
          </a:p>
        </p:txBody>
      </p:sp>
      <p:pic>
        <p:nvPicPr>
          <p:cNvPr id="43" name="Google Shape;43;p2"/>
          <p:cNvPicPr preferRelativeResize="0"/>
          <p:nvPr/>
        </p:nvPicPr>
        <p:blipFill rotWithShape="1">
          <a:blip r:embed="rId4">
            <a:alphaModFix/>
          </a:blip>
          <a:srcRect b="6869" l="2852" r="3200" t="6499"/>
          <a:stretch/>
        </p:blipFill>
        <p:spPr>
          <a:xfrm>
            <a:off x="9677400" y="4381320"/>
            <a:ext cx="7391400" cy="4543860"/>
          </a:xfrm>
          <a:prstGeom prst="rect">
            <a:avLst/>
          </a:prstGeom>
          <a:noFill/>
          <a:ln>
            <a:noFill/>
          </a:ln>
        </p:spPr>
      </p:pic>
      <p:sp>
        <p:nvSpPr>
          <p:cNvPr id="44" name="Google Shape;44;p2"/>
          <p:cNvSpPr/>
          <p:nvPr/>
        </p:nvSpPr>
        <p:spPr>
          <a:xfrm rot="5400000">
            <a:off x="1592072" y="7882737"/>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5" name="Google Shape;45;p2"/>
          <p:cNvSpPr txBox="1"/>
          <p:nvPr/>
        </p:nvSpPr>
        <p:spPr>
          <a:xfrm>
            <a:off x="2667001" y="7995575"/>
            <a:ext cx="6545100" cy="523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2800">
                <a:solidFill>
                  <a:schemeClr val="dk1"/>
                </a:solidFill>
                <a:latin typeface="Calibri"/>
                <a:ea typeface="Calibri"/>
                <a:cs typeface="Calibri"/>
                <a:sym typeface="Calibri"/>
              </a:rPr>
              <a:t>Understand pricing for your enterprise</a:t>
            </a:r>
            <a:endParaRPr sz="2800">
              <a:solidFill>
                <a:schemeClr val="dk1"/>
              </a:solidFill>
              <a:latin typeface="Calibri"/>
              <a:ea typeface="Calibri"/>
              <a:cs typeface="Calibri"/>
              <a:sym typeface="Calibri"/>
            </a:endParaRPr>
          </a:p>
        </p:txBody>
      </p:sp>
      <p:sp>
        <p:nvSpPr>
          <p:cNvPr id="46" name="Google Shape;46;p2"/>
          <p:cNvSpPr txBox="1"/>
          <p:nvPr/>
        </p:nvSpPr>
        <p:spPr>
          <a:xfrm>
            <a:off x="2667000" y="3232000"/>
            <a:ext cx="12556800" cy="6156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lang="en-GB" sz="2800">
                <a:solidFill>
                  <a:schemeClr val="dk1"/>
                </a:solidFill>
                <a:latin typeface="Calibri"/>
                <a:ea typeface="Calibri"/>
                <a:cs typeface="Calibri"/>
                <a:sym typeface="Calibri"/>
              </a:rPr>
              <a:t>U</a:t>
            </a:r>
            <a:r>
              <a:rPr lang="en-GB" sz="2800">
                <a:solidFill>
                  <a:schemeClr val="dk1"/>
                </a:solidFill>
                <a:latin typeface="Calibri"/>
                <a:ea typeface="Calibri"/>
                <a:cs typeface="Calibri"/>
                <a:sym typeface="Calibri"/>
              </a:rPr>
              <a:t>nderstand the key importance of finance for entrepreneurship and their link</a:t>
            </a:r>
            <a:endParaRPr sz="2800">
              <a:solidFill>
                <a:schemeClr val="dk1"/>
              </a:solidFill>
              <a:latin typeface="Calibri"/>
              <a:ea typeface="Calibri"/>
              <a:cs typeface="Calibri"/>
              <a:sym typeface="Calibri"/>
            </a:endParaRPr>
          </a:p>
        </p:txBody>
      </p:sp>
      <p:sp>
        <p:nvSpPr>
          <p:cNvPr id="47" name="Google Shape;47;p2"/>
          <p:cNvSpPr/>
          <p:nvPr/>
        </p:nvSpPr>
        <p:spPr>
          <a:xfrm rot="5400000">
            <a:off x="1592100" y="3152952"/>
            <a:ext cx="702000"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15"/>
          <p:cNvSpPr txBox="1"/>
          <p:nvPr/>
        </p:nvSpPr>
        <p:spPr>
          <a:xfrm>
            <a:off x="1447800" y="1573291"/>
            <a:ext cx="35814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4000">
                <a:solidFill>
                  <a:srgbClr val="660066"/>
                </a:solidFill>
                <a:latin typeface="Calibri"/>
                <a:ea typeface="Calibri"/>
                <a:cs typeface="Calibri"/>
                <a:sym typeface="Calibri"/>
              </a:rPr>
              <a:t>Summing up</a:t>
            </a:r>
            <a:endParaRPr/>
          </a:p>
        </p:txBody>
      </p:sp>
      <p:sp>
        <p:nvSpPr>
          <p:cNvPr id="241" name="Google Shape;241;p15"/>
          <p:cNvSpPr txBox="1"/>
          <p:nvPr/>
        </p:nvSpPr>
        <p:spPr>
          <a:xfrm>
            <a:off x="2188631" y="3055213"/>
            <a:ext cx="2743201"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800">
                <a:solidFill>
                  <a:schemeClr val="dk1"/>
                </a:solidFill>
                <a:latin typeface="Calibri"/>
                <a:ea typeface="Calibri"/>
                <a:cs typeface="Calibri"/>
                <a:sym typeface="Calibri"/>
              </a:rPr>
              <a:t>Profitability</a:t>
            </a:r>
            <a:endParaRPr b="1" sz="2800">
              <a:solidFill>
                <a:schemeClr val="dk1"/>
              </a:solidFill>
              <a:latin typeface="Calibri"/>
              <a:ea typeface="Calibri"/>
              <a:cs typeface="Calibri"/>
              <a:sym typeface="Calibri"/>
            </a:endParaRPr>
          </a:p>
        </p:txBody>
      </p:sp>
      <p:sp>
        <p:nvSpPr>
          <p:cNvPr id="242" name="Google Shape;242;p15"/>
          <p:cNvSpPr txBox="1"/>
          <p:nvPr/>
        </p:nvSpPr>
        <p:spPr>
          <a:xfrm>
            <a:off x="2188624" y="3763100"/>
            <a:ext cx="2840700" cy="3010800"/>
          </a:xfrm>
          <a:prstGeom prst="rect">
            <a:avLst/>
          </a:prstGeom>
          <a:noFill/>
          <a:ln>
            <a:noFill/>
          </a:ln>
        </p:spPr>
        <p:txBody>
          <a:bodyPr anchorCtr="0" anchor="ctr" bIns="45700" lIns="91425" spcFirstLastPara="1" rIns="91425" wrap="square" tIns="45700">
            <a:spAutoFit/>
          </a:bodyPr>
          <a:lstStyle/>
          <a:p>
            <a:pPr indent="0" lvl="0" marL="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Revenues</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Costs</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Profit</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Profitability</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Business Plan</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SzPts val="1100"/>
              <a:buNone/>
            </a:pPr>
            <a:r>
              <a:rPr lang="en-GB" sz="2400">
                <a:solidFill>
                  <a:schemeClr val="dk1"/>
                </a:solidFill>
                <a:latin typeface="Calibri"/>
                <a:ea typeface="Calibri"/>
                <a:cs typeface="Calibri"/>
                <a:sym typeface="Calibri"/>
              </a:rPr>
              <a:t>Entrepreneurship</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p:txBody>
      </p:sp>
      <p:sp>
        <p:nvSpPr>
          <p:cNvPr id="243" name="Google Shape;243;p15"/>
          <p:cNvSpPr txBox="1"/>
          <p:nvPr/>
        </p:nvSpPr>
        <p:spPr>
          <a:xfrm>
            <a:off x="7543800" y="7320290"/>
            <a:ext cx="2743201"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800">
                <a:solidFill>
                  <a:schemeClr val="dk1"/>
                </a:solidFill>
                <a:latin typeface="Calibri"/>
                <a:ea typeface="Calibri"/>
                <a:cs typeface="Calibri"/>
                <a:sym typeface="Calibri"/>
              </a:rPr>
              <a:t>Pricing</a:t>
            </a:r>
            <a:endParaRPr b="1" sz="2800">
              <a:solidFill>
                <a:schemeClr val="dk1"/>
              </a:solidFill>
              <a:latin typeface="Calibri"/>
              <a:ea typeface="Calibri"/>
              <a:cs typeface="Calibri"/>
              <a:sym typeface="Calibri"/>
            </a:endParaRPr>
          </a:p>
        </p:txBody>
      </p:sp>
      <p:sp>
        <p:nvSpPr>
          <p:cNvPr id="244" name="Google Shape;244;p15"/>
          <p:cNvSpPr txBox="1"/>
          <p:nvPr/>
        </p:nvSpPr>
        <p:spPr>
          <a:xfrm>
            <a:off x="13080774" y="3081524"/>
            <a:ext cx="2743201"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800">
                <a:solidFill>
                  <a:schemeClr val="dk1"/>
                </a:solidFill>
                <a:latin typeface="Calibri"/>
                <a:ea typeface="Calibri"/>
                <a:cs typeface="Calibri"/>
                <a:sym typeface="Calibri"/>
              </a:rPr>
              <a:t>Cash Flow</a:t>
            </a:r>
            <a:endParaRPr b="1" sz="2800">
              <a:solidFill>
                <a:schemeClr val="dk1"/>
              </a:solidFill>
              <a:latin typeface="Calibri"/>
              <a:ea typeface="Calibri"/>
              <a:cs typeface="Calibri"/>
              <a:sym typeface="Calibri"/>
            </a:endParaRPr>
          </a:p>
        </p:txBody>
      </p:sp>
      <p:sp>
        <p:nvSpPr>
          <p:cNvPr id="245" name="Google Shape;245;p15"/>
          <p:cNvSpPr txBox="1"/>
          <p:nvPr/>
        </p:nvSpPr>
        <p:spPr>
          <a:xfrm>
            <a:off x="13080772" y="3522365"/>
            <a:ext cx="3378427" cy="156966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lang="en-GB" sz="2400">
                <a:solidFill>
                  <a:schemeClr val="dk1"/>
                </a:solidFill>
                <a:latin typeface="Calibri"/>
                <a:ea typeface="Calibri"/>
                <a:cs typeface="Calibri"/>
                <a:sym typeface="Calibri"/>
              </a:rPr>
              <a:t>Cash Flow Cycle</a:t>
            </a:r>
            <a:endParaRPr/>
          </a:p>
          <a:p>
            <a:pPr indent="0" lvl="0" marL="0" marR="0" rtl="0" algn="l">
              <a:spcBef>
                <a:spcPts val="0"/>
              </a:spcBef>
              <a:spcAft>
                <a:spcPts val="0"/>
              </a:spcAft>
              <a:buNone/>
            </a:pPr>
            <a:r>
              <a:rPr lang="en-GB" sz="2400">
                <a:solidFill>
                  <a:schemeClr val="dk1"/>
                </a:solidFill>
                <a:latin typeface="Calibri"/>
                <a:ea typeface="Calibri"/>
                <a:cs typeface="Calibri"/>
                <a:sym typeface="Calibri"/>
              </a:rPr>
              <a:t>Cash Flow Management</a:t>
            </a:r>
            <a:endParaRPr/>
          </a:p>
          <a:p>
            <a:pPr indent="0" lvl="0" marL="0" marR="0" rtl="0" algn="l">
              <a:spcBef>
                <a:spcPts val="0"/>
              </a:spcBef>
              <a:spcAft>
                <a:spcPts val="0"/>
              </a:spcAft>
              <a:buNone/>
            </a:pPr>
            <a:r>
              <a:rPr lang="en-GB" sz="2400">
                <a:solidFill>
                  <a:schemeClr val="dk1"/>
                </a:solidFill>
                <a:latin typeface="Calibri"/>
                <a:ea typeface="Calibri"/>
                <a:cs typeface="Calibri"/>
                <a:sym typeface="Calibri"/>
              </a:rPr>
              <a:t>Cash Flow Forecasting</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p:txBody>
      </p:sp>
      <p:sp>
        <p:nvSpPr>
          <p:cNvPr id="246" name="Google Shape;246;p15"/>
          <p:cNvSpPr/>
          <p:nvPr/>
        </p:nvSpPr>
        <p:spPr>
          <a:xfrm rot="5400000">
            <a:off x="1561069" y="3338044"/>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7" name="Google Shape;247;p15"/>
          <p:cNvSpPr/>
          <p:nvPr/>
        </p:nvSpPr>
        <p:spPr>
          <a:xfrm rot="5400000">
            <a:off x="6011672" y="7666228"/>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8" name="Google Shape;248;p15"/>
          <p:cNvSpPr/>
          <p:nvPr/>
        </p:nvSpPr>
        <p:spPr>
          <a:xfrm rot="5400000">
            <a:off x="12463044" y="3338044"/>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249" name="Google Shape;249;p15"/>
          <p:cNvPicPr preferRelativeResize="0"/>
          <p:nvPr/>
        </p:nvPicPr>
        <p:blipFill rotWithShape="1">
          <a:blip r:embed="rId3">
            <a:alphaModFix/>
          </a:blip>
          <a:srcRect b="0" l="0" r="0" t="0"/>
          <a:stretch/>
        </p:blipFill>
        <p:spPr>
          <a:xfrm>
            <a:off x="5791200" y="3330299"/>
            <a:ext cx="5439602" cy="3626401"/>
          </a:xfrm>
          <a:prstGeom prst="rect">
            <a:avLst/>
          </a:prstGeom>
          <a:noFill/>
          <a:ln>
            <a:noFill/>
          </a:ln>
        </p:spPr>
      </p:pic>
      <p:sp>
        <p:nvSpPr>
          <p:cNvPr id="250" name="Google Shape;250;p15"/>
          <p:cNvSpPr txBox="1"/>
          <p:nvPr/>
        </p:nvSpPr>
        <p:spPr>
          <a:xfrm>
            <a:off x="7543800" y="7804899"/>
            <a:ext cx="2286001" cy="1200329"/>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lang="en-GB" sz="2400">
                <a:solidFill>
                  <a:schemeClr val="dk1"/>
                </a:solidFill>
                <a:latin typeface="Calibri"/>
                <a:ea typeface="Calibri"/>
                <a:cs typeface="Calibri"/>
                <a:sym typeface="Calibri"/>
              </a:rPr>
              <a:t>What is pricing?</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rPr lang="en-GB" sz="2400">
                <a:solidFill>
                  <a:schemeClr val="dk1"/>
                </a:solidFill>
                <a:latin typeface="Calibri"/>
                <a:ea typeface="Calibri"/>
                <a:cs typeface="Calibri"/>
                <a:sym typeface="Calibri"/>
              </a:rPr>
              <a:t>Pricing Strategy</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pic>
        <p:nvPicPr>
          <p:cNvPr id="255" name="Google Shape;255;p17"/>
          <p:cNvPicPr preferRelativeResize="0"/>
          <p:nvPr/>
        </p:nvPicPr>
        <p:blipFill rotWithShape="1">
          <a:blip r:embed="rId3">
            <a:alphaModFix/>
          </a:blip>
          <a:srcRect b="0" l="0" r="0" t="0"/>
          <a:stretch/>
        </p:blipFill>
        <p:spPr>
          <a:xfrm>
            <a:off x="1028700" y="9258300"/>
            <a:ext cx="3198719" cy="702057"/>
          </a:xfrm>
          <a:prstGeom prst="rect">
            <a:avLst/>
          </a:prstGeom>
          <a:noFill/>
          <a:ln>
            <a:noFill/>
          </a:ln>
        </p:spPr>
      </p:pic>
      <p:sp>
        <p:nvSpPr>
          <p:cNvPr id="256" name="Google Shape;256;p17"/>
          <p:cNvSpPr txBox="1"/>
          <p:nvPr/>
        </p:nvSpPr>
        <p:spPr>
          <a:xfrm>
            <a:off x="4343400" y="4457700"/>
            <a:ext cx="9144000" cy="132343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660066"/>
              </a:buClr>
              <a:buSzPts val="8000"/>
              <a:buFont typeface="Calibri"/>
              <a:buNone/>
            </a:pPr>
            <a:r>
              <a:rPr b="1" lang="en-GB" sz="8000">
                <a:solidFill>
                  <a:srgbClr val="660066"/>
                </a:solidFill>
                <a:latin typeface="Calibri"/>
                <a:ea typeface="Calibri"/>
                <a:cs typeface="Calibri"/>
                <a:sym typeface="Calibri"/>
              </a:rPr>
              <a:t>Thank you!</a:t>
            </a:r>
            <a:endParaRPr b="1" i="0" sz="8000" u="none" cap="none" strike="noStrike">
              <a:solidFill>
                <a:srgbClr val="660066"/>
              </a:solidFill>
              <a:latin typeface="Calibri"/>
              <a:ea typeface="Calibri"/>
              <a:cs typeface="Calibri"/>
              <a:sym typeface="Calibri"/>
            </a:endParaRPr>
          </a:p>
        </p:txBody>
      </p:sp>
      <p:sp>
        <p:nvSpPr>
          <p:cNvPr id="257" name="Google Shape;257;p17"/>
          <p:cNvSpPr txBox="1"/>
          <p:nvPr/>
        </p:nvSpPr>
        <p:spPr>
          <a:xfrm>
            <a:off x="8153400" y="5981700"/>
            <a:ext cx="1981200" cy="38151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lang="en-GB" sz="2400">
                <a:solidFill>
                  <a:schemeClr val="dk1"/>
                </a:solidFill>
                <a:latin typeface="Calibri"/>
                <a:ea typeface="Calibri"/>
                <a:cs typeface="Calibri"/>
                <a:sym typeface="Calibri"/>
              </a:rPr>
              <a:t>dewproject.eu</a:t>
            </a:r>
            <a:endParaRPr sz="24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graphicFrame>
        <p:nvGraphicFramePr>
          <p:cNvPr id="53" name="Google Shape;53;g1bb3cd1d8dc_0_0"/>
          <p:cNvGraphicFramePr/>
          <p:nvPr/>
        </p:nvGraphicFramePr>
        <p:xfrm>
          <a:off x="729343" y="2705100"/>
          <a:ext cx="3000000" cy="3000000"/>
        </p:xfrm>
        <a:graphic>
          <a:graphicData uri="http://schemas.openxmlformats.org/drawingml/2006/table">
            <a:tbl>
              <a:tblPr bandRow="1" firstRow="1">
                <a:noFill/>
                <a:tableStyleId>{A8FBD88E-675E-45F6-9B07-ED1B479218AD}</a:tableStyleId>
              </a:tblPr>
              <a:tblGrid>
                <a:gridCol w="1881075"/>
                <a:gridCol w="4171100"/>
                <a:gridCol w="5479600"/>
                <a:gridCol w="5460825"/>
              </a:tblGrid>
              <a:tr h="218450">
                <a:tc>
                  <a:txBody>
                    <a:bodyPr/>
                    <a:lstStyle/>
                    <a:p>
                      <a:pPr indent="0" lvl="0" marL="0" marR="0" rtl="0" algn="ctr">
                        <a:spcBef>
                          <a:spcPts val="0"/>
                        </a:spcBef>
                        <a:spcAft>
                          <a:spcPts val="0"/>
                        </a:spcAft>
                        <a:buNone/>
                      </a:pPr>
                      <a:r>
                        <a:rPr lang="en-GB" sz="2000" u="none" cap="none" strike="noStrike">
                          <a:solidFill>
                            <a:schemeClr val="lt1"/>
                          </a:solidFill>
                        </a:rPr>
                        <a:t>COMPETENCE</a:t>
                      </a:r>
                      <a:endParaRPr sz="2000" u="none" cap="none" strike="noStrike">
                        <a:solidFill>
                          <a:schemeClr val="lt1"/>
                        </a:solidFill>
                      </a:endParaRPr>
                    </a:p>
                  </a:txBody>
                  <a:tcPr marT="45725" marB="45725" marR="91450" marL="91450" anchor="ctr">
                    <a:lnL cap="flat" cmpd="sng" w="28575">
                      <a:solidFill>
                        <a:srgbClr val="660066"/>
                      </a:solidFill>
                      <a:prstDash val="solid"/>
                      <a:round/>
                      <a:headEnd len="sm" w="sm" type="none"/>
                      <a:tailEnd len="sm" w="sm" type="none"/>
                    </a:lnL>
                    <a:lnR cap="flat" cmpd="sng" w="28575">
                      <a:solidFill>
                        <a:srgbClr val="660066"/>
                      </a:solidFill>
                      <a:prstDash val="solid"/>
                      <a:round/>
                      <a:headEnd len="sm" w="sm" type="none"/>
                      <a:tailEnd len="sm" w="sm" type="none"/>
                    </a:lnR>
                    <a:lnB cap="flat" cmpd="sng" w="19050">
                      <a:solidFill>
                        <a:srgbClr val="660066"/>
                      </a:solidFill>
                      <a:prstDash val="solid"/>
                      <a:round/>
                      <a:headEnd len="sm" w="sm" type="none"/>
                      <a:tailEnd len="sm" w="sm" type="none"/>
                    </a:lnB>
                    <a:solidFill>
                      <a:srgbClr val="660066"/>
                    </a:solidFill>
                  </a:tcPr>
                </a:tc>
                <a:tc>
                  <a:txBody>
                    <a:bodyPr/>
                    <a:lstStyle/>
                    <a:p>
                      <a:pPr indent="0" lvl="0" marL="0" marR="0" rtl="0" algn="ctr">
                        <a:spcBef>
                          <a:spcPts val="0"/>
                        </a:spcBef>
                        <a:spcAft>
                          <a:spcPts val="0"/>
                        </a:spcAft>
                        <a:buNone/>
                      </a:pPr>
                      <a:r>
                        <a:rPr lang="en-GB" sz="2000" u="none" cap="none" strike="noStrike">
                          <a:solidFill>
                            <a:schemeClr val="lt1"/>
                          </a:solidFill>
                        </a:rPr>
                        <a:t>PROFI</a:t>
                      </a:r>
                      <a:r>
                        <a:rPr lang="en-GB" sz="2000">
                          <a:solidFill>
                            <a:schemeClr val="lt1"/>
                          </a:solidFill>
                        </a:rPr>
                        <a:t>CIENCY</a:t>
                      </a:r>
                      <a:r>
                        <a:rPr lang="en-GB" sz="2000" u="none" cap="none" strike="noStrike">
                          <a:solidFill>
                            <a:schemeClr val="lt1"/>
                          </a:solidFill>
                        </a:rPr>
                        <a:t> LEVEL - FOUNDATION</a:t>
                      </a:r>
                      <a:endParaRPr sz="2000" u="none" cap="none" strike="noStrike">
                        <a:solidFill>
                          <a:schemeClr val="lt1"/>
                        </a:solidFill>
                      </a:endParaRPr>
                    </a:p>
                  </a:txBody>
                  <a:tcPr marT="45725" marB="45725" marR="91450" marL="91450" anchor="ctr">
                    <a:lnL cap="flat" cmpd="sng" w="28575">
                      <a:solidFill>
                        <a:srgbClr val="660066"/>
                      </a:solidFill>
                      <a:prstDash val="solid"/>
                      <a:round/>
                      <a:headEnd len="sm" w="sm" type="none"/>
                      <a:tailEnd len="sm" w="sm" type="none"/>
                    </a:lnL>
                    <a:lnB cap="flat" cmpd="sng" w="19050">
                      <a:solidFill>
                        <a:srgbClr val="660066"/>
                      </a:solidFill>
                      <a:prstDash val="solid"/>
                      <a:round/>
                      <a:headEnd len="sm" w="sm" type="none"/>
                      <a:tailEnd len="sm" w="sm" type="none"/>
                    </a:lnB>
                    <a:solidFill>
                      <a:srgbClr val="660066"/>
                    </a:solidFill>
                  </a:tcPr>
                </a:tc>
                <a:tc>
                  <a:txBody>
                    <a:bodyPr/>
                    <a:lstStyle/>
                    <a:p>
                      <a:pPr indent="0" lvl="0" marL="0" marR="0" rtl="0" algn="ctr">
                        <a:spcBef>
                          <a:spcPts val="0"/>
                        </a:spcBef>
                        <a:spcAft>
                          <a:spcPts val="0"/>
                        </a:spcAft>
                        <a:buNone/>
                      </a:pPr>
                      <a:r>
                        <a:rPr lang="en-GB" sz="2000" u="none" cap="none" strike="noStrike">
                          <a:solidFill>
                            <a:schemeClr val="lt1"/>
                          </a:solidFill>
                        </a:rPr>
                        <a:t>PROFICIENCY LEVEL - INTERMEDIATE</a:t>
                      </a:r>
                      <a:endParaRPr sz="2000" u="none" cap="none" strike="noStrike">
                        <a:solidFill>
                          <a:schemeClr val="lt1"/>
                        </a:solidFill>
                      </a:endParaRPr>
                    </a:p>
                  </a:txBody>
                  <a:tcPr marT="45725" marB="45725" marR="91450" marL="91450" anchor="ctr">
                    <a:lnR cap="flat" cmpd="sng" w="19050">
                      <a:solidFill>
                        <a:srgbClr val="660066"/>
                      </a:solidFill>
                      <a:prstDash val="solid"/>
                      <a:round/>
                      <a:headEnd len="sm" w="sm" type="none"/>
                      <a:tailEnd len="sm" w="sm" type="none"/>
                    </a:lnR>
                    <a:lnB cap="flat" cmpd="sng" w="19050">
                      <a:solidFill>
                        <a:srgbClr val="660066"/>
                      </a:solidFill>
                      <a:prstDash val="solid"/>
                      <a:round/>
                      <a:headEnd len="sm" w="sm" type="none"/>
                      <a:tailEnd len="sm" w="sm" type="none"/>
                    </a:lnB>
                    <a:solidFill>
                      <a:srgbClr val="660066"/>
                    </a:solidFill>
                  </a:tcPr>
                </a:tc>
                <a:tc>
                  <a:txBody>
                    <a:bodyPr/>
                    <a:lstStyle/>
                    <a:p>
                      <a:pPr indent="0" lvl="0" marL="0" marR="0" rtl="0" algn="ctr">
                        <a:spcBef>
                          <a:spcPts val="0"/>
                        </a:spcBef>
                        <a:spcAft>
                          <a:spcPts val="0"/>
                        </a:spcAft>
                        <a:buNone/>
                      </a:pPr>
                      <a:r>
                        <a:rPr lang="en-GB" sz="2000" u="none" cap="none" strike="noStrike">
                          <a:solidFill>
                            <a:schemeClr val="lt1"/>
                          </a:solidFill>
                        </a:rPr>
                        <a:t>PROFICIENCY LEVEL - ADVANCED</a:t>
                      </a:r>
                      <a:endParaRPr sz="2000" u="none" cap="none" strike="noStrike">
                        <a:solidFill>
                          <a:schemeClr val="lt1"/>
                        </a:solidFill>
                      </a:endParaRPr>
                    </a:p>
                  </a:txBody>
                  <a:tcPr marT="45725" marB="45725" marR="91450" marL="91450" anchor="ctr">
                    <a:lnL cap="flat" cmpd="sng" w="19050">
                      <a:solidFill>
                        <a:srgbClr val="660066"/>
                      </a:solidFill>
                      <a:prstDash val="solid"/>
                      <a:round/>
                      <a:headEnd len="sm" w="sm" type="none"/>
                      <a:tailEnd len="sm" w="sm" type="none"/>
                    </a:lnL>
                    <a:solidFill>
                      <a:srgbClr val="660066"/>
                    </a:solidFill>
                  </a:tcPr>
                </a:tc>
              </a:tr>
              <a:tr h="1234450">
                <a:tc>
                  <a:txBody>
                    <a:bodyPr/>
                    <a:lstStyle/>
                    <a:p>
                      <a:pPr indent="0" lvl="0" marL="0" marR="0" rtl="0" algn="l">
                        <a:spcBef>
                          <a:spcPts val="0"/>
                        </a:spcBef>
                        <a:spcAft>
                          <a:spcPts val="0"/>
                        </a:spcAft>
                        <a:buNone/>
                      </a:pPr>
                      <a:r>
                        <a:rPr b="1" lang="en-GB" sz="1800" u="none" cap="none" strike="noStrike">
                          <a:solidFill>
                            <a:srgbClr val="660066"/>
                          </a:solidFill>
                        </a:rPr>
                        <a:t>Self-awareness and self-efficacy</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GB" sz="1800"/>
                        <a:t>Learners trust their own ability to generate value for others</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GB" sz="1800"/>
                        <a:t>Learners can make the most of their strengths and weaknesses. </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b="1" lang="en-GB" sz="1800">
                          <a:solidFill>
                            <a:srgbClr val="660066"/>
                          </a:solidFill>
                        </a:rPr>
                        <a:t>Learners can compensate for their weaknesses by teaming up with others and by further developing their strengths.</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B cap="flat" cmpd="sng" w="19050">
                      <a:solidFill>
                        <a:srgbClr val="660066"/>
                      </a:solidFill>
                      <a:prstDash val="solid"/>
                      <a:round/>
                      <a:headEnd len="sm" w="sm" type="none"/>
                      <a:tailEnd len="sm" w="sm" type="none"/>
                    </a:lnB>
                    <a:solidFill>
                      <a:srgbClr val="E5DFEC"/>
                    </a:solidFill>
                  </a:tcPr>
                </a:tc>
              </a:tr>
              <a:tr h="1143000">
                <a:tc>
                  <a:txBody>
                    <a:bodyPr/>
                    <a:lstStyle/>
                    <a:p>
                      <a:pPr indent="0" lvl="0" marL="0" marR="0" rtl="0" algn="l">
                        <a:spcBef>
                          <a:spcPts val="0"/>
                        </a:spcBef>
                        <a:spcAft>
                          <a:spcPts val="0"/>
                        </a:spcAft>
                        <a:buNone/>
                      </a:pPr>
                      <a:r>
                        <a:rPr b="1" lang="en-GB" sz="1800">
                          <a:solidFill>
                            <a:srgbClr val="660066"/>
                          </a:solidFill>
                        </a:rPr>
                        <a:t>Motivation and perseverance</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GB" sz="1800"/>
                        <a:t>Learners want to follow their passion and create value for others.</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GB" sz="1800"/>
                        <a:t>Learners are willing to put effort and resources into following their passion and create value for others.</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GB" sz="1800"/>
                        <a:t>Learners can stay focused on their passion and keep creating value despite setbacks.</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r>
              <a:tr h="1143000">
                <a:tc>
                  <a:txBody>
                    <a:bodyPr/>
                    <a:lstStyle/>
                    <a:p>
                      <a:pPr indent="0" lvl="0" marL="0" marR="0" rtl="0" algn="l">
                        <a:spcBef>
                          <a:spcPts val="0"/>
                        </a:spcBef>
                        <a:spcAft>
                          <a:spcPts val="0"/>
                        </a:spcAft>
                        <a:buNone/>
                      </a:pPr>
                      <a:r>
                        <a:rPr b="1" lang="en-GB" sz="1800">
                          <a:solidFill>
                            <a:srgbClr val="660066"/>
                          </a:solidFill>
                        </a:rPr>
                        <a:t>Mobilising resources</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GB" sz="1800"/>
                        <a:t>Learners can find and use resources responsibly. </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GB" sz="1800"/>
                        <a:t>Learners can gather and manage different types of resources to create value for others. </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GB" sz="1800"/>
                        <a:t>Learners can define strategies to mobilise the resources they need to generate value for others.</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r>
              <a:tr h="1219200">
                <a:tc>
                  <a:txBody>
                    <a:bodyPr/>
                    <a:lstStyle/>
                    <a:p>
                      <a:pPr indent="0" lvl="0" marL="0" marR="0" rtl="0" algn="l">
                        <a:spcBef>
                          <a:spcPts val="0"/>
                        </a:spcBef>
                        <a:spcAft>
                          <a:spcPts val="0"/>
                        </a:spcAft>
                        <a:buNone/>
                      </a:pPr>
                      <a:r>
                        <a:rPr b="1" lang="en-GB" sz="1800">
                          <a:solidFill>
                            <a:srgbClr val="660066"/>
                          </a:solidFill>
                        </a:rPr>
                        <a:t>Financial and economic literacy </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GB" sz="1800"/>
                        <a:t>Learners can draw up the budget for a simple activity. </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GB" sz="1800"/>
                        <a:t>Learners can find funding options and manage a budget for their value creating activity.</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GB" sz="1800"/>
                        <a:t>Learners can make a plan for the financial sustainability of a value creating activity.</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r>
              <a:tr h="1066800">
                <a:tc>
                  <a:txBody>
                    <a:bodyPr/>
                    <a:lstStyle/>
                    <a:p>
                      <a:pPr indent="0" lvl="0" marL="0" marR="0" rtl="0" algn="l">
                        <a:spcBef>
                          <a:spcPts val="0"/>
                        </a:spcBef>
                        <a:spcAft>
                          <a:spcPts val="0"/>
                        </a:spcAft>
                        <a:buNone/>
                      </a:pPr>
                      <a:r>
                        <a:rPr b="1" lang="en-GB" sz="1800">
                          <a:solidFill>
                            <a:srgbClr val="660066"/>
                          </a:solidFill>
                        </a:rPr>
                        <a:t>Mobilising others</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GB" sz="1800"/>
                        <a:t>Learners can communicate their ideas clearly and with enthusiasm</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lang="en-GB" sz="1800"/>
                        <a:t>Learners can persuade, involve and inspire others in value-creating activities. </a:t>
                      </a:r>
                      <a:endParaRPr sz="1800"/>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c>
                  <a:txBody>
                    <a:bodyPr/>
                    <a:lstStyle/>
                    <a:p>
                      <a:pPr indent="0" lvl="0" marL="0" marR="0" rtl="0" algn="l">
                        <a:spcBef>
                          <a:spcPts val="0"/>
                        </a:spcBef>
                        <a:spcAft>
                          <a:spcPts val="0"/>
                        </a:spcAft>
                        <a:buNone/>
                      </a:pPr>
                      <a:r>
                        <a:rPr b="1" lang="en-GB" sz="1800">
                          <a:solidFill>
                            <a:srgbClr val="660066"/>
                          </a:solidFill>
                        </a:rPr>
                        <a:t>Learners can inspire others and get them on board for value-creating activities</a:t>
                      </a:r>
                      <a:endParaRPr b="1" sz="1800">
                        <a:solidFill>
                          <a:srgbClr val="660066"/>
                        </a:solidFill>
                      </a:endParaRPr>
                    </a:p>
                  </a:txBody>
                  <a:tcPr marT="45725" marB="45725" marR="91450" marL="91450" anchor="ctr">
                    <a:lnL cap="flat" cmpd="sng" w="19050">
                      <a:solidFill>
                        <a:srgbClr val="660066"/>
                      </a:solidFill>
                      <a:prstDash val="solid"/>
                      <a:round/>
                      <a:headEnd len="sm" w="sm" type="none"/>
                      <a:tailEnd len="sm" w="sm" type="none"/>
                    </a:lnL>
                    <a:lnR cap="flat" cmpd="sng" w="19050">
                      <a:solidFill>
                        <a:srgbClr val="660066"/>
                      </a:solidFill>
                      <a:prstDash val="solid"/>
                      <a:round/>
                      <a:headEnd len="sm" w="sm" type="none"/>
                      <a:tailEnd len="sm" w="sm" type="none"/>
                    </a:lnR>
                    <a:lnT cap="flat" cmpd="sng" w="19050">
                      <a:solidFill>
                        <a:srgbClr val="660066"/>
                      </a:solidFill>
                      <a:prstDash val="solid"/>
                      <a:round/>
                      <a:headEnd len="sm" w="sm" type="none"/>
                      <a:tailEnd len="sm" w="sm" type="none"/>
                    </a:lnT>
                    <a:lnB cap="flat" cmpd="sng" w="19050">
                      <a:solidFill>
                        <a:srgbClr val="660066"/>
                      </a:solidFill>
                      <a:prstDash val="solid"/>
                      <a:round/>
                      <a:headEnd len="sm" w="sm" type="none"/>
                      <a:tailEnd len="sm" w="sm" type="none"/>
                    </a:lnB>
                    <a:solidFill>
                      <a:srgbClr val="E5DFEC"/>
                    </a:solidFill>
                  </a:tcPr>
                </a:tc>
              </a:tr>
            </a:tbl>
          </a:graphicData>
        </a:graphic>
      </p:graphicFrame>
      <p:sp>
        <p:nvSpPr>
          <p:cNvPr id="54" name="Google Shape;54;g1bb3cd1d8dc_0_0"/>
          <p:cNvSpPr/>
          <p:nvPr/>
        </p:nvSpPr>
        <p:spPr>
          <a:xfrm>
            <a:off x="12112172" y="3086100"/>
            <a:ext cx="5798400" cy="1371600"/>
          </a:xfrm>
          <a:prstGeom prst="rect">
            <a:avLst/>
          </a:prstGeom>
          <a:noFill/>
          <a:ln cap="flat" cmpd="sng" w="76200">
            <a:solidFill>
              <a:srgbClr val="66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5" name="Google Shape;55;g1bb3cd1d8dc_0_0"/>
          <p:cNvSpPr txBox="1"/>
          <p:nvPr/>
        </p:nvSpPr>
        <p:spPr>
          <a:xfrm>
            <a:off x="1447800" y="1573291"/>
            <a:ext cx="14173200" cy="585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3200">
                <a:solidFill>
                  <a:srgbClr val="660066"/>
                </a:solidFill>
                <a:latin typeface="Calibri"/>
                <a:ea typeface="Calibri"/>
                <a:cs typeface="Calibri"/>
                <a:sym typeface="Calibri"/>
              </a:rPr>
              <a:t>EntreComp Framework – Resources Area</a:t>
            </a:r>
            <a:endParaRPr b="1" sz="3200">
              <a:solidFill>
                <a:srgbClr val="660066"/>
              </a:solidFill>
              <a:latin typeface="Calibri"/>
              <a:ea typeface="Calibri"/>
              <a:cs typeface="Calibri"/>
              <a:sym typeface="Calibri"/>
            </a:endParaRPr>
          </a:p>
        </p:txBody>
      </p:sp>
      <p:sp>
        <p:nvSpPr>
          <p:cNvPr id="56" name="Google Shape;56;g1bb3cd1d8dc_0_0"/>
          <p:cNvSpPr/>
          <p:nvPr/>
        </p:nvSpPr>
        <p:spPr>
          <a:xfrm>
            <a:off x="12108547" y="5410200"/>
            <a:ext cx="5798400" cy="1371600"/>
          </a:xfrm>
          <a:prstGeom prst="rect">
            <a:avLst/>
          </a:prstGeom>
          <a:noFill/>
          <a:ln cap="flat" cmpd="sng" w="76200">
            <a:solidFill>
              <a:srgbClr val="66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7" name="Google Shape;57;g1bb3cd1d8dc_0_0"/>
          <p:cNvSpPr/>
          <p:nvPr/>
        </p:nvSpPr>
        <p:spPr>
          <a:xfrm>
            <a:off x="12108547" y="6621800"/>
            <a:ext cx="5798400" cy="1371600"/>
          </a:xfrm>
          <a:prstGeom prst="rect">
            <a:avLst/>
          </a:prstGeom>
          <a:noFill/>
          <a:ln cap="flat" cmpd="sng" w="76200">
            <a:solidFill>
              <a:srgbClr val="66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3"/>
          <p:cNvSpPr txBox="1"/>
          <p:nvPr/>
        </p:nvSpPr>
        <p:spPr>
          <a:xfrm>
            <a:off x="1524000" y="1503549"/>
            <a:ext cx="9462656"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4000">
                <a:solidFill>
                  <a:srgbClr val="660066"/>
                </a:solidFill>
                <a:latin typeface="Calibri"/>
                <a:ea typeface="Calibri"/>
                <a:cs typeface="Calibri"/>
                <a:sym typeface="Calibri"/>
              </a:rPr>
              <a:t>Index</a:t>
            </a:r>
            <a:endParaRPr/>
          </a:p>
        </p:txBody>
      </p:sp>
      <p:grpSp>
        <p:nvGrpSpPr>
          <p:cNvPr id="63" name="Google Shape;63;p3"/>
          <p:cNvGrpSpPr/>
          <p:nvPr/>
        </p:nvGrpSpPr>
        <p:grpSpPr>
          <a:xfrm>
            <a:off x="2432400" y="2598200"/>
            <a:ext cx="7944900" cy="1861700"/>
            <a:chOff x="6186394" y="344894"/>
            <a:chExt cx="7944900" cy="1861700"/>
          </a:xfrm>
        </p:grpSpPr>
        <p:sp>
          <p:nvSpPr>
            <p:cNvPr id="64" name="Google Shape;64;p3"/>
            <p:cNvSpPr txBox="1"/>
            <p:nvPr/>
          </p:nvSpPr>
          <p:spPr>
            <a:xfrm>
              <a:off x="6186394" y="895294"/>
              <a:ext cx="6916200" cy="1311300"/>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Section 1: Profit &amp; Profitability</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Section 2: Revenues and costs</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SzPts val="1100"/>
                <a:buNone/>
              </a:pPr>
              <a:r>
                <a:rPr lang="en-GB" sz="2400">
                  <a:solidFill>
                    <a:schemeClr val="dk1"/>
                  </a:solidFill>
                  <a:latin typeface="Calibri"/>
                  <a:ea typeface="Calibri"/>
                  <a:cs typeface="Calibri"/>
                  <a:sym typeface="Calibri"/>
                </a:rPr>
                <a:t>Section 3: Access to finance   </a:t>
              </a:r>
              <a:endParaRPr sz="2400">
                <a:solidFill>
                  <a:schemeClr val="dk1"/>
                </a:solidFill>
                <a:latin typeface="Calibri"/>
                <a:ea typeface="Calibri"/>
                <a:cs typeface="Calibri"/>
                <a:sym typeface="Calibri"/>
              </a:endParaRPr>
            </a:p>
          </p:txBody>
        </p:sp>
        <p:sp>
          <p:nvSpPr>
            <p:cNvPr id="65" name="Google Shape;65;p3"/>
            <p:cNvSpPr txBox="1"/>
            <p:nvPr/>
          </p:nvSpPr>
          <p:spPr>
            <a:xfrm>
              <a:off x="6186394" y="344894"/>
              <a:ext cx="7944900" cy="523200"/>
            </a:xfrm>
            <a:prstGeom prst="rect">
              <a:avLst/>
            </a:prstGeom>
            <a:noFill/>
            <a:ln>
              <a:noFill/>
            </a:ln>
          </p:spPr>
          <p:txBody>
            <a:bodyPr anchorCtr="0" anchor="t" bIns="45700" lIns="108000" spcFirstLastPara="1" rIns="108000" wrap="square" tIns="45700">
              <a:spAutoFit/>
            </a:bodyPr>
            <a:lstStyle/>
            <a:p>
              <a:pPr indent="0" lvl="0" marL="0" rtl="0" algn="l">
                <a:lnSpc>
                  <a:spcPct val="115000"/>
                </a:lnSpc>
                <a:spcBef>
                  <a:spcPts val="0"/>
                </a:spcBef>
                <a:spcAft>
                  <a:spcPts val="0"/>
                </a:spcAft>
                <a:buSzPts val="1100"/>
                <a:buNone/>
              </a:pPr>
              <a:r>
                <a:rPr b="1" lang="en-GB" sz="2800">
                  <a:solidFill>
                    <a:schemeClr val="dk1"/>
                  </a:solidFill>
                  <a:latin typeface="Calibri"/>
                  <a:ea typeface="Calibri"/>
                  <a:cs typeface="Calibri"/>
                  <a:sym typeface="Calibri"/>
                </a:rPr>
                <a:t>Unit 1: From business idea to financial sustainability</a:t>
              </a:r>
              <a:endParaRPr b="1" sz="2800">
                <a:solidFill>
                  <a:schemeClr val="dk1"/>
                </a:solidFill>
                <a:latin typeface="Calibri"/>
                <a:ea typeface="Calibri"/>
                <a:cs typeface="Calibri"/>
                <a:sym typeface="Calibri"/>
              </a:endParaRPr>
            </a:p>
          </p:txBody>
        </p:sp>
      </p:grpSp>
      <p:grpSp>
        <p:nvGrpSpPr>
          <p:cNvPr id="66" name="Google Shape;66;p3"/>
          <p:cNvGrpSpPr/>
          <p:nvPr/>
        </p:nvGrpSpPr>
        <p:grpSpPr>
          <a:xfrm>
            <a:off x="2432398" y="5227671"/>
            <a:ext cx="5359502" cy="2857429"/>
            <a:chOff x="6186393" y="1511449"/>
            <a:chExt cx="5359502" cy="2857429"/>
          </a:xfrm>
        </p:grpSpPr>
        <p:sp>
          <p:nvSpPr>
            <p:cNvPr id="67" name="Google Shape;67;p3"/>
            <p:cNvSpPr txBox="1"/>
            <p:nvPr/>
          </p:nvSpPr>
          <p:spPr>
            <a:xfrm>
              <a:off x="6186395" y="2207678"/>
              <a:ext cx="5359500" cy="2161200"/>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Section 1: What is cash-flow?</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Section 2: What is the Cash Flow Cycle?</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SzPts val="1100"/>
                <a:buNone/>
              </a:pPr>
              <a:r>
                <a:rPr lang="en-GB" sz="2400">
                  <a:solidFill>
                    <a:schemeClr val="dk1"/>
                  </a:solidFill>
                  <a:latin typeface="Calibri"/>
                  <a:ea typeface="Calibri"/>
                  <a:cs typeface="Calibri"/>
                  <a:sym typeface="Calibri"/>
                </a:rPr>
                <a:t>Section 3: How to manage your cash flow</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SzPts val="1100"/>
                <a:buNone/>
              </a:pPr>
              <a:r>
                <a:rPr lang="en-GB" sz="2400">
                  <a:solidFill>
                    <a:schemeClr val="dk1"/>
                  </a:solidFill>
                  <a:latin typeface="Calibri"/>
                  <a:ea typeface="Calibri"/>
                  <a:cs typeface="Calibri"/>
                  <a:sym typeface="Calibri"/>
                </a:rPr>
                <a:t>Section 4: Cash flow forecasting</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GB" sz="2400">
                  <a:solidFill>
                    <a:schemeClr val="dk1"/>
                  </a:solidFill>
                  <a:latin typeface="Calibri"/>
                  <a:ea typeface="Calibri"/>
                  <a:cs typeface="Calibri"/>
                  <a:sym typeface="Calibri"/>
                </a:rPr>
                <a:t>Section 5: How do I do it?</a:t>
              </a:r>
              <a:endParaRPr sz="2400">
                <a:solidFill>
                  <a:schemeClr val="dk1"/>
                </a:solidFill>
                <a:latin typeface="Calibri"/>
                <a:ea typeface="Calibri"/>
                <a:cs typeface="Calibri"/>
                <a:sym typeface="Calibri"/>
              </a:endParaRPr>
            </a:p>
          </p:txBody>
        </p:sp>
        <p:sp>
          <p:nvSpPr>
            <p:cNvPr id="68" name="Google Shape;68;p3"/>
            <p:cNvSpPr txBox="1"/>
            <p:nvPr/>
          </p:nvSpPr>
          <p:spPr>
            <a:xfrm>
              <a:off x="6186393" y="1511449"/>
              <a:ext cx="5124900" cy="523200"/>
            </a:xfrm>
            <a:prstGeom prst="rect">
              <a:avLst/>
            </a:prstGeom>
            <a:noFill/>
            <a:ln>
              <a:noFill/>
            </a:ln>
          </p:spPr>
          <p:txBody>
            <a:bodyPr anchorCtr="0" anchor="t" bIns="45700" lIns="108000" spcFirstLastPara="1" rIns="108000" wrap="square" tIns="45700">
              <a:spAutoFit/>
            </a:bodyPr>
            <a:lstStyle/>
            <a:p>
              <a:pPr indent="0" lvl="0" marL="0" marR="0" rtl="0" algn="l">
                <a:spcBef>
                  <a:spcPts val="0"/>
                </a:spcBef>
                <a:spcAft>
                  <a:spcPts val="0"/>
                </a:spcAft>
                <a:buNone/>
              </a:pPr>
              <a:r>
                <a:rPr b="1" lang="en-GB" sz="2800">
                  <a:solidFill>
                    <a:schemeClr val="dk1"/>
                  </a:solidFill>
                  <a:latin typeface="Calibri"/>
                  <a:ea typeface="Calibri"/>
                  <a:cs typeface="Calibri"/>
                  <a:sym typeface="Calibri"/>
                </a:rPr>
                <a:t>Unit 2: Cash-flow</a:t>
              </a:r>
              <a:endParaRPr b="1" sz="2800">
                <a:solidFill>
                  <a:schemeClr val="dk1"/>
                </a:solidFill>
                <a:latin typeface="Calibri"/>
                <a:ea typeface="Calibri"/>
                <a:cs typeface="Calibri"/>
                <a:sym typeface="Calibri"/>
              </a:endParaRPr>
            </a:p>
          </p:txBody>
        </p:sp>
      </p:grpSp>
      <p:grpSp>
        <p:nvGrpSpPr>
          <p:cNvPr id="69" name="Google Shape;69;p3"/>
          <p:cNvGrpSpPr/>
          <p:nvPr/>
        </p:nvGrpSpPr>
        <p:grpSpPr>
          <a:xfrm>
            <a:off x="11726773" y="4571994"/>
            <a:ext cx="5124901" cy="2159818"/>
            <a:chOff x="5193768" y="287862"/>
            <a:chExt cx="5124901" cy="2159818"/>
          </a:xfrm>
        </p:grpSpPr>
        <p:sp>
          <p:nvSpPr>
            <p:cNvPr id="70" name="Google Shape;70;p3"/>
            <p:cNvSpPr txBox="1"/>
            <p:nvPr/>
          </p:nvSpPr>
          <p:spPr>
            <a:xfrm>
              <a:off x="5193769" y="877780"/>
              <a:ext cx="5124900" cy="1569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2400">
                  <a:solidFill>
                    <a:schemeClr val="dk1"/>
                  </a:solidFill>
                  <a:latin typeface="Calibri"/>
                  <a:ea typeface="Calibri"/>
                  <a:cs typeface="Calibri"/>
                  <a:sym typeface="Calibri"/>
                </a:rPr>
                <a:t>Section 1: </a:t>
              </a:r>
              <a:r>
                <a:rPr lang="en-GB" sz="2400">
                  <a:solidFill>
                    <a:schemeClr val="dk1"/>
                  </a:solidFill>
                  <a:latin typeface="Calibri"/>
                  <a:ea typeface="Calibri"/>
                  <a:cs typeface="Calibri"/>
                  <a:sym typeface="Calibri"/>
                </a:rPr>
                <a:t>Pricing</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rPr lang="en-GB" sz="2400">
                  <a:solidFill>
                    <a:schemeClr val="dk1"/>
                  </a:solidFill>
                  <a:latin typeface="Calibri"/>
                  <a:ea typeface="Calibri"/>
                  <a:cs typeface="Calibri"/>
                  <a:sym typeface="Calibri"/>
                </a:rPr>
                <a:t>Section 2: Pricing strategy</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rPr lang="en-GB" sz="2400">
                  <a:solidFill>
                    <a:schemeClr val="dk1"/>
                  </a:solidFill>
                  <a:latin typeface="Calibri"/>
                  <a:ea typeface="Calibri"/>
                  <a:cs typeface="Calibri"/>
                  <a:sym typeface="Calibri"/>
                </a:rPr>
                <a:t>Section 3: Types of pricing strategies</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rPr lang="en-GB" sz="2400">
                  <a:solidFill>
                    <a:schemeClr val="dk1"/>
                  </a:solidFill>
                  <a:latin typeface="Calibri"/>
                  <a:ea typeface="Calibri"/>
                  <a:cs typeface="Calibri"/>
                  <a:sym typeface="Calibri"/>
                </a:rPr>
                <a:t>Section 4: Other topics</a:t>
              </a:r>
              <a:endParaRPr sz="2400">
                <a:solidFill>
                  <a:schemeClr val="dk1"/>
                </a:solidFill>
                <a:latin typeface="Calibri"/>
                <a:ea typeface="Calibri"/>
                <a:cs typeface="Calibri"/>
                <a:sym typeface="Calibri"/>
              </a:endParaRPr>
            </a:p>
          </p:txBody>
        </p:sp>
        <p:sp>
          <p:nvSpPr>
            <p:cNvPr id="71" name="Google Shape;71;p3"/>
            <p:cNvSpPr txBox="1"/>
            <p:nvPr/>
          </p:nvSpPr>
          <p:spPr>
            <a:xfrm>
              <a:off x="5193768" y="287862"/>
              <a:ext cx="5124900" cy="523200"/>
            </a:xfrm>
            <a:prstGeom prst="rect">
              <a:avLst/>
            </a:prstGeom>
            <a:noFill/>
            <a:ln>
              <a:noFill/>
            </a:ln>
          </p:spPr>
          <p:txBody>
            <a:bodyPr anchorCtr="0" anchor="t" bIns="45700" lIns="108000" spcFirstLastPara="1" rIns="108000" wrap="square" tIns="45700">
              <a:spAutoFit/>
            </a:bodyPr>
            <a:lstStyle/>
            <a:p>
              <a:pPr indent="0" lvl="0" marL="0" marR="0" rtl="0" algn="l">
                <a:spcBef>
                  <a:spcPts val="0"/>
                </a:spcBef>
                <a:spcAft>
                  <a:spcPts val="0"/>
                </a:spcAft>
                <a:buNone/>
              </a:pPr>
              <a:r>
                <a:rPr b="1" lang="en-GB" sz="2800">
                  <a:solidFill>
                    <a:schemeClr val="dk1"/>
                  </a:solidFill>
                  <a:latin typeface="Calibri"/>
                  <a:ea typeface="Calibri"/>
                  <a:cs typeface="Calibri"/>
                  <a:sym typeface="Calibri"/>
                </a:rPr>
                <a:t>Unit 3: Pricing</a:t>
              </a:r>
              <a:endParaRPr b="1" sz="2800">
                <a:solidFill>
                  <a:schemeClr val="dk1"/>
                </a:solidFill>
                <a:latin typeface="Calibri"/>
                <a:ea typeface="Calibri"/>
                <a:cs typeface="Calibri"/>
                <a:sym typeface="Calibri"/>
              </a:endParaRPr>
            </a:p>
          </p:txBody>
        </p:sp>
      </p:grpSp>
      <p:sp>
        <p:nvSpPr>
          <p:cNvPr id="72" name="Google Shape;72;p3"/>
          <p:cNvSpPr/>
          <p:nvPr/>
        </p:nvSpPr>
        <p:spPr>
          <a:xfrm rot="5400000">
            <a:off x="1439700" y="2752914"/>
            <a:ext cx="702000"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3" name="Google Shape;73;p3"/>
          <p:cNvSpPr/>
          <p:nvPr/>
        </p:nvSpPr>
        <p:spPr>
          <a:xfrm rot="5400000">
            <a:off x="1592100" y="5375855"/>
            <a:ext cx="702000"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4" name="Google Shape;74;p3"/>
          <p:cNvSpPr/>
          <p:nvPr/>
        </p:nvSpPr>
        <p:spPr>
          <a:xfrm rot="5400000">
            <a:off x="10711852" y="4544196"/>
            <a:ext cx="702000"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g198a7ebc9da_0_9"/>
          <p:cNvSpPr txBox="1"/>
          <p:nvPr/>
        </p:nvSpPr>
        <p:spPr>
          <a:xfrm>
            <a:off x="1447800" y="1573300"/>
            <a:ext cx="12691500" cy="615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3400">
                <a:solidFill>
                  <a:srgbClr val="660066"/>
                </a:solidFill>
                <a:latin typeface="Calibri"/>
                <a:ea typeface="Calibri"/>
                <a:cs typeface="Calibri"/>
                <a:sym typeface="Calibri"/>
              </a:rPr>
              <a:t>1.	From business idea to financial sustainability</a:t>
            </a:r>
            <a:r>
              <a:rPr lang="en-GB" sz="3400"/>
              <a:t> - </a:t>
            </a:r>
            <a:r>
              <a:rPr b="1" lang="en-GB" sz="3400">
                <a:solidFill>
                  <a:srgbClr val="660066"/>
                </a:solidFill>
                <a:latin typeface="Calibri"/>
                <a:ea typeface="Calibri"/>
                <a:cs typeface="Calibri"/>
                <a:sym typeface="Calibri"/>
              </a:rPr>
              <a:t>Profit &amp; Profitability</a:t>
            </a:r>
            <a:endParaRPr sz="3400"/>
          </a:p>
        </p:txBody>
      </p:sp>
      <p:sp>
        <p:nvSpPr>
          <p:cNvPr id="80" name="Google Shape;80;g198a7ebc9da_0_9"/>
          <p:cNvSpPr txBox="1"/>
          <p:nvPr/>
        </p:nvSpPr>
        <p:spPr>
          <a:xfrm>
            <a:off x="1447800" y="2841866"/>
            <a:ext cx="15392400" cy="26781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GB" sz="2400">
                <a:solidFill>
                  <a:schemeClr val="dk1"/>
                </a:solidFill>
                <a:latin typeface="Calibri"/>
                <a:ea typeface="Calibri"/>
                <a:cs typeface="Calibri"/>
                <a:sym typeface="Calibri"/>
              </a:rPr>
              <a:t>Profitability is the basic and primary aim of all enterprises and entrepreneurs. </a:t>
            </a:r>
            <a:endParaRPr/>
          </a:p>
          <a:p>
            <a:pPr indent="0" lvl="0" marL="0" marR="0" rtl="0" algn="just">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just">
              <a:spcBef>
                <a:spcPts val="0"/>
              </a:spcBef>
              <a:spcAft>
                <a:spcPts val="0"/>
              </a:spcAft>
              <a:buNone/>
            </a:pPr>
            <a:r>
              <a:rPr lang="en-GB" sz="2400">
                <a:solidFill>
                  <a:schemeClr val="dk1"/>
                </a:solidFill>
                <a:latin typeface="Calibri"/>
                <a:ea typeface="Calibri"/>
                <a:cs typeface="Calibri"/>
                <a:sym typeface="Calibri"/>
              </a:rPr>
              <a:t>Without profitability, the business will not last long. </a:t>
            </a:r>
            <a:endParaRPr/>
          </a:p>
          <a:p>
            <a:pPr indent="0" lvl="0" marL="0" marR="0" rtl="0" algn="just">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just">
              <a:spcBef>
                <a:spcPts val="0"/>
              </a:spcBef>
              <a:spcAft>
                <a:spcPts val="0"/>
              </a:spcAft>
              <a:buNone/>
            </a:pPr>
            <a:r>
              <a:rPr b="1" lang="en-GB" sz="2400">
                <a:solidFill>
                  <a:schemeClr val="dk1"/>
                </a:solidFill>
                <a:latin typeface="Calibri"/>
                <a:ea typeface="Calibri"/>
                <a:cs typeface="Calibri"/>
                <a:sym typeface="Calibri"/>
              </a:rPr>
              <a:t>Profit and profit making</a:t>
            </a:r>
            <a:r>
              <a:rPr lang="en-GB" sz="2400">
                <a:solidFill>
                  <a:schemeClr val="dk1"/>
                </a:solidFill>
                <a:latin typeface="Calibri"/>
                <a:ea typeface="Calibri"/>
                <a:cs typeface="Calibri"/>
                <a:sym typeface="Calibri"/>
              </a:rPr>
              <a:t> are the preliminary concepts to best define what profitability is and why it matters.</a:t>
            </a:r>
            <a:endParaRPr/>
          </a:p>
          <a:p>
            <a:pPr indent="0" lvl="0" marL="0" marR="0" rtl="0" algn="just">
              <a:spcBef>
                <a:spcPts val="0"/>
              </a:spcBef>
              <a:spcAft>
                <a:spcPts val="0"/>
              </a:spcAft>
              <a:buNone/>
            </a:pPr>
            <a:r>
              <a:t/>
            </a:r>
            <a:endParaRPr b="1" sz="2400">
              <a:solidFill>
                <a:schemeClr val="dk1"/>
              </a:solidFill>
              <a:latin typeface="Calibri"/>
              <a:ea typeface="Calibri"/>
              <a:cs typeface="Calibri"/>
              <a:sym typeface="Calibri"/>
            </a:endParaRPr>
          </a:p>
          <a:p>
            <a:pPr indent="0" lvl="0" marL="0" marR="0" rtl="0" algn="just">
              <a:spcBef>
                <a:spcPts val="0"/>
              </a:spcBef>
              <a:spcAft>
                <a:spcPts val="0"/>
              </a:spcAft>
              <a:buNone/>
            </a:pPr>
            <a:r>
              <a:rPr lang="en-GB" sz="2400">
                <a:solidFill>
                  <a:schemeClr val="dk1"/>
                </a:solidFill>
                <a:latin typeface="Calibri"/>
                <a:ea typeface="Calibri"/>
                <a:cs typeface="Calibri"/>
                <a:sym typeface="Calibri"/>
              </a:rPr>
              <a:t>Profit is simply defined as the surplus after deducting costs from revenues.</a:t>
            </a:r>
            <a:endParaRPr/>
          </a:p>
        </p:txBody>
      </p:sp>
      <p:sp>
        <p:nvSpPr>
          <p:cNvPr id="81" name="Google Shape;81;g198a7ebc9da_0_9"/>
          <p:cNvSpPr txBox="1"/>
          <p:nvPr/>
        </p:nvSpPr>
        <p:spPr>
          <a:xfrm>
            <a:off x="5138737" y="6547973"/>
            <a:ext cx="8010600" cy="523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800">
                <a:solidFill>
                  <a:schemeClr val="dk1"/>
                </a:solidFill>
                <a:latin typeface="Helvetica Neue"/>
                <a:ea typeface="Helvetica Neue"/>
                <a:cs typeface="Helvetica Neue"/>
                <a:sym typeface="Helvetica Neue"/>
              </a:rPr>
              <a:t>PROFIT = TOTAL </a:t>
            </a:r>
            <a:r>
              <a:rPr b="1" lang="en-GB" sz="2800">
                <a:solidFill>
                  <a:schemeClr val="dk1"/>
                </a:solidFill>
                <a:latin typeface="Helvetica Neue"/>
                <a:ea typeface="Helvetica Neue"/>
                <a:cs typeface="Helvetica Neue"/>
                <a:sym typeface="Helvetica Neue"/>
              </a:rPr>
              <a:t>REVENUES</a:t>
            </a:r>
            <a:r>
              <a:rPr b="1" lang="en-GB" sz="2800">
                <a:solidFill>
                  <a:schemeClr val="dk1"/>
                </a:solidFill>
                <a:latin typeface="Helvetica Neue"/>
                <a:ea typeface="Helvetica Neue"/>
                <a:cs typeface="Helvetica Neue"/>
                <a:sym typeface="Helvetica Neue"/>
              </a:rPr>
              <a:t> – TOTAL COSTS</a:t>
            </a:r>
            <a:endParaRPr/>
          </a:p>
        </p:txBody>
      </p:sp>
      <p:sp>
        <p:nvSpPr>
          <p:cNvPr id="82" name="Google Shape;82;g198a7ebc9da_0_9"/>
          <p:cNvSpPr txBox="1"/>
          <p:nvPr/>
        </p:nvSpPr>
        <p:spPr>
          <a:xfrm>
            <a:off x="1447800" y="8252044"/>
            <a:ext cx="97536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2400">
                <a:solidFill>
                  <a:schemeClr val="dk1"/>
                </a:solidFill>
                <a:latin typeface="Calibri"/>
                <a:ea typeface="Calibri"/>
                <a:cs typeface="Calibri"/>
                <a:sym typeface="Calibri"/>
              </a:rPr>
              <a:t>To summarize, </a:t>
            </a:r>
            <a:r>
              <a:rPr b="1" lang="en-GB" sz="2400">
                <a:solidFill>
                  <a:schemeClr val="dk1"/>
                </a:solidFill>
                <a:latin typeface="Calibri"/>
                <a:ea typeface="Calibri"/>
                <a:cs typeface="Calibri"/>
                <a:sym typeface="Calibri"/>
              </a:rPr>
              <a:t>profit is an absolute measure of how profitable a business is</a:t>
            </a:r>
            <a:r>
              <a:rPr lang="en-GB" sz="2400">
                <a:solidFill>
                  <a:schemeClr val="dk1"/>
                </a:solidFill>
                <a:latin typeface="Calibri"/>
                <a:ea typeface="Calibri"/>
                <a:cs typeface="Calibri"/>
                <a:sym typeface="Calibri"/>
              </a:rPr>
              <a:t>.</a:t>
            </a:r>
            <a:endParaRPr/>
          </a:p>
        </p:txBody>
      </p:sp>
      <p:pic>
        <p:nvPicPr>
          <p:cNvPr id="83" name="Google Shape;83;g198a7ebc9da_0_9"/>
          <p:cNvPicPr preferRelativeResize="0"/>
          <p:nvPr/>
        </p:nvPicPr>
        <p:blipFill rotWithShape="1">
          <a:blip r:embed="rId3">
            <a:alphaModFix/>
          </a:blip>
          <a:srcRect b="18648" l="11107" r="12967" t="18648"/>
          <a:stretch/>
        </p:blipFill>
        <p:spPr>
          <a:xfrm>
            <a:off x="2209800" y="5850679"/>
            <a:ext cx="2322219" cy="191780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g198a7ebc9da_0_29"/>
          <p:cNvSpPr txBox="1"/>
          <p:nvPr/>
        </p:nvSpPr>
        <p:spPr>
          <a:xfrm>
            <a:off x="1447800" y="1573300"/>
            <a:ext cx="12670800" cy="615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3400">
                <a:solidFill>
                  <a:srgbClr val="660066"/>
                </a:solidFill>
                <a:latin typeface="Calibri"/>
                <a:ea typeface="Calibri"/>
                <a:cs typeface="Calibri"/>
                <a:sym typeface="Calibri"/>
              </a:rPr>
              <a:t>1.	From business idea to financial sustainability</a:t>
            </a:r>
            <a:r>
              <a:rPr lang="en-GB" sz="3400"/>
              <a:t> - </a:t>
            </a:r>
            <a:r>
              <a:rPr b="1" lang="en-GB" sz="3400">
                <a:solidFill>
                  <a:srgbClr val="660066"/>
                </a:solidFill>
                <a:latin typeface="Calibri"/>
                <a:ea typeface="Calibri"/>
                <a:cs typeface="Calibri"/>
                <a:sym typeface="Calibri"/>
              </a:rPr>
              <a:t>Profit &amp; Profitability</a:t>
            </a:r>
            <a:endParaRPr sz="3400"/>
          </a:p>
        </p:txBody>
      </p:sp>
      <p:sp>
        <p:nvSpPr>
          <p:cNvPr id="89" name="Google Shape;89;g198a7ebc9da_0_29"/>
          <p:cNvSpPr txBox="1"/>
          <p:nvPr/>
        </p:nvSpPr>
        <p:spPr>
          <a:xfrm>
            <a:off x="1447800" y="2857500"/>
            <a:ext cx="15392400" cy="15699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GB" sz="2400">
                <a:solidFill>
                  <a:schemeClr val="dk1"/>
                </a:solidFill>
                <a:latin typeface="Calibri"/>
                <a:ea typeface="Calibri"/>
                <a:cs typeface="Calibri"/>
                <a:sym typeface="Calibri"/>
              </a:rPr>
              <a:t>Profitability is the relative measure of profit</a:t>
            </a:r>
            <a:r>
              <a:rPr lang="en-GB" sz="2400">
                <a:solidFill>
                  <a:schemeClr val="dk1"/>
                </a:solidFill>
                <a:latin typeface="Calibri"/>
                <a:ea typeface="Calibri"/>
                <a:cs typeface="Calibri"/>
                <a:sym typeface="Calibri"/>
              </a:rPr>
              <a:t> – how much profit is made compared to total revenues.</a:t>
            </a:r>
            <a:endParaRPr/>
          </a:p>
          <a:p>
            <a:pPr indent="0" lvl="0" marL="0" marR="0" rtl="0" algn="just">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just">
              <a:spcBef>
                <a:spcPts val="0"/>
              </a:spcBef>
              <a:spcAft>
                <a:spcPts val="0"/>
              </a:spcAft>
              <a:buNone/>
            </a:pPr>
            <a:r>
              <a:rPr lang="en-GB" sz="2400">
                <a:solidFill>
                  <a:schemeClr val="dk1"/>
                </a:solidFill>
                <a:latin typeface="Calibri"/>
                <a:ea typeface="Calibri"/>
                <a:cs typeface="Calibri"/>
                <a:sym typeface="Calibri"/>
              </a:rPr>
              <a:t>This means that calculating profitability looks at profit, revenues and costs in percentage terms rather than the raw absolute amounts.</a:t>
            </a:r>
            <a:endParaRPr/>
          </a:p>
        </p:txBody>
      </p:sp>
      <p:sp>
        <p:nvSpPr>
          <p:cNvPr id="90" name="Google Shape;90;g198a7ebc9da_0_29"/>
          <p:cNvSpPr txBox="1"/>
          <p:nvPr/>
        </p:nvSpPr>
        <p:spPr>
          <a:xfrm>
            <a:off x="1447800" y="5585721"/>
            <a:ext cx="3962400" cy="523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800">
                <a:solidFill>
                  <a:schemeClr val="dk1"/>
                </a:solidFill>
                <a:latin typeface="Helvetica Neue"/>
                <a:ea typeface="Helvetica Neue"/>
                <a:cs typeface="Helvetica Neue"/>
                <a:sym typeface="Helvetica Neue"/>
              </a:rPr>
              <a:t>PROFITABILITY = </a:t>
            </a:r>
            <a:endParaRPr/>
          </a:p>
        </p:txBody>
      </p:sp>
      <p:cxnSp>
        <p:nvCxnSpPr>
          <p:cNvPr id="91" name="Google Shape;91;g198a7ebc9da_0_29"/>
          <p:cNvCxnSpPr/>
          <p:nvPr/>
        </p:nvCxnSpPr>
        <p:spPr>
          <a:xfrm>
            <a:off x="4724400" y="5847331"/>
            <a:ext cx="4114800" cy="0"/>
          </a:xfrm>
          <a:prstGeom prst="straightConnector1">
            <a:avLst/>
          </a:prstGeom>
          <a:noFill/>
          <a:ln cap="flat" cmpd="sng" w="12700">
            <a:solidFill>
              <a:schemeClr val="dk1"/>
            </a:solidFill>
            <a:prstDash val="solid"/>
            <a:round/>
            <a:headEnd len="sm" w="sm" type="none"/>
            <a:tailEnd len="sm" w="sm" type="none"/>
          </a:ln>
        </p:spPr>
      </p:cxnSp>
      <p:sp>
        <p:nvSpPr>
          <p:cNvPr id="92" name="Google Shape;92;g198a7ebc9da_0_29"/>
          <p:cNvSpPr txBox="1"/>
          <p:nvPr/>
        </p:nvSpPr>
        <p:spPr>
          <a:xfrm>
            <a:off x="6076950" y="5294865"/>
            <a:ext cx="1562100" cy="523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800">
                <a:solidFill>
                  <a:schemeClr val="dk1"/>
                </a:solidFill>
                <a:latin typeface="Helvetica Neue"/>
                <a:ea typeface="Helvetica Neue"/>
                <a:cs typeface="Helvetica Neue"/>
                <a:sym typeface="Helvetica Neue"/>
              </a:rPr>
              <a:t>PROFIT</a:t>
            </a:r>
            <a:endParaRPr/>
          </a:p>
        </p:txBody>
      </p:sp>
      <p:sp>
        <p:nvSpPr>
          <p:cNvPr id="93" name="Google Shape;93;g198a7ebc9da_0_29"/>
          <p:cNvSpPr txBox="1"/>
          <p:nvPr/>
        </p:nvSpPr>
        <p:spPr>
          <a:xfrm>
            <a:off x="5105400" y="5905524"/>
            <a:ext cx="3505200" cy="523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800">
                <a:solidFill>
                  <a:schemeClr val="dk1"/>
                </a:solidFill>
                <a:latin typeface="Helvetica Neue"/>
                <a:ea typeface="Helvetica Neue"/>
                <a:cs typeface="Helvetica Neue"/>
                <a:sym typeface="Helvetica Neue"/>
              </a:rPr>
              <a:t>TOTAL </a:t>
            </a:r>
            <a:r>
              <a:rPr b="1" lang="en-GB" sz="2800">
                <a:solidFill>
                  <a:schemeClr val="dk1"/>
                </a:solidFill>
                <a:latin typeface="Helvetica Neue"/>
                <a:ea typeface="Helvetica Neue"/>
                <a:cs typeface="Helvetica Neue"/>
                <a:sym typeface="Helvetica Neue"/>
              </a:rPr>
              <a:t>REVENUES</a:t>
            </a:r>
            <a:endParaRPr/>
          </a:p>
        </p:txBody>
      </p:sp>
      <p:sp>
        <p:nvSpPr>
          <p:cNvPr id="94" name="Google Shape;94;g198a7ebc9da_0_29"/>
          <p:cNvSpPr txBox="1"/>
          <p:nvPr/>
        </p:nvSpPr>
        <p:spPr>
          <a:xfrm>
            <a:off x="8919411" y="5585721"/>
            <a:ext cx="1076700" cy="523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800">
                <a:solidFill>
                  <a:schemeClr val="dk1"/>
                </a:solidFill>
                <a:latin typeface="Helvetica Neue"/>
                <a:ea typeface="Helvetica Neue"/>
                <a:cs typeface="Helvetica Neue"/>
                <a:sym typeface="Helvetica Neue"/>
              </a:rPr>
              <a:t>x 100</a:t>
            </a:r>
            <a:endParaRPr/>
          </a:p>
        </p:txBody>
      </p:sp>
      <p:sp>
        <p:nvSpPr>
          <p:cNvPr id="95" name="Google Shape;95;g198a7ebc9da_0_29"/>
          <p:cNvSpPr txBox="1"/>
          <p:nvPr/>
        </p:nvSpPr>
        <p:spPr>
          <a:xfrm>
            <a:off x="1447800" y="7144049"/>
            <a:ext cx="15392400" cy="1569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2400">
                <a:solidFill>
                  <a:schemeClr val="dk1"/>
                </a:solidFill>
                <a:latin typeface="Calibri"/>
                <a:ea typeface="Calibri"/>
                <a:cs typeface="Calibri"/>
                <a:sym typeface="Calibri"/>
              </a:rPr>
              <a:t>By doing so, this index allows comparing enterprises of different sizes or businesses by looking at their levels of profit side by side.</a:t>
            </a:r>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rPr lang="en-GB" sz="2400">
                <a:solidFill>
                  <a:schemeClr val="dk1"/>
                </a:solidFill>
                <a:latin typeface="Calibri"/>
                <a:ea typeface="Calibri"/>
                <a:cs typeface="Calibri"/>
                <a:sym typeface="Calibri"/>
              </a:rPr>
              <a:t>To summarize, </a:t>
            </a:r>
            <a:r>
              <a:rPr b="1" lang="en-GB" sz="2400">
                <a:solidFill>
                  <a:schemeClr val="dk1"/>
                </a:solidFill>
                <a:latin typeface="Calibri"/>
                <a:ea typeface="Calibri"/>
                <a:cs typeface="Calibri"/>
                <a:sym typeface="Calibri"/>
              </a:rPr>
              <a:t>profitability represents the percentage of profit generated per unit of currency spent</a:t>
            </a:r>
            <a:r>
              <a:rPr lang="en-GB" sz="2400">
                <a:solidFill>
                  <a:schemeClr val="dk1"/>
                </a:solidFill>
                <a:latin typeface="Calibri"/>
                <a:ea typeface="Calibri"/>
                <a:cs typeface="Calibri"/>
                <a:sym typeface="Calibri"/>
              </a:rPr>
              <a:t>.</a:t>
            </a:r>
            <a:endParaRPr/>
          </a:p>
        </p:txBody>
      </p:sp>
      <p:pic>
        <p:nvPicPr>
          <p:cNvPr id="96" name="Google Shape;96;g198a7ebc9da_0_29"/>
          <p:cNvPicPr preferRelativeResize="0"/>
          <p:nvPr/>
        </p:nvPicPr>
        <p:blipFill rotWithShape="1">
          <a:blip r:embed="rId3">
            <a:alphaModFix/>
          </a:blip>
          <a:srcRect b="0" l="0" r="0" t="0"/>
          <a:stretch/>
        </p:blipFill>
        <p:spPr>
          <a:xfrm>
            <a:off x="11369655" y="4303623"/>
            <a:ext cx="3930690" cy="280763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g198a7ebc9da_0_53"/>
          <p:cNvSpPr txBox="1"/>
          <p:nvPr/>
        </p:nvSpPr>
        <p:spPr>
          <a:xfrm>
            <a:off x="1447800" y="1573300"/>
            <a:ext cx="12650100" cy="615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3400">
                <a:solidFill>
                  <a:srgbClr val="660066"/>
                </a:solidFill>
                <a:latin typeface="Calibri"/>
                <a:ea typeface="Calibri"/>
                <a:cs typeface="Calibri"/>
                <a:sym typeface="Calibri"/>
              </a:rPr>
              <a:t>1.	From business idea to financial sustainability</a:t>
            </a:r>
            <a:r>
              <a:rPr lang="en-GB" sz="3400"/>
              <a:t> - </a:t>
            </a:r>
            <a:r>
              <a:rPr b="1" lang="en-GB" sz="3300">
                <a:solidFill>
                  <a:srgbClr val="660066"/>
                </a:solidFill>
                <a:latin typeface="Calibri"/>
                <a:ea typeface="Calibri"/>
                <a:cs typeface="Calibri"/>
                <a:sym typeface="Calibri"/>
              </a:rPr>
              <a:t>R</a:t>
            </a:r>
            <a:r>
              <a:rPr b="1" lang="en-GB" sz="3300">
                <a:solidFill>
                  <a:srgbClr val="660066"/>
                </a:solidFill>
                <a:latin typeface="Calibri"/>
                <a:ea typeface="Calibri"/>
                <a:cs typeface="Calibri"/>
                <a:sym typeface="Calibri"/>
              </a:rPr>
              <a:t>evenues and costs</a:t>
            </a:r>
            <a:endParaRPr sz="3300"/>
          </a:p>
        </p:txBody>
      </p:sp>
      <p:cxnSp>
        <p:nvCxnSpPr>
          <p:cNvPr id="102" name="Google Shape;102;g198a7ebc9da_0_53"/>
          <p:cNvCxnSpPr/>
          <p:nvPr/>
        </p:nvCxnSpPr>
        <p:spPr>
          <a:xfrm>
            <a:off x="9142304" y="2713553"/>
            <a:ext cx="1800" cy="5787600"/>
          </a:xfrm>
          <a:prstGeom prst="straightConnector1">
            <a:avLst/>
          </a:prstGeom>
          <a:noFill/>
          <a:ln cap="flat" cmpd="sng" w="9525">
            <a:solidFill>
              <a:schemeClr val="dk1"/>
            </a:solidFill>
            <a:prstDash val="solid"/>
            <a:round/>
            <a:headEnd len="sm" w="sm" type="none"/>
            <a:tailEnd len="sm" w="sm" type="none"/>
          </a:ln>
        </p:spPr>
      </p:cxnSp>
      <p:cxnSp>
        <p:nvCxnSpPr>
          <p:cNvPr id="103" name="Google Shape;103;g198a7ebc9da_0_53"/>
          <p:cNvCxnSpPr/>
          <p:nvPr/>
        </p:nvCxnSpPr>
        <p:spPr>
          <a:xfrm>
            <a:off x="1523975" y="3175218"/>
            <a:ext cx="15240000" cy="0"/>
          </a:xfrm>
          <a:prstGeom prst="straightConnector1">
            <a:avLst/>
          </a:prstGeom>
          <a:noFill/>
          <a:ln cap="flat" cmpd="sng" w="9525">
            <a:solidFill>
              <a:schemeClr val="dk1"/>
            </a:solidFill>
            <a:prstDash val="solid"/>
            <a:round/>
            <a:headEnd len="sm" w="sm" type="none"/>
            <a:tailEnd len="sm" w="sm" type="none"/>
          </a:ln>
        </p:spPr>
      </p:cxnSp>
      <p:sp>
        <p:nvSpPr>
          <p:cNvPr id="104" name="Google Shape;104;g198a7ebc9da_0_53"/>
          <p:cNvSpPr txBox="1"/>
          <p:nvPr/>
        </p:nvSpPr>
        <p:spPr>
          <a:xfrm>
            <a:off x="1444435" y="3429122"/>
            <a:ext cx="7696200" cy="10158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GB" sz="2000">
                <a:solidFill>
                  <a:schemeClr val="dk1"/>
                </a:solidFill>
                <a:latin typeface="Calibri"/>
                <a:ea typeface="Calibri"/>
                <a:cs typeface="Calibri"/>
                <a:sym typeface="Calibri"/>
              </a:rPr>
              <a:t>Revenues are money income from business’ activities. They are generated </a:t>
            </a:r>
            <a:r>
              <a:rPr b="0" i="0" lang="en-GB" sz="2000">
                <a:solidFill>
                  <a:srgbClr val="181D34"/>
                </a:solidFill>
                <a:latin typeface="Calibri"/>
                <a:ea typeface="Calibri"/>
                <a:cs typeface="Calibri"/>
                <a:sym typeface="Calibri"/>
              </a:rPr>
              <a:t>by delivering services or selling products in a certain quantity at a given price.</a:t>
            </a:r>
            <a:endParaRPr/>
          </a:p>
        </p:txBody>
      </p:sp>
      <p:sp>
        <p:nvSpPr>
          <p:cNvPr id="105" name="Google Shape;105;g198a7ebc9da_0_53"/>
          <p:cNvSpPr txBox="1"/>
          <p:nvPr/>
        </p:nvSpPr>
        <p:spPr>
          <a:xfrm>
            <a:off x="4400468" y="2728114"/>
            <a:ext cx="16764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400">
                <a:solidFill>
                  <a:schemeClr val="dk1"/>
                </a:solidFill>
                <a:latin typeface="Calibri"/>
                <a:ea typeface="Calibri"/>
                <a:cs typeface="Calibri"/>
                <a:sym typeface="Calibri"/>
              </a:rPr>
              <a:t>REVENUES</a:t>
            </a:r>
            <a:endParaRPr/>
          </a:p>
        </p:txBody>
      </p:sp>
      <p:sp>
        <p:nvSpPr>
          <p:cNvPr id="106" name="Google Shape;106;g198a7ebc9da_0_53"/>
          <p:cNvSpPr txBox="1"/>
          <p:nvPr/>
        </p:nvSpPr>
        <p:spPr>
          <a:xfrm>
            <a:off x="12621778" y="2713553"/>
            <a:ext cx="10284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400">
                <a:solidFill>
                  <a:schemeClr val="dk1"/>
                </a:solidFill>
                <a:latin typeface="Calibri"/>
                <a:ea typeface="Calibri"/>
                <a:cs typeface="Calibri"/>
                <a:sym typeface="Calibri"/>
              </a:rPr>
              <a:t>COSTS</a:t>
            </a:r>
            <a:endParaRPr/>
          </a:p>
        </p:txBody>
      </p:sp>
      <p:sp>
        <p:nvSpPr>
          <p:cNvPr id="107" name="Google Shape;107;g198a7ebc9da_0_53"/>
          <p:cNvSpPr txBox="1"/>
          <p:nvPr/>
        </p:nvSpPr>
        <p:spPr>
          <a:xfrm>
            <a:off x="9229029" y="3425446"/>
            <a:ext cx="7696200" cy="7080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GB" sz="2000">
                <a:solidFill>
                  <a:schemeClr val="dk1"/>
                </a:solidFill>
                <a:latin typeface="Calibri"/>
                <a:ea typeface="Calibri"/>
                <a:cs typeface="Calibri"/>
                <a:sym typeface="Calibri"/>
              </a:rPr>
              <a:t>Costs represent the expenditure incurred for resources to produce a good or service during the production process of business’ activities.</a:t>
            </a:r>
            <a:endParaRPr/>
          </a:p>
        </p:txBody>
      </p:sp>
      <p:sp>
        <p:nvSpPr>
          <p:cNvPr id="108" name="Google Shape;108;g198a7ebc9da_0_53"/>
          <p:cNvSpPr txBox="1"/>
          <p:nvPr/>
        </p:nvSpPr>
        <p:spPr>
          <a:xfrm>
            <a:off x="1566835" y="4935270"/>
            <a:ext cx="73437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1800">
                <a:solidFill>
                  <a:schemeClr val="dk1"/>
                </a:solidFill>
                <a:latin typeface="Helvetica Neue"/>
                <a:ea typeface="Helvetica Neue"/>
                <a:cs typeface="Helvetica Neue"/>
                <a:sym typeface="Helvetica Neue"/>
              </a:rPr>
              <a:t>REVENUE = Price of the Commodity x Quantity of the Commodity </a:t>
            </a:r>
            <a:endParaRPr/>
          </a:p>
        </p:txBody>
      </p:sp>
      <p:sp>
        <p:nvSpPr>
          <p:cNvPr id="109" name="Google Shape;109;g198a7ebc9da_0_53"/>
          <p:cNvSpPr txBox="1"/>
          <p:nvPr/>
        </p:nvSpPr>
        <p:spPr>
          <a:xfrm>
            <a:off x="1519519" y="5795087"/>
            <a:ext cx="7438200" cy="16317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GB" sz="2000">
                <a:solidFill>
                  <a:schemeClr val="dk1"/>
                </a:solidFill>
                <a:latin typeface="Calibri"/>
                <a:ea typeface="Calibri"/>
                <a:cs typeface="Calibri"/>
                <a:sym typeface="Calibri"/>
              </a:rPr>
              <a:t>A certain quantity of the commodity is sold over a certain time period</a:t>
            </a:r>
            <a:endParaRPr/>
          </a:p>
          <a:p>
            <a:pPr indent="0" lvl="0" marL="0" marR="0" rtl="0" algn="just">
              <a:spcBef>
                <a:spcPts val="0"/>
              </a:spcBef>
              <a:spcAft>
                <a:spcPts val="0"/>
              </a:spcAft>
              <a:buNone/>
            </a:pPr>
            <a:r>
              <a:t/>
            </a:r>
            <a:endParaRPr sz="2000">
              <a:solidFill>
                <a:schemeClr val="dk1"/>
              </a:solidFill>
              <a:latin typeface="Calibri"/>
              <a:ea typeface="Calibri"/>
              <a:cs typeface="Calibri"/>
              <a:sym typeface="Calibri"/>
            </a:endParaRPr>
          </a:p>
          <a:p>
            <a:pPr indent="0" lvl="0" marL="0" marR="0" rtl="0" algn="just">
              <a:spcBef>
                <a:spcPts val="0"/>
              </a:spcBef>
              <a:spcAft>
                <a:spcPts val="0"/>
              </a:spcAft>
              <a:buNone/>
            </a:pPr>
            <a:r>
              <a:rPr lang="en-GB" sz="2000">
                <a:solidFill>
                  <a:schemeClr val="dk1"/>
                </a:solidFill>
                <a:latin typeface="Calibri"/>
                <a:ea typeface="Calibri"/>
                <a:cs typeface="Calibri"/>
                <a:sym typeface="Calibri"/>
              </a:rPr>
              <a:t>TR = Total Revenue</a:t>
            </a:r>
            <a:endParaRPr/>
          </a:p>
          <a:p>
            <a:pPr indent="0" lvl="0" marL="0" marR="0" rtl="0" algn="just">
              <a:spcBef>
                <a:spcPts val="0"/>
              </a:spcBef>
              <a:spcAft>
                <a:spcPts val="0"/>
              </a:spcAft>
              <a:buNone/>
            </a:pPr>
            <a:r>
              <a:rPr lang="en-GB" sz="2000">
                <a:solidFill>
                  <a:schemeClr val="dk1"/>
                </a:solidFill>
                <a:latin typeface="Calibri"/>
                <a:ea typeface="Calibri"/>
                <a:cs typeface="Calibri"/>
                <a:sym typeface="Calibri"/>
              </a:rPr>
              <a:t>P = Price</a:t>
            </a:r>
            <a:endParaRPr/>
          </a:p>
          <a:p>
            <a:pPr indent="0" lvl="0" marL="0" marR="0" rtl="0" algn="just">
              <a:spcBef>
                <a:spcPts val="0"/>
              </a:spcBef>
              <a:spcAft>
                <a:spcPts val="0"/>
              </a:spcAft>
              <a:buNone/>
            </a:pPr>
            <a:r>
              <a:rPr lang="en-GB" sz="2000">
                <a:solidFill>
                  <a:schemeClr val="dk1"/>
                </a:solidFill>
                <a:latin typeface="Calibri"/>
                <a:ea typeface="Calibri"/>
                <a:cs typeface="Calibri"/>
                <a:sym typeface="Calibri"/>
              </a:rPr>
              <a:t>Q = Quantity</a:t>
            </a:r>
            <a:endParaRPr/>
          </a:p>
        </p:txBody>
      </p:sp>
      <p:sp>
        <p:nvSpPr>
          <p:cNvPr id="110" name="Google Shape;110;g198a7ebc9da_0_53"/>
          <p:cNvSpPr txBox="1"/>
          <p:nvPr/>
        </p:nvSpPr>
        <p:spPr>
          <a:xfrm>
            <a:off x="9251476" y="4332404"/>
            <a:ext cx="7588800" cy="31707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GB" sz="2000">
                <a:solidFill>
                  <a:schemeClr val="dk1"/>
                </a:solidFill>
                <a:latin typeface="Calibri"/>
                <a:ea typeface="Calibri"/>
                <a:cs typeface="Calibri"/>
                <a:sym typeface="Calibri"/>
              </a:rPr>
              <a:t>There are 4 types of costs:</a:t>
            </a:r>
            <a:endParaRPr/>
          </a:p>
          <a:p>
            <a:pPr indent="-285750" lvl="0" marL="285750" marR="0" rtl="0" algn="just">
              <a:spcBef>
                <a:spcPts val="0"/>
              </a:spcBef>
              <a:spcAft>
                <a:spcPts val="0"/>
              </a:spcAft>
              <a:buClr>
                <a:schemeClr val="dk1"/>
              </a:buClr>
              <a:buSzPts val="2000"/>
              <a:buFont typeface="Noto Sans Symbols"/>
              <a:buChar char="⮚"/>
            </a:pPr>
            <a:r>
              <a:rPr b="1" lang="en-GB" sz="2000">
                <a:solidFill>
                  <a:schemeClr val="dk1"/>
                </a:solidFill>
                <a:latin typeface="Calibri"/>
                <a:ea typeface="Calibri"/>
                <a:cs typeface="Calibri"/>
                <a:sym typeface="Calibri"/>
              </a:rPr>
              <a:t>Fixed cost (FC) </a:t>
            </a:r>
            <a:r>
              <a:rPr lang="en-GB" sz="2000">
                <a:solidFill>
                  <a:schemeClr val="dk1"/>
                </a:solidFill>
                <a:latin typeface="Calibri"/>
                <a:ea typeface="Calibri"/>
                <a:cs typeface="Calibri"/>
                <a:sym typeface="Calibri"/>
              </a:rPr>
              <a:t>– the expenditure on the fixed factors/inputs of activities, (e.g., production: flour for bread)</a:t>
            </a:r>
            <a:endParaRPr/>
          </a:p>
          <a:p>
            <a:pPr indent="-285750" lvl="0" marL="285750" marR="0" rtl="0" algn="just">
              <a:spcBef>
                <a:spcPts val="0"/>
              </a:spcBef>
              <a:spcAft>
                <a:spcPts val="0"/>
              </a:spcAft>
              <a:buClr>
                <a:schemeClr val="dk1"/>
              </a:buClr>
              <a:buSzPts val="2000"/>
              <a:buFont typeface="Noto Sans Symbols"/>
              <a:buChar char="⮚"/>
            </a:pPr>
            <a:r>
              <a:rPr b="1" lang="en-GB" sz="2000">
                <a:solidFill>
                  <a:schemeClr val="dk1"/>
                </a:solidFill>
                <a:latin typeface="Calibri"/>
                <a:ea typeface="Calibri"/>
                <a:cs typeface="Calibri"/>
                <a:sym typeface="Calibri"/>
              </a:rPr>
              <a:t>Variable cost (VC) </a:t>
            </a:r>
            <a:r>
              <a:rPr lang="en-GB" sz="2000">
                <a:solidFill>
                  <a:schemeClr val="dk1"/>
                </a:solidFill>
                <a:latin typeface="Calibri"/>
                <a:ea typeface="Calibri"/>
                <a:cs typeface="Calibri"/>
                <a:sym typeface="Calibri"/>
              </a:rPr>
              <a:t>– the expenditure on variable factors (e.g., labour: the amount of the wage depends on the number of workers employed) </a:t>
            </a:r>
            <a:endParaRPr/>
          </a:p>
          <a:p>
            <a:pPr indent="-285750" lvl="0" marL="285750" marR="0" rtl="0" algn="just">
              <a:spcBef>
                <a:spcPts val="0"/>
              </a:spcBef>
              <a:spcAft>
                <a:spcPts val="0"/>
              </a:spcAft>
              <a:buClr>
                <a:schemeClr val="dk1"/>
              </a:buClr>
              <a:buSzPts val="2000"/>
              <a:buFont typeface="Noto Sans Symbols"/>
              <a:buChar char="⮚"/>
            </a:pPr>
            <a:r>
              <a:rPr b="1" lang="en-GB" sz="2000">
                <a:solidFill>
                  <a:schemeClr val="dk1"/>
                </a:solidFill>
                <a:latin typeface="Calibri"/>
                <a:ea typeface="Calibri"/>
                <a:cs typeface="Calibri"/>
                <a:sym typeface="Calibri"/>
              </a:rPr>
              <a:t>Explicit cost </a:t>
            </a:r>
            <a:r>
              <a:rPr lang="en-GB" sz="2000">
                <a:solidFill>
                  <a:schemeClr val="dk1"/>
                </a:solidFill>
                <a:latin typeface="Calibri"/>
                <a:ea typeface="Calibri"/>
                <a:cs typeface="Calibri"/>
                <a:sym typeface="Calibri"/>
              </a:rPr>
              <a:t>– the money spent by the producer on both fixed and variable components of business’ activities</a:t>
            </a:r>
            <a:endParaRPr/>
          </a:p>
          <a:p>
            <a:pPr indent="-285750" lvl="0" marL="285750" marR="0" rtl="0" algn="just">
              <a:spcBef>
                <a:spcPts val="0"/>
              </a:spcBef>
              <a:spcAft>
                <a:spcPts val="0"/>
              </a:spcAft>
              <a:buClr>
                <a:schemeClr val="dk1"/>
              </a:buClr>
              <a:buSzPts val="2000"/>
              <a:buFont typeface="Noto Sans Symbols"/>
              <a:buChar char="⮚"/>
            </a:pPr>
            <a:r>
              <a:rPr b="1" lang="en-GB" sz="2000">
                <a:solidFill>
                  <a:schemeClr val="dk1"/>
                </a:solidFill>
                <a:latin typeface="Calibri"/>
                <a:ea typeface="Calibri"/>
                <a:cs typeface="Calibri"/>
                <a:sym typeface="Calibri"/>
              </a:rPr>
              <a:t>Implicit cost </a:t>
            </a:r>
            <a:r>
              <a:rPr lang="en-GB" sz="2000">
                <a:solidFill>
                  <a:schemeClr val="dk1"/>
                </a:solidFill>
                <a:latin typeface="Calibri"/>
                <a:ea typeface="Calibri"/>
                <a:cs typeface="Calibri"/>
                <a:sym typeface="Calibri"/>
              </a:rPr>
              <a:t>– the price of self-supplied factors The value of such a cost must be calculated using market value</a:t>
            </a:r>
            <a:endParaRPr/>
          </a:p>
        </p:txBody>
      </p:sp>
      <p:sp>
        <p:nvSpPr>
          <p:cNvPr id="111" name="Google Shape;111;g198a7ebc9da_0_53"/>
          <p:cNvSpPr/>
          <p:nvPr/>
        </p:nvSpPr>
        <p:spPr>
          <a:xfrm>
            <a:off x="3066933" y="7727886"/>
            <a:ext cx="4343400" cy="925500"/>
          </a:xfrm>
          <a:prstGeom prst="roundRect">
            <a:avLst>
              <a:gd fmla="val 16667" name="adj"/>
            </a:avLst>
          </a:prstGeom>
          <a:solidFill>
            <a:srgbClr val="CF9ECC"/>
          </a:solidFill>
          <a:ln cap="flat" cmpd="sng" w="25400">
            <a:solidFill>
              <a:srgbClr val="CF9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2000">
                <a:solidFill>
                  <a:srgbClr val="5F1F5A"/>
                </a:solidFill>
                <a:latin typeface="Helvetica Neue"/>
                <a:ea typeface="Helvetica Neue"/>
                <a:cs typeface="Helvetica Neue"/>
                <a:sym typeface="Helvetica Neue"/>
              </a:rPr>
              <a:t>Total Revenue = Price x Quantity</a:t>
            </a:r>
            <a:endParaRPr/>
          </a:p>
          <a:p>
            <a:pPr indent="0" lvl="0" marL="0" marR="0" rtl="0" algn="ctr">
              <a:spcBef>
                <a:spcPts val="0"/>
              </a:spcBef>
              <a:spcAft>
                <a:spcPts val="0"/>
              </a:spcAft>
              <a:buNone/>
            </a:pPr>
            <a:r>
              <a:rPr b="1" lang="en-GB" sz="2000">
                <a:solidFill>
                  <a:srgbClr val="5F1F5A"/>
                </a:solidFill>
                <a:latin typeface="Helvetica Neue"/>
                <a:ea typeface="Helvetica Neue"/>
                <a:cs typeface="Helvetica Neue"/>
                <a:sym typeface="Helvetica Neue"/>
              </a:rPr>
              <a:t>(TR = P x Q)</a:t>
            </a:r>
            <a:endParaRPr/>
          </a:p>
        </p:txBody>
      </p:sp>
      <p:sp>
        <p:nvSpPr>
          <p:cNvPr id="112" name="Google Shape;112;g198a7ebc9da_0_53"/>
          <p:cNvSpPr/>
          <p:nvPr/>
        </p:nvSpPr>
        <p:spPr>
          <a:xfrm>
            <a:off x="9927779" y="7727886"/>
            <a:ext cx="6416400" cy="925500"/>
          </a:xfrm>
          <a:prstGeom prst="roundRect">
            <a:avLst>
              <a:gd fmla="val 16667" name="adj"/>
            </a:avLst>
          </a:prstGeom>
          <a:solidFill>
            <a:srgbClr val="CF9ECC"/>
          </a:solidFill>
          <a:ln cap="flat" cmpd="sng" w="25400">
            <a:solidFill>
              <a:srgbClr val="CF9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2000">
                <a:solidFill>
                  <a:srgbClr val="5F1F5A"/>
                </a:solidFill>
                <a:latin typeface="Helvetica Neue"/>
                <a:ea typeface="Helvetica Neue"/>
                <a:cs typeface="Helvetica Neue"/>
                <a:sym typeface="Helvetica Neue"/>
              </a:rPr>
              <a:t>Total Cost = Total Fixed Cost + Total Variable Cost</a:t>
            </a:r>
            <a:endParaRPr/>
          </a:p>
          <a:p>
            <a:pPr indent="0" lvl="0" marL="0" marR="0" rtl="0" algn="ctr">
              <a:spcBef>
                <a:spcPts val="0"/>
              </a:spcBef>
              <a:spcAft>
                <a:spcPts val="0"/>
              </a:spcAft>
              <a:buNone/>
            </a:pPr>
            <a:r>
              <a:rPr b="1" lang="en-GB" sz="2000">
                <a:solidFill>
                  <a:srgbClr val="5F1F5A"/>
                </a:solidFill>
                <a:latin typeface="Helvetica Neue"/>
                <a:ea typeface="Helvetica Neue"/>
                <a:cs typeface="Helvetica Neue"/>
                <a:sym typeface="Helvetica Neue"/>
              </a:rPr>
              <a:t>(TC = TFC x TVC)</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g198a7ebc9da_0_80"/>
          <p:cNvSpPr txBox="1"/>
          <p:nvPr/>
        </p:nvSpPr>
        <p:spPr>
          <a:xfrm>
            <a:off x="1447800" y="1573300"/>
            <a:ext cx="13212300" cy="615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3400">
                <a:solidFill>
                  <a:srgbClr val="660066"/>
                </a:solidFill>
                <a:latin typeface="Calibri"/>
                <a:ea typeface="Calibri"/>
                <a:cs typeface="Calibri"/>
                <a:sym typeface="Calibri"/>
              </a:rPr>
              <a:t>1.	From business idea to financial sustainability</a:t>
            </a:r>
            <a:r>
              <a:rPr lang="en-GB" sz="3400"/>
              <a:t> - </a:t>
            </a:r>
            <a:r>
              <a:rPr b="1" lang="en-GB" sz="3300">
                <a:solidFill>
                  <a:srgbClr val="660066"/>
                </a:solidFill>
                <a:latin typeface="Calibri"/>
                <a:ea typeface="Calibri"/>
                <a:cs typeface="Calibri"/>
                <a:sym typeface="Calibri"/>
              </a:rPr>
              <a:t>R</a:t>
            </a:r>
            <a:r>
              <a:rPr b="1" lang="en-GB" sz="3300">
                <a:solidFill>
                  <a:srgbClr val="660066"/>
                </a:solidFill>
                <a:latin typeface="Calibri"/>
                <a:ea typeface="Calibri"/>
                <a:cs typeface="Calibri"/>
                <a:sym typeface="Calibri"/>
              </a:rPr>
              <a:t>evenues and costs</a:t>
            </a:r>
            <a:endParaRPr sz="3300"/>
          </a:p>
        </p:txBody>
      </p:sp>
      <p:cxnSp>
        <p:nvCxnSpPr>
          <p:cNvPr id="118" name="Google Shape;118;g198a7ebc9da_0_80"/>
          <p:cNvCxnSpPr/>
          <p:nvPr/>
        </p:nvCxnSpPr>
        <p:spPr>
          <a:xfrm>
            <a:off x="1523975" y="3175218"/>
            <a:ext cx="15240000" cy="0"/>
          </a:xfrm>
          <a:prstGeom prst="straightConnector1">
            <a:avLst/>
          </a:prstGeom>
          <a:noFill/>
          <a:ln cap="flat" cmpd="sng" w="9525">
            <a:solidFill>
              <a:schemeClr val="dk1"/>
            </a:solidFill>
            <a:prstDash val="solid"/>
            <a:round/>
            <a:headEnd len="sm" w="sm" type="none"/>
            <a:tailEnd len="sm" w="sm" type="none"/>
          </a:ln>
        </p:spPr>
      </p:cxnSp>
      <p:sp>
        <p:nvSpPr>
          <p:cNvPr id="119" name="Google Shape;119;g198a7ebc9da_0_80"/>
          <p:cNvSpPr txBox="1"/>
          <p:nvPr/>
        </p:nvSpPr>
        <p:spPr>
          <a:xfrm>
            <a:off x="4400468" y="2728114"/>
            <a:ext cx="16764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400">
                <a:solidFill>
                  <a:schemeClr val="dk1"/>
                </a:solidFill>
                <a:latin typeface="Calibri"/>
                <a:ea typeface="Calibri"/>
                <a:cs typeface="Calibri"/>
                <a:sym typeface="Calibri"/>
              </a:rPr>
              <a:t>REVENUES</a:t>
            </a:r>
            <a:endParaRPr/>
          </a:p>
        </p:txBody>
      </p:sp>
      <p:sp>
        <p:nvSpPr>
          <p:cNvPr id="120" name="Google Shape;120;g198a7ebc9da_0_80"/>
          <p:cNvSpPr txBox="1"/>
          <p:nvPr/>
        </p:nvSpPr>
        <p:spPr>
          <a:xfrm>
            <a:off x="12621778" y="2713553"/>
            <a:ext cx="10284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400">
                <a:solidFill>
                  <a:schemeClr val="dk1"/>
                </a:solidFill>
                <a:latin typeface="Calibri"/>
                <a:ea typeface="Calibri"/>
                <a:cs typeface="Calibri"/>
                <a:sym typeface="Calibri"/>
              </a:rPr>
              <a:t>COSTS</a:t>
            </a:r>
            <a:endParaRPr/>
          </a:p>
        </p:txBody>
      </p:sp>
      <p:sp>
        <p:nvSpPr>
          <p:cNvPr id="121" name="Google Shape;121;g198a7ebc9da_0_80"/>
          <p:cNvSpPr txBox="1"/>
          <p:nvPr/>
        </p:nvSpPr>
        <p:spPr>
          <a:xfrm>
            <a:off x="9327649" y="3399334"/>
            <a:ext cx="7583700" cy="4802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2000">
                <a:solidFill>
                  <a:schemeClr val="dk1"/>
                </a:solidFill>
                <a:latin typeface="Calibri"/>
                <a:ea typeface="Calibri"/>
                <a:cs typeface="Calibri"/>
                <a:sym typeface="Calibri"/>
              </a:rPr>
              <a:t>Average Cost (AC) </a:t>
            </a:r>
            <a:r>
              <a:rPr lang="en-GB" sz="2000">
                <a:solidFill>
                  <a:schemeClr val="dk1"/>
                </a:solidFill>
                <a:latin typeface="Calibri"/>
                <a:ea typeface="Calibri"/>
                <a:cs typeface="Calibri"/>
                <a:sym typeface="Calibri"/>
              </a:rPr>
              <a:t>is the cost per unit of output </a:t>
            </a:r>
            <a:endParaRPr/>
          </a:p>
          <a:p>
            <a:pPr indent="-342900" lvl="0" marL="342900" marR="0" rtl="0" algn="l">
              <a:spcBef>
                <a:spcPts val="0"/>
              </a:spcBef>
              <a:spcAft>
                <a:spcPts val="0"/>
              </a:spcAft>
              <a:buClr>
                <a:schemeClr val="dk1"/>
              </a:buClr>
              <a:buSzPts val="2000"/>
              <a:buFont typeface="Noto Sans Symbols"/>
              <a:buChar char="🡪"/>
            </a:pPr>
            <a:r>
              <a:rPr b="1" lang="en-GB" sz="2000">
                <a:solidFill>
                  <a:schemeClr val="dk1"/>
                </a:solidFill>
                <a:latin typeface="Helvetica Neue"/>
                <a:ea typeface="Helvetica Neue"/>
                <a:cs typeface="Helvetica Neue"/>
                <a:sym typeface="Helvetica Neue"/>
              </a:rPr>
              <a:t>AC = Total Cost / Total Output</a:t>
            </a:r>
            <a:endParaRPr/>
          </a:p>
          <a:p>
            <a:pPr indent="-215900" lvl="0" marL="342900" marR="0" rtl="0" algn="l">
              <a:spcBef>
                <a:spcPts val="0"/>
              </a:spcBef>
              <a:spcAft>
                <a:spcPts val="0"/>
              </a:spcAft>
              <a:buClr>
                <a:schemeClr val="dk1"/>
              </a:buClr>
              <a:buSzPts val="2000"/>
              <a:buFont typeface="Noto Sans Symbols"/>
              <a:buNone/>
            </a:pPr>
            <a:r>
              <a:t/>
            </a:r>
            <a:endParaRPr b="1" sz="2000">
              <a:solidFill>
                <a:schemeClr val="dk1"/>
              </a:solidFill>
              <a:latin typeface="Calibri"/>
              <a:ea typeface="Calibri"/>
              <a:cs typeface="Calibri"/>
              <a:sym typeface="Calibri"/>
            </a:endParaRPr>
          </a:p>
          <a:p>
            <a:pPr indent="0" lvl="0" marL="0" marR="0" rtl="0" algn="l">
              <a:spcBef>
                <a:spcPts val="0"/>
              </a:spcBef>
              <a:spcAft>
                <a:spcPts val="0"/>
              </a:spcAft>
              <a:buNone/>
            </a:pPr>
            <a:r>
              <a:rPr b="1" lang="en-GB" sz="2000">
                <a:solidFill>
                  <a:schemeClr val="dk1"/>
                </a:solidFill>
                <a:latin typeface="Calibri"/>
                <a:ea typeface="Calibri"/>
                <a:cs typeface="Calibri"/>
                <a:sym typeface="Calibri"/>
              </a:rPr>
              <a:t>Marginal Cost (MC) </a:t>
            </a:r>
            <a:r>
              <a:rPr lang="en-GB" sz="2000">
                <a:solidFill>
                  <a:schemeClr val="dk1"/>
                </a:solidFill>
                <a:latin typeface="Calibri"/>
                <a:ea typeface="Calibri"/>
                <a:cs typeface="Calibri"/>
                <a:sym typeface="Calibri"/>
              </a:rPr>
              <a:t>is the extra cost incurred to produce another unit of output</a:t>
            </a:r>
            <a:endParaRPr/>
          </a:p>
          <a:p>
            <a:pPr indent="0" lvl="0" marL="0" marR="0" rtl="0" algn="l">
              <a:spcBef>
                <a:spcPts val="0"/>
              </a:spcBef>
              <a:spcAft>
                <a:spcPts val="0"/>
              </a:spcAft>
              <a:buNone/>
            </a:pPr>
            <a:r>
              <a:rPr b="1" lang="en-GB" sz="2000">
                <a:solidFill>
                  <a:schemeClr val="dk1"/>
                </a:solidFill>
                <a:latin typeface="Calibri"/>
                <a:ea typeface="Calibri"/>
                <a:cs typeface="Calibri"/>
                <a:sym typeface="Calibri"/>
              </a:rPr>
              <a:t>🡪 MC = Change in costs / Change in Quantity 🡪 </a:t>
            </a:r>
            <a:r>
              <a:rPr b="1" lang="en-GB" sz="2000">
                <a:solidFill>
                  <a:schemeClr val="dk1"/>
                </a:solidFill>
                <a:latin typeface="Helvetica Neue"/>
                <a:ea typeface="Helvetica Neue"/>
                <a:cs typeface="Helvetica Neue"/>
                <a:sym typeface="Helvetica Neue"/>
              </a:rPr>
              <a:t>MC = ΔTC / ΔQ</a:t>
            </a:r>
            <a:endParaRPr/>
          </a:p>
          <a:p>
            <a:pPr indent="0" lvl="0" marL="0" marR="0" rtl="0" algn="l">
              <a:spcBef>
                <a:spcPts val="0"/>
              </a:spcBef>
              <a:spcAft>
                <a:spcPts val="0"/>
              </a:spcAft>
              <a:buNone/>
            </a:pPr>
            <a:r>
              <a:t/>
            </a:r>
            <a:endParaRPr b="1"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800">
              <a:solidFill>
                <a:schemeClr val="dk1"/>
              </a:solidFill>
              <a:latin typeface="Calibri"/>
              <a:ea typeface="Calibri"/>
              <a:cs typeface="Calibri"/>
              <a:sym typeface="Calibri"/>
            </a:endParaRPr>
          </a:p>
          <a:p>
            <a:pPr indent="0" lvl="0" marL="0" marR="0" rtl="0" algn="ctr">
              <a:spcBef>
                <a:spcPts val="0"/>
              </a:spcBef>
              <a:spcAft>
                <a:spcPts val="0"/>
              </a:spcAft>
              <a:buNone/>
            </a:pPr>
            <a:r>
              <a:rPr b="1" lang="en-GB" sz="2000">
                <a:solidFill>
                  <a:schemeClr val="dk1"/>
                </a:solidFill>
                <a:latin typeface="Calibri"/>
                <a:ea typeface="Calibri"/>
                <a:cs typeface="Calibri"/>
                <a:sym typeface="Calibri"/>
              </a:rPr>
              <a:t>Example of MC:</a:t>
            </a:r>
            <a:endParaRPr/>
          </a:p>
          <a:p>
            <a:pPr indent="0" lvl="0" marL="0" marR="0" rtl="0" algn="just">
              <a:spcBef>
                <a:spcPts val="0"/>
              </a:spcBef>
              <a:spcAft>
                <a:spcPts val="0"/>
              </a:spcAft>
              <a:buNone/>
            </a:pPr>
            <a:r>
              <a:rPr lang="en-GB" sz="2000">
                <a:solidFill>
                  <a:schemeClr val="dk1"/>
                </a:solidFill>
                <a:latin typeface="Calibri"/>
                <a:ea typeface="Calibri"/>
                <a:cs typeface="Calibri"/>
                <a:sym typeface="Calibri"/>
              </a:rPr>
              <a:t>€500 to produce 500 earrings 🡪 Cost for earring until 500 earrings = €1</a:t>
            </a:r>
            <a:endParaRPr sz="20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sz="1000">
              <a:solidFill>
                <a:schemeClr val="dk1"/>
              </a:solidFill>
              <a:latin typeface="Calibri"/>
              <a:ea typeface="Calibri"/>
              <a:cs typeface="Calibri"/>
              <a:sym typeface="Calibri"/>
            </a:endParaRPr>
          </a:p>
          <a:p>
            <a:pPr indent="0" lvl="0" marL="0" marR="0" rtl="0" algn="just">
              <a:spcBef>
                <a:spcPts val="0"/>
              </a:spcBef>
              <a:spcAft>
                <a:spcPts val="0"/>
              </a:spcAft>
              <a:buNone/>
            </a:pPr>
            <a:r>
              <a:rPr lang="en-GB" sz="2000">
                <a:solidFill>
                  <a:schemeClr val="dk1"/>
                </a:solidFill>
                <a:latin typeface="Calibri"/>
                <a:ea typeface="Calibri"/>
                <a:cs typeface="Calibri"/>
                <a:sym typeface="Calibri"/>
              </a:rPr>
              <a:t>€580 to produce 600 earrings</a:t>
            </a:r>
            <a:endParaRPr/>
          </a:p>
          <a:p>
            <a:pPr indent="0" lvl="0" marL="0" marR="0" rtl="0" algn="just">
              <a:spcBef>
                <a:spcPts val="0"/>
              </a:spcBef>
              <a:spcAft>
                <a:spcPts val="0"/>
              </a:spcAft>
              <a:buNone/>
            </a:pPr>
            <a:r>
              <a:rPr lang="en-GB" sz="2000">
                <a:solidFill>
                  <a:schemeClr val="dk1"/>
                </a:solidFill>
                <a:latin typeface="Calibri"/>
                <a:ea typeface="Calibri"/>
                <a:cs typeface="Calibri"/>
                <a:sym typeface="Calibri"/>
              </a:rPr>
              <a:t>MC = (€580 - €500) / (600 - 500) = €0.80</a:t>
            </a:r>
            <a:endParaRPr/>
          </a:p>
          <a:p>
            <a:pPr indent="0" lvl="0" marL="0" marR="0" rtl="0" algn="just">
              <a:spcBef>
                <a:spcPts val="0"/>
              </a:spcBef>
              <a:spcAft>
                <a:spcPts val="0"/>
              </a:spcAft>
              <a:buNone/>
            </a:pPr>
            <a:r>
              <a:rPr b="1" lang="en-GB" sz="2000">
                <a:solidFill>
                  <a:schemeClr val="dk1"/>
                </a:solidFill>
                <a:latin typeface="Calibri"/>
                <a:ea typeface="Calibri"/>
                <a:cs typeface="Calibri"/>
                <a:sym typeface="Calibri"/>
              </a:rPr>
              <a:t>MC = 0.80 </a:t>
            </a:r>
            <a:r>
              <a:rPr lang="en-GB" sz="2000">
                <a:solidFill>
                  <a:schemeClr val="dk1"/>
                </a:solidFill>
                <a:latin typeface="Calibri"/>
                <a:ea typeface="Calibri"/>
                <a:cs typeface="Calibri"/>
                <a:sym typeface="Calibri"/>
              </a:rPr>
              <a:t>🡪 Cost for earring after 500 earrings = €0.80</a:t>
            </a:r>
            <a:endParaRPr/>
          </a:p>
          <a:p>
            <a:pPr indent="0" lvl="0" marL="0" marR="0" rtl="0" algn="just">
              <a:spcBef>
                <a:spcPts val="0"/>
              </a:spcBef>
              <a:spcAft>
                <a:spcPts val="0"/>
              </a:spcAft>
              <a:buNone/>
            </a:pPr>
            <a:r>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2000">
              <a:solidFill>
                <a:schemeClr val="dk1"/>
              </a:solidFill>
              <a:latin typeface="Helvetica Neue"/>
              <a:ea typeface="Helvetica Neue"/>
              <a:cs typeface="Helvetica Neue"/>
              <a:sym typeface="Helvetica Neue"/>
            </a:endParaRPr>
          </a:p>
        </p:txBody>
      </p:sp>
      <p:sp>
        <p:nvSpPr>
          <p:cNvPr id="122" name="Google Shape;122;g198a7ebc9da_0_80"/>
          <p:cNvSpPr txBox="1"/>
          <p:nvPr/>
        </p:nvSpPr>
        <p:spPr>
          <a:xfrm>
            <a:off x="1369927" y="3399334"/>
            <a:ext cx="7696200" cy="44946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GB" sz="2000">
                <a:solidFill>
                  <a:schemeClr val="dk1"/>
                </a:solidFill>
                <a:latin typeface="Calibri"/>
                <a:ea typeface="Calibri"/>
                <a:cs typeface="Calibri"/>
                <a:sym typeface="Calibri"/>
              </a:rPr>
              <a:t>Average Revenue (AR) </a:t>
            </a:r>
            <a:r>
              <a:rPr lang="en-GB" sz="2000">
                <a:solidFill>
                  <a:schemeClr val="dk1"/>
                </a:solidFill>
                <a:latin typeface="Calibri"/>
                <a:ea typeface="Calibri"/>
                <a:cs typeface="Calibri"/>
                <a:sym typeface="Calibri"/>
              </a:rPr>
              <a:t>is the total revenue per unit output sold. AR is also equal to the price 🡪 </a:t>
            </a:r>
            <a:r>
              <a:rPr b="1" lang="en-GB" sz="2000">
                <a:solidFill>
                  <a:schemeClr val="dk1"/>
                </a:solidFill>
                <a:latin typeface="Helvetica Neue"/>
                <a:ea typeface="Helvetica Neue"/>
                <a:cs typeface="Helvetica Neue"/>
                <a:sym typeface="Helvetica Neue"/>
              </a:rPr>
              <a:t>AR = TR / Q = P x Q / Q = P</a:t>
            </a:r>
            <a:endParaRPr/>
          </a:p>
          <a:p>
            <a:pPr indent="0" lvl="0" marL="0" marR="0" rtl="0" algn="just">
              <a:spcBef>
                <a:spcPts val="0"/>
              </a:spcBef>
              <a:spcAft>
                <a:spcPts val="0"/>
              </a:spcAft>
              <a:buNone/>
            </a:pPr>
            <a:r>
              <a:t/>
            </a:r>
            <a:endParaRPr b="1" sz="2000">
              <a:solidFill>
                <a:schemeClr val="dk1"/>
              </a:solidFill>
              <a:latin typeface="Calibri"/>
              <a:ea typeface="Calibri"/>
              <a:cs typeface="Calibri"/>
              <a:sym typeface="Calibri"/>
            </a:endParaRPr>
          </a:p>
          <a:p>
            <a:pPr indent="0" lvl="0" marL="0" marR="0" rtl="0" algn="just">
              <a:spcBef>
                <a:spcPts val="0"/>
              </a:spcBef>
              <a:spcAft>
                <a:spcPts val="0"/>
              </a:spcAft>
              <a:buNone/>
            </a:pPr>
            <a:r>
              <a:rPr b="1" lang="en-GB" sz="2000">
                <a:solidFill>
                  <a:schemeClr val="dk1"/>
                </a:solidFill>
                <a:latin typeface="Calibri"/>
                <a:ea typeface="Calibri"/>
                <a:cs typeface="Calibri"/>
                <a:sym typeface="Calibri"/>
              </a:rPr>
              <a:t>Marginal Revenue (MR) </a:t>
            </a:r>
            <a:r>
              <a:rPr lang="en-GB" sz="2000">
                <a:solidFill>
                  <a:schemeClr val="dk1"/>
                </a:solidFill>
                <a:latin typeface="Calibri"/>
                <a:ea typeface="Calibri"/>
                <a:cs typeface="Calibri"/>
                <a:sym typeface="Calibri"/>
              </a:rPr>
              <a:t>is the change in total revenue resulting from one unit increase in quantity sold</a:t>
            </a:r>
            <a:endParaRPr/>
          </a:p>
          <a:p>
            <a:pPr indent="0" lvl="0" marL="0" marR="0" rtl="0" algn="just">
              <a:spcBef>
                <a:spcPts val="0"/>
              </a:spcBef>
              <a:spcAft>
                <a:spcPts val="0"/>
              </a:spcAft>
              <a:buNone/>
            </a:pPr>
            <a:r>
              <a:rPr lang="en-GB" sz="2000">
                <a:solidFill>
                  <a:schemeClr val="dk1"/>
                </a:solidFill>
                <a:latin typeface="Calibri"/>
                <a:ea typeface="Calibri"/>
                <a:cs typeface="Calibri"/>
                <a:sym typeface="Calibri"/>
              </a:rPr>
              <a:t>🡪 </a:t>
            </a:r>
            <a:r>
              <a:rPr b="1" lang="en-GB" sz="2000">
                <a:solidFill>
                  <a:schemeClr val="dk1"/>
                </a:solidFill>
                <a:latin typeface="Calibri"/>
                <a:ea typeface="Calibri"/>
                <a:cs typeface="Calibri"/>
                <a:sym typeface="Calibri"/>
              </a:rPr>
              <a:t>MR = Change in Revenues / Change in Quantity 🡪 </a:t>
            </a:r>
            <a:r>
              <a:rPr b="1" lang="en-GB" sz="2000">
                <a:solidFill>
                  <a:schemeClr val="dk1"/>
                </a:solidFill>
                <a:latin typeface="Helvetica Neue"/>
                <a:ea typeface="Helvetica Neue"/>
                <a:cs typeface="Helvetica Neue"/>
                <a:sym typeface="Helvetica Neue"/>
              </a:rPr>
              <a:t>MR = ΔTR / ΔQ</a:t>
            </a:r>
            <a:endParaRPr/>
          </a:p>
          <a:p>
            <a:pPr indent="0" lvl="0" marL="0" marR="0" rtl="0" algn="ctr">
              <a:spcBef>
                <a:spcPts val="0"/>
              </a:spcBef>
              <a:spcAft>
                <a:spcPts val="0"/>
              </a:spcAft>
              <a:buNone/>
            </a:pPr>
            <a:r>
              <a:t/>
            </a:r>
            <a:endParaRPr b="1" sz="18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b="1" sz="1800">
              <a:solidFill>
                <a:schemeClr val="dk1"/>
              </a:solidFill>
              <a:latin typeface="Calibri"/>
              <a:ea typeface="Calibri"/>
              <a:cs typeface="Calibri"/>
              <a:sym typeface="Calibri"/>
            </a:endParaRPr>
          </a:p>
          <a:p>
            <a:pPr indent="0" lvl="0" marL="0" marR="0" rtl="0" algn="ctr">
              <a:spcBef>
                <a:spcPts val="0"/>
              </a:spcBef>
              <a:spcAft>
                <a:spcPts val="0"/>
              </a:spcAft>
              <a:buNone/>
            </a:pPr>
            <a:r>
              <a:rPr b="1" lang="en-GB" sz="2000">
                <a:solidFill>
                  <a:schemeClr val="dk1"/>
                </a:solidFill>
                <a:latin typeface="Calibri"/>
                <a:ea typeface="Calibri"/>
                <a:cs typeface="Calibri"/>
                <a:sym typeface="Calibri"/>
              </a:rPr>
              <a:t>Example of MR:</a:t>
            </a:r>
            <a:endParaRPr/>
          </a:p>
          <a:p>
            <a:pPr indent="0" lvl="0" marL="0" marR="0" rtl="0" algn="just">
              <a:spcBef>
                <a:spcPts val="0"/>
              </a:spcBef>
              <a:spcAft>
                <a:spcPts val="0"/>
              </a:spcAft>
              <a:buNone/>
            </a:pPr>
            <a:r>
              <a:rPr lang="en-GB" sz="2000">
                <a:solidFill>
                  <a:schemeClr val="dk1"/>
                </a:solidFill>
                <a:latin typeface="Calibri"/>
                <a:ea typeface="Calibri"/>
                <a:cs typeface="Calibri"/>
                <a:sym typeface="Calibri"/>
              </a:rPr>
              <a:t>€1500 from the sale of 500 earrings 🡪 Revenue for earring until 500 earrings = €3</a:t>
            </a:r>
            <a:endParaRPr/>
          </a:p>
          <a:p>
            <a:pPr indent="0" lvl="0" marL="0" marR="0" rtl="0" algn="just">
              <a:spcBef>
                <a:spcPts val="0"/>
              </a:spcBef>
              <a:spcAft>
                <a:spcPts val="0"/>
              </a:spcAft>
              <a:buNone/>
            </a:pPr>
            <a:r>
              <a:t/>
            </a:r>
            <a:endParaRPr sz="1000">
              <a:solidFill>
                <a:schemeClr val="dk1"/>
              </a:solidFill>
              <a:latin typeface="Calibri"/>
              <a:ea typeface="Calibri"/>
              <a:cs typeface="Calibri"/>
              <a:sym typeface="Calibri"/>
            </a:endParaRPr>
          </a:p>
          <a:p>
            <a:pPr indent="0" lvl="0" marL="0" marR="0" rtl="0" algn="just">
              <a:spcBef>
                <a:spcPts val="0"/>
              </a:spcBef>
              <a:spcAft>
                <a:spcPts val="0"/>
              </a:spcAft>
              <a:buNone/>
            </a:pPr>
            <a:r>
              <a:rPr lang="en-GB" sz="2000">
                <a:solidFill>
                  <a:schemeClr val="dk1"/>
                </a:solidFill>
                <a:latin typeface="Calibri"/>
                <a:ea typeface="Calibri"/>
                <a:cs typeface="Calibri"/>
                <a:sym typeface="Calibri"/>
              </a:rPr>
              <a:t>€1700 from the sale of 600 earrings</a:t>
            </a:r>
            <a:endParaRPr/>
          </a:p>
          <a:p>
            <a:pPr indent="0" lvl="0" marL="0" marR="0" rtl="0" algn="just">
              <a:spcBef>
                <a:spcPts val="0"/>
              </a:spcBef>
              <a:spcAft>
                <a:spcPts val="0"/>
              </a:spcAft>
              <a:buNone/>
            </a:pPr>
            <a:r>
              <a:rPr lang="en-GB" sz="2000">
                <a:solidFill>
                  <a:schemeClr val="dk1"/>
                </a:solidFill>
                <a:latin typeface="Calibri"/>
                <a:ea typeface="Calibri"/>
                <a:cs typeface="Calibri"/>
                <a:sym typeface="Calibri"/>
              </a:rPr>
              <a:t>MR = (€1700 - €1500) / (600 - 500) = €2</a:t>
            </a:r>
            <a:endParaRPr/>
          </a:p>
          <a:p>
            <a:pPr indent="0" lvl="0" marL="0" marR="0" rtl="0" algn="just">
              <a:spcBef>
                <a:spcPts val="0"/>
              </a:spcBef>
              <a:spcAft>
                <a:spcPts val="0"/>
              </a:spcAft>
              <a:buNone/>
            </a:pPr>
            <a:r>
              <a:rPr b="1" lang="en-GB" sz="2000">
                <a:solidFill>
                  <a:schemeClr val="dk1"/>
                </a:solidFill>
                <a:latin typeface="Calibri"/>
                <a:ea typeface="Calibri"/>
                <a:cs typeface="Calibri"/>
                <a:sym typeface="Calibri"/>
              </a:rPr>
              <a:t>MR = €2 </a:t>
            </a:r>
            <a:r>
              <a:rPr lang="en-GB" sz="2000">
                <a:solidFill>
                  <a:schemeClr val="dk1"/>
                </a:solidFill>
                <a:latin typeface="Calibri"/>
                <a:ea typeface="Calibri"/>
                <a:cs typeface="Calibri"/>
                <a:sym typeface="Calibri"/>
              </a:rPr>
              <a:t>🡪 Revenue for earing after 500 earrings = €2</a:t>
            </a:r>
            <a:endParaRPr sz="2000">
              <a:solidFill>
                <a:schemeClr val="dk1"/>
              </a:solidFill>
              <a:latin typeface="Calibri"/>
              <a:ea typeface="Calibri"/>
              <a:cs typeface="Calibri"/>
              <a:sym typeface="Calibri"/>
            </a:endParaRPr>
          </a:p>
        </p:txBody>
      </p:sp>
      <p:sp>
        <p:nvSpPr>
          <p:cNvPr id="123" name="Google Shape;123;g198a7ebc9da_0_80"/>
          <p:cNvSpPr/>
          <p:nvPr/>
        </p:nvSpPr>
        <p:spPr>
          <a:xfrm>
            <a:off x="4984238" y="8041925"/>
            <a:ext cx="8382000" cy="987900"/>
          </a:xfrm>
          <a:prstGeom prst="roundRect">
            <a:avLst>
              <a:gd fmla="val 16667" name="adj"/>
            </a:avLst>
          </a:prstGeom>
          <a:solidFill>
            <a:srgbClr val="CF9ECC"/>
          </a:solidFill>
          <a:ln cap="flat" cmpd="sng" w="25400">
            <a:solidFill>
              <a:srgbClr val="CF9ECC"/>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rPr lang="en-GB" sz="2000">
                <a:solidFill>
                  <a:srgbClr val="5F1F5A"/>
                </a:solidFill>
                <a:latin typeface="Calibri"/>
                <a:ea typeface="Calibri"/>
                <a:cs typeface="Calibri"/>
                <a:sym typeface="Calibri"/>
              </a:rPr>
              <a:t>The </a:t>
            </a:r>
            <a:r>
              <a:rPr b="1" lang="en-GB" sz="2000">
                <a:solidFill>
                  <a:srgbClr val="5F1F5A"/>
                </a:solidFill>
                <a:latin typeface="Calibri"/>
                <a:ea typeface="Calibri"/>
                <a:cs typeface="Calibri"/>
                <a:sym typeface="Calibri"/>
              </a:rPr>
              <a:t>Break-even Point (BEP) </a:t>
            </a:r>
            <a:r>
              <a:rPr lang="en-GB" sz="2000">
                <a:solidFill>
                  <a:srgbClr val="5F1F5A"/>
                </a:solidFill>
                <a:latin typeface="Calibri"/>
                <a:ea typeface="Calibri"/>
                <a:cs typeface="Calibri"/>
                <a:sym typeface="Calibri"/>
              </a:rPr>
              <a:t>is the level of activities at which the costs of production/implementation equal the revenues for a product/service. </a:t>
            </a:r>
            <a:endParaRPr/>
          </a:p>
          <a:p>
            <a:pPr indent="0" lvl="0" marL="0" marR="0" rtl="0" algn="just">
              <a:spcBef>
                <a:spcPts val="0"/>
              </a:spcBef>
              <a:spcAft>
                <a:spcPts val="0"/>
              </a:spcAft>
              <a:buNone/>
            </a:pPr>
            <a:r>
              <a:rPr lang="en-GB" sz="2000">
                <a:solidFill>
                  <a:srgbClr val="5F1F5A"/>
                </a:solidFill>
                <a:latin typeface="Calibri"/>
                <a:ea typeface="Calibri"/>
                <a:cs typeface="Calibri"/>
                <a:sym typeface="Calibri"/>
              </a:rPr>
              <a:t>🡪 </a:t>
            </a:r>
            <a:r>
              <a:rPr b="1" lang="en-GB" sz="2000">
                <a:solidFill>
                  <a:srgbClr val="5F1F5A"/>
                </a:solidFill>
                <a:latin typeface="Helvetica Neue"/>
                <a:ea typeface="Helvetica Neue"/>
                <a:cs typeface="Helvetica Neue"/>
                <a:sym typeface="Helvetica Neue"/>
              </a:rPr>
              <a:t>BEP = Fixed costs / Revenue per unit (P) – Variable Cost per unit</a:t>
            </a:r>
            <a:endParaRPr/>
          </a:p>
        </p:txBody>
      </p:sp>
      <p:cxnSp>
        <p:nvCxnSpPr>
          <p:cNvPr id="124" name="Google Shape;124;g198a7ebc9da_0_80"/>
          <p:cNvCxnSpPr/>
          <p:nvPr/>
        </p:nvCxnSpPr>
        <p:spPr>
          <a:xfrm>
            <a:off x="9142304" y="2705100"/>
            <a:ext cx="0" cy="5101800"/>
          </a:xfrm>
          <a:prstGeom prst="straightConnector1">
            <a:avLst/>
          </a:prstGeom>
          <a:noFill/>
          <a:ln cap="flat" cmpd="sng" w="9525">
            <a:solidFill>
              <a:schemeClr val="dk1"/>
            </a:solidFill>
            <a:prstDash val="solid"/>
            <a:round/>
            <a:headEnd len="sm" w="sm" type="none"/>
            <a:tailEnd len="sm" w="sm" type="none"/>
          </a:ln>
        </p:spPr>
      </p:cxn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g198a7ebc9da_0_103"/>
          <p:cNvSpPr txBox="1"/>
          <p:nvPr/>
        </p:nvSpPr>
        <p:spPr>
          <a:xfrm>
            <a:off x="1447800" y="1573300"/>
            <a:ext cx="14325600" cy="615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3400">
                <a:solidFill>
                  <a:srgbClr val="660066"/>
                </a:solidFill>
                <a:latin typeface="Calibri"/>
                <a:ea typeface="Calibri"/>
                <a:cs typeface="Calibri"/>
                <a:sym typeface="Calibri"/>
              </a:rPr>
              <a:t>1.	From business idea to financial sustainability</a:t>
            </a:r>
            <a:r>
              <a:rPr lang="en-GB" sz="3400"/>
              <a:t> - </a:t>
            </a:r>
            <a:r>
              <a:rPr b="1" lang="en-GB" sz="3300">
                <a:solidFill>
                  <a:srgbClr val="660066"/>
                </a:solidFill>
                <a:latin typeface="Calibri"/>
                <a:ea typeface="Calibri"/>
                <a:cs typeface="Calibri"/>
                <a:sym typeface="Calibri"/>
              </a:rPr>
              <a:t>Access to finance</a:t>
            </a:r>
            <a:endParaRPr sz="3300"/>
          </a:p>
        </p:txBody>
      </p:sp>
      <p:sp>
        <p:nvSpPr>
          <p:cNvPr id="130" name="Google Shape;130;g198a7ebc9da_0_103"/>
          <p:cNvSpPr txBox="1"/>
          <p:nvPr/>
        </p:nvSpPr>
        <p:spPr>
          <a:xfrm>
            <a:off x="1447800" y="2764453"/>
            <a:ext cx="15392400" cy="60030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GB" sz="2400">
                <a:solidFill>
                  <a:schemeClr val="dk1"/>
                </a:solidFill>
                <a:latin typeface="Calibri"/>
                <a:ea typeface="Calibri"/>
                <a:cs typeface="Calibri"/>
                <a:sym typeface="Calibri"/>
              </a:rPr>
              <a:t>Whether it is to </a:t>
            </a:r>
            <a:r>
              <a:rPr b="1" lang="en-GB" sz="2400">
                <a:solidFill>
                  <a:schemeClr val="dk1"/>
                </a:solidFill>
                <a:latin typeface="Calibri"/>
                <a:ea typeface="Calibri"/>
                <a:cs typeface="Calibri"/>
                <a:sym typeface="Calibri"/>
              </a:rPr>
              <a:t>set up a new enterprise</a:t>
            </a:r>
            <a:r>
              <a:rPr lang="en-GB" sz="2400">
                <a:solidFill>
                  <a:schemeClr val="dk1"/>
                </a:solidFill>
                <a:latin typeface="Calibri"/>
                <a:ea typeface="Calibri"/>
                <a:cs typeface="Calibri"/>
                <a:sym typeface="Calibri"/>
              </a:rPr>
              <a:t> or to </a:t>
            </a:r>
            <a:r>
              <a:rPr b="1" lang="en-GB" sz="2400">
                <a:solidFill>
                  <a:schemeClr val="dk1"/>
                </a:solidFill>
                <a:latin typeface="Calibri"/>
                <a:ea typeface="Calibri"/>
                <a:cs typeface="Calibri"/>
                <a:sym typeface="Calibri"/>
              </a:rPr>
              <a:t>implement new business’ activities</a:t>
            </a:r>
            <a:r>
              <a:rPr lang="en-GB" sz="2400">
                <a:solidFill>
                  <a:schemeClr val="dk1"/>
                </a:solidFill>
                <a:latin typeface="Calibri"/>
                <a:ea typeface="Calibri"/>
                <a:cs typeface="Calibri"/>
                <a:sym typeface="Calibri"/>
              </a:rPr>
              <a:t> developing an existing enterprise, </a:t>
            </a:r>
            <a:r>
              <a:rPr b="1" lang="en-GB" sz="2400">
                <a:solidFill>
                  <a:schemeClr val="dk1"/>
                </a:solidFill>
                <a:latin typeface="Calibri"/>
                <a:ea typeface="Calibri"/>
                <a:cs typeface="Calibri"/>
                <a:sym typeface="Calibri"/>
              </a:rPr>
              <a:t>profitability is crucial</a:t>
            </a:r>
            <a:r>
              <a:rPr lang="en-GB" sz="2400">
                <a:solidFill>
                  <a:schemeClr val="dk1"/>
                </a:solidFill>
                <a:latin typeface="Calibri"/>
                <a:ea typeface="Calibri"/>
                <a:cs typeface="Calibri"/>
                <a:sym typeface="Calibri"/>
              </a:rPr>
              <a:t>.</a:t>
            </a:r>
            <a:endParaRPr/>
          </a:p>
          <a:p>
            <a:pPr indent="0" lvl="0" marL="0" marR="0" rtl="0" algn="just">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just">
              <a:spcBef>
                <a:spcPts val="0"/>
              </a:spcBef>
              <a:spcAft>
                <a:spcPts val="0"/>
              </a:spcAft>
              <a:buNone/>
            </a:pPr>
            <a:r>
              <a:rPr lang="en-GB" sz="2400">
                <a:solidFill>
                  <a:schemeClr val="dk1"/>
                </a:solidFill>
                <a:latin typeface="Calibri"/>
                <a:ea typeface="Calibri"/>
                <a:cs typeface="Calibri"/>
                <a:sym typeface="Calibri"/>
              </a:rPr>
              <a:t>It influences whether a enterprise can:</a:t>
            </a:r>
            <a:endParaRPr/>
          </a:p>
          <a:p>
            <a:pPr indent="0" lvl="0" marL="0" marR="0" rtl="0" algn="just">
              <a:spcBef>
                <a:spcPts val="0"/>
              </a:spcBef>
              <a:spcAft>
                <a:spcPts val="0"/>
              </a:spcAft>
              <a:buNone/>
            </a:pPr>
            <a:r>
              <a:rPr lang="en-GB" sz="2400">
                <a:solidFill>
                  <a:schemeClr val="dk1"/>
                </a:solidFill>
                <a:latin typeface="Calibri"/>
                <a:ea typeface="Calibri"/>
                <a:cs typeface="Calibri"/>
                <a:sym typeface="Calibri"/>
              </a:rPr>
              <a:t>		</a:t>
            </a:r>
            <a:endParaRPr/>
          </a:p>
          <a:p>
            <a:pPr indent="0" lvl="0" marL="0" marR="0" rtl="0" algn="just">
              <a:spcBef>
                <a:spcPts val="0"/>
              </a:spcBef>
              <a:spcAft>
                <a:spcPts val="0"/>
              </a:spcAft>
              <a:buNone/>
            </a:pPr>
            <a:r>
              <a:rPr lang="en-GB" sz="2400">
                <a:solidFill>
                  <a:schemeClr val="dk1"/>
                </a:solidFill>
                <a:latin typeface="Calibri"/>
                <a:ea typeface="Calibri"/>
                <a:cs typeface="Calibri"/>
                <a:sym typeface="Calibri"/>
              </a:rPr>
              <a:t>				obtain funding (for example, from a bank or traditional institutions)</a:t>
            </a:r>
            <a:endParaRPr/>
          </a:p>
          <a:p>
            <a:pPr indent="0" lvl="0" marL="0" marR="0" rtl="0" algn="just">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just">
              <a:spcBef>
                <a:spcPts val="0"/>
              </a:spcBef>
              <a:spcAft>
                <a:spcPts val="0"/>
              </a:spcAft>
              <a:buNone/>
            </a:pPr>
            <a:r>
              <a:rPr lang="en-GB" sz="2400">
                <a:solidFill>
                  <a:schemeClr val="dk1"/>
                </a:solidFill>
                <a:latin typeface="Calibri"/>
                <a:ea typeface="Calibri"/>
                <a:cs typeface="Calibri"/>
                <a:sym typeface="Calibri"/>
              </a:rPr>
              <a:t>				attract investors or business angels (alternative financing) to fund its operations</a:t>
            </a:r>
            <a:endParaRPr/>
          </a:p>
          <a:p>
            <a:pPr indent="0" lvl="0" marL="0" marR="0" rtl="0" algn="just">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just">
              <a:spcBef>
                <a:spcPts val="0"/>
              </a:spcBef>
              <a:spcAft>
                <a:spcPts val="0"/>
              </a:spcAft>
              <a:buNone/>
            </a:pPr>
            <a:r>
              <a:rPr lang="en-GB" sz="2400">
                <a:solidFill>
                  <a:schemeClr val="dk1"/>
                </a:solidFill>
                <a:latin typeface="Calibri"/>
                <a:ea typeface="Calibri"/>
                <a:cs typeface="Calibri"/>
                <a:sym typeface="Calibri"/>
              </a:rPr>
              <a:t>				grow its business in general</a:t>
            </a:r>
            <a:endParaRPr/>
          </a:p>
          <a:p>
            <a:pPr indent="0" lvl="0" marL="0" marR="0" rtl="0" algn="just">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just">
              <a:spcBef>
                <a:spcPts val="0"/>
              </a:spcBef>
              <a:spcAft>
                <a:spcPts val="0"/>
              </a:spcAft>
              <a:buNone/>
            </a:pPr>
            <a:r>
              <a:rPr lang="en-GB" sz="2400">
                <a:solidFill>
                  <a:schemeClr val="dk1"/>
                </a:solidFill>
                <a:latin typeface="Calibri"/>
                <a:ea typeface="Calibri"/>
                <a:cs typeface="Calibri"/>
                <a:sym typeface="Calibri"/>
              </a:rPr>
              <a:t>It represents </a:t>
            </a:r>
            <a:r>
              <a:rPr b="1" lang="en-GB" sz="2400">
                <a:solidFill>
                  <a:schemeClr val="dk1"/>
                </a:solidFill>
                <a:latin typeface="Calibri"/>
                <a:ea typeface="Calibri"/>
                <a:cs typeface="Calibri"/>
                <a:sym typeface="Calibri"/>
              </a:rPr>
              <a:t>the best source of access to finance</a:t>
            </a:r>
            <a:r>
              <a:rPr lang="en-GB" sz="2400">
                <a:solidFill>
                  <a:schemeClr val="dk1"/>
                </a:solidFill>
                <a:latin typeface="Calibri"/>
                <a:ea typeface="Calibri"/>
                <a:cs typeface="Calibri"/>
                <a:sym typeface="Calibri"/>
              </a:rPr>
              <a:t>.</a:t>
            </a:r>
            <a:endParaRPr/>
          </a:p>
          <a:p>
            <a:pPr indent="0" lvl="0" marL="0" marR="0" rtl="0" algn="just">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just">
              <a:spcBef>
                <a:spcPts val="0"/>
              </a:spcBef>
              <a:spcAft>
                <a:spcPts val="0"/>
              </a:spcAft>
              <a:buNone/>
            </a:pPr>
            <a:r>
              <a:rPr lang="en-GB" sz="2400">
                <a:solidFill>
                  <a:schemeClr val="dk1"/>
                </a:solidFill>
                <a:latin typeface="Calibri"/>
                <a:ea typeface="Calibri"/>
                <a:cs typeface="Calibri"/>
                <a:sym typeface="Calibri"/>
              </a:rPr>
              <a:t>The main tool to raise capital for a business idea or secure lending in general is the </a:t>
            </a:r>
            <a:r>
              <a:rPr b="1" lang="en-GB" sz="2400">
                <a:solidFill>
                  <a:schemeClr val="dk1"/>
                </a:solidFill>
                <a:latin typeface="Calibri"/>
                <a:ea typeface="Calibri"/>
                <a:cs typeface="Calibri"/>
                <a:sym typeface="Calibri"/>
              </a:rPr>
              <a:t>business plan (BP)</a:t>
            </a:r>
            <a:r>
              <a:rPr lang="en-GB" sz="2400">
                <a:solidFill>
                  <a:schemeClr val="dk1"/>
                </a:solidFill>
                <a:latin typeface="Calibri"/>
                <a:ea typeface="Calibri"/>
                <a:cs typeface="Calibri"/>
                <a:sym typeface="Calibri"/>
              </a:rPr>
              <a:t>. It is a document presenting, among other things, the enterprise’s economic and financial views, including profitability. The latter suggests the possibility of returns on investments.</a:t>
            </a:r>
            <a:endParaRPr/>
          </a:p>
        </p:txBody>
      </p:sp>
      <p:pic>
        <p:nvPicPr>
          <p:cNvPr id="131" name="Google Shape;131;g198a7ebc9da_0_103"/>
          <p:cNvPicPr preferRelativeResize="0"/>
          <p:nvPr/>
        </p:nvPicPr>
        <p:blipFill rotWithShape="1">
          <a:blip r:embed="rId3">
            <a:alphaModFix/>
          </a:blip>
          <a:srcRect b="0" l="0" r="0" t="0"/>
          <a:stretch/>
        </p:blipFill>
        <p:spPr>
          <a:xfrm>
            <a:off x="13182600" y="3543300"/>
            <a:ext cx="3978443" cy="3978443"/>
          </a:xfrm>
          <a:prstGeom prst="rect">
            <a:avLst/>
          </a:prstGeom>
          <a:noFill/>
          <a:ln>
            <a:noFill/>
          </a:ln>
        </p:spPr>
      </p:pic>
      <p:sp>
        <p:nvSpPr>
          <p:cNvPr id="132" name="Google Shape;132;g198a7ebc9da_0_103"/>
          <p:cNvSpPr txBox="1"/>
          <p:nvPr/>
        </p:nvSpPr>
        <p:spPr>
          <a:xfrm>
            <a:off x="14325600" y="4738181"/>
            <a:ext cx="708900" cy="939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5500">
                <a:solidFill>
                  <a:schemeClr val="lt1"/>
                </a:solidFill>
                <a:latin typeface="Times"/>
                <a:ea typeface="Times"/>
                <a:cs typeface="Times"/>
                <a:sym typeface="Times"/>
              </a:rPr>
              <a:t>€</a:t>
            </a:r>
            <a:endParaRPr/>
          </a:p>
        </p:txBody>
      </p:sp>
      <p:sp>
        <p:nvSpPr>
          <p:cNvPr id="133" name="Google Shape;133;g198a7ebc9da_0_103"/>
          <p:cNvSpPr/>
          <p:nvPr/>
        </p:nvSpPr>
        <p:spPr>
          <a:xfrm>
            <a:off x="1752600" y="4685100"/>
            <a:ext cx="1371600" cy="306000"/>
          </a:xfrm>
          <a:prstGeom prst="rightArrow">
            <a:avLst>
              <a:gd fmla="val 50000" name="adj1"/>
              <a:gd fmla="val 50000" name="adj2"/>
            </a:avLst>
          </a:prstGeom>
          <a:solidFill>
            <a:srgbClr val="94358F"/>
          </a:solidFill>
          <a:ln cap="sq" cmpd="sng" w="9525">
            <a:solidFill>
              <a:srgbClr val="9435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4" name="Google Shape;134;g198a7ebc9da_0_103"/>
          <p:cNvSpPr/>
          <p:nvPr/>
        </p:nvSpPr>
        <p:spPr>
          <a:xfrm flipH="1" rot="10800000">
            <a:off x="1752600" y="5430841"/>
            <a:ext cx="1371600" cy="304800"/>
          </a:xfrm>
          <a:prstGeom prst="rightArrow">
            <a:avLst>
              <a:gd fmla="val 50000" name="adj1"/>
              <a:gd fmla="val 50000" name="adj2"/>
            </a:avLst>
          </a:prstGeom>
          <a:solidFill>
            <a:srgbClr val="94358F"/>
          </a:solidFill>
          <a:ln cap="sq" cmpd="sng" w="9525">
            <a:solidFill>
              <a:srgbClr val="9435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5" name="Google Shape;135;g198a7ebc9da_0_103"/>
          <p:cNvSpPr/>
          <p:nvPr/>
        </p:nvSpPr>
        <p:spPr>
          <a:xfrm>
            <a:off x="1752600" y="6175382"/>
            <a:ext cx="1371600" cy="306000"/>
          </a:xfrm>
          <a:prstGeom prst="rightArrow">
            <a:avLst>
              <a:gd fmla="val 50000" name="adj1"/>
              <a:gd fmla="val 50000" name="adj2"/>
            </a:avLst>
          </a:prstGeom>
          <a:solidFill>
            <a:srgbClr val="94358F"/>
          </a:solidFill>
          <a:ln cap="sq" cmpd="sng" w="9525">
            <a:solidFill>
              <a:srgbClr val="9435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2022-01-04T10:29:56Z</dcterms:created>
  <dc:creator>Monia Coppola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2022-01-04T00:00:00Z</vt:filetime>
  </property>
  <property fmtid="{D5CDD505-2E9C-101B-9397-08002B2CF9AE}" pid="3" name="Creator">
    <vt:lpwstr>Canva</vt:lpwstr>
  </property>
  <property fmtid="{D5CDD505-2E9C-101B-9397-08002B2CF9AE}" pid="4" name="LastSaved">
    <vt:filetime>2022-01-04T00:00:00Z</vt:filetime>
  </property>
</Properties>
</file>