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10287000" cx="18288000"/>
  <p:notesSz cx="18288000" cy="10287000"/>
  <p:embeddedFontLst>
    <p:embeddedFont>
      <p:font typeface="Helvetica Neue"/>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http://customooxmlschemas.google.com/">
      <go:slidesCustomData xmlns:go="http://customooxmlschemas.google.com/" r:id="rId32" roundtripDataSignature="AMtx7mh9ZfMOiPwcf0YBI8b7Mph8HWoC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5FB63BF-85FA-495E-B07B-74098B5BCE89}">
  <a:tblStyle styleId="{C5FB63BF-85FA-495E-B07B-74098B5BCE89}" styleName="Table_0">
    <a:wholeTbl>
      <a:tcTxStyle b="off" i="off">
        <a:font>
          <a:latin typeface="Calibri"/>
          <a:ea typeface="Calibri"/>
          <a:cs typeface="Calibri"/>
        </a:font>
        <a:schemeClr val="dk1"/>
      </a:tcTxStyle>
      <a:tcStyle>
        <a:tcBdr>
          <a:left>
            <a:ln cap="flat" cmpd="sng" w="12700">
              <a:solidFill>
                <a:schemeClr val="accent4"/>
              </a:solidFill>
              <a:prstDash val="solid"/>
              <a:round/>
              <a:headEnd len="sm" w="sm" type="none"/>
              <a:tailEnd len="sm" w="sm" type="none"/>
            </a:ln>
          </a:left>
          <a:right>
            <a:ln cap="flat" cmpd="sng" w="12700">
              <a:solidFill>
                <a:schemeClr val="accent4"/>
              </a:solidFill>
              <a:prstDash val="solid"/>
              <a:round/>
              <a:headEnd len="sm" w="sm" type="none"/>
              <a:tailEnd len="sm" w="sm" type="none"/>
            </a:ln>
          </a:right>
          <a:top>
            <a:ln cap="flat" cmpd="sng" w="12700">
              <a:solidFill>
                <a:schemeClr val="accent4"/>
              </a:solidFill>
              <a:prstDash val="solid"/>
              <a:round/>
              <a:headEnd len="sm" w="sm" type="none"/>
              <a:tailEnd len="sm" w="sm" type="none"/>
            </a:ln>
          </a:top>
          <a:bottom>
            <a:ln cap="flat" cmpd="sng" w="12700">
              <a:solidFill>
                <a:schemeClr val="accent4"/>
              </a:solidFill>
              <a:prstDash val="solid"/>
              <a:round/>
              <a:headEnd len="sm" w="sm" type="none"/>
              <a:tailEnd len="sm" w="sm" type="none"/>
            </a:ln>
          </a:bottom>
          <a:insideH>
            <a:ln cap="flat" cmpd="sng" w="12700">
              <a:solidFill>
                <a:schemeClr val="accent4"/>
              </a:solidFill>
              <a:prstDash val="solid"/>
              <a:round/>
              <a:headEnd len="sm" w="sm" type="none"/>
              <a:tailEnd len="sm" w="sm" type="none"/>
            </a:ln>
          </a:insideH>
          <a:insideV>
            <a:ln cap="flat" cmpd="sng" w="12700">
              <a:solidFill>
                <a:schemeClr val="accent4"/>
              </a:solidFill>
              <a:prstDash val="solid"/>
              <a:round/>
              <a:headEnd len="sm" w="sm" type="none"/>
              <a:tailEnd len="sm" w="sm" type="none"/>
            </a:ln>
          </a:insideV>
        </a:tcBdr>
        <a:fill>
          <a:solidFill>
            <a:srgbClr val="ECEAF0"/>
          </a:solidFill>
        </a:fill>
      </a:tcStyle>
    </a:wholeTbl>
    <a:band1H>
      <a:tcTxStyle b="off" i="off"/>
      <a:tcStyle>
        <a:fill>
          <a:solidFill>
            <a:srgbClr val="D7D2DF"/>
          </a:solidFill>
        </a:fill>
      </a:tcStyle>
    </a:band1H>
    <a:band2H>
      <a:tcTxStyle b="off" i="off"/>
    </a:band2H>
    <a:band1V>
      <a:tcTxStyle b="off" i="off"/>
      <a:tcStyle>
        <a:fill>
          <a:solidFill>
            <a:srgbClr val="D7D2DF"/>
          </a:solidFill>
        </a:fill>
      </a:tcStyle>
    </a:band1V>
    <a:band2V>
      <a:tcTxStyle b="off" i="off"/>
    </a:band2V>
    <a:lastCol>
      <a:tcTxStyle b="on" i="off"/>
    </a:lastCol>
    <a:firstCol>
      <a:tcTxStyle b="on" i="off"/>
    </a:firstCol>
    <a:lastRow>
      <a:tcTxStyle b="on" i="off"/>
      <a:tcStyle>
        <a:tcBdr>
          <a:top>
            <a:ln cap="flat" cmpd="sng" w="25400">
              <a:solidFill>
                <a:schemeClr val="accent4"/>
              </a:solidFill>
              <a:prstDash val="solid"/>
              <a:round/>
              <a:headEnd len="sm" w="sm" type="none"/>
              <a:tailEnd len="sm" w="sm" type="none"/>
            </a:ln>
          </a:top>
        </a:tcBdr>
        <a:fill>
          <a:solidFill>
            <a:srgbClr val="ECEAF0"/>
          </a:solidFill>
        </a:fill>
      </a:tcStyle>
    </a:lastRow>
    <a:seCell>
      <a:tcTxStyle b="off" i="off"/>
    </a:seCell>
    <a:swCell>
      <a:tcTxStyle b="off" i="off"/>
    </a:swCell>
    <a:firstRow>
      <a:tcTxStyle b="on" i="off"/>
      <a:tcStyle>
        <a:fill>
          <a:solidFill>
            <a:srgbClr val="ECEAF0"/>
          </a:solidFill>
        </a:fill>
      </a:tcStyle>
    </a:firstRow>
    <a:neCell>
      <a:tcTxStyle b="off" i="off"/>
    </a:neCell>
    <a:nwCell>
      <a:tcTxStyle b="off" i="off"/>
    </a:nwCell>
  </a:tblStyle>
  <a:tblStyle styleId="{911795B7-FC6F-4358-8807-3F0B19F4F013}" styleName="Table_1">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CEAF0"/>
          </a:solidFill>
        </a:fill>
      </a:tcStyle>
    </a:wholeTbl>
    <a:band1H>
      <a:tcTxStyle b="off" i="off"/>
      <a:tcStyle>
        <a:fill>
          <a:solidFill>
            <a:srgbClr val="D7D2DF"/>
          </a:solidFill>
        </a:fill>
      </a:tcStyle>
    </a:band1H>
    <a:band2H>
      <a:tcTxStyle b="off" i="off"/>
    </a:band2H>
    <a:band1V>
      <a:tcTxStyle b="off" i="off"/>
      <a:tcStyle>
        <a:fill>
          <a:solidFill>
            <a:srgbClr val="D7D2DF"/>
          </a:solidFill>
        </a:fill>
      </a:tcStyle>
    </a:band1V>
    <a:band2V>
      <a:tcTxStyle b="off" i="off"/>
    </a:band2V>
    <a:lastCol>
      <a:tcTxStyle b="on" i="off">
        <a:font>
          <a:latin typeface="Calibri"/>
          <a:ea typeface="Calibri"/>
          <a:cs typeface="Calibri"/>
        </a:font>
        <a:schemeClr val="lt1"/>
      </a:tcTxStyle>
      <a:tcStyle>
        <a:fill>
          <a:solidFill>
            <a:schemeClr val="accent4"/>
          </a:solidFill>
        </a:fill>
      </a:tcStyle>
    </a:lastCol>
    <a:firstCol>
      <a:tcTxStyle b="on" i="off">
        <a:font>
          <a:latin typeface="Calibri"/>
          <a:ea typeface="Calibri"/>
          <a:cs typeface="Calibri"/>
        </a:font>
        <a:schemeClr val="lt1"/>
      </a:tcTxStyle>
      <a:tcStyle>
        <a:fill>
          <a:solidFill>
            <a:schemeClr val="accent4"/>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4"/>
          </a:solidFill>
        </a:fill>
      </a:tcStyle>
    </a:lastRow>
    <a:seCell>
      <a:tcTxStyle b="off" i="off"/>
    </a:seCell>
    <a:swCell>
      <a:tcTxStyle b="off" i="off"/>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4"/>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HelveticaNeue-regular.fntdata"/><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HelveticaNeue-bold.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HelveticaNeue-boldItalic.fntdata"/><Relationship Id="rId30" Type="http://schemas.openxmlformats.org/officeDocument/2006/relationships/font" Target="fonts/HelveticaNeue-italic.fntdata"/><Relationship Id="rId11" Type="http://schemas.openxmlformats.org/officeDocument/2006/relationships/slide" Target="slides/slide5.xml"/><Relationship Id="rId10" Type="http://schemas.openxmlformats.org/officeDocument/2006/relationships/slide" Target="slides/slide4.xml"/><Relationship Id="rId32"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7924800" cy="51593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10358438" y="0"/>
            <a:ext cx="7924800" cy="51593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771063"/>
            <a:ext cx="7924800" cy="51593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10358438" y="9771063"/>
            <a:ext cx="7924800" cy="51593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 name="Shape 21"/>
        <p:cNvGrpSpPr/>
        <p:nvPr/>
      </p:nvGrpSpPr>
      <p:grpSpPr>
        <a:xfrm>
          <a:off x="0" y="0"/>
          <a:ext cx="0" cy="0"/>
          <a:chOff x="0" y="0"/>
          <a:chExt cx="0" cy="0"/>
        </a:xfrm>
      </p:grpSpPr>
      <p:sp>
        <p:nvSpPr>
          <p:cNvPr id="22" name="Google Shape;22;p1: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 name="Google Shape;23;p1: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9: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3" name="Google Shape;113;p9: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10: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1" name="Google Shape;121;p10: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1: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9" name="Google Shape;129;p11: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2: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6" name="Google Shape;136;p12: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3: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4" name="Google Shape;144;p13: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5: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9" name="Google Shape;149;p15: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6: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1" name="Google Shape;161;p16: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7: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8" name="Google Shape;168;p17: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8: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0" name="Google Shape;180;p18: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9: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2" name="Google Shape;202;p19: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 name="Shape 29"/>
        <p:cNvGrpSpPr/>
        <p:nvPr/>
      </p:nvGrpSpPr>
      <p:grpSpPr>
        <a:xfrm>
          <a:off x="0" y="0"/>
          <a:ext cx="0" cy="0"/>
          <a:chOff x="0" y="0"/>
          <a:chExt cx="0" cy="0"/>
        </a:xfrm>
      </p:grpSpPr>
      <p:sp>
        <p:nvSpPr>
          <p:cNvPr id="30" name="Google Shape;30;p2: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 name="Google Shape;31;p2: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 name="Google Shape;32;p2:notes"/>
          <p:cNvSpPr txBox="1"/>
          <p:nvPr>
            <p:ph idx="12" type="sldNum"/>
          </p:nvPr>
        </p:nvSpPr>
        <p:spPr>
          <a:xfrm>
            <a:off x="10358438" y="9771063"/>
            <a:ext cx="7924800" cy="51593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20: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7" name="Google Shape;207;p20: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21: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2" name="Google Shape;222;p21: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g1bb5b6ac45b_0_0:notes"/>
          <p:cNvSpPr/>
          <p:nvPr>
            <p:ph idx="2" type="sldImg"/>
          </p:nvPr>
        </p:nvSpPr>
        <p:spPr>
          <a:xfrm>
            <a:off x="6057900" y="1285875"/>
            <a:ext cx="6172200" cy="3471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6" name="Google Shape;46;g1bb5b6ac45b_0_0:notes"/>
          <p:cNvSpPr txBox="1"/>
          <p:nvPr>
            <p:ph idx="1" type="body"/>
          </p:nvPr>
        </p:nvSpPr>
        <p:spPr>
          <a:xfrm>
            <a:off x="1828800" y="4951413"/>
            <a:ext cx="14630400" cy="4049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7" name="Google Shape;47;g1bb5b6ac45b_0_0:notes"/>
          <p:cNvSpPr txBox="1"/>
          <p:nvPr>
            <p:ph idx="12" type="sldNum"/>
          </p:nvPr>
        </p:nvSpPr>
        <p:spPr>
          <a:xfrm>
            <a:off x="10358438" y="9771063"/>
            <a:ext cx="7924800" cy="5160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3: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7" name="Google Shape;57;p3: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4: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8" name="Google Shape;68;p4: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5: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5" name="Google Shape;75;p5: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6: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0" name="Google Shape;90;p6: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7: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7" name="Google Shape;97;p7: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8: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6" name="Google Shape;106;p8: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obj">
  <p:cSld name="OBJECT">
    <p:spTree>
      <p:nvGrpSpPr>
        <p:cNvPr id="19" name="Shape 1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0" name="Shape 2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3.jp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2"/>
          <p:cNvSpPr/>
          <p:nvPr/>
        </p:nvSpPr>
        <p:spPr>
          <a:xfrm>
            <a:off x="0" y="1"/>
            <a:ext cx="9144635" cy="1812688"/>
          </a:xfrm>
          <a:custGeom>
            <a:rect b="b" l="l" r="r" t="t"/>
            <a:pathLst>
              <a:path extrusionOk="0" h="3305175" w="9144635">
                <a:moveTo>
                  <a:pt x="0" y="3304911"/>
                </a:moveTo>
                <a:lnTo>
                  <a:pt x="0" y="0"/>
                </a:lnTo>
                <a:lnTo>
                  <a:pt x="7135660" y="0"/>
                </a:lnTo>
                <a:lnTo>
                  <a:pt x="9144210" y="595197"/>
                </a:lnTo>
                <a:lnTo>
                  <a:pt x="0" y="3304911"/>
                </a:lnTo>
                <a:close/>
              </a:path>
            </a:pathLst>
          </a:custGeom>
          <a:solidFill>
            <a:srgbClr val="9326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 name="Google Shape;11;p22"/>
          <p:cNvSpPr/>
          <p:nvPr/>
        </p:nvSpPr>
        <p:spPr>
          <a:xfrm>
            <a:off x="9144210" y="1"/>
            <a:ext cx="9144000" cy="1812688"/>
          </a:xfrm>
          <a:custGeom>
            <a:rect b="b" l="l" r="r" t="t"/>
            <a:pathLst>
              <a:path extrusionOk="0" h="3305175" w="9144000">
                <a:moveTo>
                  <a:pt x="9143788" y="3304786"/>
                </a:moveTo>
                <a:lnTo>
                  <a:pt x="0" y="595197"/>
                </a:lnTo>
                <a:lnTo>
                  <a:pt x="2008550" y="0"/>
                </a:lnTo>
                <a:lnTo>
                  <a:pt x="9143788" y="0"/>
                </a:lnTo>
                <a:lnTo>
                  <a:pt x="9143788" y="3304786"/>
                </a:lnTo>
                <a:close/>
              </a:path>
            </a:pathLst>
          </a:custGeom>
          <a:solidFill>
            <a:srgbClr val="CF9EC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 name="Google Shape;12;p22"/>
          <p:cNvSpPr/>
          <p:nvPr/>
        </p:nvSpPr>
        <p:spPr>
          <a:xfrm>
            <a:off x="7135659" y="0"/>
            <a:ext cx="4017645" cy="326667"/>
          </a:xfrm>
          <a:custGeom>
            <a:rect b="b" l="l" r="r" t="t"/>
            <a:pathLst>
              <a:path extrusionOk="0" h="595630" w="4017645">
                <a:moveTo>
                  <a:pt x="2008550" y="595197"/>
                </a:moveTo>
                <a:lnTo>
                  <a:pt x="0" y="0"/>
                </a:lnTo>
                <a:lnTo>
                  <a:pt x="4017101" y="0"/>
                </a:lnTo>
                <a:lnTo>
                  <a:pt x="2008550" y="595197"/>
                </a:lnTo>
                <a:close/>
              </a:path>
            </a:pathLst>
          </a:custGeom>
          <a:solidFill>
            <a:srgbClr val="640D6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 name="Google Shape;13;p22"/>
          <p:cNvSpPr/>
          <p:nvPr/>
        </p:nvSpPr>
        <p:spPr>
          <a:xfrm>
            <a:off x="1028700" y="1028712"/>
            <a:ext cx="16230600" cy="8229600"/>
          </a:xfrm>
          <a:custGeom>
            <a:rect b="b" l="l" r="r" t="t"/>
            <a:pathLst>
              <a:path extrusionOk="0" h="8229600" w="16230600">
                <a:moveTo>
                  <a:pt x="16230588" y="83553"/>
                </a:moveTo>
                <a:lnTo>
                  <a:pt x="16146564" y="83553"/>
                </a:lnTo>
                <a:lnTo>
                  <a:pt x="16146564" y="0"/>
                </a:lnTo>
                <a:lnTo>
                  <a:pt x="16137128" y="0"/>
                </a:lnTo>
                <a:lnTo>
                  <a:pt x="16137128" y="83553"/>
                </a:lnTo>
                <a:lnTo>
                  <a:pt x="16137128" y="92989"/>
                </a:lnTo>
                <a:lnTo>
                  <a:pt x="16137128" y="8136128"/>
                </a:lnTo>
                <a:lnTo>
                  <a:pt x="93459" y="8136128"/>
                </a:lnTo>
                <a:lnTo>
                  <a:pt x="93459" y="92989"/>
                </a:lnTo>
                <a:lnTo>
                  <a:pt x="16137128" y="92989"/>
                </a:lnTo>
                <a:lnTo>
                  <a:pt x="16137128" y="83553"/>
                </a:lnTo>
                <a:lnTo>
                  <a:pt x="93459" y="83553"/>
                </a:lnTo>
                <a:lnTo>
                  <a:pt x="93459" y="0"/>
                </a:lnTo>
                <a:lnTo>
                  <a:pt x="84023" y="0"/>
                </a:lnTo>
                <a:lnTo>
                  <a:pt x="84023" y="83553"/>
                </a:lnTo>
                <a:lnTo>
                  <a:pt x="0" y="83553"/>
                </a:lnTo>
                <a:lnTo>
                  <a:pt x="0" y="92989"/>
                </a:lnTo>
                <a:lnTo>
                  <a:pt x="84023" y="92989"/>
                </a:lnTo>
                <a:lnTo>
                  <a:pt x="84023" y="8136128"/>
                </a:lnTo>
                <a:lnTo>
                  <a:pt x="0" y="8136128"/>
                </a:lnTo>
                <a:lnTo>
                  <a:pt x="0" y="8145564"/>
                </a:lnTo>
                <a:lnTo>
                  <a:pt x="84023" y="8145564"/>
                </a:lnTo>
                <a:lnTo>
                  <a:pt x="84023" y="8229600"/>
                </a:lnTo>
                <a:lnTo>
                  <a:pt x="93459" y="8229600"/>
                </a:lnTo>
                <a:lnTo>
                  <a:pt x="93459" y="8145564"/>
                </a:lnTo>
                <a:lnTo>
                  <a:pt x="16137128" y="8145564"/>
                </a:lnTo>
                <a:lnTo>
                  <a:pt x="16137128" y="8229600"/>
                </a:lnTo>
                <a:lnTo>
                  <a:pt x="16146564" y="8229600"/>
                </a:lnTo>
                <a:lnTo>
                  <a:pt x="16146564" y="8145564"/>
                </a:lnTo>
                <a:lnTo>
                  <a:pt x="16230588" y="8145564"/>
                </a:lnTo>
                <a:lnTo>
                  <a:pt x="16230588" y="8136128"/>
                </a:lnTo>
                <a:lnTo>
                  <a:pt x="16146564" y="8136128"/>
                </a:lnTo>
                <a:lnTo>
                  <a:pt x="16146564" y="92989"/>
                </a:lnTo>
                <a:lnTo>
                  <a:pt x="16230588" y="92989"/>
                </a:lnTo>
                <a:lnTo>
                  <a:pt x="16230588" y="83553"/>
                </a:lnTo>
                <a:close/>
              </a:path>
            </a:pathLst>
          </a:custGeom>
          <a:solidFill>
            <a:srgbClr val="CF9EC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14" name="Google Shape;14;p22"/>
          <p:cNvPicPr preferRelativeResize="0"/>
          <p:nvPr/>
        </p:nvPicPr>
        <p:blipFill rotWithShape="1">
          <a:blip r:embed="rId1">
            <a:alphaModFix/>
          </a:blip>
          <a:srcRect b="0" l="0" r="0" t="0"/>
          <a:stretch/>
        </p:blipFill>
        <p:spPr>
          <a:xfrm>
            <a:off x="1028700" y="9258300"/>
            <a:ext cx="3198719" cy="702057"/>
          </a:xfrm>
          <a:prstGeom prst="rect">
            <a:avLst/>
          </a:prstGeom>
          <a:noFill/>
          <a:ln>
            <a:noFill/>
          </a:ln>
        </p:spPr>
      </p:pic>
      <p:sp>
        <p:nvSpPr>
          <p:cNvPr id="15" name="Google Shape;15;p22"/>
          <p:cNvSpPr txBox="1"/>
          <p:nvPr/>
        </p:nvSpPr>
        <p:spPr>
          <a:xfrm>
            <a:off x="4648200" y="9412402"/>
            <a:ext cx="12611100" cy="477054"/>
          </a:xfrm>
          <a:prstGeom prst="rect">
            <a:avLst/>
          </a:prstGeom>
          <a:noFill/>
          <a:ln>
            <a:noFill/>
          </a:ln>
        </p:spPr>
        <p:txBody>
          <a:bodyPr anchorCtr="0" anchor="t" bIns="45700" lIns="91425" spcFirstLastPara="1" rIns="91425" wrap="square" tIns="45700">
            <a:spAutoFit/>
          </a:bodyPr>
          <a:lstStyle/>
          <a:p>
            <a:pPr indent="0" lvl="0" marL="12700" marR="0" rtl="0" algn="just">
              <a:lnSpc>
                <a:spcPct val="106785"/>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sp>
        <p:nvSpPr>
          <p:cNvPr id="16" name="Google Shape;16;p22"/>
          <p:cNvSpPr/>
          <p:nvPr/>
        </p:nvSpPr>
        <p:spPr>
          <a:xfrm>
            <a:off x="9137374" y="1"/>
            <a:ext cx="9144000" cy="1812688"/>
          </a:xfrm>
          <a:custGeom>
            <a:rect b="b" l="l" r="r" t="t"/>
            <a:pathLst>
              <a:path extrusionOk="0" h="3305175" w="9144000">
                <a:moveTo>
                  <a:pt x="9143788" y="3304786"/>
                </a:moveTo>
                <a:lnTo>
                  <a:pt x="0" y="595197"/>
                </a:lnTo>
                <a:lnTo>
                  <a:pt x="2008550" y="0"/>
                </a:lnTo>
                <a:lnTo>
                  <a:pt x="9143788" y="0"/>
                </a:lnTo>
                <a:lnTo>
                  <a:pt x="9143788" y="3304786"/>
                </a:lnTo>
                <a:close/>
              </a:path>
            </a:pathLst>
          </a:custGeom>
          <a:solidFill>
            <a:srgbClr val="CF9EC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2"/>
          <p:cNvSpPr/>
          <p:nvPr/>
        </p:nvSpPr>
        <p:spPr>
          <a:xfrm>
            <a:off x="7128823" y="0"/>
            <a:ext cx="4017645" cy="326667"/>
          </a:xfrm>
          <a:custGeom>
            <a:rect b="b" l="l" r="r" t="t"/>
            <a:pathLst>
              <a:path extrusionOk="0" h="595630" w="4017645">
                <a:moveTo>
                  <a:pt x="2008550" y="595197"/>
                </a:moveTo>
                <a:lnTo>
                  <a:pt x="0" y="0"/>
                </a:lnTo>
                <a:lnTo>
                  <a:pt x="4017101" y="0"/>
                </a:lnTo>
                <a:lnTo>
                  <a:pt x="2008550" y="595197"/>
                </a:lnTo>
                <a:close/>
              </a:path>
            </a:pathLst>
          </a:custGeom>
          <a:solidFill>
            <a:srgbClr val="640D6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18" name="Google Shape;18;p22"/>
          <p:cNvPicPr preferRelativeResize="0"/>
          <p:nvPr/>
        </p:nvPicPr>
        <p:blipFill rotWithShape="1">
          <a:blip r:embed="rId2">
            <a:alphaModFix/>
          </a:blip>
          <a:srcRect b="0" l="0" r="0" t="0"/>
          <a:stretch/>
        </p:blipFill>
        <p:spPr>
          <a:xfrm>
            <a:off x="14325600" y="1465438"/>
            <a:ext cx="2749826" cy="69450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www.youtube.com/watch?v=5begh4r023c" TargetMode="Externa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3.jpg"/><Relationship Id="rId4"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 name="Shape 24"/>
        <p:cNvGrpSpPr/>
        <p:nvPr/>
      </p:nvGrpSpPr>
      <p:grpSpPr>
        <a:xfrm>
          <a:off x="0" y="0"/>
          <a:ext cx="0" cy="0"/>
          <a:chOff x="0" y="0"/>
          <a:chExt cx="0" cy="0"/>
        </a:xfrm>
      </p:grpSpPr>
      <p:pic>
        <p:nvPicPr>
          <p:cNvPr id="25" name="Google Shape;25;p1"/>
          <p:cNvPicPr preferRelativeResize="0"/>
          <p:nvPr/>
        </p:nvPicPr>
        <p:blipFill rotWithShape="1">
          <a:blip r:embed="rId3">
            <a:alphaModFix/>
          </a:blip>
          <a:srcRect b="0" l="0" r="0" t="0"/>
          <a:stretch/>
        </p:blipFill>
        <p:spPr>
          <a:xfrm>
            <a:off x="5276850" y="3569329"/>
            <a:ext cx="7734299" cy="1943099"/>
          </a:xfrm>
          <a:prstGeom prst="rect">
            <a:avLst/>
          </a:prstGeom>
          <a:noFill/>
          <a:ln>
            <a:noFill/>
          </a:ln>
        </p:spPr>
      </p:pic>
      <p:pic>
        <p:nvPicPr>
          <p:cNvPr id="26" name="Google Shape;26;p1"/>
          <p:cNvPicPr preferRelativeResize="0"/>
          <p:nvPr/>
        </p:nvPicPr>
        <p:blipFill rotWithShape="1">
          <a:blip r:embed="rId4">
            <a:alphaModFix/>
          </a:blip>
          <a:srcRect b="0" l="0" r="0" t="0"/>
          <a:stretch/>
        </p:blipFill>
        <p:spPr>
          <a:xfrm>
            <a:off x="1028700" y="9258300"/>
            <a:ext cx="3198719" cy="702057"/>
          </a:xfrm>
          <a:prstGeom prst="rect">
            <a:avLst/>
          </a:prstGeom>
          <a:noFill/>
          <a:ln>
            <a:noFill/>
          </a:ln>
        </p:spPr>
      </p:pic>
      <p:sp>
        <p:nvSpPr>
          <p:cNvPr id="27" name="Google Shape;27;p1"/>
          <p:cNvSpPr txBox="1"/>
          <p:nvPr/>
        </p:nvSpPr>
        <p:spPr>
          <a:xfrm>
            <a:off x="8344701" y="6045525"/>
            <a:ext cx="2545500" cy="32010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Helvetica Neue"/>
                <a:ea typeface="Helvetica Neue"/>
                <a:cs typeface="Helvetica Neue"/>
                <a:sym typeface="Helvetica Neue"/>
              </a:rPr>
              <a:t>dewproject.eu</a:t>
            </a:r>
            <a:endParaRPr b="0" i="0" sz="2000" u="none" cap="none" strike="noStrike">
              <a:solidFill>
                <a:schemeClr val="dk1"/>
              </a:solidFill>
              <a:latin typeface="Helvetica Neue"/>
              <a:ea typeface="Helvetica Neue"/>
              <a:cs typeface="Helvetica Neue"/>
              <a:sym typeface="Helvetica Neue"/>
            </a:endParaRPr>
          </a:p>
        </p:txBody>
      </p:sp>
      <p:sp>
        <p:nvSpPr>
          <p:cNvPr id="28" name="Google Shape;28;p1"/>
          <p:cNvSpPr txBox="1"/>
          <p:nvPr/>
        </p:nvSpPr>
        <p:spPr>
          <a:xfrm>
            <a:off x="3238499" y="6667500"/>
            <a:ext cx="11811000" cy="2839800"/>
          </a:xfrm>
          <a:prstGeom prst="rect">
            <a:avLst/>
          </a:prstGeom>
          <a:noFill/>
          <a:ln>
            <a:noFill/>
          </a:ln>
        </p:spPr>
        <p:txBody>
          <a:bodyPr anchorCtr="0" anchor="t" bIns="45700" lIns="91425" spcFirstLastPara="1" rIns="91425" wrap="square" tIns="45700">
            <a:spAutoFit/>
          </a:bodyPr>
          <a:lstStyle/>
          <a:p>
            <a:pPr indent="0" lvl="0" marL="12700" marR="0" rtl="0" algn="ctr">
              <a:lnSpc>
                <a:spcPct val="100000"/>
              </a:lnSpc>
              <a:spcBef>
                <a:spcPts val="0"/>
              </a:spcBef>
              <a:spcAft>
                <a:spcPts val="0"/>
              </a:spcAft>
              <a:buClr>
                <a:srgbClr val="000000"/>
              </a:buClr>
              <a:buSzPts val="4400"/>
              <a:buFont typeface="Arial"/>
              <a:buNone/>
            </a:pPr>
            <a:r>
              <a:rPr b="1" i="0" lang="en-US" sz="4400" u="none" cap="none" strike="noStrike">
                <a:solidFill>
                  <a:srgbClr val="660066"/>
                </a:solidFill>
                <a:latin typeface="Calibri"/>
                <a:ea typeface="Calibri"/>
                <a:cs typeface="Calibri"/>
                <a:sym typeface="Calibri"/>
              </a:rPr>
              <a:t>Communications </a:t>
            </a:r>
            <a:endParaRPr b="1" i="0" sz="4400" u="none" cap="none" strike="noStrike">
              <a:solidFill>
                <a:srgbClr val="660066"/>
              </a:solidFill>
              <a:latin typeface="Calibri"/>
              <a:ea typeface="Calibri"/>
              <a:cs typeface="Calibri"/>
              <a:sym typeface="Calibri"/>
            </a:endParaRPr>
          </a:p>
          <a:p>
            <a:pPr indent="0" lvl="0" marL="12700" marR="0" rtl="0" algn="ctr">
              <a:lnSpc>
                <a:spcPct val="100000"/>
              </a:lnSpc>
              <a:spcBef>
                <a:spcPts val="100"/>
              </a:spcBef>
              <a:spcAft>
                <a:spcPts val="0"/>
              </a:spcAft>
              <a:buClr>
                <a:srgbClr val="000000"/>
              </a:buClr>
              <a:buSzPts val="4400"/>
              <a:buFont typeface="Arial"/>
              <a:buNone/>
            </a:pPr>
            <a:r>
              <a:t/>
            </a:r>
            <a:endParaRPr b="1" i="0" sz="4400" u="none" cap="none" strike="noStrike">
              <a:solidFill>
                <a:schemeClr val="dk1"/>
              </a:solidFill>
              <a:latin typeface="Calibri"/>
              <a:ea typeface="Calibri"/>
              <a:cs typeface="Calibri"/>
              <a:sym typeface="Calibri"/>
            </a:endParaRPr>
          </a:p>
          <a:p>
            <a:pPr indent="0" lvl="0" marL="12700" marR="0" rtl="0" algn="ctr">
              <a:lnSpc>
                <a:spcPct val="100000"/>
              </a:lnSpc>
              <a:spcBef>
                <a:spcPts val="100"/>
              </a:spcBef>
              <a:spcAft>
                <a:spcPts val="0"/>
              </a:spcAft>
              <a:buClr>
                <a:srgbClr val="000000"/>
              </a:buClr>
              <a:buSzPts val="4400"/>
              <a:buFont typeface="Arial"/>
              <a:buNone/>
            </a:pPr>
            <a:r>
              <a:rPr b="0" i="0" lang="en-US" sz="4400" u="none" cap="none" strike="noStrike">
                <a:solidFill>
                  <a:schemeClr val="dk1"/>
                </a:solidFill>
                <a:latin typeface="Calibri"/>
                <a:ea typeface="Calibri"/>
                <a:cs typeface="Calibri"/>
                <a:sym typeface="Calibri"/>
              </a:rPr>
              <a:t>Part</a:t>
            </a:r>
            <a:r>
              <a:rPr lang="en-US" sz="4400">
                <a:solidFill>
                  <a:schemeClr val="dk1"/>
                </a:solidFill>
                <a:latin typeface="Calibri"/>
                <a:ea typeface="Calibri"/>
                <a:cs typeface="Calibri"/>
                <a:sym typeface="Calibri"/>
              </a:rPr>
              <a:t>enaire</a:t>
            </a:r>
            <a:r>
              <a:rPr b="0" i="0" lang="en-US" sz="4400" u="none" cap="none" strike="noStrike">
                <a:solidFill>
                  <a:schemeClr val="dk1"/>
                </a:solidFill>
                <a:latin typeface="Calibri"/>
                <a:ea typeface="Calibri"/>
                <a:cs typeface="Calibri"/>
                <a:sym typeface="Calibri"/>
              </a:rPr>
              <a:t>: LWL</a:t>
            </a:r>
            <a:endParaRPr b="0" i="0" sz="4400" u="none" cap="none" strike="noStrike">
              <a:solidFill>
                <a:schemeClr val="dk1"/>
              </a:solidFill>
              <a:latin typeface="Calibri"/>
              <a:ea typeface="Calibri"/>
              <a:cs typeface="Calibri"/>
              <a:sym typeface="Calibri"/>
            </a:endParaRPr>
          </a:p>
          <a:p>
            <a:pPr indent="0" lvl="0" marL="12700" marR="0" rtl="0" algn="l">
              <a:lnSpc>
                <a:spcPct val="100000"/>
              </a:lnSpc>
              <a:spcBef>
                <a:spcPts val="100"/>
              </a:spcBef>
              <a:spcAft>
                <a:spcPts val="0"/>
              </a:spcAft>
              <a:buClr>
                <a:srgbClr val="000000"/>
              </a:buClr>
              <a:buSzPts val="4400"/>
              <a:buFont typeface="Arial"/>
              <a:buNone/>
            </a:pPr>
            <a:r>
              <a:t/>
            </a:r>
            <a:endParaRPr b="1" i="0" sz="44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9"/>
          <p:cNvSpPr txBox="1"/>
          <p:nvPr/>
        </p:nvSpPr>
        <p:spPr>
          <a:xfrm>
            <a:off x="1066800" y="1504205"/>
            <a:ext cx="124206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4000">
                <a:solidFill>
                  <a:srgbClr val="660066"/>
                </a:solidFill>
                <a:latin typeface="Calibri"/>
                <a:ea typeface="Calibri"/>
                <a:cs typeface="Calibri"/>
                <a:sym typeface="Calibri"/>
              </a:rPr>
              <a:t>2. Communication numérique et engagement en ligne</a:t>
            </a:r>
            <a:endParaRPr b="1" sz="4000">
              <a:solidFill>
                <a:srgbClr val="660066"/>
              </a:solidFill>
              <a:latin typeface="Calibri"/>
              <a:ea typeface="Calibri"/>
              <a:cs typeface="Calibri"/>
              <a:sym typeface="Calibri"/>
            </a:endParaRPr>
          </a:p>
        </p:txBody>
      </p:sp>
      <p:sp>
        <p:nvSpPr>
          <p:cNvPr id="116" name="Google Shape;116;p9"/>
          <p:cNvSpPr txBox="1"/>
          <p:nvPr/>
        </p:nvSpPr>
        <p:spPr>
          <a:xfrm>
            <a:off x="685800" y="2300227"/>
            <a:ext cx="13182600" cy="523220"/>
          </a:xfrm>
          <a:prstGeom prst="rect">
            <a:avLst/>
          </a:prstGeom>
          <a:noFill/>
          <a:ln>
            <a:noFill/>
          </a:ln>
        </p:spPr>
        <p:txBody>
          <a:bodyPr anchorCtr="0" anchor="t" bIns="45700" lIns="91425" spcFirstLastPara="1" rIns="91425" wrap="square" tIns="45700">
            <a:spAutoFit/>
          </a:bodyPr>
          <a:lstStyle/>
          <a:p>
            <a:pPr indent="-279400" lvl="0" marL="457200" marR="0" rtl="0" algn="l">
              <a:lnSpc>
                <a:spcPct val="100000"/>
              </a:lnSpc>
              <a:spcBef>
                <a:spcPts val="0"/>
              </a:spcBef>
              <a:spcAft>
                <a:spcPts val="0"/>
              </a:spcAft>
              <a:buClr>
                <a:schemeClr val="dk1"/>
              </a:buClr>
              <a:buSzPts val="2800"/>
              <a:buFont typeface="Arial"/>
              <a:buNone/>
            </a:pPr>
            <a:r>
              <a:t/>
            </a:r>
            <a:endParaRPr b="1" i="0" sz="2800" u="none" cap="none" strike="noStrike">
              <a:solidFill>
                <a:schemeClr val="dk1"/>
              </a:solidFill>
              <a:latin typeface="Calibri"/>
              <a:ea typeface="Calibri"/>
              <a:cs typeface="Calibri"/>
              <a:sym typeface="Calibri"/>
            </a:endParaRPr>
          </a:p>
        </p:txBody>
      </p:sp>
      <p:sp>
        <p:nvSpPr>
          <p:cNvPr id="117" name="Google Shape;117;p9"/>
          <p:cNvSpPr txBox="1"/>
          <p:nvPr/>
        </p:nvSpPr>
        <p:spPr>
          <a:xfrm>
            <a:off x="1048966" y="2300227"/>
            <a:ext cx="15763200" cy="8065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lang="en-US" sz="3700">
                <a:solidFill>
                  <a:schemeClr val="dk1"/>
                </a:solidFill>
                <a:latin typeface="Calibri"/>
                <a:ea typeface="Calibri"/>
                <a:cs typeface="Calibri"/>
                <a:sym typeface="Calibri"/>
              </a:rPr>
              <a:t>En tant qu'entrepreneur numérique, une grande partie de votre communication se fera en ligne :</a:t>
            </a:r>
            <a:endParaRPr sz="3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3700">
                <a:solidFill>
                  <a:schemeClr val="dk1"/>
                </a:solidFill>
                <a:latin typeface="Calibri"/>
                <a:ea typeface="Calibri"/>
                <a:cs typeface="Calibri"/>
                <a:sym typeface="Calibri"/>
              </a:rPr>
              <a:t>Courriels</a:t>
            </a:r>
            <a:endParaRPr sz="3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3700">
                <a:solidFill>
                  <a:schemeClr val="dk1"/>
                </a:solidFill>
                <a:latin typeface="Calibri"/>
                <a:ea typeface="Calibri"/>
                <a:cs typeface="Calibri"/>
                <a:sym typeface="Calibri"/>
              </a:rPr>
              <a:t>médias sociaux</a:t>
            </a:r>
            <a:endParaRPr sz="3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3700">
                <a:solidFill>
                  <a:schemeClr val="dk1"/>
                </a:solidFill>
                <a:latin typeface="Calibri"/>
                <a:ea typeface="Calibri"/>
                <a:cs typeface="Calibri"/>
                <a:sym typeface="Calibri"/>
              </a:rPr>
              <a:t>Réunions numériques (zoom/skype)</a:t>
            </a:r>
            <a:endParaRPr sz="3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3700">
                <a:solidFill>
                  <a:schemeClr val="dk1"/>
                </a:solidFill>
                <a:latin typeface="Calibri"/>
                <a:ea typeface="Calibri"/>
                <a:cs typeface="Calibri"/>
                <a:sym typeface="Calibri"/>
              </a:rPr>
              <a:t>Plateformes de clients en ligne, par exemple Trustpilot</a:t>
            </a:r>
            <a:endParaRPr sz="3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3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3700">
                <a:solidFill>
                  <a:schemeClr val="dk1"/>
                </a:solidFill>
                <a:latin typeface="Calibri"/>
                <a:ea typeface="Calibri"/>
                <a:cs typeface="Calibri"/>
                <a:sym typeface="Calibri"/>
              </a:rPr>
              <a:t>Il est très important que vos interactions en ligne soient cohérentes et professionnelles.</a:t>
            </a:r>
            <a:endParaRPr sz="3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3700">
                <a:solidFill>
                  <a:schemeClr val="dk1"/>
                </a:solidFill>
                <a:latin typeface="Calibri"/>
                <a:ea typeface="Calibri"/>
                <a:cs typeface="Calibri"/>
                <a:sym typeface="Calibri"/>
              </a:rPr>
              <a:t>Le terme correct pour cela est </a:t>
            </a:r>
            <a:r>
              <a:rPr b="1" lang="en-US" sz="3700">
                <a:solidFill>
                  <a:schemeClr val="dk1"/>
                </a:solidFill>
                <a:latin typeface="Calibri"/>
                <a:ea typeface="Calibri"/>
                <a:cs typeface="Calibri"/>
                <a:sym typeface="Calibri"/>
              </a:rPr>
              <a:t>"Nétiquette"</a:t>
            </a:r>
            <a:r>
              <a:rPr lang="en-US" sz="3700">
                <a:solidFill>
                  <a:schemeClr val="dk1"/>
                </a:solidFill>
                <a:latin typeface="Calibri"/>
                <a:ea typeface="Calibri"/>
                <a:cs typeface="Calibri"/>
                <a:sym typeface="Calibri"/>
              </a:rPr>
              <a:t> - être courtois et poli lorsque vous communiquez avec d'autres personnes en ligne. Il s'agit de l'abréviation de "Etiquette Internet</a:t>
            </a:r>
            <a:endParaRPr sz="3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sz="3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3700" u="none" cap="none" strike="noStrike">
              <a:solidFill>
                <a:schemeClr val="dk1"/>
              </a:solidFill>
              <a:latin typeface="Calibri"/>
              <a:ea typeface="Calibri"/>
              <a:cs typeface="Calibri"/>
              <a:sym typeface="Calibri"/>
            </a:endParaRPr>
          </a:p>
        </p:txBody>
      </p:sp>
      <p:pic>
        <p:nvPicPr>
          <p:cNvPr id="118" name="Google Shape;118;p9"/>
          <p:cNvPicPr preferRelativeResize="0"/>
          <p:nvPr/>
        </p:nvPicPr>
        <p:blipFill rotWithShape="1">
          <a:blip r:embed="rId3">
            <a:alphaModFix/>
          </a:blip>
          <a:srcRect b="0" l="0" r="0" t="0"/>
          <a:stretch/>
        </p:blipFill>
        <p:spPr>
          <a:xfrm>
            <a:off x="13182600" y="3314700"/>
            <a:ext cx="3627985" cy="256812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0"/>
          <p:cNvSpPr txBox="1"/>
          <p:nvPr/>
        </p:nvSpPr>
        <p:spPr>
          <a:xfrm>
            <a:off x="1066800" y="1504205"/>
            <a:ext cx="124206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4000">
                <a:solidFill>
                  <a:srgbClr val="660066"/>
                </a:solidFill>
                <a:latin typeface="Calibri"/>
                <a:ea typeface="Calibri"/>
                <a:cs typeface="Calibri"/>
                <a:sym typeface="Calibri"/>
              </a:rPr>
              <a:t>2. Règles de bonne conduite</a:t>
            </a:r>
            <a:endParaRPr b="1" sz="4000">
              <a:solidFill>
                <a:srgbClr val="660066"/>
              </a:solidFill>
              <a:latin typeface="Calibri"/>
              <a:ea typeface="Calibri"/>
              <a:cs typeface="Calibri"/>
              <a:sym typeface="Calibri"/>
            </a:endParaRPr>
          </a:p>
        </p:txBody>
      </p:sp>
      <p:sp>
        <p:nvSpPr>
          <p:cNvPr id="124" name="Google Shape;124;p10"/>
          <p:cNvSpPr txBox="1"/>
          <p:nvPr/>
        </p:nvSpPr>
        <p:spPr>
          <a:xfrm>
            <a:off x="685800" y="2300227"/>
            <a:ext cx="13182600" cy="523220"/>
          </a:xfrm>
          <a:prstGeom prst="rect">
            <a:avLst/>
          </a:prstGeom>
          <a:noFill/>
          <a:ln>
            <a:noFill/>
          </a:ln>
        </p:spPr>
        <p:txBody>
          <a:bodyPr anchorCtr="0" anchor="t" bIns="45700" lIns="91425" spcFirstLastPara="1" rIns="91425" wrap="square" tIns="45700">
            <a:spAutoFit/>
          </a:bodyPr>
          <a:lstStyle/>
          <a:p>
            <a:pPr indent="-279400" lvl="0" marL="457200" marR="0" rtl="0" algn="l">
              <a:lnSpc>
                <a:spcPct val="100000"/>
              </a:lnSpc>
              <a:spcBef>
                <a:spcPts val="0"/>
              </a:spcBef>
              <a:spcAft>
                <a:spcPts val="0"/>
              </a:spcAft>
              <a:buClr>
                <a:schemeClr val="dk1"/>
              </a:buClr>
              <a:buSzPts val="2800"/>
              <a:buFont typeface="Arial"/>
              <a:buNone/>
            </a:pPr>
            <a:r>
              <a:t/>
            </a:r>
            <a:endParaRPr b="1" i="0" sz="2800" u="none" cap="none" strike="noStrike">
              <a:solidFill>
                <a:schemeClr val="dk1"/>
              </a:solidFill>
              <a:latin typeface="Calibri"/>
              <a:ea typeface="Calibri"/>
              <a:cs typeface="Calibri"/>
              <a:sym typeface="Calibri"/>
            </a:endParaRPr>
          </a:p>
        </p:txBody>
      </p:sp>
      <p:sp>
        <p:nvSpPr>
          <p:cNvPr id="125" name="Google Shape;125;p10"/>
          <p:cNvSpPr txBox="1"/>
          <p:nvPr/>
        </p:nvSpPr>
        <p:spPr>
          <a:xfrm>
            <a:off x="1066800" y="2212091"/>
            <a:ext cx="16459200" cy="8712000"/>
          </a:xfrm>
          <a:prstGeom prst="rect">
            <a:avLst/>
          </a:prstGeom>
          <a:noFill/>
          <a:ln>
            <a:noFill/>
          </a:ln>
        </p:spPr>
        <p:txBody>
          <a:bodyPr anchorCtr="0" anchor="t" bIns="45700" lIns="91425" spcFirstLastPara="1" rIns="91425" wrap="square" tIns="45700">
            <a:spAutoFit/>
          </a:bodyPr>
          <a:lstStyle/>
          <a:p>
            <a:pPr indent="-571500" lvl="0" marL="571500" marR="0" rtl="0" algn="l">
              <a:lnSpc>
                <a:spcPct val="100000"/>
              </a:lnSpc>
              <a:spcBef>
                <a:spcPts val="0"/>
              </a:spcBef>
              <a:spcAft>
                <a:spcPts val="0"/>
              </a:spcAft>
              <a:buClr>
                <a:schemeClr val="dk1"/>
              </a:buClr>
              <a:buSzPts val="4000"/>
              <a:buChar char="•"/>
            </a:pPr>
            <a:r>
              <a:rPr lang="en-US" sz="4000">
                <a:solidFill>
                  <a:schemeClr val="dk1"/>
                </a:solidFill>
                <a:latin typeface="Calibri"/>
                <a:ea typeface="Calibri"/>
                <a:cs typeface="Calibri"/>
                <a:sym typeface="Calibri"/>
              </a:rPr>
              <a:t>Il est très important que la stratégie de communication de votre entreprise soit la même en personne et en ligne. N'oubliez donc pas :</a:t>
            </a:r>
            <a:endParaRPr sz="4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4000">
              <a:solidFill>
                <a:schemeClr val="dk1"/>
              </a:solidFill>
              <a:latin typeface="Calibri"/>
              <a:ea typeface="Calibri"/>
              <a:cs typeface="Calibri"/>
              <a:sym typeface="Calibri"/>
            </a:endParaRPr>
          </a:p>
          <a:p>
            <a:pPr indent="-571500" lvl="0" marL="571500" marR="0" rtl="0" algn="l">
              <a:lnSpc>
                <a:spcPct val="100000"/>
              </a:lnSpc>
              <a:spcBef>
                <a:spcPts val="0"/>
              </a:spcBef>
              <a:spcAft>
                <a:spcPts val="0"/>
              </a:spcAft>
              <a:buClr>
                <a:schemeClr val="dk1"/>
              </a:buClr>
              <a:buSzPts val="4000"/>
              <a:buChar char="•"/>
            </a:pPr>
            <a:r>
              <a:rPr lang="en-US" sz="4000">
                <a:solidFill>
                  <a:schemeClr val="dk1"/>
                </a:solidFill>
                <a:latin typeface="Calibri"/>
                <a:ea typeface="Calibri"/>
                <a:cs typeface="Calibri"/>
                <a:sym typeface="Calibri"/>
              </a:rPr>
              <a:t>Gardez une communication professionnelle en ligne - que ce soit en personne ou en ligne</a:t>
            </a:r>
            <a:endParaRPr sz="4000">
              <a:solidFill>
                <a:schemeClr val="dk1"/>
              </a:solidFill>
              <a:latin typeface="Calibri"/>
              <a:ea typeface="Calibri"/>
              <a:cs typeface="Calibri"/>
              <a:sym typeface="Calibri"/>
            </a:endParaRPr>
          </a:p>
          <a:p>
            <a:pPr indent="-571500" lvl="0" marL="571500" marR="0" rtl="0" algn="l">
              <a:lnSpc>
                <a:spcPct val="100000"/>
              </a:lnSpc>
              <a:spcBef>
                <a:spcPts val="0"/>
              </a:spcBef>
              <a:spcAft>
                <a:spcPts val="0"/>
              </a:spcAft>
              <a:buClr>
                <a:schemeClr val="dk1"/>
              </a:buClr>
              <a:buSzPts val="4000"/>
              <a:buChar char="•"/>
            </a:pPr>
            <a:r>
              <a:rPr lang="en-US" sz="4000">
                <a:solidFill>
                  <a:schemeClr val="dk1"/>
                </a:solidFill>
                <a:latin typeface="Calibri"/>
                <a:ea typeface="Calibri"/>
                <a:cs typeface="Calibri"/>
                <a:sym typeface="Calibri"/>
              </a:rPr>
              <a:t>Utilisez un langage clair et approprié</a:t>
            </a:r>
            <a:endParaRPr sz="4000">
              <a:solidFill>
                <a:schemeClr val="dk1"/>
              </a:solidFill>
              <a:latin typeface="Calibri"/>
              <a:ea typeface="Calibri"/>
              <a:cs typeface="Calibri"/>
              <a:sym typeface="Calibri"/>
            </a:endParaRPr>
          </a:p>
          <a:p>
            <a:pPr indent="-571500" lvl="0" marL="571500" marR="0" rtl="0" algn="l">
              <a:lnSpc>
                <a:spcPct val="100000"/>
              </a:lnSpc>
              <a:spcBef>
                <a:spcPts val="0"/>
              </a:spcBef>
              <a:spcAft>
                <a:spcPts val="0"/>
              </a:spcAft>
              <a:buClr>
                <a:schemeClr val="dk1"/>
              </a:buClr>
              <a:buSzPts val="4000"/>
              <a:buChar char="•"/>
            </a:pPr>
            <a:r>
              <a:rPr lang="en-US" sz="4000">
                <a:solidFill>
                  <a:schemeClr val="dk1"/>
                </a:solidFill>
                <a:latin typeface="Calibri"/>
                <a:ea typeface="Calibri"/>
                <a:cs typeface="Calibri"/>
                <a:sym typeface="Calibri"/>
              </a:rPr>
              <a:t>Adoptez les meilleures pratiques lors des réunions en ligne - pas de distractions, par exemple en regardant votre téléphone !</a:t>
            </a:r>
            <a:endParaRPr sz="4000">
              <a:solidFill>
                <a:schemeClr val="dk1"/>
              </a:solidFill>
              <a:latin typeface="Calibri"/>
              <a:ea typeface="Calibri"/>
              <a:cs typeface="Calibri"/>
              <a:sym typeface="Calibri"/>
            </a:endParaRPr>
          </a:p>
          <a:p>
            <a:pPr indent="-571500" lvl="0" marL="571500" marR="0" rtl="0" algn="l">
              <a:lnSpc>
                <a:spcPct val="100000"/>
              </a:lnSpc>
              <a:spcBef>
                <a:spcPts val="0"/>
              </a:spcBef>
              <a:spcAft>
                <a:spcPts val="0"/>
              </a:spcAft>
              <a:buClr>
                <a:schemeClr val="dk1"/>
              </a:buClr>
              <a:buSzPts val="4000"/>
              <a:buChar char="•"/>
            </a:pPr>
            <a:r>
              <a:rPr lang="en-US" sz="4000">
                <a:solidFill>
                  <a:schemeClr val="dk1"/>
                </a:solidFill>
                <a:latin typeface="Calibri"/>
                <a:ea typeface="Calibri"/>
                <a:cs typeface="Calibri"/>
                <a:sym typeface="Calibri"/>
              </a:rPr>
              <a:t>N'oubliez pas que tout ce que vous publiez en ligne est traçable. Pensez donc à votre empreinte numérique et réfléchissez avant de publier !</a:t>
            </a:r>
            <a:endParaRPr sz="4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4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Calibri"/>
              <a:ea typeface="Calibri"/>
              <a:cs typeface="Calibri"/>
              <a:sym typeface="Calibri"/>
            </a:endParaRPr>
          </a:p>
        </p:txBody>
      </p:sp>
      <p:pic>
        <p:nvPicPr>
          <p:cNvPr id="126" name="Google Shape;126;p10"/>
          <p:cNvPicPr preferRelativeResize="0"/>
          <p:nvPr/>
        </p:nvPicPr>
        <p:blipFill rotWithShape="1">
          <a:blip r:embed="rId3">
            <a:alphaModFix/>
          </a:blip>
          <a:srcRect b="0" l="0" r="0" t="0"/>
          <a:stretch/>
        </p:blipFill>
        <p:spPr>
          <a:xfrm>
            <a:off x="15559725" y="5469125"/>
            <a:ext cx="1575345" cy="182673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1"/>
          <p:cNvSpPr txBox="1"/>
          <p:nvPr/>
        </p:nvSpPr>
        <p:spPr>
          <a:xfrm>
            <a:off x="1066800" y="1504205"/>
            <a:ext cx="124206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4000">
                <a:solidFill>
                  <a:srgbClr val="660066"/>
                </a:solidFill>
                <a:latin typeface="Calibri"/>
                <a:ea typeface="Calibri"/>
                <a:cs typeface="Calibri"/>
                <a:sym typeface="Calibri"/>
              </a:rPr>
              <a:t>2. Communication numérique avec les clients en ligne</a:t>
            </a:r>
            <a:endParaRPr b="1" sz="4000">
              <a:solidFill>
                <a:srgbClr val="660066"/>
              </a:solidFill>
              <a:latin typeface="Calibri"/>
              <a:ea typeface="Calibri"/>
              <a:cs typeface="Calibri"/>
              <a:sym typeface="Calibri"/>
            </a:endParaRPr>
          </a:p>
        </p:txBody>
      </p:sp>
      <p:sp>
        <p:nvSpPr>
          <p:cNvPr id="132" name="Google Shape;132;p11"/>
          <p:cNvSpPr txBox="1"/>
          <p:nvPr/>
        </p:nvSpPr>
        <p:spPr>
          <a:xfrm>
            <a:off x="685800" y="2300227"/>
            <a:ext cx="13182600" cy="523220"/>
          </a:xfrm>
          <a:prstGeom prst="rect">
            <a:avLst/>
          </a:prstGeom>
          <a:noFill/>
          <a:ln>
            <a:noFill/>
          </a:ln>
        </p:spPr>
        <p:txBody>
          <a:bodyPr anchorCtr="0" anchor="t" bIns="45700" lIns="91425" spcFirstLastPara="1" rIns="91425" wrap="square" tIns="45700">
            <a:spAutoFit/>
          </a:bodyPr>
          <a:lstStyle/>
          <a:p>
            <a:pPr indent="-279400" lvl="0" marL="457200" marR="0" rtl="0" algn="l">
              <a:lnSpc>
                <a:spcPct val="100000"/>
              </a:lnSpc>
              <a:spcBef>
                <a:spcPts val="0"/>
              </a:spcBef>
              <a:spcAft>
                <a:spcPts val="0"/>
              </a:spcAft>
              <a:buClr>
                <a:schemeClr val="dk1"/>
              </a:buClr>
              <a:buSzPts val="2800"/>
              <a:buFont typeface="Arial"/>
              <a:buNone/>
            </a:pPr>
            <a:r>
              <a:t/>
            </a:r>
            <a:endParaRPr b="1" i="0" sz="2800" u="none" cap="none" strike="noStrike">
              <a:solidFill>
                <a:schemeClr val="dk1"/>
              </a:solidFill>
              <a:latin typeface="Calibri"/>
              <a:ea typeface="Calibri"/>
              <a:cs typeface="Calibri"/>
              <a:sym typeface="Calibri"/>
            </a:endParaRPr>
          </a:p>
        </p:txBody>
      </p:sp>
      <p:sp>
        <p:nvSpPr>
          <p:cNvPr id="133" name="Google Shape;133;p11"/>
          <p:cNvSpPr txBox="1"/>
          <p:nvPr/>
        </p:nvSpPr>
        <p:spPr>
          <a:xfrm>
            <a:off x="1066800" y="2212091"/>
            <a:ext cx="16459200" cy="8096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lang="en-US" sz="4000">
                <a:solidFill>
                  <a:schemeClr val="dk1"/>
                </a:solidFill>
                <a:latin typeface="Calibri"/>
                <a:ea typeface="Calibri"/>
                <a:cs typeface="Calibri"/>
                <a:sym typeface="Calibri"/>
              </a:rPr>
              <a:t>N'oubliez pas : vous êtes l'ambassadeur de votre entreprise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4000"/>
              <a:buFont typeface="Arial"/>
              <a:buNone/>
            </a:pPr>
            <a:r>
              <a:t/>
            </a:r>
            <a:endParaRPr b="1" i="0" sz="4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lang="en-US" sz="4000">
                <a:solidFill>
                  <a:schemeClr val="dk1"/>
                </a:solidFill>
                <a:latin typeface="Calibri"/>
                <a:ea typeface="Calibri"/>
                <a:cs typeface="Calibri"/>
                <a:sym typeface="Calibri"/>
              </a:rPr>
              <a:t>Réfléchissez à la manière dont vous communiquez en ligne :</a:t>
            </a:r>
            <a:endParaRPr sz="4000">
              <a:solidFill>
                <a:schemeClr val="dk1"/>
              </a:solidFill>
              <a:latin typeface="Calibri"/>
              <a:ea typeface="Calibri"/>
              <a:cs typeface="Calibri"/>
              <a:sym typeface="Calibri"/>
            </a:endParaRPr>
          </a:p>
          <a:p>
            <a:pPr indent="-571500" lvl="0" marL="571500" marR="0" rtl="0" algn="l">
              <a:lnSpc>
                <a:spcPct val="100000"/>
              </a:lnSpc>
              <a:spcBef>
                <a:spcPts val="0"/>
              </a:spcBef>
              <a:spcAft>
                <a:spcPts val="0"/>
              </a:spcAft>
              <a:buClr>
                <a:schemeClr val="dk1"/>
              </a:buClr>
              <a:buSzPts val="4000"/>
              <a:buChar char="•"/>
            </a:pPr>
            <a:r>
              <a:rPr b="1" lang="en-US" sz="4000">
                <a:solidFill>
                  <a:schemeClr val="dk1"/>
                </a:solidFill>
                <a:latin typeface="Calibri"/>
                <a:ea typeface="Calibri"/>
                <a:cs typeface="Calibri"/>
                <a:sym typeface="Calibri"/>
              </a:rPr>
              <a:t>Votre langage doit être professionnel</a:t>
            </a:r>
            <a:r>
              <a:rPr lang="en-US" sz="4000">
                <a:solidFill>
                  <a:schemeClr val="dk1"/>
                </a:solidFill>
                <a:latin typeface="Calibri"/>
                <a:ea typeface="Calibri"/>
                <a:cs typeface="Calibri"/>
                <a:sym typeface="Calibri"/>
              </a:rPr>
              <a:t> - évitez l'argot et les jurons.</a:t>
            </a:r>
            <a:endParaRPr sz="4000">
              <a:solidFill>
                <a:schemeClr val="dk1"/>
              </a:solidFill>
              <a:latin typeface="Calibri"/>
              <a:ea typeface="Calibri"/>
              <a:cs typeface="Calibri"/>
              <a:sym typeface="Calibri"/>
            </a:endParaRPr>
          </a:p>
          <a:p>
            <a:pPr indent="-571500" lvl="0" marL="571500" marR="0" rtl="0" algn="l">
              <a:lnSpc>
                <a:spcPct val="100000"/>
              </a:lnSpc>
              <a:spcBef>
                <a:spcPts val="0"/>
              </a:spcBef>
              <a:spcAft>
                <a:spcPts val="0"/>
              </a:spcAft>
              <a:buClr>
                <a:schemeClr val="dk1"/>
              </a:buClr>
              <a:buSzPts val="4000"/>
              <a:buChar char="•"/>
            </a:pPr>
            <a:r>
              <a:rPr lang="en-US" sz="4000">
                <a:solidFill>
                  <a:schemeClr val="dk1"/>
                </a:solidFill>
                <a:latin typeface="Calibri"/>
                <a:ea typeface="Calibri"/>
                <a:cs typeface="Calibri"/>
                <a:sym typeface="Calibri"/>
              </a:rPr>
              <a:t>Réfléchissez toujours avant de publier sur vos canaux de médias sociaux - pensez à la réputation de votre entreprise.</a:t>
            </a:r>
            <a:endParaRPr sz="4000">
              <a:solidFill>
                <a:schemeClr val="dk1"/>
              </a:solidFill>
              <a:latin typeface="Calibri"/>
              <a:ea typeface="Calibri"/>
              <a:cs typeface="Calibri"/>
              <a:sym typeface="Calibri"/>
            </a:endParaRPr>
          </a:p>
          <a:p>
            <a:pPr indent="-571500" lvl="0" marL="571500" marR="0" rtl="0" algn="l">
              <a:lnSpc>
                <a:spcPct val="100000"/>
              </a:lnSpc>
              <a:spcBef>
                <a:spcPts val="0"/>
              </a:spcBef>
              <a:spcAft>
                <a:spcPts val="0"/>
              </a:spcAft>
              <a:buClr>
                <a:schemeClr val="dk1"/>
              </a:buClr>
              <a:buSzPts val="4000"/>
              <a:buChar char="•"/>
            </a:pPr>
            <a:r>
              <a:rPr lang="en-US" sz="4000">
                <a:solidFill>
                  <a:schemeClr val="dk1"/>
                </a:solidFill>
                <a:latin typeface="Calibri"/>
                <a:ea typeface="Calibri"/>
                <a:cs typeface="Calibri"/>
                <a:sym typeface="Calibri"/>
              </a:rPr>
              <a:t>Ne publiez jamais un message ou ne répondez jamais à un message si vous êtes en colère.</a:t>
            </a:r>
            <a:endParaRPr sz="4000">
              <a:solidFill>
                <a:schemeClr val="dk1"/>
              </a:solidFill>
              <a:latin typeface="Calibri"/>
              <a:ea typeface="Calibri"/>
              <a:cs typeface="Calibri"/>
              <a:sym typeface="Calibri"/>
            </a:endParaRPr>
          </a:p>
          <a:p>
            <a:pPr indent="-571500" lvl="0" marL="571500" marR="0" rtl="0" algn="l">
              <a:lnSpc>
                <a:spcPct val="100000"/>
              </a:lnSpc>
              <a:spcBef>
                <a:spcPts val="0"/>
              </a:spcBef>
              <a:spcAft>
                <a:spcPts val="0"/>
              </a:spcAft>
              <a:buClr>
                <a:schemeClr val="dk1"/>
              </a:buClr>
              <a:buSzPts val="4000"/>
              <a:buChar char="•"/>
            </a:pPr>
            <a:r>
              <a:rPr lang="en-US" sz="4000">
                <a:solidFill>
                  <a:schemeClr val="dk1"/>
                </a:solidFill>
                <a:latin typeface="Calibri"/>
                <a:ea typeface="Calibri"/>
                <a:cs typeface="Calibri"/>
                <a:sym typeface="Calibri"/>
              </a:rPr>
              <a:t>Les messages doivent être courts et concis - vous obtiendrez de meilleures réponses si votre message est court et direct.</a:t>
            </a:r>
            <a:endParaRPr sz="4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0" i="0" sz="4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2"/>
          <p:cNvSpPr txBox="1"/>
          <p:nvPr/>
        </p:nvSpPr>
        <p:spPr>
          <a:xfrm>
            <a:off x="1066800" y="1504205"/>
            <a:ext cx="12420600" cy="7078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i="0" lang="en-US" sz="4000" u="none" cap="none" strike="noStrike">
                <a:solidFill>
                  <a:srgbClr val="660066"/>
                </a:solidFill>
                <a:latin typeface="Calibri"/>
                <a:ea typeface="Calibri"/>
                <a:cs typeface="Calibri"/>
                <a:sym typeface="Calibri"/>
              </a:rPr>
              <a:t>2. </a:t>
            </a:r>
            <a:r>
              <a:rPr b="1" lang="en-US" sz="4000">
                <a:solidFill>
                  <a:srgbClr val="660066"/>
                </a:solidFill>
                <a:latin typeface="Calibri"/>
                <a:ea typeface="Calibri"/>
                <a:cs typeface="Calibri"/>
                <a:sym typeface="Calibri"/>
              </a:rPr>
              <a:t>Communication digitale - étude de cas </a:t>
            </a:r>
            <a:endParaRPr b="1" i="0" sz="4000" u="none" cap="none" strike="noStrike">
              <a:solidFill>
                <a:srgbClr val="660066"/>
              </a:solidFill>
              <a:latin typeface="Calibri"/>
              <a:ea typeface="Calibri"/>
              <a:cs typeface="Calibri"/>
              <a:sym typeface="Calibri"/>
            </a:endParaRPr>
          </a:p>
        </p:txBody>
      </p:sp>
      <p:sp>
        <p:nvSpPr>
          <p:cNvPr id="139" name="Google Shape;139;p12"/>
          <p:cNvSpPr txBox="1"/>
          <p:nvPr/>
        </p:nvSpPr>
        <p:spPr>
          <a:xfrm>
            <a:off x="685800" y="2300227"/>
            <a:ext cx="13182600" cy="523220"/>
          </a:xfrm>
          <a:prstGeom prst="rect">
            <a:avLst/>
          </a:prstGeom>
          <a:noFill/>
          <a:ln>
            <a:noFill/>
          </a:ln>
        </p:spPr>
        <p:txBody>
          <a:bodyPr anchorCtr="0" anchor="t" bIns="45700" lIns="91425" spcFirstLastPara="1" rIns="91425" wrap="square" tIns="45700">
            <a:spAutoFit/>
          </a:bodyPr>
          <a:lstStyle/>
          <a:p>
            <a:pPr indent="-279400" lvl="0" marL="457200" marR="0" rtl="0" algn="l">
              <a:lnSpc>
                <a:spcPct val="100000"/>
              </a:lnSpc>
              <a:spcBef>
                <a:spcPts val="0"/>
              </a:spcBef>
              <a:spcAft>
                <a:spcPts val="0"/>
              </a:spcAft>
              <a:buClr>
                <a:schemeClr val="dk1"/>
              </a:buClr>
              <a:buSzPts val="2800"/>
              <a:buFont typeface="Arial"/>
              <a:buNone/>
            </a:pPr>
            <a:r>
              <a:t/>
            </a:r>
            <a:endParaRPr b="1" i="0" sz="2800" u="none" cap="none" strike="noStrike">
              <a:solidFill>
                <a:schemeClr val="dk1"/>
              </a:solidFill>
              <a:latin typeface="Calibri"/>
              <a:ea typeface="Calibri"/>
              <a:cs typeface="Calibri"/>
              <a:sym typeface="Calibri"/>
            </a:endParaRPr>
          </a:p>
        </p:txBody>
      </p:sp>
      <p:sp>
        <p:nvSpPr>
          <p:cNvPr id="140" name="Google Shape;140;p12"/>
          <p:cNvSpPr txBox="1"/>
          <p:nvPr/>
        </p:nvSpPr>
        <p:spPr>
          <a:xfrm>
            <a:off x="1066800" y="2212091"/>
            <a:ext cx="16459200" cy="7480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lang="en-US" sz="4000">
                <a:solidFill>
                  <a:schemeClr val="dk1"/>
                </a:solidFill>
                <a:latin typeface="Calibri"/>
                <a:ea typeface="Calibri"/>
                <a:cs typeface="Calibri"/>
                <a:sym typeface="Calibri"/>
              </a:rPr>
              <a:t>Adidas - Marathon de Boston</a:t>
            </a:r>
            <a:endParaRPr b="1" i="0" sz="4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4000">
                <a:solidFill>
                  <a:schemeClr val="dk1"/>
                </a:solidFill>
                <a:latin typeface="Calibri"/>
                <a:ea typeface="Calibri"/>
                <a:cs typeface="Calibri"/>
                <a:sym typeface="Calibri"/>
              </a:rPr>
              <a:t>L'attentat à la bombe perpétré en 2013 lors du marathon de Boston a fait trois morts et de nombreux blessés.</a:t>
            </a:r>
            <a:endParaRPr sz="4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4000">
                <a:solidFill>
                  <a:schemeClr val="dk1"/>
                </a:solidFill>
                <a:latin typeface="Calibri"/>
                <a:ea typeface="Calibri"/>
                <a:cs typeface="Calibri"/>
                <a:sym typeface="Calibri"/>
              </a:rPr>
              <a:t>Adidas avait envoyé un courriel félicitant les coureurs</a:t>
            </a:r>
            <a:endParaRPr sz="4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4000">
                <a:solidFill>
                  <a:schemeClr val="dk1"/>
                </a:solidFill>
                <a:latin typeface="Calibri"/>
                <a:ea typeface="Calibri"/>
                <a:cs typeface="Calibri"/>
                <a:sym typeface="Calibri"/>
              </a:rPr>
              <a:t>qui avaient "survécu" au marathon.</a:t>
            </a:r>
            <a:endParaRPr sz="4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4000">
                <a:solidFill>
                  <a:schemeClr val="dk1"/>
                </a:solidFill>
                <a:latin typeface="Calibri"/>
                <a:ea typeface="Calibri"/>
                <a:cs typeface="Calibri"/>
                <a:sym typeface="Calibri"/>
              </a:rPr>
              <a:t>Bien que l'entreprise se soit excusée pour ce courriel mal formulé, les clients n'ont pas été impressionnés ! </a:t>
            </a:r>
            <a:endParaRPr sz="4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4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sz="4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Calibri"/>
              <a:ea typeface="Calibri"/>
              <a:cs typeface="Calibri"/>
              <a:sym typeface="Calibri"/>
            </a:endParaRPr>
          </a:p>
        </p:txBody>
      </p:sp>
      <p:pic>
        <p:nvPicPr>
          <p:cNvPr id="141" name="Google Shape;141;p12"/>
          <p:cNvPicPr preferRelativeResize="0"/>
          <p:nvPr/>
        </p:nvPicPr>
        <p:blipFill rotWithShape="1">
          <a:blip r:embed="rId3">
            <a:alphaModFix/>
          </a:blip>
          <a:srcRect b="0" l="0" r="0" t="0"/>
          <a:stretch/>
        </p:blipFill>
        <p:spPr>
          <a:xfrm>
            <a:off x="14390500" y="6876030"/>
            <a:ext cx="2774425" cy="22472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3"/>
          <p:cNvSpPr/>
          <p:nvPr/>
        </p:nvSpPr>
        <p:spPr>
          <a:xfrm>
            <a:off x="2286000" y="2857500"/>
            <a:ext cx="13944600" cy="230832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i="1" lang="en-US" sz="3600">
                <a:solidFill>
                  <a:schemeClr val="dk1"/>
                </a:solidFill>
                <a:latin typeface="Calibri"/>
                <a:ea typeface="Calibri"/>
                <a:cs typeface="Calibri"/>
                <a:sym typeface="Calibri"/>
              </a:rPr>
              <a:t>Rappelez-vous :</a:t>
            </a:r>
            <a:endParaRPr i="1" sz="36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i="1" sz="36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i="1" lang="en-US" sz="3600">
                <a:solidFill>
                  <a:schemeClr val="dk1"/>
                </a:solidFill>
                <a:latin typeface="Calibri"/>
                <a:ea typeface="Calibri"/>
                <a:cs typeface="Calibri"/>
                <a:sym typeface="Calibri"/>
              </a:rPr>
              <a:t>Lorsque les gens sont en ligne, ils se sentent parfois invisibles - ils peuvent faire ou dire des choses qu'ils ne feraient jamais en public. Cela vaut également pour les chefs d'entreprise ! </a:t>
            </a:r>
            <a:endParaRPr i="1" sz="36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i="1" sz="36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600"/>
              <a:buFont typeface="Arial"/>
              <a:buNone/>
            </a:pPr>
            <a:r>
              <a:t/>
            </a:r>
            <a:endParaRPr i="1" sz="36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grpSp>
        <p:nvGrpSpPr>
          <p:cNvPr id="151" name="Google Shape;151;p15"/>
          <p:cNvGrpSpPr/>
          <p:nvPr/>
        </p:nvGrpSpPr>
        <p:grpSpPr>
          <a:xfrm>
            <a:off x="529870" y="2171700"/>
            <a:ext cx="16085259" cy="6872109"/>
            <a:chOff x="-384530" y="0"/>
            <a:chExt cx="16085259" cy="6872109"/>
          </a:xfrm>
        </p:grpSpPr>
        <p:sp>
          <p:nvSpPr>
            <p:cNvPr id="152" name="Google Shape;152;p15"/>
            <p:cNvSpPr/>
            <p:nvPr/>
          </p:nvSpPr>
          <p:spPr>
            <a:xfrm>
              <a:off x="-384530" y="0"/>
              <a:ext cx="6872109" cy="6872109"/>
            </a:xfrm>
            <a:prstGeom prst="pie">
              <a:avLst>
                <a:gd fmla="val 5400000" name="adj1"/>
                <a:gd fmla="val 16200000" name="adj2"/>
              </a:avLst>
            </a:prstGeom>
            <a:solidFill>
              <a:srgbClr val="5D4876"/>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15"/>
            <p:cNvSpPr/>
            <p:nvPr/>
          </p:nvSpPr>
          <p:spPr>
            <a:xfrm>
              <a:off x="2282462" y="0"/>
              <a:ext cx="13418267" cy="6872109"/>
            </a:xfrm>
            <a:prstGeom prst="rect">
              <a:avLst/>
            </a:prstGeom>
            <a:solidFill>
              <a:schemeClr val="lt1">
                <a:alpha val="89411"/>
              </a:schemeClr>
            </a:solidFill>
            <a:ln cap="flat" cmpd="sng" w="25400">
              <a:solidFill>
                <a:srgbClr val="5D487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15"/>
            <p:cNvSpPr txBox="1"/>
            <p:nvPr/>
          </p:nvSpPr>
          <p:spPr>
            <a:xfrm>
              <a:off x="2282462" y="0"/>
              <a:ext cx="6709133" cy="6872109"/>
            </a:xfrm>
            <a:prstGeom prst="rect">
              <a:avLst/>
            </a:prstGeom>
            <a:noFill/>
            <a:ln>
              <a:noFill/>
            </a:ln>
          </p:spPr>
          <p:txBody>
            <a:bodyPr anchorCtr="0" anchor="ctr" bIns="232400" lIns="232400" spcFirstLastPara="1" rIns="232400" wrap="square" tIns="232400">
              <a:noAutofit/>
            </a:bodyPr>
            <a:lstStyle/>
            <a:p>
              <a:pPr indent="0" lvl="0" marL="0" marR="0" rtl="0" algn="ctr">
                <a:lnSpc>
                  <a:spcPct val="90000"/>
                </a:lnSpc>
                <a:spcBef>
                  <a:spcPts val="0"/>
                </a:spcBef>
                <a:spcAft>
                  <a:spcPts val="0"/>
                </a:spcAft>
                <a:buClr>
                  <a:srgbClr val="000000"/>
                </a:buClr>
                <a:buSzPts val="6100"/>
                <a:buFont typeface="Arial"/>
                <a:buNone/>
              </a:pPr>
              <a:r>
                <a:rPr b="1" lang="en-US" sz="5300">
                  <a:solidFill>
                    <a:schemeClr val="dk1"/>
                  </a:solidFill>
                  <a:latin typeface="Calibri"/>
                  <a:ea typeface="Calibri"/>
                  <a:cs typeface="Calibri"/>
                  <a:sym typeface="Calibri"/>
                </a:rPr>
                <a:t>Conseils pratiques pour une communication numérique efficace</a:t>
              </a:r>
              <a:endParaRPr b="0" i="0" sz="5200" u="none" cap="none" strike="noStrike">
                <a:solidFill>
                  <a:schemeClr val="dk1"/>
                </a:solidFill>
                <a:latin typeface="Calibri"/>
                <a:ea typeface="Calibri"/>
                <a:cs typeface="Calibri"/>
                <a:sym typeface="Calibri"/>
              </a:endParaRPr>
            </a:p>
          </p:txBody>
        </p:sp>
        <p:sp>
          <p:nvSpPr>
            <p:cNvPr id="155" name="Google Shape;155;p15"/>
            <p:cNvSpPr/>
            <p:nvPr/>
          </p:nvSpPr>
          <p:spPr>
            <a:xfrm>
              <a:off x="8378462" y="0"/>
              <a:ext cx="7166341" cy="687210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15"/>
            <p:cNvSpPr txBox="1"/>
            <p:nvPr/>
          </p:nvSpPr>
          <p:spPr>
            <a:xfrm>
              <a:off x="8378462" y="0"/>
              <a:ext cx="7166341" cy="6872109"/>
            </a:xfrm>
            <a:prstGeom prst="rect">
              <a:avLst/>
            </a:prstGeom>
            <a:noFill/>
            <a:ln>
              <a:noFill/>
            </a:ln>
          </p:spPr>
          <p:txBody>
            <a:bodyPr anchorCtr="0" anchor="ctr" bIns="114300" lIns="114300" spcFirstLastPara="1" rIns="114300" wrap="square" tIns="114300">
              <a:noAutofit/>
            </a:bodyPr>
            <a:lstStyle/>
            <a:p>
              <a:pPr indent="-285750" lvl="1" marL="285750" marR="0" rtl="0" algn="l">
                <a:lnSpc>
                  <a:spcPct val="90000"/>
                </a:lnSpc>
                <a:spcBef>
                  <a:spcPts val="45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N'oubliez pas que vous êtes l'ambassadeur de votre entreprise - soyez professionnel et poli.</a:t>
              </a:r>
              <a:endParaRPr sz="3000">
                <a:solidFill>
                  <a:schemeClr val="dk1"/>
                </a:solidFill>
                <a:latin typeface="Calibri"/>
                <a:ea typeface="Calibri"/>
                <a:cs typeface="Calibri"/>
                <a:sym typeface="Calibri"/>
              </a:endParaRPr>
            </a:p>
            <a:p>
              <a:pPr indent="-285750" lvl="1" marL="285750" marR="0" rtl="0" algn="l">
                <a:lnSpc>
                  <a:spcPct val="90000"/>
                </a:lnSpc>
                <a:spcBef>
                  <a:spcPts val="45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Planifiez vos communications - utilisez votre calendrier en ligne et des outils gratuits tels que Hootsuite.</a:t>
              </a:r>
              <a:endParaRPr sz="3000">
                <a:solidFill>
                  <a:schemeClr val="dk1"/>
                </a:solidFill>
                <a:latin typeface="Calibri"/>
                <a:ea typeface="Calibri"/>
                <a:cs typeface="Calibri"/>
                <a:sym typeface="Calibri"/>
              </a:endParaRPr>
            </a:p>
            <a:p>
              <a:pPr indent="-285750" lvl="1" marL="285750" marR="0" rtl="0" algn="l">
                <a:lnSpc>
                  <a:spcPct val="90000"/>
                </a:lnSpc>
                <a:spcBef>
                  <a:spcPts val="45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Restez concentré - votre activité en ligne est-elle productive ?</a:t>
              </a:r>
              <a:endParaRPr sz="3000">
                <a:solidFill>
                  <a:schemeClr val="dk1"/>
                </a:solidFill>
                <a:latin typeface="Calibri"/>
                <a:ea typeface="Calibri"/>
                <a:cs typeface="Calibri"/>
                <a:sym typeface="Calibri"/>
              </a:endParaRPr>
            </a:p>
            <a:p>
              <a:pPr indent="-285750" lvl="1" marL="285750" marR="0" rtl="0" algn="l">
                <a:lnSpc>
                  <a:spcPct val="90000"/>
                </a:lnSpc>
                <a:spcBef>
                  <a:spcPts val="45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Mentionnez tout matériel conçu par d'autres, par exemple des photos ou des graphiques. Le plagiat n'est pas autorisé !</a:t>
              </a:r>
              <a:endParaRPr sz="3000">
                <a:solidFill>
                  <a:schemeClr val="dk1"/>
                </a:solidFill>
                <a:latin typeface="Calibri"/>
                <a:ea typeface="Calibri"/>
                <a:cs typeface="Calibri"/>
                <a:sym typeface="Calibri"/>
              </a:endParaRPr>
            </a:p>
            <a:p>
              <a:pPr indent="-285750" lvl="1" marL="285750" marR="0" rtl="0" algn="l">
                <a:lnSpc>
                  <a:spcPct val="90000"/>
                </a:lnSpc>
                <a:spcBef>
                  <a:spcPts val="45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Savez-vous quels sont les meilleurs outils de médias sociaux pour votre entreprise ? Facebook est peut-être plus adapté que Twitter. Voir l'unité sur les compétences numériques)</a:t>
              </a:r>
              <a:endParaRPr sz="3000">
                <a:solidFill>
                  <a:schemeClr val="dk1"/>
                </a:solidFill>
                <a:latin typeface="Calibri"/>
                <a:ea typeface="Calibri"/>
                <a:cs typeface="Calibri"/>
                <a:sym typeface="Calibri"/>
              </a:endParaRPr>
            </a:p>
          </p:txBody>
        </p:sp>
      </p:grpSp>
      <p:sp>
        <p:nvSpPr>
          <p:cNvPr id="157" name="Google Shape;157;p15"/>
          <p:cNvSpPr txBox="1"/>
          <p:nvPr/>
        </p:nvSpPr>
        <p:spPr>
          <a:xfrm>
            <a:off x="3966875" y="1492625"/>
            <a:ext cx="3000000" cy="5541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2400"/>
              <a:buFont typeface="Arial"/>
              <a:buNone/>
            </a:pPr>
            <a:r>
              <a:rPr b="1" lang="en-US" sz="2400">
                <a:solidFill>
                  <a:srgbClr val="9900CC"/>
                </a:solidFill>
                <a:latin typeface="Calibri"/>
                <a:ea typeface="Calibri"/>
                <a:cs typeface="Calibri"/>
                <a:sym typeface="Calibri"/>
              </a:rPr>
              <a:t>S’ENTRAINER</a:t>
            </a:r>
            <a:endParaRPr b="0" i="0" sz="1400" u="none" cap="none" strike="noStrike">
              <a:solidFill>
                <a:srgbClr val="000000"/>
              </a:solidFill>
              <a:latin typeface="Arial"/>
              <a:ea typeface="Arial"/>
              <a:cs typeface="Arial"/>
              <a:sym typeface="Arial"/>
            </a:endParaRPr>
          </a:p>
        </p:txBody>
      </p:sp>
      <p:pic>
        <p:nvPicPr>
          <p:cNvPr id="158" name="Google Shape;158;p15"/>
          <p:cNvPicPr preferRelativeResize="0"/>
          <p:nvPr/>
        </p:nvPicPr>
        <p:blipFill rotWithShape="1">
          <a:blip r:embed="rId3">
            <a:alphaModFix/>
          </a:blip>
          <a:srcRect b="0" l="0" r="0" t="0"/>
          <a:stretch/>
        </p:blipFill>
        <p:spPr>
          <a:xfrm>
            <a:off x="5921925" y="1284725"/>
            <a:ext cx="762000" cy="7620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6"/>
          <p:cNvSpPr txBox="1"/>
          <p:nvPr/>
        </p:nvSpPr>
        <p:spPr>
          <a:xfrm>
            <a:off x="1066800" y="1504205"/>
            <a:ext cx="124206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i="0" lang="en-US" sz="4000" u="none" cap="none" strike="noStrike">
                <a:solidFill>
                  <a:srgbClr val="660066"/>
                </a:solidFill>
                <a:latin typeface="Calibri"/>
                <a:ea typeface="Calibri"/>
                <a:cs typeface="Calibri"/>
                <a:sym typeface="Calibri"/>
              </a:rPr>
              <a:t>3. </a:t>
            </a:r>
            <a:r>
              <a:rPr b="1" lang="en-US" sz="4000">
                <a:solidFill>
                  <a:srgbClr val="660066"/>
                </a:solidFill>
                <a:latin typeface="Calibri"/>
                <a:ea typeface="Calibri"/>
                <a:cs typeface="Calibri"/>
                <a:sym typeface="Calibri"/>
              </a:rPr>
              <a:t>Communiquer efficacement</a:t>
            </a:r>
            <a:endParaRPr b="1" i="0" sz="4000" u="none" cap="none" strike="noStrike">
              <a:solidFill>
                <a:srgbClr val="660066"/>
              </a:solidFill>
              <a:latin typeface="Calibri"/>
              <a:ea typeface="Calibri"/>
              <a:cs typeface="Calibri"/>
              <a:sym typeface="Calibri"/>
            </a:endParaRPr>
          </a:p>
        </p:txBody>
      </p:sp>
      <p:sp>
        <p:nvSpPr>
          <p:cNvPr id="164" name="Google Shape;164;p16"/>
          <p:cNvSpPr txBox="1"/>
          <p:nvPr/>
        </p:nvSpPr>
        <p:spPr>
          <a:xfrm>
            <a:off x="685800" y="2300227"/>
            <a:ext cx="13182600" cy="523220"/>
          </a:xfrm>
          <a:prstGeom prst="rect">
            <a:avLst/>
          </a:prstGeom>
          <a:noFill/>
          <a:ln>
            <a:noFill/>
          </a:ln>
        </p:spPr>
        <p:txBody>
          <a:bodyPr anchorCtr="0" anchor="t" bIns="45700" lIns="91425" spcFirstLastPara="1" rIns="91425" wrap="square" tIns="45700">
            <a:spAutoFit/>
          </a:bodyPr>
          <a:lstStyle/>
          <a:p>
            <a:pPr indent="-279400" lvl="0" marL="457200" marR="0" rtl="0" algn="l">
              <a:lnSpc>
                <a:spcPct val="100000"/>
              </a:lnSpc>
              <a:spcBef>
                <a:spcPts val="0"/>
              </a:spcBef>
              <a:spcAft>
                <a:spcPts val="0"/>
              </a:spcAft>
              <a:buClr>
                <a:schemeClr val="dk1"/>
              </a:buClr>
              <a:buSzPts val="2800"/>
              <a:buFont typeface="Arial"/>
              <a:buNone/>
            </a:pPr>
            <a:r>
              <a:t/>
            </a:r>
            <a:endParaRPr b="1" i="0" sz="2800" u="none" cap="none" strike="noStrike">
              <a:solidFill>
                <a:schemeClr val="dk1"/>
              </a:solidFill>
              <a:latin typeface="Calibri"/>
              <a:ea typeface="Calibri"/>
              <a:cs typeface="Calibri"/>
              <a:sym typeface="Calibri"/>
            </a:endParaRPr>
          </a:p>
        </p:txBody>
      </p:sp>
      <p:sp>
        <p:nvSpPr>
          <p:cNvPr id="165" name="Google Shape;165;p16"/>
          <p:cNvSpPr txBox="1"/>
          <p:nvPr/>
        </p:nvSpPr>
        <p:spPr>
          <a:xfrm>
            <a:off x="1066800" y="2212091"/>
            <a:ext cx="16459200" cy="871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t/>
            </a:r>
            <a:endParaRPr b="1" i="0" sz="4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rPr b="1" lang="en-US" sz="4000">
                <a:solidFill>
                  <a:schemeClr val="dk1"/>
                </a:solidFill>
                <a:latin typeface="Calibri"/>
                <a:ea typeface="Calibri"/>
                <a:cs typeface="Calibri"/>
                <a:sym typeface="Calibri"/>
              </a:rPr>
              <a:t>Une communication efficace en face à face est très importante, même pour les entrepreneurs numériques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4000"/>
              <a:buFont typeface="Arial"/>
              <a:buNone/>
            </a:pPr>
            <a:r>
              <a:t/>
            </a:r>
            <a:endParaRPr b="1" i="0" sz="4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4000">
                <a:solidFill>
                  <a:schemeClr val="dk1"/>
                </a:solidFill>
                <a:latin typeface="Calibri"/>
                <a:ea typeface="Calibri"/>
                <a:cs typeface="Calibri"/>
                <a:sym typeface="Calibri"/>
              </a:rPr>
              <a:t>Il se peut que vous deviez faire une présentation ou un pitch pour obtenir un financement. Il se peut aussi que l'on vous demande de participer à des débats d'experts sur les médias audiovisuels.</a:t>
            </a:r>
            <a:endParaRPr sz="4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4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4000">
                <a:solidFill>
                  <a:schemeClr val="dk1"/>
                </a:solidFill>
                <a:latin typeface="Calibri"/>
                <a:ea typeface="Calibri"/>
                <a:cs typeface="Calibri"/>
                <a:sym typeface="Calibri"/>
              </a:rPr>
              <a:t>Faire des présentations ou parler en public peut être angoissant, mais il existe quelques conseils simples pour vous aider à vous préparer.</a:t>
            </a:r>
            <a:endParaRPr sz="4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grpSp>
        <p:nvGrpSpPr>
          <p:cNvPr id="170" name="Google Shape;170;p17"/>
          <p:cNvGrpSpPr/>
          <p:nvPr/>
        </p:nvGrpSpPr>
        <p:grpSpPr>
          <a:xfrm>
            <a:off x="529870" y="2171700"/>
            <a:ext cx="16085259" cy="6872109"/>
            <a:chOff x="-384530" y="0"/>
            <a:chExt cx="16085259" cy="6872109"/>
          </a:xfrm>
        </p:grpSpPr>
        <p:sp>
          <p:nvSpPr>
            <p:cNvPr id="171" name="Google Shape;171;p17"/>
            <p:cNvSpPr/>
            <p:nvPr/>
          </p:nvSpPr>
          <p:spPr>
            <a:xfrm>
              <a:off x="-384530" y="0"/>
              <a:ext cx="6872109" cy="6872109"/>
            </a:xfrm>
            <a:prstGeom prst="pie">
              <a:avLst>
                <a:gd fmla="val 5400000" name="adj1"/>
                <a:gd fmla="val 16200000" name="adj2"/>
              </a:avLst>
            </a:prstGeom>
            <a:solidFill>
              <a:srgbClr val="5D4876"/>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2" name="Google Shape;172;p17"/>
            <p:cNvSpPr/>
            <p:nvPr/>
          </p:nvSpPr>
          <p:spPr>
            <a:xfrm>
              <a:off x="2282462" y="0"/>
              <a:ext cx="13418267" cy="6872109"/>
            </a:xfrm>
            <a:prstGeom prst="rect">
              <a:avLst/>
            </a:prstGeom>
            <a:solidFill>
              <a:schemeClr val="lt1">
                <a:alpha val="89411"/>
              </a:schemeClr>
            </a:solidFill>
            <a:ln cap="flat" cmpd="sng" w="25400">
              <a:solidFill>
                <a:srgbClr val="5D487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3" name="Google Shape;173;p17"/>
            <p:cNvSpPr txBox="1"/>
            <p:nvPr/>
          </p:nvSpPr>
          <p:spPr>
            <a:xfrm>
              <a:off x="2282462" y="0"/>
              <a:ext cx="6709133" cy="6872109"/>
            </a:xfrm>
            <a:prstGeom prst="rect">
              <a:avLst/>
            </a:prstGeom>
            <a:noFill/>
            <a:ln>
              <a:noFill/>
            </a:ln>
          </p:spPr>
          <p:txBody>
            <a:bodyPr anchorCtr="0" anchor="ctr" bIns="247650" lIns="247650" spcFirstLastPara="1" rIns="247650" wrap="square" tIns="247650">
              <a:noAutofit/>
            </a:bodyPr>
            <a:lstStyle/>
            <a:p>
              <a:pPr indent="0" lvl="0" marL="0" marR="0" rtl="0" algn="ctr">
                <a:lnSpc>
                  <a:spcPct val="90000"/>
                </a:lnSpc>
                <a:spcBef>
                  <a:spcPts val="0"/>
                </a:spcBef>
                <a:spcAft>
                  <a:spcPts val="0"/>
                </a:spcAft>
                <a:buClr>
                  <a:srgbClr val="000000"/>
                </a:buClr>
                <a:buSzPts val="6500"/>
                <a:buFont typeface="Arial"/>
                <a:buNone/>
              </a:pPr>
              <a:r>
                <a:rPr b="1" lang="en-US" sz="6500">
                  <a:solidFill>
                    <a:schemeClr val="dk1"/>
                  </a:solidFill>
                  <a:latin typeface="Calibri"/>
                  <a:ea typeface="Calibri"/>
                  <a:cs typeface="Calibri"/>
                  <a:sym typeface="Calibri"/>
                </a:rPr>
                <a:t>Conseils pratiques pour une prise de parole en public efficace</a:t>
              </a:r>
              <a:endParaRPr b="0" i="0" sz="6500" u="none" cap="none" strike="noStrike">
                <a:solidFill>
                  <a:schemeClr val="dk1"/>
                </a:solidFill>
                <a:latin typeface="Calibri"/>
                <a:ea typeface="Calibri"/>
                <a:cs typeface="Calibri"/>
                <a:sym typeface="Calibri"/>
              </a:endParaRPr>
            </a:p>
          </p:txBody>
        </p:sp>
        <p:sp>
          <p:nvSpPr>
            <p:cNvPr id="174" name="Google Shape;174;p17"/>
            <p:cNvSpPr/>
            <p:nvPr/>
          </p:nvSpPr>
          <p:spPr>
            <a:xfrm>
              <a:off x="8378462" y="0"/>
              <a:ext cx="7166341" cy="687210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5" name="Google Shape;175;p17"/>
            <p:cNvSpPr txBox="1"/>
            <p:nvPr/>
          </p:nvSpPr>
          <p:spPr>
            <a:xfrm>
              <a:off x="8378462" y="0"/>
              <a:ext cx="7166341" cy="6872109"/>
            </a:xfrm>
            <a:prstGeom prst="rect">
              <a:avLst/>
            </a:prstGeom>
            <a:noFill/>
            <a:ln>
              <a:noFill/>
            </a:ln>
          </p:spPr>
          <p:txBody>
            <a:bodyPr anchorCtr="0" anchor="ctr" bIns="152400" lIns="152400" spcFirstLastPara="1" rIns="152400" wrap="square" tIns="152400">
              <a:noAutofit/>
            </a:bodyPr>
            <a:lstStyle/>
            <a:p>
              <a:pPr indent="-254000" lvl="1" marL="285750" marR="0" rtl="0" algn="l">
                <a:lnSpc>
                  <a:spcPct val="90000"/>
                </a:lnSpc>
                <a:spcBef>
                  <a:spcPts val="600"/>
                </a:spcBef>
                <a:spcAft>
                  <a:spcPts val="0"/>
                </a:spcAft>
                <a:buClr>
                  <a:schemeClr val="dk1"/>
                </a:buClr>
                <a:buSzPts val="3500"/>
                <a:buFont typeface="Calibri"/>
                <a:buChar char="•"/>
              </a:pPr>
              <a:r>
                <a:rPr lang="en-US" sz="3500">
                  <a:solidFill>
                    <a:schemeClr val="dk1"/>
                  </a:solidFill>
                  <a:latin typeface="Calibri"/>
                  <a:ea typeface="Calibri"/>
                  <a:cs typeface="Calibri"/>
                  <a:sym typeface="Calibri"/>
                </a:rPr>
                <a:t>Connaissez votre public - qu'est-ce qu'il attend de vous ?</a:t>
              </a:r>
              <a:endParaRPr sz="3500">
                <a:solidFill>
                  <a:schemeClr val="dk1"/>
                </a:solidFill>
                <a:latin typeface="Calibri"/>
                <a:ea typeface="Calibri"/>
                <a:cs typeface="Calibri"/>
                <a:sym typeface="Calibri"/>
              </a:endParaRPr>
            </a:p>
            <a:p>
              <a:pPr indent="-254000" lvl="1" marL="285750" marR="0" rtl="0" algn="l">
                <a:lnSpc>
                  <a:spcPct val="90000"/>
                </a:lnSpc>
                <a:spcBef>
                  <a:spcPts val="600"/>
                </a:spcBef>
                <a:spcAft>
                  <a:spcPts val="0"/>
                </a:spcAft>
                <a:buClr>
                  <a:schemeClr val="dk1"/>
                </a:buClr>
                <a:buSzPts val="3500"/>
                <a:buFont typeface="Calibri"/>
                <a:buChar char="•"/>
              </a:pPr>
              <a:r>
                <a:rPr lang="en-US" sz="3500">
                  <a:solidFill>
                    <a:schemeClr val="dk1"/>
                  </a:solidFill>
                  <a:latin typeface="Calibri"/>
                  <a:ea typeface="Calibri"/>
                  <a:cs typeface="Calibri"/>
                  <a:sym typeface="Calibri"/>
                </a:rPr>
                <a:t>Préparez un "Elevator Pitch</a:t>
              </a:r>
              <a:endParaRPr sz="3500">
                <a:solidFill>
                  <a:schemeClr val="dk1"/>
                </a:solidFill>
                <a:latin typeface="Calibri"/>
                <a:ea typeface="Calibri"/>
                <a:cs typeface="Calibri"/>
                <a:sym typeface="Calibri"/>
              </a:endParaRPr>
            </a:p>
            <a:p>
              <a:pPr indent="-254000" lvl="1" marL="285750" marR="0" rtl="0" algn="l">
                <a:lnSpc>
                  <a:spcPct val="90000"/>
                </a:lnSpc>
                <a:spcBef>
                  <a:spcPts val="600"/>
                </a:spcBef>
                <a:spcAft>
                  <a:spcPts val="0"/>
                </a:spcAft>
                <a:buClr>
                  <a:schemeClr val="dk1"/>
                </a:buClr>
                <a:buSzPts val="3500"/>
                <a:buFont typeface="Calibri"/>
                <a:buChar char="•"/>
              </a:pPr>
              <a:r>
                <a:rPr lang="en-US" sz="3500">
                  <a:solidFill>
                    <a:schemeClr val="dk1"/>
                  </a:solidFill>
                  <a:latin typeface="Calibri"/>
                  <a:ea typeface="Calibri"/>
                  <a:cs typeface="Calibri"/>
                  <a:sym typeface="Calibri"/>
                </a:rPr>
                <a:t>Soyez en mesure d'expliquer clairement votre modèle d'entreprise</a:t>
              </a:r>
              <a:endParaRPr sz="3500">
                <a:solidFill>
                  <a:schemeClr val="dk1"/>
                </a:solidFill>
                <a:latin typeface="Calibri"/>
                <a:ea typeface="Calibri"/>
                <a:cs typeface="Calibri"/>
                <a:sym typeface="Calibri"/>
              </a:endParaRPr>
            </a:p>
            <a:p>
              <a:pPr indent="-254000" lvl="1" marL="285750" marR="0" rtl="0" algn="l">
                <a:lnSpc>
                  <a:spcPct val="90000"/>
                </a:lnSpc>
                <a:spcBef>
                  <a:spcPts val="600"/>
                </a:spcBef>
                <a:spcAft>
                  <a:spcPts val="0"/>
                </a:spcAft>
                <a:buClr>
                  <a:schemeClr val="dk1"/>
                </a:buClr>
                <a:buSzPts val="3500"/>
                <a:buFont typeface="Calibri"/>
                <a:buChar char="•"/>
              </a:pPr>
              <a:r>
                <a:rPr lang="en-US" sz="3500">
                  <a:solidFill>
                    <a:schemeClr val="dk1"/>
                  </a:solidFill>
                  <a:latin typeface="Calibri"/>
                  <a:ea typeface="Calibri"/>
                  <a:cs typeface="Calibri"/>
                  <a:sym typeface="Calibri"/>
                </a:rPr>
                <a:t>Connaître ses chiffres</a:t>
              </a:r>
              <a:endParaRPr sz="3500">
                <a:solidFill>
                  <a:schemeClr val="dk1"/>
                </a:solidFill>
                <a:latin typeface="Calibri"/>
                <a:ea typeface="Calibri"/>
                <a:cs typeface="Calibri"/>
                <a:sym typeface="Calibri"/>
              </a:endParaRPr>
            </a:p>
            <a:p>
              <a:pPr indent="-254000" lvl="1" marL="285750" marR="0" rtl="0" algn="l">
                <a:lnSpc>
                  <a:spcPct val="90000"/>
                </a:lnSpc>
                <a:spcBef>
                  <a:spcPts val="600"/>
                </a:spcBef>
                <a:spcAft>
                  <a:spcPts val="0"/>
                </a:spcAft>
                <a:buClr>
                  <a:schemeClr val="dk1"/>
                </a:buClr>
                <a:buSzPts val="3500"/>
                <a:buFont typeface="Calibri"/>
                <a:buChar char="•"/>
              </a:pPr>
              <a:r>
                <a:rPr lang="en-US" sz="3500">
                  <a:solidFill>
                    <a:schemeClr val="dk1"/>
                  </a:solidFill>
                  <a:latin typeface="Calibri"/>
                  <a:ea typeface="Calibri"/>
                  <a:cs typeface="Calibri"/>
                  <a:sym typeface="Calibri"/>
                </a:rPr>
                <a:t>Expliquez à votre public pourquoi vous êtes différent de vos concurrents</a:t>
              </a:r>
              <a:endParaRPr sz="3500">
                <a:solidFill>
                  <a:schemeClr val="dk1"/>
                </a:solidFill>
                <a:latin typeface="Calibri"/>
                <a:ea typeface="Calibri"/>
                <a:cs typeface="Calibri"/>
                <a:sym typeface="Calibri"/>
              </a:endParaRPr>
            </a:p>
            <a:p>
              <a:pPr indent="-254000" lvl="1" marL="285750" marR="0" rtl="0" algn="l">
                <a:lnSpc>
                  <a:spcPct val="90000"/>
                </a:lnSpc>
                <a:spcBef>
                  <a:spcPts val="600"/>
                </a:spcBef>
                <a:spcAft>
                  <a:spcPts val="0"/>
                </a:spcAft>
                <a:buClr>
                  <a:schemeClr val="dk1"/>
                </a:buClr>
                <a:buSzPts val="3500"/>
                <a:buFont typeface="Calibri"/>
                <a:buChar char="•"/>
              </a:pPr>
              <a:r>
                <a:rPr lang="en-US" sz="3500">
                  <a:solidFill>
                    <a:schemeClr val="dk1"/>
                  </a:solidFill>
                  <a:latin typeface="Calibri"/>
                  <a:ea typeface="Calibri"/>
                  <a:cs typeface="Calibri"/>
                  <a:sym typeface="Calibri"/>
                </a:rPr>
                <a:t>Montrez votre passion pour votre entreprise - partagez votre histoire !</a:t>
              </a:r>
              <a:endParaRPr sz="3500">
                <a:solidFill>
                  <a:schemeClr val="dk1"/>
                </a:solidFill>
                <a:latin typeface="Calibri"/>
                <a:ea typeface="Calibri"/>
                <a:cs typeface="Calibri"/>
                <a:sym typeface="Calibri"/>
              </a:endParaRPr>
            </a:p>
          </p:txBody>
        </p:sp>
      </p:grpSp>
      <p:pic>
        <p:nvPicPr>
          <p:cNvPr id="176" name="Google Shape;176;p17"/>
          <p:cNvPicPr preferRelativeResize="0"/>
          <p:nvPr/>
        </p:nvPicPr>
        <p:blipFill rotWithShape="1">
          <a:blip r:embed="rId3">
            <a:alphaModFix/>
          </a:blip>
          <a:srcRect b="0" l="0" r="0" t="0"/>
          <a:stretch/>
        </p:blipFill>
        <p:spPr>
          <a:xfrm>
            <a:off x="5524175" y="1388675"/>
            <a:ext cx="762000" cy="762000"/>
          </a:xfrm>
          <a:prstGeom prst="rect">
            <a:avLst/>
          </a:prstGeom>
          <a:noFill/>
          <a:ln>
            <a:noFill/>
          </a:ln>
        </p:spPr>
      </p:pic>
      <p:sp>
        <p:nvSpPr>
          <p:cNvPr id="177" name="Google Shape;177;p17"/>
          <p:cNvSpPr txBox="1"/>
          <p:nvPr/>
        </p:nvSpPr>
        <p:spPr>
          <a:xfrm>
            <a:off x="3727650" y="1492625"/>
            <a:ext cx="3000000" cy="5541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2400"/>
              <a:buFont typeface="Arial"/>
              <a:buNone/>
            </a:pPr>
            <a:r>
              <a:rPr b="1" lang="en-US" sz="2400">
                <a:solidFill>
                  <a:srgbClr val="9900CC"/>
                </a:solidFill>
                <a:latin typeface="Calibri"/>
                <a:ea typeface="Calibri"/>
                <a:cs typeface="Calibri"/>
                <a:sym typeface="Calibri"/>
              </a:rPr>
              <a:t>S’ENTRAINER</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8"/>
          <p:cNvSpPr txBox="1"/>
          <p:nvPr/>
        </p:nvSpPr>
        <p:spPr>
          <a:xfrm>
            <a:off x="1752600" y="1353383"/>
            <a:ext cx="124206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4000">
                <a:solidFill>
                  <a:srgbClr val="660066"/>
                </a:solidFill>
                <a:latin typeface="Calibri"/>
                <a:ea typeface="Calibri"/>
                <a:cs typeface="Calibri"/>
                <a:sym typeface="Calibri"/>
              </a:rPr>
              <a:t>3. Qu'est-ce qu'un Elevator Pitch ?</a:t>
            </a:r>
            <a:endParaRPr b="1" sz="4000">
              <a:solidFill>
                <a:srgbClr val="660066"/>
              </a:solidFill>
              <a:latin typeface="Calibri"/>
              <a:ea typeface="Calibri"/>
              <a:cs typeface="Calibri"/>
              <a:sym typeface="Calibri"/>
            </a:endParaRPr>
          </a:p>
        </p:txBody>
      </p:sp>
      <p:sp>
        <p:nvSpPr>
          <p:cNvPr id="183" name="Google Shape;183;p18"/>
          <p:cNvSpPr txBox="1"/>
          <p:nvPr/>
        </p:nvSpPr>
        <p:spPr>
          <a:xfrm>
            <a:off x="685800" y="2300227"/>
            <a:ext cx="13182600" cy="523220"/>
          </a:xfrm>
          <a:prstGeom prst="rect">
            <a:avLst/>
          </a:prstGeom>
          <a:noFill/>
          <a:ln>
            <a:noFill/>
          </a:ln>
        </p:spPr>
        <p:txBody>
          <a:bodyPr anchorCtr="0" anchor="t" bIns="45700" lIns="91425" spcFirstLastPara="1" rIns="91425" wrap="square" tIns="45700">
            <a:spAutoFit/>
          </a:bodyPr>
          <a:lstStyle/>
          <a:p>
            <a:pPr indent="-279400" lvl="0" marL="457200" marR="0" rtl="0" algn="l">
              <a:lnSpc>
                <a:spcPct val="100000"/>
              </a:lnSpc>
              <a:spcBef>
                <a:spcPts val="0"/>
              </a:spcBef>
              <a:spcAft>
                <a:spcPts val="0"/>
              </a:spcAft>
              <a:buClr>
                <a:schemeClr val="dk1"/>
              </a:buClr>
              <a:buSzPts val="2800"/>
              <a:buFont typeface="Arial"/>
              <a:buNone/>
            </a:pPr>
            <a:r>
              <a:t/>
            </a:r>
            <a:endParaRPr b="1" i="0" sz="2800" u="none" cap="none" strike="noStrike">
              <a:solidFill>
                <a:schemeClr val="dk1"/>
              </a:solidFill>
              <a:latin typeface="Calibri"/>
              <a:ea typeface="Calibri"/>
              <a:cs typeface="Calibri"/>
              <a:sym typeface="Calibri"/>
            </a:endParaRPr>
          </a:p>
        </p:txBody>
      </p:sp>
      <p:sp>
        <p:nvSpPr>
          <p:cNvPr id="184" name="Google Shape;184;p18"/>
          <p:cNvSpPr txBox="1"/>
          <p:nvPr/>
        </p:nvSpPr>
        <p:spPr>
          <a:xfrm>
            <a:off x="685800" y="1633978"/>
            <a:ext cx="17449800" cy="7480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t/>
            </a:r>
            <a:endParaRPr b="1" i="0" sz="4000" u="none" cap="none" strike="noStrike">
              <a:solidFill>
                <a:schemeClr val="dk1"/>
              </a:solidFill>
              <a:latin typeface="Calibri"/>
              <a:ea typeface="Calibri"/>
              <a:cs typeface="Calibri"/>
              <a:sym typeface="Calibri"/>
            </a:endParaRPr>
          </a:p>
          <a:p>
            <a:pPr indent="-571500" lvl="0" marL="571500" marR="0" rtl="0" algn="l">
              <a:lnSpc>
                <a:spcPct val="100000"/>
              </a:lnSpc>
              <a:spcBef>
                <a:spcPts val="0"/>
              </a:spcBef>
              <a:spcAft>
                <a:spcPts val="0"/>
              </a:spcAft>
              <a:buClr>
                <a:schemeClr val="dk1"/>
              </a:buClr>
              <a:buSzPts val="4000"/>
              <a:buFont typeface="Arial"/>
              <a:buChar char="•"/>
            </a:pPr>
            <a:r>
              <a:rPr b="1" lang="en-US" sz="4000">
                <a:solidFill>
                  <a:schemeClr val="dk1"/>
                </a:solidFill>
                <a:latin typeface="Calibri"/>
                <a:ea typeface="Calibri"/>
                <a:cs typeface="Calibri"/>
                <a:sym typeface="Calibri"/>
              </a:rPr>
              <a:t>Un Elevator Pitch est une brève présentation de vous-même et de votre entreprise. Il comporte 1 ou 2 points clés et permet d'entrer en contact avec quelqu'un. Il doit durer environ 30 secondes.</a:t>
            </a:r>
            <a:endParaRPr b="0" i="0" sz="1400" u="none" cap="none" strike="noStrike">
              <a:solidFill>
                <a:srgbClr val="000000"/>
              </a:solidFill>
              <a:latin typeface="Arial"/>
              <a:ea typeface="Arial"/>
              <a:cs typeface="Arial"/>
              <a:sym typeface="Arial"/>
            </a:endParaRPr>
          </a:p>
          <a:p>
            <a:pPr indent="-571500" lvl="0" marL="571500" marR="0" rtl="0" algn="l">
              <a:lnSpc>
                <a:spcPct val="100000"/>
              </a:lnSpc>
              <a:spcBef>
                <a:spcPts val="0"/>
              </a:spcBef>
              <a:spcAft>
                <a:spcPts val="0"/>
              </a:spcAft>
              <a:buClr>
                <a:schemeClr val="dk1"/>
              </a:buClr>
              <a:buSzPts val="4000"/>
              <a:buChar char="•"/>
            </a:pPr>
            <a:r>
              <a:rPr lang="en-US" sz="4000">
                <a:solidFill>
                  <a:schemeClr val="dk1"/>
                </a:solidFill>
                <a:latin typeface="Calibri"/>
                <a:ea typeface="Calibri"/>
                <a:cs typeface="Calibri"/>
                <a:sym typeface="Calibri"/>
              </a:rPr>
              <a:t>Il doit être court, mais persuasif et mémorable.</a:t>
            </a:r>
            <a:endParaRPr sz="4000">
              <a:solidFill>
                <a:schemeClr val="dk1"/>
              </a:solidFill>
              <a:latin typeface="Calibri"/>
              <a:ea typeface="Calibri"/>
              <a:cs typeface="Calibri"/>
              <a:sym typeface="Calibri"/>
            </a:endParaRPr>
          </a:p>
          <a:p>
            <a:pPr indent="-571500" lvl="0" marL="571500" marR="0" rtl="0" algn="l">
              <a:lnSpc>
                <a:spcPct val="100000"/>
              </a:lnSpc>
              <a:spcBef>
                <a:spcPts val="0"/>
              </a:spcBef>
              <a:spcAft>
                <a:spcPts val="0"/>
              </a:spcAft>
              <a:buClr>
                <a:schemeClr val="dk1"/>
              </a:buClr>
              <a:buSzPts val="4000"/>
              <a:buChar char="•"/>
            </a:pPr>
            <a:r>
              <a:rPr lang="en-US" sz="4000">
                <a:solidFill>
                  <a:schemeClr val="dk1"/>
                </a:solidFill>
                <a:latin typeface="Calibri"/>
                <a:ea typeface="Calibri"/>
                <a:cs typeface="Calibri"/>
                <a:sym typeface="Calibri"/>
              </a:rPr>
              <a:t>On l'appelle "Elevator Pitch" parce qu'il doit prendre le même temps que celui que vous passeriez dans un ascenseur avec quelqu'un.</a:t>
            </a:r>
            <a:endParaRPr sz="4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1" i="0" sz="4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Calibri"/>
              <a:ea typeface="Calibri"/>
              <a:cs typeface="Calibri"/>
              <a:sym typeface="Calibri"/>
            </a:endParaRPr>
          </a:p>
        </p:txBody>
      </p:sp>
      <p:grpSp>
        <p:nvGrpSpPr>
          <p:cNvPr id="185" name="Google Shape;185;p18"/>
          <p:cNvGrpSpPr/>
          <p:nvPr/>
        </p:nvGrpSpPr>
        <p:grpSpPr>
          <a:xfrm>
            <a:off x="1378230" y="6017198"/>
            <a:ext cx="15074339" cy="1739346"/>
            <a:chOff x="6630" y="1635698"/>
            <a:chExt cx="15074339" cy="1739346"/>
          </a:xfrm>
        </p:grpSpPr>
        <p:sp>
          <p:nvSpPr>
            <p:cNvPr id="186" name="Google Shape;186;p18"/>
            <p:cNvSpPr/>
            <p:nvPr/>
          </p:nvSpPr>
          <p:spPr>
            <a:xfrm>
              <a:off x="6630" y="1635698"/>
              <a:ext cx="2898911" cy="1739346"/>
            </a:xfrm>
            <a:prstGeom prst="roundRect">
              <a:avLst>
                <a:gd fmla="val 10000" name="adj"/>
              </a:avLst>
            </a:prstGeom>
            <a:gradFill>
              <a:gsLst>
                <a:gs pos="0">
                  <a:srgbClr val="5D427D"/>
                </a:gs>
                <a:gs pos="80000">
                  <a:srgbClr val="7A57A5"/>
                </a:gs>
                <a:gs pos="100000">
                  <a:srgbClr val="7A56A7"/>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7" name="Google Shape;187;p18"/>
            <p:cNvSpPr txBox="1"/>
            <p:nvPr/>
          </p:nvSpPr>
          <p:spPr>
            <a:xfrm>
              <a:off x="57574" y="1686642"/>
              <a:ext cx="2797023" cy="1637458"/>
            </a:xfrm>
            <a:prstGeom prst="rect">
              <a:avLst/>
            </a:prstGeom>
            <a:noFill/>
            <a:ln>
              <a:noFill/>
            </a:ln>
          </p:spPr>
          <p:txBody>
            <a:bodyPr anchorCtr="0" anchor="ctr" bIns="125725" lIns="125725" spcFirstLastPara="1" rIns="125725" wrap="square" tIns="125725">
              <a:noAutofit/>
            </a:bodyPr>
            <a:lstStyle/>
            <a:p>
              <a:pPr indent="0" lvl="0" marL="0" marR="0" rtl="0" algn="ctr">
                <a:lnSpc>
                  <a:spcPct val="90000"/>
                </a:lnSpc>
                <a:spcBef>
                  <a:spcPts val="0"/>
                </a:spcBef>
                <a:spcAft>
                  <a:spcPts val="0"/>
                </a:spcAft>
                <a:buClr>
                  <a:srgbClr val="000000"/>
                </a:buClr>
                <a:buSzPts val="3300"/>
                <a:buFont typeface="Arial"/>
                <a:buNone/>
              </a:pPr>
              <a:r>
                <a:rPr lang="en-US" sz="3300">
                  <a:solidFill>
                    <a:schemeClr val="lt1"/>
                  </a:solidFill>
                  <a:latin typeface="Calibri"/>
                  <a:ea typeface="Calibri"/>
                  <a:cs typeface="Calibri"/>
                  <a:sym typeface="Calibri"/>
                </a:rPr>
                <a:t>Vous présenter</a:t>
              </a:r>
              <a:endParaRPr b="0" i="0" sz="3300" u="none" cap="none" strike="noStrike">
                <a:solidFill>
                  <a:schemeClr val="lt1"/>
                </a:solidFill>
                <a:latin typeface="Calibri"/>
                <a:ea typeface="Calibri"/>
                <a:cs typeface="Calibri"/>
                <a:sym typeface="Calibri"/>
              </a:endParaRPr>
            </a:p>
          </p:txBody>
        </p:sp>
        <p:sp>
          <p:nvSpPr>
            <p:cNvPr id="188" name="Google Shape;188;p18"/>
            <p:cNvSpPr/>
            <p:nvPr/>
          </p:nvSpPr>
          <p:spPr>
            <a:xfrm>
              <a:off x="3195432" y="2145906"/>
              <a:ext cx="614569" cy="718930"/>
            </a:xfrm>
            <a:prstGeom prst="rightArrow">
              <a:avLst>
                <a:gd fmla="val 60000" name="adj1"/>
                <a:gd fmla="val 50000" name="adj2"/>
              </a:avLst>
            </a:prstGeom>
            <a:solidFill>
              <a:srgbClr val="BEB5CD"/>
            </a:soli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9" name="Google Shape;189;p18"/>
            <p:cNvSpPr txBox="1"/>
            <p:nvPr/>
          </p:nvSpPr>
          <p:spPr>
            <a:xfrm>
              <a:off x="3195432" y="2289692"/>
              <a:ext cx="430198" cy="431358"/>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2600"/>
                <a:buFont typeface="Arial"/>
                <a:buNone/>
              </a:pPr>
              <a:r>
                <a:t/>
              </a:r>
              <a:endParaRPr b="0" i="0" sz="2600" u="none" cap="none" strike="noStrike">
                <a:solidFill>
                  <a:schemeClr val="lt1"/>
                </a:solidFill>
                <a:latin typeface="Calibri"/>
                <a:ea typeface="Calibri"/>
                <a:cs typeface="Calibri"/>
                <a:sym typeface="Calibri"/>
              </a:endParaRPr>
            </a:p>
          </p:txBody>
        </p:sp>
        <p:sp>
          <p:nvSpPr>
            <p:cNvPr id="190" name="Google Shape;190;p18"/>
            <p:cNvSpPr/>
            <p:nvPr/>
          </p:nvSpPr>
          <p:spPr>
            <a:xfrm>
              <a:off x="4065106" y="1635698"/>
              <a:ext cx="2898911" cy="1739346"/>
            </a:xfrm>
            <a:prstGeom prst="roundRect">
              <a:avLst>
                <a:gd fmla="val 10000" name="adj"/>
              </a:avLst>
            </a:prstGeom>
            <a:gradFill>
              <a:gsLst>
                <a:gs pos="0">
                  <a:srgbClr val="5D427D"/>
                </a:gs>
                <a:gs pos="80000">
                  <a:srgbClr val="7A57A5"/>
                </a:gs>
                <a:gs pos="100000">
                  <a:srgbClr val="7A56A7"/>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p18"/>
            <p:cNvSpPr txBox="1"/>
            <p:nvPr/>
          </p:nvSpPr>
          <p:spPr>
            <a:xfrm>
              <a:off x="4116050" y="1686642"/>
              <a:ext cx="2797023" cy="1637458"/>
            </a:xfrm>
            <a:prstGeom prst="rect">
              <a:avLst/>
            </a:prstGeom>
            <a:noFill/>
            <a:ln>
              <a:noFill/>
            </a:ln>
          </p:spPr>
          <p:txBody>
            <a:bodyPr anchorCtr="0" anchor="ctr" bIns="125725" lIns="125725" spcFirstLastPara="1" rIns="125725" wrap="square" tIns="125725">
              <a:noAutofit/>
            </a:bodyPr>
            <a:lstStyle/>
            <a:p>
              <a:pPr indent="0" lvl="0" marL="0" marR="0" rtl="0" algn="ctr">
                <a:lnSpc>
                  <a:spcPct val="90000"/>
                </a:lnSpc>
                <a:spcBef>
                  <a:spcPts val="0"/>
                </a:spcBef>
                <a:spcAft>
                  <a:spcPts val="0"/>
                </a:spcAft>
                <a:buClr>
                  <a:srgbClr val="000000"/>
                </a:buClr>
                <a:buSzPts val="3300"/>
                <a:buFont typeface="Arial"/>
                <a:buNone/>
              </a:pPr>
              <a:r>
                <a:rPr lang="en-US" sz="3300">
                  <a:solidFill>
                    <a:schemeClr val="lt1"/>
                  </a:solidFill>
                  <a:latin typeface="Calibri"/>
                  <a:ea typeface="Calibri"/>
                  <a:cs typeface="Calibri"/>
                  <a:sym typeface="Calibri"/>
                </a:rPr>
                <a:t>Résumez vos activités</a:t>
              </a:r>
              <a:endParaRPr b="0" i="0" sz="3300" u="none" cap="none" strike="noStrike">
                <a:solidFill>
                  <a:schemeClr val="lt1"/>
                </a:solidFill>
                <a:latin typeface="Calibri"/>
                <a:ea typeface="Calibri"/>
                <a:cs typeface="Calibri"/>
                <a:sym typeface="Calibri"/>
              </a:endParaRPr>
            </a:p>
          </p:txBody>
        </p:sp>
        <p:sp>
          <p:nvSpPr>
            <p:cNvPr id="192" name="Google Shape;192;p18"/>
            <p:cNvSpPr/>
            <p:nvPr/>
          </p:nvSpPr>
          <p:spPr>
            <a:xfrm>
              <a:off x="7253908" y="2145906"/>
              <a:ext cx="614569" cy="718930"/>
            </a:xfrm>
            <a:prstGeom prst="rightArrow">
              <a:avLst>
                <a:gd fmla="val 60000" name="adj1"/>
                <a:gd fmla="val 50000" name="adj2"/>
              </a:avLst>
            </a:prstGeom>
            <a:solidFill>
              <a:srgbClr val="BEB5CD"/>
            </a:soli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3" name="Google Shape;193;p18"/>
            <p:cNvSpPr txBox="1"/>
            <p:nvPr/>
          </p:nvSpPr>
          <p:spPr>
            <a:xfrm>
              <a:off x="7253908" y="2289692"/>
              <a:ext cx="430198" cy="431358"/>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2600"/>
                <a:buFont typeface="Arial"/>
                <a:buNone/>
              </a:pPr>
              <a:r>
                <a:t/>
              </a:r>
              <a:endParaRPr b="0" i="0" sz="2600" u="none" cap="none" strike="noStrike">
                <a:solidFill>
                  <a:schemeClr val="lt1"/>
                </a:solidFill>
                <a:latin typeface="Calibri"/>
                <a:ea typeface="Calibri"/>
                <a:cs typeface="Calibri"/>
                <a:sym typeface="Calibri"/>
              </a:endParaRPr>
            </a:p>
          </p:txBody>
        </p:sp>
        <p:sp>
          <p:nvSpPr>
            <p:cNvPr id="194" name="Google Shape;194;p18"/>
            <p:cNvSpPr/>
            <p:nvPr/>
          </p:nvSpPr>
          <p:spPr>
            <a:xfrm>
              <a:off x="8123582" y="1635698"/>
              <a:ext cx="2898911" cy="1739346"/>
            </a:xfrm>
            <a:prstGeom prst="roundRect">
              <a:avLst>
                <a:gd fmla="val 10000" name="adj"/>
              </a:avLst>
            </a:prstGeom>
            <a:gradFill>
              <a:gsLst>
                <a:gs pos="0">
                  <a:srgbClr val="5D427D"/>
                </a:gs>
                <a:gs pos="80000">
                  <a:srgbClr val="7A57A5"/>
                </a:gs>
                <a:gs pos="100000">
                  <a:srgbClr val="7A56A7"/>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5" name="Google Shape;195;p18"/>
            <p:cNvSpPr txBox="1"/>
            <p:nvPr/>
          </p:nvSpPr>
          <p:spPr>
            <a:xfrm>
              <a:off x="8174526" y="1686642"/>
              <a:ext cx="2797023" cy="1637458"/>
            </a:xfrm>
            <a:prstGeom prst="rect">
              <a:avLst/>
            </a:prstGeom>
            <a:noFill/>
            <a:ln>
              <a:noFill/>
            </a:ln>
          </p:spPr>
          <p:txBody>
            <a:bodyPr anchorCtr="0" anchor="ctr" bIns="125725" lIns="125725" spcFirstLastPara="1" rIns="125725" wrap="square" tIns="125725">
              <a:noAutofit/>
            </a:bodyPr>
            <a:lstStyle/>
            <a:p>
              <a:pPr indent="0" lvl="0" marL="0" marR="0" rtl="0" algn="ctr">
                <a:lnSpc>
                  <a:spcPct val="90000"/>
                </a:lnSpc>
                <a:spcBef>
                  <a:spcPts val="0"/>
                </a:spcBef>
                <a:spcAft>
                  <a:spcPts val="0"/>
                </a:spcAft>
                <a:buClr>
                  <a:srgbClr val="000000"/>
                </a:buClr>
                <a:buSzPts val="3300"/>
                <a:buFont typeface="Arial"/>
                <a:buNone/>
              </a:pPr>
              <a:r>
                <a:rPr lang="en-US" sz="3300">
                  <a:solidFill>
                    <a:schemeClr val="lt1"/>
                  </a:solidFill>
                  <a:latin typeface="Calibri"/>
                  <a:ea typeface="Calibri"/>
                  <a:cs typeface="Calibri"/>
                  <a:sym typeface="Calibri"/>
                </a:rPr>
                <a:t>Expliquez clairement ce que vous voulez</a:t>
              </a:r>
              <a:endParaRPr b="0" i="0" sz="3300" u="none" cap="none" strike="noStrike">
                <a:solidFill>
                  <a:schemeClr val="lt1"/>
                </a:solidFill>
                <a:latin typeface="Calibri"/>
                <a:ea typeface="Calibri"/>
                <a:cs typeface="Calibri"/>
                <a:sym typeface="Calibri"/>
              </a:endParaRPr>
            </a:p>
          </p:txBody>
        </p:sp>
        <p:sp>
          <p:nvSpPr>
            <p:cNvPr id="196" name="Google Shape;196;p18"/>
            <p:cNvSpPr/>
            <p:nvPr/>
          </p:nvSpPr>
          <p:spPr>
            <a:xfrm>
              <a:off x="11312384" y="2145906"/>
              <a:ext cx="614569" cy="718930"/>
            </a:xfrm>
            <a:prstGeom prst="rightArrow">
              <a:avLst>
                <a:gd fmla="val 60000" name="adj1"/>
                <a:gd fmla="val 50000" name="adj2"/>
              </a:avLst>
            </a:prstGeom>
            <a:solidFill>
              <a:srgbClr val="BEB5CD"/>
            </a:soli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p18"/>
            <p:cNvSpPr txBox="1"/>
            <p:nvPr/>
          </p:nvSpPr>
          <p:spPr>
            <a:xfrm>
              <a:off x="11312384" y="2289692"/>
              <a:ext cx="430198" cy="431358"/>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2600"/>
                <a:buFont typeface="Arial"/>
                <a:buNone/>
              </a:pPr>
              <a:r>
                <a:t/>
              </a:r>
              <a:endParaRPr b="0" i="0" sz="2600" u="none" cap="none" strike="noStrike">
                <a:solidFill>
                  <a:schemeClr val="lt1"/>
                </a:solidFill>
                <a:latin typeface="Calibri"/>
                <a:ea typeface="Calibri"/>
                <a:cs typeface="Calibri"/>
                <a:sym typeface="Calibri"/>
              </a:endParaRPr>
            </a:p>
          </p:txBody>
        </p:sp>
        <p:sp>
          <p:nvSpPr>
            <p:cNvPr id="198" name="Google Shape;198;p18"/>
            <p:cNvSpPr/>
            <p:nvPr/>
          </p:nvSpPr>
          <p:spPr>
            <a:xfrm>
              <a:off x="12182058" y="1635698"/>
              <a:ext cx="2898911" cy="1739346"/>
            </a:xfrm>
            <a:prstGeom prst="roundRect">
              <a:avLst>
                <a:gd fmla="val 10000" name="adj"/>
              </a:avLst>
            </a:prstGeom>
            <a:gradFill>
              <a:gsLst>
                <a:gs pos="0">
                  <a:srgbClr val="5D427D"/>
                </a:gs>
                <a:gs pos="80000">
                  <a:srgbClr val="7A57A5"/>
                </a:gs>
                <a:gs pos="100000">
                  <a:srgbClr val="7A56A7"/>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9" name="Google Shape;199;p18"/>
            <p:cNvSpPr txBox="1"/>
            <p:nvPr/>
          </p:nvSpPr>
          <p:spPr>
            <a:xfrm>
              <a:off x="12233002" y="1686642"/>
              <a:ext cx="2797023" cy="1637458"/>
            </a:xfrm>
            <a:prstGeom prst="rect">
              <a:avLst/>
            </a:prstGeom>
            <a:noFill/>
            <a:ln>
              <a:noFill/>
            </a:ln>
          </p:spPr>
          <p:txBody>
            <a:bodyPr anchorCtr="0" anchor="ctr" bIns="125725" lIns="125725" spcFirstLastPara="1" rIns="125725" wrap="square" tIns="125725">
              <a:noAutofit/>
            </a:bodyPr>
            <a:lstStyle/>
            <a:p>
              <a:pPr indent="0" lvl="0" marL="0" marR="0" rtl="0" algn="ctr">
                <a:lnSpc>
                  <a:spcPct val="90000"/>
                </a:lnSpc>
                <a:spcBef>
                  <a:spcPts val="0"/>
                </a:spcBef>
                <a:spcAft>
                  <a:spcPts val="0"/>
                </a:spcAft>
                <a:buClr>
                  <a:srgbClr val="000000"/>
                </a:buClr>
                <a:buSzPts val="3300"/>
                <a:buFont typeface="Arial"/>
                <a:buNone/>
              </a:pPr>
              <a:r>
                <a:rPr lang="en-US" sz="3300">
                  <a:solidFill>
                    <a:schemeClr val="lt1"/>
                  </a:solidFill>
                  <a:latin typeface="Calibri"/>
                  <a:ea typeface="Calibri"/>
                  <a:cs typeface="Calibri"/>
                  <a:sym typeface="Calibri"/>
                </a:rPr>
                <a:t>Appel à l'action, ex. organiser une réunion</a:t>
              </a:r>
              <a:endParaRPr b="0" i="0" sz="3300" u="none" cap="none" strike="noStrike">
                <a:solidFill>
                  <a:schemeClr val="lt1"/>
                </a:solidFill>
                <a:latin typeface="Calibri"/>
                <a:ea typeface="Calibri"/>
                <a:cs typeface="Calibri"/>
                <a:sym typeface="Calibri"/>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pic>
        <p:nvPicPr>
          <p:cNvPr descr="-- Created using Powtoon -- Free sign up at http://www.powtoon.com/youtube/ -- Create animated videos and animated presentations for free.  PowToon is a free tool that allows you to develop cool animated clips and animated presentations for your website, office meeting, sales pitch, nonprofit fundraiser, product launch, video resume, or anything else you could use an animated explainer video. PowToon's animation templates help you create animated presentations and animated explainer videos from scratch.  Anyone can produce awesome animations quickly with PowToon, without the cost or hassle other professional animation services require." id="204" name="Google Shape;204;p19" title="5  Tips">
            <a:hlinkClick r:id="rId3"/>
          </p:cNvPr>
          <p:cNvPicPr preferRelativeResize="0"/>
          <p:nvPr/>
        </p:nvPicPr>
        <p:blipFill rotWithShape="1">
          <a:blip r:embed="rId4">
            <a:alphaModFix/>
          </a:blip>
          <a:srcRect b="0" l="0" r="0" t="0"/>
          <a:stretch/>
        </p:blipFill>
        <p:spPr>
          <a:xfrm>
            <a:off x="3176775" y="486888"/>
            <a:ext cx="12417650" cy="93132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1000"/>
                                        <p:tgtEl>
                                          <p:spTgt spid="2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 name="Shape 33"/>
        <p:cNvGrpSpPr/>
        <p:nvPr/>
      </p:nvGrpSpPr>
      <p:grpSpPr>
        <a:xfrm>
          <a:off x="0" y="0"/>
          <a:ext cx="0" cy="0"/>
          <a:chOff x="0" y="0"/>
          <a:chExt cx="0" cy="0"/>
        </a:xfrm>
      </p:grpSpPr>
      <p:pic>
        <p:nvPicPr>
          <p:cNvPr id="34" name="Google Shape;34;p2"/>
          <p:cNvPicPr preferRelativeResize="0"/>
          <p:nvPr/>
        </p:nvPicPr>
        <p:blipFill rotWithShape="1">
          <a:blip r:embed="rId3">
            <a:alphaModFix/>
          </a:blip>
          <a:srcRect b="0" l="0" r="0" t="0"/>
          <a:stretch/>
        </p:blipFill>
        <p:spPr>
          <a:xfrm>
            <a:off x="1028700" y="9258300"/>
            <a:ext cx="3198719" cy="702057"/>
          </a:xfrm>
          <a:prstGeom prst="rect">
            <a:avLst/>
          </a:prstGeom>
          <a:noFill/>
          <a:ln>
            <a:noFill/>
          </a:ln>
        </p:spPr>
      </p:pic>
      <p:sp>
        <p:nvSpPr>
          <p:cNvPr id="35" name="Google Shape;35;p2"/>
          <p:cNvSpPr/>
          <p:nvPr/>
        </p:nvSpPr>
        <p:spPr>
          <a:xfrm rot="5400000">
            <a:off x="1592072" y="3763592"/>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6" name="Google Shape;36;p2"/>
          <p:cNvSpPr/>
          <p:nvPr/>
        </p:nvSpPr>
        <p:spPr>
          <a:xfrm rot="5400000">
            <a:off x="1592072" y="5223483"/>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7" name="Google Shape;37;p2"/>
          <p:cNvSpPr/>
          <p:nvPr/>
        </p:nvSpPr>
        <p:spPr>
          <a:xfrm rot="5400000">
            <a:off x="1598999" y="6683374"/>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8" name="Google Shape;38;p2"/>
          <p:cNvSpPr txBox="1"/>
          <p:nvPr/>
        </p:nvSpPr>
        <p:spPr>
          <a:xfrm>
            <a:off x="1524000" y="1503549"/>
            <a:ext cx="9462600" cy="1939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4000">
                <a:solidFill>
                  <a:srgbClr val="660066"/>
                </a:solidFill>
                <a:latin typeface="Calibri"/>
                <a:ea typeface="Calibri"/>
                <a:cs typeface="Calibri"/>
                <a:sym typeface="Calibri"/>
              </a:rPr>
              <a:t>Objectifs et buts </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1" sz="4000">
              <a:solidFill>
                <a:srgbClr val="660066"/>
              </a:solidFill>
              <a:latin typeface="Calibri"/>
              <a:ea typeface="Calibri"/>
              <a:cs typeface="Calibri"/>
              <a:sym typeface="Calibri"/>
            </a:endParaRPr>
          </a:p>
        </p:txBody>
      </p:sp>
      <p:sp>
        <p:nvSpPr>
          <p:cNvPr id="39" name="Google Shape;39;p2"/>
          <p:cNvSpPr txBox="1"/>
          <p:nvPr/>
        </p:nvSpPr>
        <p:spPr>
          <a:xfrm>
            <a:off x="1524000" y="2262375"/>
            <a:ext cx="11876700" cy="1385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n-US" sz="2800">
                <a:solidFill>
                  <a:schemeClr val="dk1"/>
                </a:solidFill>
                <a:latin typeface="Calibri"/>
                <a:ea typeface="Calibri"/>
                <a:cs typeface="Calibri"/>
                <a:sym typeface="Calibri"/>
              </a:rPr>
              <a:t>À la fin de ce module, vous serez en mesure de :</a:t>
            </a:r>
            <a:endParaRPr sz="2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2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800"/>
              <a:buFont typeface="Arial"/>
              <a:buNone/>
            </a:pPr>
            <a:r>
              <a:t/>
            </a:r>
            <a:endParaRPr sz="2800">
              <a:solidFill>
                <a:schemeClr val="dk1"/>
              </a:solidFill>
              <a:latin typeface="Calibri"/>
              <a:ea typeface="Calibri"/>
              <a:cs typeface="Calibri"/>
              <a:sym typeface="Calibri"/>
            </a:endParaRPr>
          </a:p>
        </p:txBody>
      </p:sp>
      <p:sp>
        <p:nvSpPr>
          <p:cNvPr id="40" name="Google Shape;40;p2"/>
          <p:cNvSpPr txBox="1"/>
          <p:nvPr/>
        </p:nvSpPr>
        <p:spPr>
          <a:xfrm>
            <a:off x="2632548" y="3679275"/>
            <a:ext cx="7593600" cy="1385400"/>
          </a:xfrm>
          <a:prstGeom prst="rect">
            <a:avLst/>
          </a:prstGeom>
          <a:noFill/>
          <a:ln>
            <a:noFill/>
          </a:ln>
        </p:spPr>
        <p:txBody>
          <a:bodyPr anchorCtr="0" anchor="t" bIns="45700" lIns="108000" spcFirstLastPara="1" rIns="108000"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2800">
                <a:solidFill>
                  <a:schemeClr val="dk1"/>
                </a:solidFill>
                <a:latin typeface="Calibri"/>
                <a:ea typeface="Calibri"/>
                <a:cs typeface="Calibri"/>
                <a:sym typeface="Calibri"/>
              </a:rPr>
              <a:t>Comprendre les stratégies de communication</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sz="2800">
              <a:solidFill>
                <a:schemeClr val="dk1"/>
              </a:solidFill>
              <a:latin typeface="Calibri"/>
              <a:ea typeface="Calibri"/>
              <a:cs typeface="Calibri"/>
              <a:sym typeface="Calibri"/>
            </a:endParaRPr>
          </a:p>
        </p:txBody>
      </p:sp>
      <p:sp>
        <p:nvSpPr>
          <p:cNvPr id="41" name="Google Shape;41;p2"/>
          <p:cNvSpPr txBox="1"/>
          <p:nvPr/>
        </p:nvSpPr>
        <p:spPr>
          <a:xfrm>
            <a:off x="2632551" y="5148763"/>
            <a:ext cx="7114500" cy="1385400"/>
          </a:xfrm>
          <a:prstGeom prst="rect">
            <a:avLst/>
          </a:prstGeom>
          <a:noFill/>
          <a:ln>
            <a:noFill/>
          </a:ln>
        </p:spPr>
        <p:txBody>
          <a:bodyPr anchorCtr="0" anchor="t" bIns="45700" lIns="108000" spcFirstLastPara="1" rIns="108000"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2800">
                <a:solidFill>
                  <a:schemeClr val="dk1"/>
                </a:solidFill>
                <a:latin typeface="Calibri"/>
                <a:ea typeface="Calibri"/>
                <a:cs typeface="Calibri"/>
                <a:sym typeface="Calibri"/>
              </a:rPr>
              <a:t>S'engager dans la communication en ligne</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sz="2800">
              <a:solidFill>
                <a:schemeClr val="dk1"/>
              </a:solidFill>
              <a:latin typeface="Calibri"/>
              <a:ea typeface="Calibri"/>
              <a:cs typeface="Calibri"/>
              <a:sym typeface="Calibri"/>
            </a:endParaRPr>
          </a:p>
        </p:txBody>
      </p:sp>
      <p:sp>
        <p:nvSpPr>
          <p:cNvPr id="42" name="Google Shape;42;p2"/>
          <p:cNvSpPr txBox="1"/>
          <p:nvPr/>
        </p:nvSpPr>
        <p:spPr>
          <a:xfrm>
            <a:off x="2632551" y="6618258"/>
            <a:ext cx="6324600" cy="954300"/>
          </a:xfrm>
          <a:prstGeom prst="rect">
            <a:avLst/>
          </a:prstGeom>
          <a:noFill/>
          <a:ln>
            <a:noFill/>
          </a:ln>
        </p:spPr>
        <p:txBody>
          <a:bodyPr anchorCtr="0" anchor="t" bIns="45700" lIns="108000" spcFirstLastPara="1" rIns="108000"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lang="en-US" sz="2800">
                <a:solidFill>
                  <a:schemeClr val="dk1"/>
                </a:solidFill>
                <a:latin typeface="Calibri"/>
                <a:ea typeface="Calibri"/>
                <a:cs typeface="Calibri"/>
                <a:sym typeface="Calibri"/>
              </a:rPr>
              <a:t>Communiquer efficacement - présenter et parler en public</a:t>
            </a:r>
            <a:endParaRPr b="1" i="0" sz="2800" u="none" cap="none" strike="noStrike">
              <a:solidFill>
                <a:schemeClr val="dk1"/>
              </a:solidFill>
              <a:latin typeface="Calibri"/>
              <a:ea typeface="Calibri"/>
              <a:cs typeface="Calibri"/>
              <a:sym typeface="Calibri"/>
            </a:endParaRPr>
          </a:p>
        </p:txBody>
      </p:sp>
      <p:pic>
        <p:nvPicPr>
          <p:cNvPr id="43" name="Google Shape;43;p2"/>
          <p:cNvPicPr preferRelativeResize="0"/>
          <p:nvPr/>
        </p:nvPicPr>
        <p:blipFill rotWithShape="1">
          <a:blip r:embed="rId4">
            <a:alphaModFix/>
          </a:blip>
          <a:srcRect b="6869" l="2852" r="3199" t="6499"/>
          <a:stretch/>
        </p:blipFill>
        <p:spPr>
          <a:xfrm>
            <a:off x="9677400" y="4381320"/>
            <a:ext cx="7391400" cy="454386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0"/>
          <p:cNvSpPr txBox="1"/>
          <p:nvPr/>
        </p:nvSpPr>
        <p:spPr>
          <a:xfrm>
            <a:off x="1447800" y="1573291"/>
            <a:ext cx="3581400" cy="7078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lang="en-US" sz="4000">
                <a:solidFill>
                  <a:srgbClr val="660066"/>
                </a:solidFill>
                <a:latin typeface="Calibri"/>
                <a:ea typeface="Calibri"/>
                <a:cs typeface="Calibri"/>
                <a:sym typeface="Calibri"/>
              </a:rPr>
              <a:t>En résumé</a:t>
            </a:r>
            <a:endParaRPr b="0" i="0" sz="1400" u="none" cap="none" strike="noStrike">
              <a:solidFill>
                <a:srgbClr val="000000"/>
              </a:solidFill>
              <a:latin typeface="Arial"/>
              <a:ea typeface="Arial"/>
              <a:cs typeface="Arial"/>
              <a:sym typeface="Arial"/>
            </a:endParaRPr>
          </a:p>
        </p:txBody>
      </p:sp>
      <p:sp>
        <p:nvSpPr>
          <p:cNvPr id="210" name="Google Shape;210;p20"/>
          <p:cNvSpPr txBox="1"/>
          <p:nvPr/>
        </p:nvSpPr>
        <p:spPr>
          <a:xfrm>
            <a:off x="2188625" y="2807100"/>
            <a:ext cx="4173600" cy="1816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2800">
                <a:solidFill>
                  <a:schemeClr val="dk1"/>
                </a:solidFill>
                <a:latin typeface="Calibri"/>
                <a:ea typeface="Calibri"/>
                <a:cs typeface="Calibri"/>
                <a:sym typeface="Calibri"/>
              </a:rPr>
              <a:t>Communication d'entreprise</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sz="2800">
              <a:solidFill>
                <a:schemeClr val="dk1"/>
              </a:solidFill>
              <a:latin typeface="Calibri"/>
              <a:ea typeface="Calibri"/>
              <a:cs typeface="Calibri"/>
              <a:sym typeface="Calibri"/>
            </a:endParaRPr>
          </a:p>
        </p:txBody>
      </p:sp>
      <p:sp>
        <p:nvSpPr>
          <p:cNvPr id="211" name="Google Shape;211;p20"/>
          <p:cNvSpPr txBox="1"/>
          <p:nvPr/>
        </p:nvSpPr>
        <p:spPr>
          <a:xfrm>
            <a:off x="2188625" y="3578425"/>
            <a:ext cx="3827400" cy="141600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Types de communication</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Être efficace</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212" name="Google Shape;212;p20"/>
          <p:cNvSpPr txBox="1"/>
          <p:nvPr/>
        </p:nvSpPr>
        <p:spPr>
          <a:xfrm>
            <a:off x="7139397" y="6956700"/>
            <a:ext cx="4173600" cy="954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lang="en-US" sz="2800">
                <a:solidFill>
                  <a:schemeClr val="dk1"/>
                </a:solidFill>
                <a:latin typeface="Calibri"/>
                <a:ea typeface="Calibri"/>
                <a:cs typeface="Calibri"/>
                <a:sym typeface="Calibri"/>
              </a:rPr>
              <a:t>Communiquer efficacement </a:t>
            </a:r>
            <a:endParaRPr b="1" i="0" sz="2800" u="none" cap="none" strike="noStrike">
              <a:solidFill>
                <a:schemeClr val="dk1"/>
              </a:solidFill>
              <a:latin typeface="Calibri"/>
              <a:ea typeface="Calibri"/>
              <a:cs typeface="Calibri"/>
              <a:sym typeface="Calibri"/>
            </a:endParaRPr>
          </a:p>
        </p:txBody>
      </p:sp>
      <p:sp>
        <p:nvSpPr>
          <p:cNvPr id="213" name="Google Shape;213;p20"/>
          <p:cNvSpPr txBox="1"/>
          <p:nvPr/>
        </p:nvSpPr>
        <p:spPr>
          <a:xfrm>
            <a:off x="7368001" y="7786600"/>
            <a:ext cx="4548900" cy="178560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Parler en public</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L’Elevator Pitch </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214" name="Google Shape;214;p20"/>
          <p:cNvSpPr txBox="1"/>
          <p:nvPr/>
        </p:nvSpPr>
        <p:spPr>
          <a:xfrm>
            <a:off x="13080775" y="3081525"/>
            <a:ext cx="4173600" cy="1385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lang="en-US" sz="2800">
                <a:solidFill>
                  <a:schemeClr val="dk1"/>
                </a:solidFill>
                <a:latin typeface="Calibri"/>
                <a:ea typeface="Calibri"/>
                <a:cs typeface="Calibri"/>
                <a:sym typeface="Calibri"/>
              </a:rPr>
              <a:t>Planification de la communication avec les entreprises</a:t>
            </a:r>
            <a:endParaRPr b="1" i="0" sz="2800" u="none" cap="none" strike="noStrike">
              <a:solidFill>
                <a:schemeClr val="dk1"/>
              </a:solidFill>
              <a:latin typeface="Calibri"/>
              <a:ea typeface="Calibri"/>
              <a:cs typeface="Calibri"/>
              <a:sym typeface="Calibri"/>
            </a:endParaRPr>
          </a:p>
        </p:txBody>
      </p:sp>
      <p:sp>
        <p:nvSpPr>
          <p:cNvPr id="215" name="Google Shape;215;p20"/>
          <p:cNvSpPr txBox="1"/>
          <p:nvPr/>
        </p:nvSpPr>
        <p:spPr>
          <a:xfrm>
            <a:off x="13309376" y="4623300"/>
            <a:ext cx="3581400" cy="230880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Rédigez votre plan de communication</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Communication digitale </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216" name="Google Shape;216;p20"/>
          <p:cNvSpPr/>
          <p:nvPr/>
        </p:nvSpPr>
        <p:spPr>
          <a:xfrm rot="5400000">
            <a:off x="1561069" y="3338044"/>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7" name="Google Shape;217;p20"/>
          <p:cNvSpPr/>
          <p:nvPr/>
        </p:nvSpPr>
        <p:spPr>
          <a:xfrm rot="5400000">
            <a:off x="6277922" y="7040990"/>
            <a:ext cx="702000"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8" name="Google Shape;218;p20"/>
          <p:cNvSpPr/>
          <p:nvPr/>
        </p:nvSpPr>
        <p:spPr>
          <a:xfrm rot="5400000">
            <a:off x="12463044" y="3338044"/>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219" name="Google Shape;219;p20"/>
          <p:cNvPicPr preferRelativeResize="0"/>
          <p:nvPr/>
        </p:nvPicPr>
        <p:blipFill rotWithShape="1">
          <a:blip r:embed="rId3">
            <a:alphaModFix/>
          </a:blip>
          <a:srcRect b="0" l="0" r="0" t="0"/>
          <a:stretch/>
        </p:blipFill>
        <p:spPr>
          <a:xfrm>
            <a:off x="5791200" y="3330299"/>
            <a:ext cx="5439602" cy="3626401"/>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pic>
        <p:nvPicPr>
          <p:cNvPr id="224" name="Google Shape;224;p21"/>
          <p:cNvPicPr preferRelativeResize="0"/>
          <p:nvPr/>
        </p:nvPicPr>
        <p:blipFill rotWithShape="1">
          <a:blip r:embed="rId3">
            <a:alphaModFix/>
          </a:blip>
          <a:srcRect b="0" l="0" r="0" t="0"/>
          <a:stretch/>
        </p:blipFill>
        <p:spPr>
          <a:xfrm>
            <a:off x="1028700" y="9258300"/>
            <a:ext cx="3198719" cy="702057"/>
          </a:xfrm>
          <a:prstGeom prst="rect">
            <a:avLst/>
          </a:prstGeom>
          <a:noFill/>
          <a:ln>
            <a:noFill/>
          </a:ln>
        </p:spPr>
      </p:pic>
      <p:sp>
        <p:nvSpPr>
          <p:cNvPr id="225" name="Google Shape;225;p21"/>
          <p:cNvSpPr txBox="1"/>
          <p:nvPr/>
        </p:nvSpPr>
        <p:spPr>
          <a:xfrm>
            <a:off x="4343400" y="4457700"/>
            <a:ext cx="9144000" cy="13236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660066"/>
              </a:buClr>
              <a:buSzPts val="8000"/>
              <a:buFont typeface="Calibri"/>
              <a:buNone/>
            </a:pPr>
            <a:r>
              <a:rPr b="1" lang="en-US" sz="8000">
                <a:solidFill>
                  <a:srgbClr val="660066"/>
                </a:solidFill>
                <a:latin typeface="Calibri"/>
                <a:ea typeface="Calibri"/>
                <a:cs typeface="Calibri"/>
                <a:sym typeface="Calibri"/>
              </a:rPr>
              <a:t>Merci !</a:t>
            </a:r>
            <a:endParaRPr b="1" i="0" sz="8000" u="none" cap="none" strike="noStrike">
              <a:solidFill>
                <a:srgbClr val="660066"/>
              </a:solidFill>
              <a:latin typeface="Calibri"/>
              <a:ea typeface="Calibri"/>
              <a:cs typeface="Calibri"/>
              <a:sym typeface="Calibri"/>
            </a:endParaRPr>
          </a:p>
        </p:txBody>
      </p:sp>
      <p:sp>
        <p:nvSpPr>
          <p:cNvPr id="226" name="Google Shape;226;p21"/>
          <p:cNvSpPr txBox="1"/>
          <p:nvPr/>
        </p:nvSpPr>
        <p:spPr>
          <a:xfrm>
            <a:off x="8153400" y="5981700"/>
            <a:ext cx="1981200" cy="38151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dewproject.eu</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graphicFrame>
        <p:nvGraphicFramePr>
          <p:cNvPr id="49" name="Google Shape;49;g1bb5b6ac45b_0_0"/>
          <p:cNvGraphicFramePr/>
          <p:nvPr/>
        </p:nvGraphicFramePr>
        <p:xfrm>
          <a:off x="729343" y="2705100"/>
          <a:ext cx="3000000" cy="3000000"/>
        </p:xfrm>
        <a:graphic>
          <a:graphicData uri="http://schemas.openxmlformats.org/drawingml/2006/table">
            <a:tbl>
              <a:tblPr bandRow="1" firstRow="1">
                <a:noFill/>
                <a:tableStyleId>{C5FB63BF-85FA-495E-B07B-74098B5BCE89}</a:tableStyleId>
              </a:tblPr>
              <a:tblGrid>
                <a:gridCol w="1881075"/>
                <a:gridCol w="4171100"/>
                <a:gridCol w="5479600"/>
                <a:gridCol w="5460825"/>
              </a:tblGrid>
              <a:tr h="218450">
                <a:tc>
                  <a:txBody>
                    <a:bodyPr/>
                    <a:lstStyle/>
                    <a:p>
                      <a:pPr indent="0" lvl="0" marL="0" marR="0" rtl="0" algn="ctr">
                        <a:lnSpc>
                          <a:spcPct val="100000"/>
                        </a:lnSpc>
                        <a:spcBef>
                          <a:spcPts val="0"/>
                        </a:spcBef>
                        <a:spcAft>
                          <a:spcPts val="0"/>
                        </a:spcAft>
                        <a:buClr>
                          <a:srgbClr val="000000"/>
                        </a:buClr>
                        <a:buSzPts val="2000"/>
                        <a:buFont typeface="Arial"/>
                        <a:buNone/>
                      </a:pPr>
                      <a:r>
                        <a:rPr lang="en-US" sz="2000" u="none" cap="none" strike="noStrike">
                          <a:solidFill>
                            <a:schemeClr val="lt1"/>
                          </a:solidFill>
                        </a:rPr>
                        <a:t>COMPETENCE</a:t>
                      </a:r>
                      <a:endParaRPr sz="2000" u="none" cap="none" strike="noStrike">
                        <a:solidFill>
                          <a:schemeClr val="lt1"/>
                        </a:solidFill>
                      </a:endParaRPr>
                    </a:p>
                  </a:txBody>
                  <a:tcPr marT="45725" marB="45725" marR="91450" marL="91450" anchor="ctr">
                    <a:lnL cap="flat" cmpd="sng" w="28575">
                      <a:solidFill>
                        <a:srgbClr val="660066"/>
                      </a:solidFill>
                      <a:prstDash val="solid"/>
                      <a:round/>
                      <a:headEnd len="sm" w="sm" type="none"/>
                      <a:tailEnd len="sm" w="sm" type="none"/>
                    </a:lnL>
                    <a:lnR cap="flat" cmpd="sng" w="28575">
                      <a:solidFill>
                        <a:srgbClr val="660066"/>
                      </a:solidFill>
                      <a:prstDash val="solid"/>
                      <a:round/>
                      <a:headEnd len="sm" w="sm" type="none"/>
                      <a:tailEnd len="sm" w="sm" type="none"/>
                    </a:lnR>
                    <a:lnB cap="flat" cmpd="sng" w="19050">
                      <a:solidFill>
                        <a:srgbClr val="660066"/>
                      </a:solidFill>
                      <a:prstDash val="solid"/>
                      <a:round/>
                      <a:headEnd len="sm" w="sm" type="none"/>
                      <a:tailEnd len="sm" w="sm" type="none"/>
                    </a:lnB>
                    <a:solidFill>
                      <a:srgbClr val="660066"/>
                    </a:solidFill>
                  </a:tcPr>
                </a:tc>
                <a:tc>
                  <a:txBody>
                    <a:bodyPr/>
                    <a:lstStyle/>
                    <a:p>
                      <a:pPr indent="0" lvl="0" marL="0" marR="0" rtl="0" algn="ctr">
                        <a:lnSpc>
                          <a:spcPct val="100000"/>
                        </a:lnSpc>
                        <a:spcBef>
                          <a:spcPts val="0"/>
                        </a:spcBef>
                        <a:spcAft>
                          <a:spcPts val="0"/>
                        </a:spcAft>
                        <a:buClr>
                          <a:schemeClr val="dk1"/>
                        </a:buClr>
                        <a:buSzPts val="1100"/>
                        <a:buFont typeface="Arial"/>
                        <a:buNone/>
                      </a:pPr>
                      <a:r>
                        <a:rPr lang="en-US" sz="2000">
                          <a:solidFill>
                            <a:schemeClr val="lt1"/>
                          </a:solidFill>
                        </a:rPr>
                        <a:t>NIVEAU DE COMPÉTENCE - BASE</a:t>
                      </a:r>
                      <a:endParaRPr sz="2000">
                        <a:solidFill>
                          <a:schemeClr val="lt1"/>
                        </a:solidFill>
                      </a:endParaRPr>
                    </a:p>
                  </a:txBody>
                  <a:tcPr marT="45725" marB="45725" marR="91450" marL="91450" anchor="ctr">
                    <a:lnL cap="flat" cmpd="sng" w="28575">
                      <a:solidFill>
                        <a:srgbClr val="660066"/>
                      </a:solidFill>
                      <a:prstDash val="solid"/>
                      <a:round/>
                      <a:headEnd len="sm" w="sm" type="none"/>
                      <a:tailEnd len="sm" w="sm" type="none"/>
                    </a:lnL>
                    <a:lnB cap="flat" cmpd="sng" w="19050">
                      <a:solidFill>
                        <a:srgbClr val="660066"/>
                      </a:solidFill>
                      <a:prstDash val="solid"/>
                      <a:round/>
                      <a:headEnd len="sm" w="sm" type="none"/>
                      <a:tailEnd len="sm" w="sm" type="none"/>
                    </a:lnB>
                    <a:solidFill>
                      <a:srgbClr val="660066"/>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lang="en-US" sz="2000">
                          <a:solidFill>
                            <a:schemeClr val="lt1"/>
                          </a:solidFill>
                        </a:rPr>
                        <a:t>NIVEAU DE COMPÉTENCE - INTERMÉDIAIRE</a:t>
                      </a:r>
                      <a:endParaRPr sz="2000" u="none" cap="none" strike="noStrike">
                        <a:solidFill>
                          <a:schemeClr val="lt1"/>
                        </a:solidFill>
                      </a:endParaRPr>
                    </a:p>
                  </a:txBody>
                  <a:tcPr marT="45725" marB="45725" marR="91450" marL="91450" anchor="ctr">
                    <a:lnR cap="flat" cmpd="sng" w="19050">
                      <a:solidFill>
                        <a:srgbClr val="660066"/>
                      </a:solidFill>
                      <a:prstDash val="solid"/>
                      <a:round/>
                      <a:headEnd len="sm" w="sm" type="none"/>
                      <a:tailEnd len="sm" w="sm" type="none"/>
                    </a:lnR>
                    <a:lnB cap="flat" cmpd="sng" w="19050">
                      <a:solidFill>
                        <a:srgbClr val="660066"/>
                      </a:solidFill>
                      <a:prstDash val="solid"/>
                      <a:round/>
                      <a:headEnd len="sm" w="sm" type="none"/>
                      <a:tailEnd len="sm" w="sm" type="none"/>
                    </a:lnB>
                    <a:solidFill>
                      <a:srgbClr val="660066"/>
                    </a:solidFill>
                  </a:tcPr>
                </a:tc>
                <a:tc>
                  <a:txBody>
                    <a:bodyPr/>
                    <a:lstStyle/>
                    <a:p>
                      <a:pPr indent="0" lvl="0" marL="0" marR="0" rtl="0" algn="ctr">
                        <a:lnSpc>
                          <a:spcPct val="100000"/>
                        </a:lnSpc>
                        <a:spcBef>
                          <a:spcPts val="0"/>
                        </a:spcBef>
                        <a:spcAft>
                          <a:spcPts val="0"/>
                        </a:spcAft>
                        <a:buClr>
                          <a:schemeClr val="dk1"/>
                        </a:buClr>
                        <a:buSzPts val="1100"/>
                        <a:buFont typeface="Arial"/>
                        <a:buNone/>
                      </a:pPr>
                      <a:r>
                        <a:rPr lang="en-US" sz="2000">
                          <a:solidFill>
                            <a:schemeClr val="lt1"/>
                          </a:solidFill>
                        </a:rPr>
                        <a:t>NIVEAU DE COMPÉTENCE - AVANCÉ</a:t>
                      </a:r>
                      <a:endParaRPr sz="2000">
                        <a:solidFill>
                          <a:schemeClr val="lt1"/>
                        </a:solidFill>
                      </a:endParaRPr>
                    </a:p>
                  </a:txBody>
                  <a:tcPr marT="45725" marB="45725" marR="91450" marL="91450" anchor="ctr">
                    <a:lnL cap="flat" cmpd="sng" w="19050">
                      <a:solidFill>
                        <a:srgbClr val="660066"/>
                      </a:solidFill>
                      <a:prstDash val="solid"/>
                      <a:round/>
                      <a:headEnd len="sm" w="sm" type="none"/>
                      <a:tailEnd len="sm" w="sm" type="none"/>
                    </a:lnL>
                    <a:solidFill>
                      <a:srgbClr val="660066"/>
                    </a:solidFill>
                  </a:tcPr>
                </a:tc>
              </a:tr>
              <a:tr h="1234450">
                <a:tc>
                  <a:txBody>
                    <a:bodyPr/>
                    <a:lstStyle/>
                    <a:p>
                      <a:pPr indent="0" lvl="0" marL="0" marR="0" rtl="0" algn="l">
                        <a:lnSpc>
                          <a:spcPct val="100000"/>
                        </a:lnSpc>
                        <a:spcBef>
                          <a:spcPts val="0"/>
                        </a:spcBef>
                        <a:spcAft>
                          <a:spcPts val="0"/>
                        </a:spcAft>
                        <a:buClr>
                          <a:schemeClr val="dk1"/>
                        </a:buClr>
                        <a:buSzPts val="1100"/>
                        <a:buFont typeface="Arial"/>
                        <a:buNone/>
                      </a:pPr>
                      <a:r>
                        <a:rPr b="1" lang="en-US" sz="1800">
                          <a:solidFill>
                            <a:srgbClr val="660066"/>
                          </a:solidFill>
                        </a:rPr>
                        <a:t>Conscience de soi et efficacité personnelle</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US" sz="1800"/>
                        <a:t>Les apprenants ont confiance en leur propre capacité à générer de la valeur pour les autres.</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US" sz="1800"/>
                        <a:t>Les apprenants peuvent tirer le meilleur parti de leurs forces et de leurs </a:t>
                      </a:r>
                      <a:endParaRPr sz="1800"/>
                    </a:p>
                    <a:p>
                      <a:pPr indent="0" lvl="0" marL="0" marR="0" rtl="0" algn="l">
                        <a:lnSpc>
                          <a:spcPct val="100000"/>
                        </a:lnSpc>
                        <a:spcBef>
                          <a:spcPts val="0"/>
                        </a:spcBef>
                        <a:spcAft>
                          <a:spcPts val="0"/>
                        </a:spcAft>
                        <a:buClr>
                          <a:schemeClr val="dk1"/>
                        </a:buClr>
                        <a:buSzPts val="1100"/>
                        <a:buFont typeface="Arial"/>
                        <a:buNone/>
                      </a:pPr>
                      <a:r>
                        <a:rPr lang="en-US" sz="1800"/>
                        <a:t>faiblesses. </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b="1" lang="en-US" sz="1800">
                          <a:solidFill>
                            <a:srgbClr val="660066"/>
                          </a:solidFill>
                        </a:rPr>
                        <a:t>Les apprenants peuvent compenser leurs faiblesses en faisant équipe avec d'autres et en développant davantage leurs points forts.</a:t>
                      </a:r>
                      <a:endParaRPr b="1" sz="1800" u="none" cap="none" strike="noStrike">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B cap="flat" cmpd="sng" w="19050">
                      <a:solidFill>
                        <a:srgbClr val="660066"/>
                      </a:solidFill>
                      <a:prstDash val="solid"/>
                      <a:round/>
                      <a:headEnd len="sm" w="sm" type="none"/>
                      <a:tailEnd len="sm" w="sm" type="none"/>
                    </a:lnB>
                    <a:solidFill>
                      <a:srgbClr val="E5DFEC"/>
                    </a:solidFill>
                  </a:tcPr>
                </a:tc>
              </a:tr>
              <a:tr h="1143000">
                <a:tc>
                  <a:txBody>
                    <a:bodyPr/>
                    <a:lstStyle/>
                    <a:p>
                      <a:pPr indent="0" lvl="0" marL="0" marR="0" rtl="0" algn="l">
                        <a:lnSpc>
                          <a:spcPct val="100000"/>
                        </a:lnSpc>
                        <a:spcBef>
                          <a:spcPts val="0"/>
                        </a:spcBef>
                        <a:spcAft>
                          <a:spcPts val="0"/>
                        </a:spcAft>
                        <a:buClr>
                          <a:schemeClr val="dk1"/>
                        </a:buClr>
                        <a:buSzPts val="1100"/>
                        <a:buFont typeface="Arial"/>
                        <a:buNone/>
                      </a:pPr>
                      <a:r>
                        <a:rPr b="1" lang="en-US" sz="1800">
                          <a:solidFill>
                            <a:srgbClr val="660066"/>
                          </a:solidFill>
                        </a:rPr>
                        <a:t>Motivation et persévérance</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US" sz="1800"/>
                        <a:t>Les apprenants veulent suivre leur passion et créer de la valeur pour les autres.</a:t>
                      </a:r>
                      <a:endParaRPr sz="1800" u="none" cap="none" strike="noStrike"/>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US" sz="1800"/>
                        <a:t>Les apprenants sont prêts à consacrer des efforts et des ressources à leur passion et à créer de la valeur pour les autres.</a:t>
                      </a:r>
                      <a:endParaRPr sz="1800" u="none" cap="none" strike="noStrike"/>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US" sz="1800"/>
                        <a:t>Les apprenants peuvent rester concentrés sur leur passion et continuer à créer de la valeur malgré les échecs.</a:t>
                      </a:r>
                      <a:endParaRPr sz="1800" u="none" cap="none" strike="noStrike"/>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r>
              <a:tr h="1143000">
                <a:tc>
                  <a:txBody>
                    <a:bodyPr/>
                    <a:lstStyle/>
                    <a:p>
                      <a:pPr indent="0" lvl="0" marL="0" marR="0" rtl="0" algn="l">
                        <a:lnSpc>
                          <a:spcPct val="100000"/>
                        </a:lnSpc>
                        <a:spcBef>
                          <a:spcPts val="0"/>
                        </a:spcBef>
                        <a:spcAft>
                          <a:spcPts val="0"/>
                        </a:spcAft>
                        <a:buClr>
                          <a:schemeClr val="dk1"/>
                        </a:buClr>
                        <a:buSzPts val="1100"/>
                        <a:buFont typeface="Arial"/>
                        <a:buNone/>
                      </a:pPr>
                      <a:r>
                        <a:rPr b="1" lang="en-US" sz="1800">
                          <a:solidFill>
                            <a:srgbClr val="660066"/>
                          </a:solidFill>
                        </a:rPr>
                        <a:t>Mobilisation des ressources</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US" sz="1800"/>
                        <a:t>Les apprenants peuvent trouver et utiliser les ressources de manière responsable. </a:t>
                      </a:r>
                      <a:endParaRPr sz="1800" u="none" cap="none" strike="noStrike"/>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US" sz="1800"/>
                        <a:t>Les apprenants peuvent rassembler et gérer différents types de ressources afin de créer de la valeur pour les autres. </a:t>
                      </a:r>
                      <a:endParaRPr sz="1800" u="none" cap="none" strike="noStrike"/>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US" sz="1800"/>
                        <a:t>Les apprenants peuvent définir des stratégies pour mobiliser les ressources dont ils ont besoin pour générer de la valeur pour les autres.</a:t>
                      </a:r>
                      <a:endParaRPr sz="1800" u="none" cap="none" strike="noStrike"/>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r>
              <a:tr h="1219200">
                <a:tc>
                  <a:txBody>
                    <a:bodyPr/>
                    <a:lstStyle/>
                    <a:p>
                      <a:pPr indent="0" lvl="0" marL="0" marR="0" rtl="0" algn="l">
                        <a:lnSpc>
                          <a:spcPct val="100000"/>
                        </a:lnSpc>
                        <a:spcBef>
                          <a:spcPts val="0"/>
                        </a:spcBef>
                        <a:spcAft>
                          <a:spcPts val="0"/>
                        </a:spcAft>
                        <a:buClr>
                          <a:schemeClr val="dk1"/>
                        </a:buClr>
                        <a:buSzPts val="1100"/>
                        <a:buFont typeface="Arial"/>
                        <a:buNone/>
                      </a:pPr>
                      <a:r>
                        <a:rPr b="1" lang="en-US" sz="1800">
                          <a:solidFill>
                            <a:srgbClr val="660066"/>
                          </a:solidFill>
                        </a:rPr>
                        <a:t>Culture financière et économique </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US" sz="1800"/>
                        <a:t>Les apprenants peuvent établir le budget d'une activité simple. </a:t>
                      </a:r>
                      <a:endParaRPr sz="1800" u="none" cap="none" strike="noStrike"/>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US" sz="1800"/>
                        <a:t>Les apprenants peuvent trouver des options de financement et gérer un budget pour leur activité de création de valeur.</a:t>
                      </a:r>
                      <a:endParaRPr sz="1800" u="none" cap="none" strike="noStrike"/>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US" sz="1800"/>
                        <a:t>Les apprenants peuvent élaborer un plan pour la viabilité financière d'une activité créatrice de valeur.</a:t>
                      </a:r>
                      <a:endParaRPr sz="1800" u="none" cap="none" strike="noStrike"/>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r>
              <a:tr h="1066800">
                <a:tc>
                  <a:txBody>
                    <a:bodyPr/>
                    <a:lstStyle/>
                    <a:p>
                      <a:pPr indent="0" lvl="0" marL="0" marR="0" rtl="0" algn="l">
                        <a:lnSpc>
                          <a:spcPct val="100000"/>
                        </a:lnSpc>
                        <a:spcBef>
                          <a:spcPts val="0"/>
                        </a:spcBef>
                        <a:spcAft>
                          <a:spcPts val="0"/>
                        </a:spcAft>
                        <a:buClr>
                          <a:schemeClr val="dk1"/>
                        </a:buClr>
                        <a:buSzPts val="1100"/>
                        <a:buFont typeface="Arial"/>
                        <a:buNone/>
                      </a:pPr>
                      <a:r>
                        <a:rPr b="1" lang="en-US" sz="1800">
                          <a:solidFill>
                            <a:srgbClr val="660066"/>
                          </a:solidFill>
                        </a:rPr>
                        <a:t>Mobiliser les autres</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US" sz="1800"/>
                        <a:t>Les apprenants peuvent communiquer leurs idées clairement et avec enthousiasme.</a:t>
                      </a:r>
                      <a:endParaRPr sz="1800" u="none" cap="none" strike="noStrike"/>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US" sz="1800"/>
                        <a:t>Les apprenants peuvent persuader, impliquer et inspirer les autres dans des activités créatrices de valeur. </a:t>
                      </a:r>
                      <a:endParaRPr sz="1800" u="none" cap="none" strike="noStrike"/>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chemeClr val="dk1"/>
                        </a:buClr>
                        <a:buSzPts val="1100"/>
                        <a:buFont typeface="Arial"/>
                        <a:buNone/>
                      </a:pPr>
                      <a:r>
                        <a:rPr b="1" lang="en-US" sz="1800">
                          <a:solidFill>
                            <a:srgbClr val="660066"/>
                          </a:solidFill>
                        </a:rPr>
                        <a:t>Les apprenants peuvent inspirer les autres et les faire participer à des activités créatrices de valeur.</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r>
            </a:tbl>
          </a:graphicData>
        </a:graphic>
      </p:graphicFrame>
      <p:sp>
        <p:nvSpPr>
          <p:cNvPr id="50" name="Google Shape;50;g1bb5b6ac45b_0_0"/>
          <p:cNvSpPr/>
          <p:nvPr/>
        </p:nvSpPr>
        <p:spPr>
          <a:xfrm>
            <a:off x="12108547" y="2964200"/>
            <a:ext cx="5798400" cy="1371600"/>
          </a:xfrm>
          <a:prstGeom prst="rect">
            <a:avLst/>
          </a:prstGeom>
          <a:noFill/>
          <a:ln cap="flat" cmpd="sng" w="76200">
            <a:solidFill>
              <a:srgbClr val="66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1" name="Google Shape;51;g1bb5b6ac45b_0_0"/>
          <p:cNvSpPr txBox="1"/>
          <p:nvPr/>
        </p:nvSpPr>
        <p:spPr>
          <a:xfrm>
            <a:off x="1447800" y="1573291"/>
            <a:ext cx="141732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3200">
                <a:solidFill>
                  <a:srgbClr val="660066"/>
                </a:solidFill>
                <a:latin typeface="Calibri"/>
                <a:ea typeface="Calibri"/>
                <a:cs typeface="Calibri"/>
                <a:sym typeface="Calibri"/>
              </a:rPr>
              <a:t>Cadre EntreComp - Espace ressources</a:t>
            </a:r>
            <a:endParaRPr b="1" sz="3200">
              <a:solidFill>
                <a:srgbClr val="660066"/>
              </a:solidFill>
              <a:latin typeface="Calibri"/>
              <a:ea typeface="Calibri"/>
              <a:cs typeface="Calibri"/>
              <a:sym typeface="Calibri"/>
            </a:endParaRPr>
          </a:p>
        </p:txBody>
      </p:sp>
      <p:sp>
        <p:nvSpPr>
          <p:cNvPr id="52" name="Google Shape;52;g1bb5b6ac45b_0_0"/>
          <p:cNvSpPr/>
          <p:nvPr/>
        </p:nvSpPr>
        <p:spPr>
          <a:xfrm>
            <a:off x="12108543" y="7669100"/>
            <a:ext cx="5798400" cy="1447800"/>
          </a:xfrm>
          <a:prstGeom prst="rect">
            <a:avLst/>
          </a:prstGeom>
          <a:noFill/>
          <a:ln cap="flat" cmpd="sng" w="76200">
            <a:solidFill>
              <a:srgbClr val="66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3" name="Google Shape;53;g1bb5b6ac45b_0_0"/>
          <p:cNvSpPr/>
          <p:nvPr/>
        </p:nvSpPr>
        <p:spPr>
          <a:xfrm>
            <a:off x="12108547" y="4189075"/>
            <a:ext cx="5798400" cy="1371600"/>
          </a:xfrm>
          <a:prstGeom prst="rect">
            <a:avLst/>
          </a:prstGeom>
          <a:noFill/>
          <a:ln cap="flat" cmpd="sng" w="76200">
            <a:solidFill>
              <a:srgbClr val="66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4" name="Google Shape;54;g1bb5b6ac45b_0_0"/>
          <p:cNvSpPr/>
          <p:nvPr/>
        </p:nvSpPr>
        <p:spPr>
          <a:xfrm>
            <a:off x="12108547" y="5380625"/>
            <a:ext cx="5798400" cy="1371600"/>
          </a:xfrm>
          <a:prstGeom prst="rect">
            <a:avLst/>
          </a:prstGeom>
          <a:noFill/>
          <a:ln cap="flat" cmpd="sng" w="76200">
            <a:solidFill>
              <a:srgbClr val="66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3"/>
          <p:cNvSpPr txBox="1"/>
          <p:nvPr/>
        </p:nvSpPr>
        <p:spPr>
          <a:xfrm>
            <a:off x="1524000" y="1503549"/>
            <a:ext cx="9462600" cy="708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SzPts val="4000"/>
              <a:buFont typeface="Arial"/>
              <a:buNone/>
            </a:pPr>
            <a:r>
              <a:rPr b="1" lang="en-US" sz="4000">
                <a:solidFill>
                  <a:srgbClr val="660066"/>
                </a:solidFill>
                <a:latin typeface="Calibri"/>
                <a:ea typeface="Calibri"/>
                <a:cs typeface="Calibri"/>
                <a:sym typeface="Calibri"/>
              </a:rPr>
              <a:t>Index</a:t>
            </a:r>
            <a:endParaRPr b="1" sz="4000">
              <a:solidFill>
                <a:srgbClr val="660066"/>
              </a:solidFill>
              <a:latin typeface="Calibri"/>
              <a:ea typeface="Calibri"/>
              <a:cs typeface="Calibri"/>
              <a:sym typeface="Calibri"/>
            </a:endParaRPr>
          </a:p>
        </p:txBody>
      </p:sp>
      <p:sp>
        <p:nvSpPr>
          <p:cNvPr id="60" name="Google Shape;60;p3"/>
          <p:cNvSpPr txBox="1"/>
          <p:nvPr/>
        </p:nvSpPr>
        <p:spPr>
          <a:xfrm>
            <a:off x="2666998" y="3574561"/>
            <a:ext cx="5124925" cy="523220"/>
          </a:xfrm>
          <a:prstGeom prst="rect">
            <a:avLst/>
          </a:prstGeom>
          <a:noFill/>
          <a:ln>
            <a:noFill/>
          </a:ln>
        </p:spPr>
        <p:txBody>
          <a:bodyPr anchorCtr="0" anchor="t" bIns="45700" lIns="108000" spcFirstLastPara="1" rIns="108000"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lang="en-US" sz="2800">
                <a:solidFill>
                  <a:schemeClr val="dk1"/>
                </a:solidFill>
                <a:latin typeface="Calibri"/>
                <a:ea typeface="Calibri"/>
                <a:cs typeface="Calibri"/>
                <a:sym typeface="Calibri"/>
              </a:rPr>
              <a:t>Communication d’entreprise </a:t>
            </a:r>
            <a:endParaRPr b="1" i="0" sz="2800" u="none" cap="none" strike="noStrike">
              <a:solidFill>
                <a:schemeClr val="dk1"/>
              </a:solidFill>
              <a:latin typeface="Calibri"/>
              <a:ea typeface="Calibri"/>
              <a:cs typeface="Calibri"/>
              <a:sym typeface="Calibri"/>
            </a:endParaRPr>
          </a:p>
        </p:txBody>
      </p:sp>
      <p:sp>
        <p:nvSpPr>
          <p:cNvPr id="61" name="Google Shape;61;p3"/>
          <p:cNvSpPr txBox="1"/>
          <p:nvPr/>
        </p:nvSpPr>
        <p:spPr>
          <a:xfrm>
            <a:off x="2666998" y="5052596"/>
            <a:ext cx="5124925" cy="523220"/>
          </a:xfrm>
          <a:prstGeom prst="rect">
            <a:avLst/>
          </a:prstGeom>
          <a:noFill/>
          <a:ln>
            <a:noFill/>
          </a:ln>
        </p:spPr>
        <p:txBody>
          <a:bodyPr anchorCtr="0" anchor="t" bIns="45700" lIns="108000" spcFirstLastPara="1" rIns="108000"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lang="en-US" sz="2800">
                <a:solidFill>
                  <a:schemeClr val="dk1"/>
                </a:solidFill>
                <a:latin typeface="Calibri"/>
                <a:ea typeface="Calibri"/>
                <a:cs typeface="Calibri"/>
                <a:sym typeface="Calibri"/>
              </a:rPr>
              <a:t>Communication </a:t>
            </a:r>
            <a:r>
              <a:rPr b="1" lang="en-US" sz="2800">
                <a:solidFill>
                  <a:schemeClr val="dk1"/>
                </a:solidFill>
                <a:latin typeface="Calibri"/>
                <a:ea typeface="Calibri"/>
                <a:cs typeface="Calibri"/>
                <a:sym typeface="Calibri"/>
              </a:rPr>
              <a:t>digitale</a:t>
            </a:r>
            <a:endParaRPr b="1" i="0" sz="2800" u="none" cap="none" strike="noStrike">
              <a:solidFill>
                <a:schemeClr val="dk1"/>
              </a:solidFill>
              <a:latin typeface="Calibri"/>
              <a:ea typeface="Calibri"/>
              <a:cs typeface="Calibri"/>
              <a:sym typeface="Calibri"/>
            </a:endParaRPr>
          </a:p>
        </p:txBody>
      </p:sp>
      <p:sp>
        <p:nvSpPr>
          <p:cNvPr id="62" name="Google Shape;62;p3"/>
          <p:cNvSpPr txBox="1"/>
          <p:nvPr/>
        </p:nvSpPr>
        <p:spPr>
          <a:xfrm>
            <a:off x="2666998" y="6484344"/>
            <a:ext cx="5124900" cy="523200"/>
          </a:xfrm>
          <a:prstGeom prst="rect">
            <a:avLst/>
          </a:prstGeom>
          <a:noFill/>
          <a:ln>
            <a:noFill/>
          </a:ln>
        </p:spPr>
        <p:txBody>
          <a:bodyPr anchorCtr="0" anchor="t" bIns="45700" lIns="108000" spcFirstLastPara="1" rIns="108000"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2800">
                <a:solidFill>
                  <a:schemeClr val="dk1"/>
                </a:solidFill>
                <a:latin typeface="Calibri"/>
                <a:ea typeface="Calibri"/>
                <a:cs typeface="Calibri"/>
                <a:sym typeface="Calibri"/>
              </a:rPr>
              <a:t>Communiquer efficacement</a:t>
            </a:r>
            <a:endParaRPr b="1" sz="2800">
              <a:solidFill>
                <a:schemeClr val="dk1"/>
              </a:solidFill>
              <a:latin typeface="Calibri"/>
              <a:ea typeface="Calibri"/>
              <a:cs typeface="Calibri"/>
              <a:sym typeface="Calibri"/>
            </a:endParaRPr>
          </a:p>
        </p:txBody>
      </p:sp>
      <p:sp>
        <p:nvSpPr>
          <p:cNvPr id="63" name="Google Shape;63;p3"/>
          <p:cNvSpPr/>
          <p:nvPr/>
        </p:nvSpPr>
        <p:spPr>
          <a:xfrm rot="5400000">
            <a:off x="1592072" y="3763592"/>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4" name="Google Shape;64;p3"/>
          <p:cNvSpPr/>
          <p:nvPr/>
        </p:nvSpPr>
        <p:spPr>
          <a:xfrm rot="5400000">
            <a:off x="1592072" y="5223483"/>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5" name="Google Shape;65;p3"/>
          <p:cNvSpPr/>
          <p:nvPr/>
        </p:nvSpPr>
        <p:spPr>
          <a:xfrm rot="5400000">
            <a:off x="1598999" y="6683374"/>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4"/>
          <p:cNvSpPr txBox="1"/>
          <p:nvPr/>
        </p:nvSpPr>
        <p:spPr>
          <a:xfrm>
            <a:off x="1447800" y="1573300"/>
            <a:ext cx="130857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4000">
                <a:solidFill>
                  <a:srgbClr val="660066"/>
                </a:solidFill>
                <a:latin typeface="Calibri"/>
                <a:ea typeface="Calibri"/>
                <a:cs typeface="Calibri"/>
                <a:sym typeface="Calibri"/>
              </a:rPr>
              <a:t>1. Qu'est-ce que la communication d'entreprise ?</a:t>
            </a:r>
            <a:endParaRPr b="1" sz="4000">
              <a:solidFill>
                <a:srgbClr val="660066"/>
              </a:solidFill>
              <a:latin typeface="Calibri"/>
              <a:ea typeface="Calibri"/>
              <a:cs typeface="Calibri"/>
              <a:sym typeface="Calibri"/>
            </a:endParaRPr>
          </a:p>
        </p:txBody>
      </p:sp>
      <p:sp>
        <p:nvSpPr>
          <p:cNvPr id="71" name="Google Shape;71;p4"/>
          <p:cNvSpPr txBox="1"/>
          <p:nvPr/>
        </p:nvSpPr>
        <p:spPr>
          <a:xfrm>
            <a:off x="1524000" y="2562880"/>
            <a:ext cx="14554200" cy="7419000"/>
          </a:xfrm>
          <a:prstGeom prst="rect">
            <a:avLst/>
          </a:prstGeom>
          <a:noFill/>
          <a:ln>
            <a:noFill/>
          </a:ln>
        </p:spPr>
        <p:txBody>
          <a:bodyPr anchorCtr="0" anchor="t" bIns="45700" lIns="91425" spcFirstLastPara="1" rIns="91425" wrap="square" tIns="45700">
            <a:spAutoFit/>
          </a:bodyPr>
          <a:lstStyle/>
          <a:p>
            <a:pPr indent="-406400" lvl="0" marL="457200" rtl="0" algn="l">
              <a:spcBef>
                <a:spcPts val="0"/>
              </a:spcBef>
              <a:spcAft>
                <a:spcPts val="0"/>
              </a:spcAft>
              <a:buClr>
                <a:schemeClr val="dk1"/>
              </a:buClr>
              <a:buSzPts val="2800"/>
              <a:buChar char="•"/>
            </a:pPr>
            <a:r>
              <a:rPr b="1" lang="en-US" sz="2800">
                <a:solidFill>
                  <a:schemeClr val="dk1"/>
                </a:solidFill>
                <a:latin typeface="Calibri"/>
                <a:ea typeface="Calibri"/>
                <a:cs typeface="Calibri"/>
                <a:sym typeface="Calibri"/>
              </a:rPr>
              <a:t>La communication d'entreprise </a:t>
            </a:r>
            <a:r>
              <a:rPr lang="en-US" sz="2800">
                <a:solidFill>
                  <a:schemeClr val="dk1"/>
                </a:solidFill>
                <a:latin typeface="Calibri"/>
                <a:ea typeface="Calibri"/>
                <a:cs typeface="Calibri"/>
                <a:sym typeface="Calibri"/>
              </a:rPr>
              <a:t>est le processus par lequel nous partageons des informations avec des personnes internes et externes à votre entreprise.</a:t>
            </a:r>
            <a:endParaRPr b="0" i="0" sz="1400" u="none" cap="none" strike="noStrike">
              <a:solidFill>
                <a:srgbClr val="000000"/>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2800"/>
              <a:buFont typeface="Arial"/>
              <a:buChar char="•"/>
            </a:pPr>
            <a:r>
              <a:rPr lang="en-US" sz="2800">
                <a:solidFill>
                  <a:schemeClr val="dk1"/>
                </a:solidFill>
                <a:latin typeface="Calibri"/>
                <a:ea typeface="Calibri"/>
                <a:cs typeface="Calibri"/>
                <a:sym typeface="Calibri"/>
              </a:rPr>
              <a:t>Nous communiquons si souvent avec d'autres personnes que, parfois, nous ne réfléchissons pas à la manière dont nous le faisons et à la raison pour laquelle nous le faisons.</a:t>
            </a:r>
            <a:endParaRPr b="0" i="0" sz="1400" u="none" cap="none" strike="noStrike">
              <a:solidFill>
                <a:srgbClr val="000000"/>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2800"/>
              <a:buFont typeface="Arial"/>
              <a:buChar char="•"/>
            </a:pPr>
            <a:r>
              <a:rPr lang="en-US" sz="2800">
                <a:solidFill>
                  <a:schemeClr val="dk1"/>
                </a:solidFill>
                <a:latin typeface="Calibri"/>
                <a:ea typeface="Calibri"/>
                <a:cs typeface="Calibri"/>
                <a:sym typeface="Calibri"/>
              </a:rPr>
              <a:t>La communication d'entreprise est importante pour :</a:t>
            </a:r>
            <a:endParaRPr b="0" i="0" sz="1400" u="none" cap="none" strike="noStrike">
              <a:solidFill>
                <a:srgbClr val="000000"/>
              </a:solidFill>
              <a:latin typeface="Arial"/>
              <a:ea typeface="Arial"/>
              <a:cs typeface="Arial"/>
              <a:sym typeface="Arial"/>
            </a:endParaRPr>
          </a:p>
          <a:p>
            <a:pPr indent="-457200" lvl="1" marL="914400" marR="0" rtl="0" algn="l">
              <a:lnSpc>
                <a:spcPct val="100000"/>
              </a:lnSpc>
              <a:spcBef>
                <a:spcPts val="0"/>
              </a:spcBef>
              <a:spcAft>
                <a:spcPts val="0"/>
              </a:spcAft>
              <a:buClr>
                <a:schemeClr val="dk1"/>
              </a:buClr>
              <a:buSzPts val="2800"/>
              <a:buChar char="•"/>
            </a:pPr>
            <a:r>
              <a:rPr lang="en-US" sz="2800">
                <a:solidFill>
                  <a:schemeClr val="dk1"/>
                </a:solidFill>
                <a:latin typeface="Calibri"/>
                <a:ea typeface="Calibri"/>
                <a:cs typeface="Calibri"/>
                <a:sym typeface="Calibri"/>
              </a:rPr>
              <a:t>Planifier et rédiger des propositions</a:t>
            </a:r>
            <a:endParaRPr sz="2800">
              <a:solidFill>
                <a:schemeClr val="dk1"/>
              </a:solidFill>
              <a:latin typeface="Calibri"/>
              <a:ea typeface="Calibri"/>
              <a:cs typeface="Calibri"/>
              <a:sym typeface="Calibri"/>
            </a:endParaRPr>
          </a:p>
          <a:p>
            <a:pPr indent="-457200" lvl="1" marL="914400" marR="0" rtl="0" algn="l">
              <a:lnSpc>
                <a:spcPct val="100000"/>
              </a:lnSpc>
              <a:spcBef>
                <a:spcPts val="0"/>
              </a:spcBef>
              <a:spcAft>
                <a:spcPts val="0"/>
              </a:spcAft>
              <a:buClr>
                <a:schemeClr val="dk1"/>
              </a:buClr>
              <a:buSzPts val="2800"/>
              <a:buChar char="•"/>
            </a:pPr>
            <a:r>
              <a:rPr lang="en-US" sz="2800">
                <a:solidFill>
                  <a:schemeClr val="dk1"/>
                </a:solidFill>
                <a:latin typeface="Calibri"/>
                <a:ea typeface="Calibri"/>
                <a:cs typeface="Calibri"/>
                <a:sym typeface="Calibri"/>
              </a:rPr>
              <a:t>Prendre des décisions</a:t>
            </a:r>
            <a:endParaRPr sz="2800">
              <a:solidFill>
                <a:schemeClr val="dk1"/>
              </a:solidFill>
              <a:latin typeface="Calibri"/>
              <a:ea typeface="Calibri"/>
              <a:cs typeface="Calibri"/>
              <a:sym typeface="Calibri"/>
            </a:endParaRPr>
          </a:p>
          <a:p>
            <a:pPr indent="-457200" lvl="1" marL="914400" marR="0" rtl="0" algn="l">
              <a:lnSpc>
                <a:spcPct val="100000"/>
              </a:lnSpc>
              <a:spcBef>
                <a:spcPts val="0"/>
              </a:spcBef>
              <a:spcAft>
                <a:spcPts val="0"/>
              </a:spcAft>
              <a:buClr>
                <a:schemeClr val="dk1"/>
              </a:buClr>
              <a:buSzPts val="2800"/>
              <a:buChar char="•"/>
            </a:pPr>
            <a:r>
              <a:rPr lang="en-US" sz="2800">
                <a:solidFill>
                  <a:schemeClr val="dk1"/>
                </a:solidFill>
                <a:latin typeface="Calibri"/>
                <a:ea typeface="Calibri"/>
                <a:cs typeface="Calibri"/>
                <a:sym typeface="Calibri"/>
              </a:rPr>
              <a:t>Parvenir à un accord </a:t>
            </a:r>
            <a:endParaRPr sz="2800">
              <a:solidFill>
                <a:schemeClr val="dk1"/>
              </a:solidFill>
              <a:latin typeface="Calibri"/>
              <a:ea typeface="Calibri"/>
              <a:cs typeface="Calibri"/>
              <a:sym typeface="Calibri"/>
            </a:endParaRPr>
          </a:p>
          <a:p>
            <a:pPr indent="-457200" lvl="1" marL="914400" marR="0" rtl="0" algn="l">
              <a:lnSpc>
                <a:spcPct val="100000"/>
              </a:lnSpc>
              <a:spcBef>
                <a:spcPts val="0"/>
              </a:spcBef>
              <a:spcAft>
                <a:spcPts val="0"/>
              </a:spcAft>
              <a:buClr>
                <a:schemeClr val="dk1"/>
              </a:buClr>
              <a:buSzPts val="2800"/>
              <a:buChar char="•"/>
            </a:pPr>
            <a:r>
              <a:rPr lang="en-US" sz="2800">
                <a:solidFill>
                  <a:schemeClr val="dk1"/>
                </a:solidFill>
                <a:latin typeface="Calibri"/>
                <a:ea typeface="Calibri"/>
                <a:cs typeface="Calibri"/>
                <a:sym typeface="Calibri"/>
              </a:rPr>
              <a:t>Vendre</a:t>
            </a:r>
            <a:endParaRPr sz="2800">
              <a:solidFill>
                <a:schemeClr val="dk1"/>
              </a:solidFill>
              <a:latin typeface="Calibri"/>
              <a:ea typeface="Calibri"/>
              <a:cs typeface="Calibri"/>
              <a:sym typeface="Calibri"/>
            </a:endParaRPr>
          </a:p>
          <a:p>
            <a:pPr indent="-457200" lvl="1" marL="914400" marR="0" rtl="0" algn="l">
              <a:lnSpc>
                <a:spcPct val="100000"/>
              </a:lnSpc>
              <a:spcBef>
                <a:spcPts val="0"/>
              </a:spcBef>
              <a:spcAft>
                <a:spcPts val="0"/>
              </a:spcAft>
              <a:buClr>
                <a:schemeClr val="dk1"/>
              </a:buClr>
              <a:buSzPts val="2800"/>
              <a:buChar char="•"/>
            </a:pPr>
            <a:r>
              <a:rPr lang="en-US" sz="2800">
                <a:solidFill>
                  <a:schemeClr val="dk1"/>
                </a:solidFill>
                <a:latin typeface="Calibri"/>
                <a:ea typeface="Calibri"/>
                <a:cs typeface="Calibri"/>
                <a:sym typeface="Calibri"/>
              </a:rPr>
              <a:t>Fournir un retour d'information au personnel et aux clients</a:t>
            </a:r>
            <a:endParaRPr sz="2800">
              <a:solidFill>
                <a:schemeClr val="dk1"/>
              </a:solidFill>
              <a:latin typeface="Calibri"/>
              <a:ea typeface="Calibri"/>
              <a:cs typeface="Calibri"/>
              <a:sym typeface="Calibri"/>
            </a:endParaRPr>
          </a:p>
          <a:p>
            <a:pPr indent="-457200" lvl="1" marL="914400" marR="0" rtl="0" algn="l">
              <a:lnSpc>
                <a:spcPct val="100000"/>
              </a:lnSpc>
              <a:spcBef>
                <a:spcPts val="0"/>
              </a:spcBef>
              <a:spcAft>
                <a:spcPts val="0"/>
              </a:spcAft>
              <a:buClr>
                <a:schemeClr val="dk1"/>
              </a:buClr>
              <a:buSzPts val="2800"/>
              <a:buChar char="•"/>
            </a:pPr>
            <a:r>
              <a:rPr lang="en-US" sz="2800">
                <a:solidFill>
                  <a:schemeClr val="dk1"/>
                </a:solidFill>
                <a:latin typeface="Calibri"/>
                <a:ea typeface="Calibri"/>
                <a:cs typeface="Calibri"/>
                <a:sym typeface="Calibri"/>
              </a:rPr>
              <a:t>Exécuter les commandes des clients</a:t>
            </a:r>
            <a:endParaRPr sz="2800">
              <a:solidFill>
                <a:schemeClr val="dk1"/>
              </a:solidFill>
              <a:latin typeface="Calibri"/>
              <a:ea typeface="Calibri"/>
              <a:cs typeface="Calibri"/>
              <a:sym typeface="Calibri"/>
            </a:endParaRPr>
          </a:p>
          <a:p>
            <a:pPr indent="-457200" lvl="1" marL="914400" marR="0" rtl="0" algn="l">
              <a:lnSpc>
                <a:spcPct val="100000"/>
              </a:lnSpc>
              <a:spcBef>
                <a:spcPts val="0"/>
              </a:spcBef>
              <a:spcAft>
                <a:spcPts val="0"/>
              </a:spcAft>
              <a:buClr>
                <a:schemeClr val="dk1"/>
              </a:buClr>
              <a:buSzPts val="2800"/>
              <a:buChar char="•"/>
            </a:pPr>
            <a:r>
              <a:rPr lang="en-US" sz="2800">
                <a:solidFill>
                  <a:schemeClr val="dk1"/>
                </a:solidFill>
                <a:latin typeface="Calibri"/>
                <a:ea typeface="Calibri"/>
                <a:cs typeface="Calibri"/>
                <a:sym typeface="Calibri"/>
              </a:rPr>
              <a:t>Présenter des idées commerciales, par exemple à un bailleur de fonds potentiel</a:t>
            </a:r>
            <a:endParaRPr sz="2800">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2800"/>
              <a:buFont typeface="Arial"/>
              <a:buChar char="•"/>
            </a:pPr>
            <a:r>
              <a:rPr lang="en-US" sz="2800">
                <a:solidFill>
                  <a:schemeClr val="dk1"/>
                </a:solidFill>
                <a:latin typeface="Calibri"/>
                <a:ea typeface="Calibri"/>
                <a:cs typeface="Calibri"/>
                <a:sym typeface="Calibri"/>
              </a:rPr>
              <a:t>Tout ce que vous faites au sein de votre entreprise repose sur une communication claire. Il est donc important que vous disposiez d'une bonne </a:t>
            </a:r>
            <a:r>
              <a:rPr b="1" lang="en-US" sz="2800">
                <a:solidFill>
                  <a:schemeClr val="dk1"/>
                </a:solidFill>
                <a:latin typeface="Calibri"/>
                <a:ea typeface="Calibri"/>
                <a:cs typeface="Calibri"/>
                <a:sym typeface="Calibri"/>
              </a:rPr>
              <a:t>stratégie de communication.</a:t>
            </a:r>
            <a:endParaRPr b="1" i="0" sz="2800" u="none" cap="none" strike="noStrike">
              <a:solidFill>
                <a:schemeClr val="dk1"/>
              </a:solidFill>
              <a:latin typeface="Calibri"/>
              <a:ea typeface="Calibri"/>
              <a:cs typeface="Calibri"/>
              <a:sym typeface="Calibri"/>
            </a:endParaRPr>
          </a:p>
          <a:p>
            <a:pPr indent="-279400" lvl="0" marL="45720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0" lvl="1" marL="457200" marR="0" rtl="0" algn="l">
              <a:lnSpc>
                <a:spcPct val="100000"/>
              </a:lnSpc>
              <a:spcBef>
                <a:spcPts val="0"/>
              </a:spcBef>
              <a:spcAft>
                <a:spcPts val="0"/>
              </a:spcAft>
              <a:buClr>
                <a:srgbClr val="000000"/>
              </a:buClr>
              <a:buSzPts val="2800"/>
              <a:buFont typeface="Arial"/>
              <a:buNone/>
            </a:pPr>
            <a:r>
              <a:t/>
            </a:r>
            <a:endParaRPr b="0" i="0" sz="2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chemeClr val="dk1"/>
                </a:solidFill>
                <a:latin typeface="Calibri"/>
                <a:ea typeface="Calibri"/>
                <a:cs typeface="Calibri"/>
                <a:sym typeface="Calibri"/>
              </a:rPr>
              <a:t> </a:t>
            </a:r>
            <a:endParaRPr b="1" i="0" sz="2800" u="none" cap="none" strike="noStrike">
              <a:solidFill>
                <a:schemeClr val="dk1"/>
              </a:solidFill>
              <a:latin typeface="Calibri"/>
              <a:ea typeface="Calibri"/>
              <a:cs typeface="Calibri"/>
              <a:sym typeface="Calibri"/>
            </a:endParaRPr>
          </a:p>
        </p:txBody>
      </p:sp>
      <p:sp>
        <p:nvSpPr>
          <p:cNvPr descr="What is Change Management? - Definition and Principles | MSU Online" id="72" name="Google Shape;72;p4"/>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5"/>
          <p:cNvSpPr txBox="1"/>
          <p:nvPr/>
        </p:nvSpPr>
        <p:spPr>
          <a:xfrm>
            <a:off x="1447800" y="1573300"/>
            <a:ext cx="12756600" cy="2555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4000">
                <a:solidFill>
                  <a:srgbClr val="660066"/>
                </a:solidFill>
                <a:latin typeface="Calibri"/>
                <a:ea typeface="Calibri"/>
                <a:cs typeface="Calibri"/>
                <a:sym typeface="Calibri"/>
              </a:rPr>
              <a:t>1. Quels sont les types de communication d'entreprise nécessaires ?</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1" sz="4000">
              <a:solidFill>
                <a:srgbClr val="660066"/>
              </a:solidFill>
              <a:latin typeface="Calibri"/>
              <a:ea typeface="Calibri"/>
              <a:cs typeface="Calibri"/>
              <a:sym typeface="Calibri"/>
            </a:endParaRPr>
          </a:p>
        </p:txBody>
      </p:sp>
      <p:sp>
        <p:nvSpPr>
          <p:cNvPr id="78" name="Google Shape;78;p5"/>
          <p:cNvSpPr txBox="1"/>
          <p:nvPr/>
        </p:nvSpPr>
        <p:spPr>
          <a:xfrm>
            <a:off x="914400" y="2747141"/>
            <a:ext cx="13182600" cy="1754700"/>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4000"/>
              <a:buChar char="•"/>
            </a:pPr>
            <a:r>
              <a:rPr lang="en-US" sz="4000">
                <a:solidFill>
                  <a:schemeClr val="dk1"/>
                </a:solidFill>
                <a:latin typeface="Calibri"/>
                <a:ea typeface="Calibri"/>
                <a:cs typeface="Calibri"/>
                <a:sym typeface="Calibri"/>
              </a:rPr>
              <a:t>Il existe deux grands types de communication d'entreprise</a:t>
            </a:r>
            <a:endParaRPr sz="40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4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chemeClr val="dk1"/>
                </a:solidFill>
                <a:latin typeface="Calibri"/>
                <a:ea typeface="Calibri"/>
                <a:cs typeface="Calibri"/>
                <a:sym typeface="Calibri"/>
              </a:rPr>
              <a:t> </a:t>
            </a:r>
            <a:endParaRPr b="1" i="0" sz="2800" u="none" cap="none" strike="noStrike">
              <a:solidFill>
                <a:schemeClr val="dk1"/>
              </a:solidFill>
              <a:latin typeface="Calibri"/>
              <a:ea typeface="Calibri"/>
              <a:cs typeface="Calibri"/>
              <a:sym typeface="Calibri"/>
            </a:endParaRPr>
          </a:p>
        </p:txBody>
      </p:sp>
      <p:grpSp>
        <p:nvGrpSpPr>
          <p:cNvPr id="79" name="Google Shape;79;p5"/>
          <p:cNvGrpSpPr/>
          <p:nvPr/>
        </p:nvGrpSpPr>
        <p:grpSpPr>
          <a:xfrm>
            <a:off x="2819462" y="3835474"/>
            <a:ext cx="12877674" cy="4977360"/>
            <a:chOff x="62" y="215974"/>
            <a:chExt cx="12877674" cy="4977360"/>
          </a:xfrm>
        </p:grpSpPr>
        <p:sp>
          <p:nvSpPr>
            <p:cNvPr id="80" name="Google Shape;80;p5"/>
            <p:cNvSpPr/>
            <p:nvPr/>
          </p:nvSpPr>
          <p:spPr>
            <a:xfrm>
              <a:off x="62" y="215974"/>
              <a:ext cx="6017604" cy="892800"/>
            </a:xfrm>
            <a:prstGeom prst="rect">
              <a:avLst/>
            </a:prstGeom>
            <a:gradFill>
              <a:gsLst>
                <a:gs pos="0">
                  <a:srgbClr val="513B71"/>
                </a:gs>
                <a:gs pos="80000">
                  <a:srgbClr val="6B4E95"/>
                </a:gs>
                <a:gs pos="100000">
                  <a:srgbClr val="6B4D96"/>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1" name="Google Shape;81;p5"/>
            <p:cNvSpPr txBox="1"/>
            <p:nvPr/>
          </p:nvSpPr>
          <p:spPr>
            <a:xfrm>
              <a:off x="62" y="215974"/>
              <a:ext cx="6017604" cy="892800"/>
            </a:xfrm>
            <a:prstGeom prst="rect">
              <a:avLst/>
            </a:prstGeom>
            <a:noFill/>
            <a:ln>
              <a:noFill/>
            </a:ln>
          </p:spPr>
          <p:txBody>
            <a:bodyPr anchorCtr="0" anchor="ctr" bIns="125975" lIns="220450" spcFirstLastPara="1" rIns="220450" wrap="square" tIns="125975">
              <a:noAutofit/>
            </a:bodyPr>
            <a:lstStyle/>
            <a:p>
              <a:pPr indent="0" lvl="0" marL="0" marR="0" rtl="0" algn="ctr">
                <a:lnSpc>
                  <a:spcPct val="90000"/>
                </a:lnSpc>
                <a:spcBef>
                  <a:spcPts val="0"/>
                </a:spcBef>
                <a:spcAft>
                  <a:spcPts val="0"/>
                </a:spcAft>
                <a:buClr>
                  <a:schemeClr val="dk1"/>
                </a:buClr>
                <a:buSzPts val="1100"/>
                <a:buFont typeface="Arial"/>
                <a:buNone/>
              </a:pPr>
              <a:r>
                <a:rPr lang="en-US" sz="2700">
                  <a:solidFill>
                    <a:schemeClr val="lt1"/>
                  </a:solidFill>
                  <a:latin typeface="Calibri"/>
                  <a:ea typeface="Calibri"/>
                  <a:cs typeface="Calibri"/>
                  <a:sym typeface="Calibri"/>
                </a:rPr>
                <a:t>Communication interne des entreprises</a:t>
              </a:r>
              <a:endParaRPr sz="3400">
                <a:solidFill>
                  <a:schemeClr val="lt1"/>
                </a:solidFill>
                <a:latin typeface="Calibri"/>
                <a:ea typeface="Calibri"/>
                <a:cs typeface="Calibri"/>
                <a:sym typeface="Calibri"/>
              </a:endParaRPr>
            </a:p>
          </p:txBody>
        </p:sp>
        <p:sp>
          <p:nvSpPr>
            <p:cNvPr id="82" name="Google Shape;82;p5"/>
            <p:cNvSpPr/>
            <p:nvPr/>
          </p:nvSpPr>
          <p:spPr>
            <a:xfrm>
              <a:off x="62" y="1108774"/>
              <a:ext cx="6017604" cy="4084560"/>
            </a:xfrm>
            <a:prstGeom prst="rect">
              <a:avLst/>
            </a:prstGeom>
            <a:solidFill>
              <a:srgbClr val="D7D1DF">
                <a:alpha val="89411"/>
              </a:srgbClr>
            </a:solidFill>
            <a:ln cap="flat" cmpd="sng" w="9525">
              <a:solidFill>
                <a:srgbClr val="D7D1DF">
                  <a:alpha val="89411"/>
                </a:srgbClr>
              </a:solidFill>
              <a:prstDash val="solid"/>
              <a:round/>
              <a:headEnd len="sm" w="sm" type="none"/>
              <a:tailEnd len="sm" w="sm" type="none"/>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3" name="Google Shape;83;p5"/>
            <p:cNvSpPr txBox="1"/>
            <p:nvPr/>
          </p:nvSpPr>
          <p:spPr>
            <a:xfrm>
              <a:off x="62" y="1108774"/>
              <a:ext cx="6017604" cy="4084560"/>
            </a:xfrm>
            <a:prstGeom prst="rect">
              <a:avLst/>
            </a:prstGeom>
            <a:noFill/>
            <a:ln>
              <a:noFill/>
            </a:ln>
          </p:spPr>
          <p:txBody>
            <a:bodyPr anchorCtr="0" anchor="t" bIns="248025" lIns="165350" spcFirstLastPara="1" rIns="220450" wrap="square" tIns="165350">
              <a:noAutofit/>
            </a:bodyPr>
            <a:lstStyle/>
            <a:p>
              <a:pPr indent="-260350" lvl="1" marL="285750" marR="0" rtl="0" algn="l">
                <a:lnSpc>
                  <a:spcPct val="90000"/>
                </a:lnSpc>
                <a:spcBef>
                  <a:spcPts val="465"/>
                </a:spcBef>
                <a:spcAft>
                  <a:spcPts val="0"/>
                </a:spcAft>
                <a:buClr>
                  <a:schemeClr val="dk1"/>
                </a:buClr>
                <a:buSzPts val="2700"/>
                <a:buFont typeface="Calibri"/>
                <a:buChar char="•"/>
              </a:pPr>
              <a:r>
                <a:rPr lang="en-US" sz="2700">
                  <a:solidFill>
                    <a:schemeClr val="dk1"/>
                  </a:solidFill>
                  <a:latin typeface="Calibri"/>
                  <a:ea typeface="Calibri"/>
                  <a:cs typeface="Calibri"/>
                  <a:sym typeface="Calibri"/>
                </a:rPr>
                <a:t>Communication ascendante - d'un membre du personnel au directeur/propriétaire</a:t>
              </a:r>
              <a:endParaRPr sz="2700">
                <a:solidFill>
                  <a:schemeClr val="dk1"/>
                </a:solidFill>
                <a:latin typeface="Calibri"/>
                <a:ea typeface="Calibri"/>
                <a:cs typeface="Calibri"/>
                <a:sym typeface="Calibri"/>
              </a:endParaRPr>
            </a:p>
            <a:p>
              <a:pPr indent="-260350" lvl="1" marL="285750" marR="0" rtl="0" algn="l">
                <a:lnSpc>
                  <a:spcPct val="90000"/>
                </a:lnSpc>
                <a:spcBef>
                  <a:spcPts val="465"/>
                </a:spcBef>
                <a:spcAft>
                  <a:spcPts val="0"/>
                </a:spcAft>
                <a:buClr>
                  <a:schemeClr val="dk1"/>
                </a:buClr>
                <a:buSzPts val="2700"/>
                <a:buFont typeface="Calibri"/>
                <a:buChar char="•"/>
              </a:pPr>
              <a:r>
                <a:rPr lang="en-US" sz="2700">
                  <a:solidFill>
                    <a:schemeClr val="dk1"/>
                  </a:solidFill>
                  <a:latin typeface="Calibri"/>
                  <a:ea typeface="Calibri"/>
                  <a:cs typeface="Calibri"/>
                  <a:sym typeface="Calibri"/>
                </a:rPr>
                <a:t>Communication descendante ou managériale - du directeur/propriétaire à un membre du personnel</a:t>
              </a:r>
              <a:endParaRPr sz="2700">
                <a:solidFill>
                  <a:schemeClr val="dk1"/>
                </a:solidFill>
                <a:latin typeface="Calibri"/>
                <a:ea typeface="Calibri"/>
                <a:cs typeface="Calibri"/>
                <a:sym typeface="Calibri"/>
              </a:endParaRPr>
            </a:p>
            <a:p>
              <a:pPr indent="-260350" lvl="1" marL="285750" marR="0" rtl="0" algn="l">
                <a:lnSpc>
                  <a:spcPct val="90000"/>
                </a:lnSpc>
                <a:spcBef>
                  <a:spcPts val="465"/>
                </a:spcBef>
                <a:spcAft>
                  <a:spcPts val="0"/>
                </a:spcAft>
                <a:buClr>
                  <a:schemeClr val="dk1"/>
                </a:buClr>
                <a:buSzPts val="2700"/>
                <a:buFont typeface="Calibri"/>
                <a:buChar char="•"/>
              </a:pPr>
              <a:r>
                <a:rPr lang="en-US" sz="2700">
                  <a:solidFill>
                    <a:schemeClr val="dk1"/>
                  </a:solidFill>
                  <a:latin typeface="Calibri"/>
                  <a:ea typeface="Calibri"/>
                  <a:cs typeface="Calibri"/>
                  <a:sym typeface="Calibri"/>
                </a:rPr>
                <a:t>Communication latérale ou technique - communications internes entre les membres du personnel</a:t>
              </a:r>
              <a:endParaRPr sz="2700">
                <a:solidFill>
                  <a:schemeClr val="dk1"/>
                </a:solidFill>
                <a:latin typeface="Calibri"/>
                <a:ea typeface="Calibri"/>
                <a:cs typeface="Calibri"/>
                <a:sym typeface="Calibri"/>
              </a:endParaRPr>
            </a:p>
            <a:p>
              <a:pPr indent="0" lvl="0" marL="0" marR="0" rtl="0" algn="l">
                <a:lnSpc>
                  <a:spcPct val="90000"/>
                </a:lnSpc>
                <a:spcBef>
                  <a:spcPts val="465"/>
                </a:spcBef>
                <a:spcAft>
                  <a:spcPts val="0"/>
                </a:spcAft>
                <a:buNone/>
              </a:pPr>
              <a:r>
                <a:t/>
              </a:r>
              <a:endParaRPr sz="2700">
                <a:solidFill>
                  <a:schemeClr val="dk1"/>
                </a:solidFill>
                <a:latin typeface="Calibri"/>
                <a:ea typeface="Calibri"/>
                <a:cs typeface="Calibri"/>
                <a:sym typeface="Calibri"/>
              </a:endParaRPr>
            </a:p>
          </p:txBody>
        </p:sp>
        <p:sp>
          <p:nvSpPr>
            <p:cNvPr id="84" name="Google Shape;84;p5"/>
            <p:cNvSpPr/>
            <p:nvPr/>
          </p:nvSpPr>
          <p:spPr>
            <a:xfrm>
              <a:off x="6860132" y="215974"/>
              <a:ext cx="6017604" cy="892800"/>
            </a:xfrm>
            <a:prstGeom prst="rect">
              <a:avLst/>
            </a:prstGeom>
            <a:gradFill>
              <a:gsLst>
                <a:gs pos="0">
                  <a:srgbClr val="827692"/>
                </a:gs>
                <a:gs pos="80000">
                  <a:srgbClr val="AB9CC0"/>
                </a:gs>
                <a:gs pos="100000">
                  <a:srgbClr val="AC9DC1"/>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5"/>
            <p:cNvSpPr txBox="1"/>
            <p:nvPr/>
          </p:nvSpPr>
          <p:spPr>
            <a:xfrm>
              <a:off x="6860132" y="215974"/>
              <a:ext cx="6017604" cy="892800"/>
            </a:xfrm>
            <a:prstGeom prst="rect">
              <a:avLst/>
            </a:prstGeom>
            <a:noFill/>
            <a:ln>
              <a:noFill/>
            </a:ln>
          </p:spPr>
          <p:txBody>
            <a:bodyPr anchorCtr="0" anchor="ctr" bIns="125975" lIns="220450" spcFirstLastPara="1" rIns="220450" wrap="square" tIns="125975">
              <a:noAutofit/>
            </a:bodyPr>
            <a:lstStyle/>
            <a:p>
              <a:pPr indent="0" lvl="0" marL="0" marR="0" rtl="0" algn="ctr">
                <a:lnSpc>
                  <a:spcPct val="90000"/>
                </a:lnSpc>
                <a:spcBef>
                  <a:spcPts val="0"/>
                </a:spcBef>
                <a:spcAft>
                  <a:spcPts val="0"/>
                </a:spcAft>
                <a:buClr>
                  <a:schemeClr val="dk1"/>
                </a:buClr>
                <a:buSzPts val="1100"/>
                <a:buFont typeface="Arial"/>
                <a:buNone/>
              </a:pPr>
              <a:r>
                <a:rPr lang="en-US" sz="2900">
                  <a:solidFill>
                    <a:schemeClr val="lt1"/>
                  </a:solidFill>
                  <a:latin typeface="Calibri"/>
                  <a:ea typeface="Calibri"/>
                  <a:cs typeface="Calibri"/>
                  <a:sym typeface="Calibri"/>
                </a:rPr>
                <a:t>Communication externe des entreprises</a:t>
              </a:r>
              <a:endParaRPr sz="2900">
                <a:solidFill>
                  <a:schemeClr val="lt1"/>
                </a:solidFill>
                <a:latin typeface="Calibri"/>
                <a:ea typeface="Calibri"/>
                <a:cs typeface="Calibri"/>
                <a:sym typeface="Calibri"/>
              </a:endParaRPr>
            </a:p>
          </p:txBody>
        </p:sp>
        <p:sp>
          <p:nvSpPr>
            <p:cNvPr id="86" name="Google Shape;86;p5"/>
            <p:cNvSpPr/>
            <p:nvPr/>
          </p:nvSpPr>
          <p:spPr>
            <a:xfrm>
              <a:off x="6860132" y="1108774"/>
              <a:ext cx="6017604" cy="4084560"/>
            </a:xfrm>
            <a:prstGeom prst="rect">
              <a:avLst/>
            </a:prstGeom>
            <a:solidFill>
              <a:srgbClr val="D7D1DF">
                <a:alpha val="89411"/>
              </a:srgbClr>
            </a:solidFill>
            <a:ln cap="flat" cmpd="sng" w="9525">
              <a:solidFill>
                <a:srgbClr val="D7D1DF">
                  <a:alpha val="89411"/>
                </a:srgbClr>
              </a:solidFill>
              <a:prstDash val="solid"/>
              <a:round/>
              <a:headEnd len="sm" w="sm" type="none"/>
              <a:tailEnd len="sm" w="sm" type="none"/>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 name="Google Shape;87;p5"/>
            <p:cNvSpPr txBox="1"/>
            <p:nvPr/>
          </p:nvSpPr>
          <p:spPr>
            <a:xfrm>
              <a:off x="6860132" y="1108774"/>
              <a:ext cx="6017604" cy="4084560"/>
            </a:xfrm>
            <a:prstGeom prst="rect">
              <a:avLst/>
            </a:prstGeom>
            <a:noFill/>
            <a:ln>
              <a:noFill/>
            </a:ln>
          </p:spPr>
          <p:txBody>
            <a:bodyPr anchorCtr="0" anchor="t" bIns="248025" lIns="165350" spcFirstLastPara="1" rIns="220450" wrap="square" tIns="165350">
              <a:noAutofit/>
            </a:bodyPr>
            <a:lstStyle/>
            <a:p>
              <a:pPr indent="-266700" lvl="1" marL="285750" marR="0" rtl="0" algn="l">
                <a:lnSpc>
                  <a:spcPct val="90000"/>
                </a:lnSpc>
                <a:spcBef>
                  <a:spcPts val="465"/>
                </a:spcBef>
                <a:spcAft>
                  <a:spcPts val="0"/>
                </a:spcAft>
                <a:buClr>
                  <a:schemeClr val="dk1"/>
                </a:buClr>
                <a:buSzPts val="2800"/>
                <a:buFont typeface="Calibri"/>
                <a:buChar char="•"/>
              </a:pPr>
              <a:r>
                <a:rPr lang="en-US" sz="2800">
                  <a:solidFill>
                    <a:schemeClr val="dk1"/>
                  </a:solidFill>
                  <a:latin typeface="Calibri"/>
                  <a:ea typeface="Calibri"/>
                  <a:cs typeface="Calibri"/>
                  <a:sym typeface="Calibri"/>
                </a:rPr>
                <a:t>Toute communication qui quitte votre entreprise. Elle concerne les fournisseurs, les clients, toute personne ou tout objet ayant un impact sur votre marque/entreprise.</a:t>
              </a:r>
              <a:endParaRPr sz="2800">
                <a:solidFill>
                  <a:schemeClr val="dk1"/>
                </a:solidFill>
                <a:latin typeface="Calibri"/>
                <a:ea typeface="Calibri"/>
                <a:cs typeface="Calibri"/>
                <a:sym typeface="Calibri"/>
              </a:endParaRPr>
            </a:p>
            <a:p>
              <a:pPr indent="-266700" lvl="1" marL="285750" marR="0" rtl="0" algn="l">
                <a:lnSpc>
                  <a:spcPct val="90000"/>
                </a:lnSpc>
                <a:spcBef>
                  <a:spcPts val="465"/>
                </a:spcBef>
                <a:spcAft>
                  <a:spcPts val="0"/>
                </a:spcAft>
                <a:buClr>
                  <a:schemeClr val="dk1"/>
                </a:buClr>
                <a:buSzPts val="2800"/>
                <a:buFont typeface="Calibri"/>
                <a:buChar char="•"/>
              </a:pPr>
              <a:r>
                <a:rPr lang="en-US" sz="2800">
                  <a:solidFill>
                    <a:schemeClr val="dk1"/>
                  </a:solidFill>
                  <a:latin typeface="Calibri"/>
                  <a:ea typeface="Calibri"/>
                  <a:cs typeface="Calibri"/>
                  <a:sym typeface="Calibri"/>
                </a:rPr>
                <a:t>Les relations publiques sont une forme spécifique de communication externe (voir l'unité "Compétences numériques").</a:t>
              </a:r>
              <a:endParaRPr sz="2800">
                <a:solidFill>
                  <a:schemeClr val="dk1"/>
                </a:solidFill>
                <a:latin typeface="Calibri"/>
                <a:ea typeface="Calibri"/>
                <a:cs typeface="Calibri"/>
                <a:sym typeface="Calibri"/>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6"/>
          <p:cNvSpPr txBox="1"/>
          <p:nvPr/>
        </p:nvSpPr>
        <p:spPr>
          <a:xfrm>
            <a:off x="1447800" y="1573300"/>
            <a:ext cx="11440800" cy="2555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4000">
                <a:solidFill>
                  <a:srgbClr val="660066"/>
                </a:solidFill>
                <a:latin typeface="Calibri"/>
                <a:ea typeface="Calibri"/>
                <a:cs typeface="Calibri"/>
                <a:sym typeface="Calibri"/>
              </a:rPr>
              <a:t>1. À quoi ressemble une communication d'entreprise efficace ?</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1" sz="4000">
              <a:solidFill>
                <a:srgbClr val="660066"/>
              </a:solidFill>
              <a:latin typeface="Calibri"/>
              <a:ea typeface="Calibri"/>
              <a:cs typeface="Calibri"/>
              <a:sym typeface="Calibri"/>
            </a:endParaRPr>
          </a:p>
        </p:txBody>
      </p:sp>
      <p:sp>
        <p:nvSpPr>
          <p:cNvPr id="93" name="Google Shape;93;p6"/>
          <p:cNvSpPr txBox="1"/>
          <p:nvPr/>
        </p:nvSpPr>
        <p:spPr>
          <a:xfrm>
            <a:off x="685800" y="2300227"/>
            <a:ext cx="13182600" cy="523200"/>
          </a:xfrm>
          <a:prstGeom prst="rect">
            <a:avLst/>
          </a:prstGeom>
          <a:noFill/>
          <a:ln>
            <a:noFill/>
          </a:ln>
        </p:spPr>
        <p:txBody>
          <a:bodyPr anchorCtr="0" anchor="t" bIns="45700" lIns="91425" spcFirstLastPara="1" rIns="91425" wrap="square" tIns="45700">
            <a:spAutoFit/>
          </a:bodyPr>
          <a:lstStyle/>
          <a:p>
            <a:pPr indent="-279400" lvl="0" marL="457200" marR="0" rtl="0" algn="l">
              <a:lnSpc>
                <a:spcPct val="100000"/>
              </a:lnSpc>
              <a:spcBef>
                <a:spcPts val="0"/>
              </a:spcBef>
              <a:spcAft>
                <a:spcPts val="0"/>
              </a:spcAft>
              <a:buClr>
                <a:schemeClr val="dk1"/>
              </a:buClr>
              <a:buSzPts val="2800"/>
              <a:buFont typeface="Arial"/>
              <a:buNone/>
            </a:pPr>
            <a:r>
              <a:t/>
            </a:r>
            <a:endParaRPr b="1" i="0" sz="2800" u="none" cap="none" strike="noStrike">
              <a:solidFill>
                <a:schemeClr val="dk1"/>
              </a:solidFill>
              <a:latin typeface="Calibri"/>
              <a:ea typeface="Calibri"/>
              <a:cs typeface="Calibri"/>
              <a:sym typeface="Calibri"/>
            </a:endParaRPr>
          </a:p>
        </p:txBody>
      </p:sp>
      <p:sp>
        <p:nvSpPr>
          <p:cNvPr id="94" name="Google Shape;94;p6"/>
          <p:cNvSpPr txBox="1"/>
          <p:nvPr/>
        </p:nvSpPr>
        <p:spPr>
          <a:xfrm>
            <a:off x="1447810" y="3134375"/>
            <a:ext cx="13182600" cy="5633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sz="4000">
                <a:solidFill>
                  <a:schemeClr val="dk1"/>
                </a:solidFill>
                <a:latin typeface="Calibri"/>
                <a:ea typeface="Calibri"/>
                <a:cs typeface="Calibri"/>
                <a:sym typeface="Calibri"/>
              </a:rPr>
              <a:t>Une communication professionnelle réussie peut signifier</a:t>
            </a:r>
            <a:endParaRPr sz="40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4000">
              <a:solidFill>
                <a:schemeClr val="dk1"/>
              </a:solidFill>
              <a:latin typeface="Calibri"/>
              <a:ea typeface="Calibri"/>
              <a:cs typeface="Calibri"/>
              <a:sym typeface="Calibri"/>
            </a:endParaRPr>
          </a:p>
          <a:p>
            <a:pPr indent="-571500" lvl="0" marL="571500" marR="0" rtl="0" algn="l">
              <a:lnSpc>
                <a:spcPct val="100000"/>
              </a:lnSpc>
              <a:spcBef>
                <a:spcPts val="0"/>
              </a:spcBef>
              <a:spcAft>
                <a:spcPts val="0"/>
              </a:spcAft>
              <a:buClr>
                <a:schemeClr val="dk1"/>
              </a:buClr>
              <a:buSzPts val="4000"/>
              <a:buChar char="•"/>
            </a:pPr>
            <a:r>
              <a:rPr lang="en-US" sz="4000">
                <a:solidFill>
                  <a:schemeClr val="dk1"/>
                </a:solidFill>
                <a:latin typeface="Calibri"/>
                <a:ea typeface="Calibri"/>
                <a:cs typeface="Calibri"/>
                <a:sym typeface="Calibri"/>
              </a:rPr>
              <a:t>Moins de distractions, par exemple pas de surcharge de courrier électronique ! Cela laisse plus de place à la réflexion et à la créativité.</a:t>
            </a:r>
            <a:endParaRPr sz="4000">
              <a:solidFill>
                <a:schemeClr val="dk1"/>
              </a:solidFill>
              <a:latin typeface="Calibri"/>
              <a:ea typeface="Calibri"/>
              <a:cs typeface="Calibri"/>
              <a:sym typeface="Calibri"/>
            </a:endParaRPr>
          </a:p>
          <a:p>
            <a:pPr indent="-571500" lvl="0" marL="571500" marR="0" rtl="0" algn="l">
              <a:lnSpc>
                <a:spcPct val="100000"/>
              </a:lnSpc>
              <a:spcBef>
                <a:spcPts val="0"/>
              </a:spcBef>
              <a:spcAft>
                <a:spcPts val="0"/>
              </a:spcAft>
              <a:buClr>
                <a:schemeClr val="dk1"/>
              </a:buClr>
              <a:buSzPts val="4000"/>
              <a:buChar char="•"/>
            </a:pPr>
            <a:r>
              <a:rPr lang="en-US" sz="4000">
                <a:solidFill>
                  <a:schemeClr val="dk1"/>
                </a:solidFill>
                <a:latin typeface="Calibri"/>
                <a:ea typeface="Calibri"/>
                <a:cs typeface="Calibri"/>
                <a:sym typeface="Calibri"/>
              </a:rPr>
              <a:t>Un échange clair de communications entre les départements/domaines d'activité, par exemple entre vous et votre vendeur.</a:t>
            </a:r>
            <a:endParaRPr sz="4000">
              <a:solidFill>
                <a:schemeClr val="dk1"/>
              </a:solidFill>
              <a:latin typeface="Calibri"/>
              <a:ea typeface="Calibri"/>
              <a:cs typeface="Calibri"/>
              <a:sym typeface="Calibri"/>
            </a:endParaRPr>
          </a:p>
          <a:p>
            <a:pPr indent="-571500" lvl="0" marL="571500" marR="0" rtl="0" algn="l">
              <a:lnSpc>
                <a:spcPct val="100000"/>
              </a:lnSpc>
              <a:spcBef>
                <a:spcPts val="0"/>
              </a:spcBef>
              <a:spcAft>
                <a:spcPts val="0"/>
              </a:spcAft>
              <a:buClr>
                <a:schemeClr val="dk1"/>
              </a:buClr>
              <a:buSzPts val="4000"/>
              <a:buChar char="•"/>
            </a:pPr>
            <a:r>
              <a:rPr lang="en-US" sz="4000">
                <a:solidFill>
                  <a:schemeClr val="dk1"/>
                </a:solidFill>
                <a:latin typeface="Calibri"/>
                <a:ea typeface="Calibri"/>
                <a:cs typeface="Calibri"/>
                <a:sym typeface="Calibri"/>
              </a:rPr>
              <a:t>Un meilleur service à la clientèle</a:t>
            </a:r>
            <a:endParaRPr sz="40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7"/>
          <p:cNvSpPr txBox="1"/>
          <p:nvPr/>
        </p:nvSpPr>
        <p:spPr>
          <a:xfrm>
            <a:off x="1455899" y="1409700"/>
            <a:ext cx="14303400" cy="1323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lang="en-US" sz="4000">
                <a:solidFill>
                  <a:srgbClr val="660066"/>
                </a:solidFill>
                <a:latin typeface="Calibri"/>
                <a:ea typeface="Calibri"/>
                <a:cs typeface="Calibri"/>
                <a:sym typeface="Calibri"/>
              </a:rPr>
              <a:t>2. Comment rédiger mon plan de communication </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rPr b="1" lang="en-US" sz="4000">
                <a:solidFill>
                  <a:srgbClr val="660066"/>
                </a:solidFill>
                <a:latin typeface="Calibri"/>
                <a:ea typeface="Calibri"/>
                <a:cs typeface="Calibri"/>
                <a:sym typeface="Calibri"/>
              </a:rPr>
              <a:t>d'entreprise ?</a:t>
            </a:r>
            <a:endParaRPr b="1" i="0" sz="4000" u="none" cap="none" strike="noStrike">
              <a:solidFill>
                <a:srgbClr val="660066"/>
              </a:solidFill>
              <a:latin typeface="Calibri"/>
              <a:ea typeface="Calibri"/>
              <a:cs typeface="Calibri"/>
              <a:sym typeface="Calibri"/>
            </a:endParaRPr>
          </a:p>
        </p:txBody>
      </p:sp>
      <p:sp>
        <p:nvSpPr>
          <p:cNvPr id="100" name="Google Shape;100;p7"/>
          <p:cNvSpPr txBox="1"/>
          <p:nvPr/>
        </p:nvSpPr>
        <p:spPr>
          <a:xfrm>
            <a:off x="1143000" y="2117586"/>
            <a:ext cx="15552600" cy="7726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t/>
            </a:r>
            <a:endParaRPr b="1" i="0" sz="32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400"/>
              <a:buFont typeface="Arial"/>
              <a:buNone/>
            </a:pPr>
            <a:r>
              <a:rPr b="1" lang="en-US" sz="2400">
                <a:solidFill>
                  <a:srgbClr val="9900CC"/>
                </a:solidFill>
                <a:latin typeface="Calibri"/>
                <a:ea typeface="Calibri"/>
                <a:cs typeface="Calibri"/>
                <a:sym typeface="Calibri"/>
              </a:rPr>
              <a:t>S'ENTRAÎNER</a:t>
            </a:r>
            <a:endParaRPr b="1" i="0" sz="2400" u="none" cap="none" strike="noStrike">
              <a:solidFill>
                <a:srgbClr val="9900CC"/>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2400"/>
              <a:buFont typeface="Arial"/>
              <a:buNone/>
            </a:pPr>
            <a:r>
              <a:t/>
            </a:r>
            <a:endParaRPr b="1" i="0" sz="2400" u="none" cap="none" strike="noStrike">
              <a:solidFill>
                <a:srgbClr val="9900CC"/>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200"/>
              <a:buFont typeface="Arial"/>
              <a:buNone/>
            </a:pPr>
            <a:r>
              <a:rPr b="1" lang="en-US" sz="3200">
                <a:solidFill>
                  <a:schemeClr val="dk1"/>
                </a:solidFill>
                <a:latin typeface="Calibri"/>
                <a:ea typeface="Calibri"/>
                <a:cs typeface="Calibri"/>
                <a:sym typeface="Calibri"/>
              </a:rPr>
              <a:t>Suivez ces étapes simples :</a:t>
            </a:r>
            <a:endParaRPr b="1" i="0" sz="3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3200">
                <a:solidFill>
                  <a:schemeClr val="dk1"/>
                </a:solidFill>
                <a:latin typeface="Calibri"/>
                <a:ea typeface="Calibri"/>
                <a:cs typeface="Calibri"/>
                <a:sym typeface="Calibri"/>
              </a:rPr>
              <a:t>1. Fixez des objectifs clairs - demandez-vous ce que vous devez faire. Peut-être que votre entreprise se développe très rapidement et que vous perdez le fil de l'information. Ou peut-être souhaitez-vous améliorer l'évaluation de vos clients.</a:t>
            </a:r>
            <a:endParaRPr sz="3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3200">
                <a:solidFill>
                  <a:schemeClr val="dk1"/>
                </a:solidFill>
                <a:latin typeface="Calibri"/>
                <a:ea typeface="Calibri"/>
                <a:cs typeface="Calibri"/>
                <a:sym typeface="Calibri"/>
              </a:rPr>
              <a:t>2. Identifiez AVEC QUI vous devez communiquer - clients, fournisseurs, etc. et COMBIEN DE FOIS.</a:t>
            </a:r>
            <a:endParaRPr sz="3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3200">
                <a:solidFill>
                  <a:schemeClr val="dk1"/>
                </a:solidFill>
                <a:latin typeface="Calibri"/>
                <a:ea typeface="Calibri"/>
                <a:cs typeface="Calibri"/>
                <a:sym typeface="Calibri"/>
              </a:rPr>
              <a:t>3. Décidez des meilleures méthodes de communication pour votre entreprise, par exemple les courriels, les enquêtes, les réunions en face à face.</a:t>
            </a:r>
            <a:endParaRPr sz="3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3200">
                <a:solidFill>
                  <a:schemeClr val="dk1"/>
                </a:solidFill>
                <a:latin typeface="Calibri"/>
                <a:ea typeface="Calibri"/>
                <a:cs typeface="Calibri"/>
                <a:sym typeface="Calibri"/>
              </a:rPr>
              <a:t>4. Décidez ensuite des meilleurs outils pour votre entreprise, par exemple Google Drive ou Dropbox pour la communication interne.</a:t>
            </a:r>
            <a:endParaRPr sz="3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3200">
                <a:solidFill>
                  <a:schemeClr val="dk1"/>
                </a:solidFill>
                <a:latin typeface="Calibri"/>
                <a:ea typeface="Calibri"/>
                <a:cs typeface="Calibri"/>
                <a:sym typeface="Calibri"/>
              </a:rPr>
              <a:t>5. Documentez le processus et revoyez-le tous les trimestres.</a:t>
            </a:r>
            <a:endParaRPr sz="3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3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200"/>
              <a:buFont typeface="Arial"/>
              <a:buNone/>
            </a:pPr>
            <a:r>
              <a:t/>
            </a:r>
            <a:endParaRPr sz="3200">
              <a:solidFill>
                <a:schemeClr val="dk1"/>
              </a:solidFill>
              <a:latin typeface="Calibri"/>
              <a:ea typeface="Calibri"/>
              <a:cs typeface="Calibri"/>
              <a:sym typeface="Calibri"/>
            </a:endParaRPr>
          </a:p>
        </p:txBody>
      </p:sp>
      <p:sp>
        <p:nvSpPr>
          <p:cNvPr descr="Business Communication: What it Means, Why it Matters &amp; More" id="101" name="Google Shape;101;p7"/>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102" name="Google Shape;102;p7"/>
          <p:cNvPicPr preferRelativeResize="0"/>
          <p:nvPr/>
        </p:nvPicPr>
        <p:blipFill rotWithShape="1">
          <a:blip r:embed="rId3">
            <a:alphaModFix/>
          </a:blip>
          <a:srcRect b="0" l="0" r="0" t="0"/>
          <a:stretch/>
        </p:blipFill>
        <p:spPr>
          <a:xfrm>
            <a:off x="13164675" y="2413425"/>
            <a:ext cx="3423400" cy="1711700"/>
          </a:xfrm>
          <a:prstGeom prst="rect">
            <a:avLst/>
          </a:prstGeom>
          <a:noFill/>
          <a:ln>
            <a:noFill/>
          </a:ln>
        </p:spPr>
      </p:pic>
      <p:pic>
        <p:nvPicPr>
          <p:cNvPr id="103" name="Google Shape;103;p7"/>
          <p:cNvPicPr preferRelativeResize="0"/>
          <p:nvPr/>
        </p:nvPicPr>
        <p:blipFill rotWithShape="1">
          <a:blip r:embed="rId4">
            <a:alphaModFix/>
          </a:blip>
          <a:srcRect b="0" l="0" r="0" t="0"/>
          <a:stretch/>
        </p:blipFill>
        <p:spPr>
          <a:xfrm>
            <a:off x="3265075" y="2637700"/>
            <a:ext cx="762000" cy="762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8"/>
          <p:cNvSpPr txBox="1"/>
          <p:nvPr/>
        </p:nvSpPr>
        <p:spPr>
          <a:xfrm>
            <a:off x="1455899" y="1409700"/>
            <a:ext cx="13974600" cy="1800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3700">
                <a:solidFill>
                  <a:srgbClr val="660066"/>
                </a:solidFill>
                <a:latin typeface="Calibri"/>
                <a:ea typeface="Calibri"/>
                <a:cs typeface="Calibri"/>
                <a:sym typeface="Calibri"/>
              </a:rPr>
              <a:t>2. À quoi ressemble un plan de communication d'entreprise ?</a:t>
            </a:r>
            <a:endParaRPr b="1" sz="37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37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1" sz="3700">
              <a:solidFill>
                <a:srgbClr val="660066"/>
              </a:solidFill>
              <a:latin typeface="Calibri"/>
              <a:ea typeface="Calibri"/>
              <a:cs typeface="Calibri"/>
              <a:sym typeface="Calibri"/>
            </a:endParaRPr>
          </a:p>
        </p:txBody>
      </p:sp>
      <p:sp>
        <p:nvSpPr>
          <p:cNvPr descr="Business Communication: What it Means, Why it Matters &amp; More" id="109" name="Google Shape;109;p8"/>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aphicFrame>
        <p:nvGraphicFramePr>
          <p:cNvPr id="110" name="Google Shape;110;p8"/>
          <p:cNvGraphicFramePr/>
          <p:nvPr/>
        </p:nvGraphicFramePr>
        <p:xfrm>
          <a:off x="1455906" y="2476500"/>
          <a:ext cx="3000000" cy="3000000"/>
        </p:xfrm>
        <a:graphic>
          <a:graphicData uri="http://schemas.openxmlformats.org/drawingml/2006/table">
            <a:tbl>
              <a:tblPr bandRow="1" firstRow="1">
                <a:noFill/>
                <a:tableStyleId>{911795B7-FC6F-4358-8807-3F0B19F4F013}</a:tableStyleId>
              </a:tblPr>
              <a:tblGrid>
                <a:gridCol w="2462450"/>
                <a:gridCol w="2462450"/>
                <a:gridCol w="2462450"/>
                <a:gridCol w="2462450"/>
                <a:gridCol w="2462450"/>
                <a:gridCol w="2462450"/>
              </a:tblGrid>
              <a:tr h="1538950">
                <a:tc>
                  <a:txBody>
                    <a:bodyPr/>
                    <a:lstStyle/>
                    <a:p>
                      <a:pPr indent="0" lvl="0" marL="0" marR="0" rtl="0" algn="l">
                        <a:lnSpc>
                          <a:spcPct val="100000"/>
                        </a:lnSpc>
                        <a:spcBef>
                          <a:spcPts val="0"/>
                        </a:spcBef>
                        <a:spcAft>
                          <a:spcPts val="0"/>
                        </a:spcAft>
                        <a:buClr>
                          <a:srgbClr val="000000"/>
                        </a:buClr>
                        <a:buSzPts val="1800"/>
                        <a:buFont typeface="Arial"/>
                        <a:buNone/>
                      </a:pPr>
                      <a:r>
                        <a:rPr lang="en-US" sz="1800"/>
                        <a:t>Objet du plan de communication</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en-US" sz="1800"/>
                        <a:t>Niveau d’urgence (échelle I-5)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en-US" sz="1800"/>
                        <a:t>Qui est concerné ?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en-US" sz="1800"/>
                        <a:t>Buts</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en-US" sz="1800" u="none" cap="none" strike="noStrike"/>
                        <a:t>Actions</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en-US" sz="1800" u="none" cap="none" strike="noStrike"/>
                        <a:t>Date</a:t>
                      </a:r>
                      <a:endParaRPr sz="1800" u="none" cap="none" strike="noStrike"/>
                    </a:p>
                  </a:txBody>
                  <a:tcPr marT="45725" marB="45725" marR="91450" marL="91450"/>
                </a:tc>
              </a:tr>
              <a:tr h="891625">
                <a:tc>
                  <a:txBody>
                    <a:bodyPr/>
                    <a:lstStyle/>
                    <a:p>
                      <a:pPr indent="0" lvl="0" marL="0" marR="0" rtl="0" algn="l">
                        <a:lnSpc>
                          <a:spcPct val="100000"/>
                        </a:lnSpc>
                        <a:spcBef>
                          <a:spcPts val="0"/>
                        </a:spcBef>
                        <a:spcAft>
                          <a:spcPts val="0"/>
                        </a:spcAft>
                        <a:buClr>
                          <a:srgbClr val="000000"/>
                        </a:buClr>
                        <a:buSzPts val="1800"/>
                        <a:buFont typeface="Arial"/>
                        <a:buNone/>
                      </a:pPr>
                      <a:r>
                        <a:rPr lang="en-US" sz="1800"/>
                        <a:t>Nouveau packaging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en-US" sz="1800" u="none" cap="none" strike="noStrike"/>
                        <a:t>1</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en-US" sz="1800"/>
                        <a:t>Graphistes, commerciaux…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chemeClr val="dk1"/>
                        </a:buClr>
                        <a:buSzPts val="1100"/>
                        <a:buFont typeface="Arial"/>
                        <a:buNone/>
                      </a:pPr>
                      <a:r>
                        <a:rPr lang="en-US" sz="1800"/>
                        <a:t>Délais respectés</a:t>
                      </a:r>
                      <a:endParaRPr sz="1800"/>
                    </a:p>
                    <a:p>
                      <a:pPr indent="0" lvl="0" marL="0" marR="0" rtl="0" algn="l">
                        <a:lnSpc>
                          <a:spcPct val="100000"/>
                        </a:lnSpc>
                        <a:spcBef>
                          <a:spcPts val="0"/>
                        </a:spcBef>
                        <a:spcAft>
                          <a:spcPts val="0"/>
                        </a:spcAft>
                        <a:buClr>
                          <a:schemeClr val="dk1"/>
                        </a:buClr>
                        <a:buSzPts val="1100"/>
                        <a:buFont typeface="Arial"/>
                        <a:buNone/>
                      </a:pPr>
                      <a:r>
                        <a:rPr lang="en-US" sz="1800"/>
                        <a:t>Campagne de lancement prête</a:t>
                      </a:r>
                      <a:endParaRPr sz="1800"/>
                    </a:p>
                    <a:p>
                      <a:pPr indent="0" lvl="0" marL="0" marR="0" rtl="0" algn="l">
                        <a:lnSpc>
                          <a:spcPct val="100000"/>
                        </a:lnSpc>
                        <a:spcBef>
                          <a:spcPts val="0"/>
                        </a:spcBef>
                        <a:spcAft>
                          <a:spcPts val="0"/>
                        </a:spcAft>
                        <a:buClr>
                          <a:schemeClr val="dk1"/>
                        </a:buClr>
                        <a:buSzPts val="1100"/>
                        <a:buFont typeface="Arial"/>
                        <a:buNone/>
                      </a:pPr>
                      <a:r>
                        <a:rPr lang="en-US" sz="1800"/>
                        <a:t>Messages convenus</a:t>
                      </a:r>
                      <a:endParaRPr sz="1800"/>
                    </a:p>
                  </a:txBody>
                  <a:tcPr marT="45725" marB="45725" marR="91450" marL="91450"/>
                </a:tc>
                <a:tc>
                  <a:txBody>
                    <a:bodyPr/>
                    <a:lstStyle/>
                    <a:p>
                      <a:pPr indent="0" lvl="0" marL="0" marR="0" rtl="0" algn="l">
                        <a:lnSpc>
                          <a:spcPct val="100000"/>
                        </a:lnSpc>
                        <a:spcBef>
                          <a:spcPts val="0"/>
                        </a:spcBef>
                        <a:spcAft>
                          <a:spcPts val="0"/>
                        </a:spcAft>
                        <a:buClr>
                          <a:schemeClr val="dk1"/>
                        </a:buClr>
                        <a:buSzPts val="1100"/>
                        <a:buFont typeface="Arial"/>
                        <a:buNone/>
                      </a:pPr>
                      <a:r>
                        <a:rPr lang="en-US" sz="1800"/>
                        <a:t>Lancement du plan</a:t>
                      </a:r>
                      <a:endParaRPr sz="1800"/>
                    </a:p>
                    <a:p>
                      <a:pPr indent="0" lvl="0" marL="0" marR="0" rtl="0" algn="l">
                        <a:lnSpc>
                          <a:spcPct val="100000"/>
                        </a:lnSpc>
                        <a:spcBef>
                          <a:spcPts val="0"/>
                        </a:spcBef>
                        <a:spcAft>
                          <a:spcPts val="0"/>
                        </a:spcAft>
                        <a:buClr>
                          <a:schemeClr val="dk1"/>
                        </a:buClr>
                        <a:buSzPts val="1100"/>
                        <a:buFont typeface="Arial"/>
                        <a:buNone/>
                      </a:pPr>
                      <a:r>
                        <a:rPr lang="en-US" sz="1800"/>
                        <a:t>Planifier le message de la campagne</a:t>
                      </a:r>
                      <a:endParaRPr sz="1800"/>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en-US" sz="1800"/>
                        <a:t>à confirmer </a:t>
                      </a:r>
                      <a:endParaRPr sz="1800" u="none" cap="none" strike="noStrike"/>
                    </a:p>
                  </a:txBody>
                  <a:tcPr marT="45725" marB="45725" marR="91450" marL="91450"/>
                </a:tc>
              </a:tr>
              <a:tr h="891625">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r>
              <a:tr h="891625">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r>
              <a:tr h="891625">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2022-01-04T10:29:56Z</dcterms:created>
  <dc:creator>Monia Coppola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2022-01-04T00:00:00Z</vt:filetime>
  </property>
  <property fmtid="{D5CDD505-2E9C-101B-9397-08002B2CF9AE}" pid="3" name="Creator">
    <vt:lpwstr>Canva</vt:lpwstr>
  </property>
  <property fmtid="{D5CDD505-2E9C-101B-9397-08002B2CF9AE}" pid="4" name="LastSaved">
    <vt:filetime>2022-01-04T00:00:00Z</vt:filetime>
  </property>
</Properties>
</file>