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10287000" cx="18288000"/>
  <p:notesSz cx="18288000" cy="10287000"/>
  <p:embeddedFontLst>
    <p:embeddedFont>
      <p:font typeface="Roboto"/>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7" roundtripDataSignature="AMtx7mgVO6Md3CpwvHIKYxk4GPkAxyK5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 name="Google Shape;23;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befc54f912_0_1: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1befc54f912_0_1: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befc54f912_0_8: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1befc54f912_0_8: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98a7ebc9da_0_29: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198a7ebc9da_0_29: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befc54f912_0_26: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1befc54f912_0_26: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98a7ebc9da_0_53: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198a7ebc9da_0_53: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98a7ebc9da_0_80: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198a7ebc9da_0_80: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b21c3fd82a_0_53: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1b21c3fd82a_0_53: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b21c3fd82a_0_63: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1b21c3fd82a_0_63: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b21c3fd82a_0_69: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1b21c3fd82a_0_69: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b21c3fd82a_0_75: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1b21c3fd82a_0_75: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1befc54f912_0_57: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g1befc54f912_0_57: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 name="Google Shape;32;g1befc54f912_0_57:notes"/>
          <p:cNvSpPr txBox="1"/>
          <p:nvPr>
            <p:ph idx="12" type="sldNum"/>
          </p:nvPr>
        </p:nvSpPr>
        <p:spPr>
          <a:xfrm>
            <a:off x="10358438" y="9771063"/>
            <a:ext cx="7924800" cy="516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98a7ebc9da_0_103: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198a7ebc9da_0_103: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b285efeec5_0_5: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1b285efeec5_0_5: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b285efeec5_0_0: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g1b285efeec5_0_0: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bef6c5f351_0_4: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g1bef6c5f351_0_4: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bef6c5f351_0_10: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1bef6c5f351_0_10: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bef6c5f351_0_19: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1bef6c5f351_0_19: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bef6c5f351_0_26:notes"/>
          <p:cNvSpPr txBox="1"/>
          <p:nvPr>
            <p:ph idx="1" type="body"/>
          </p:nvPr>
        </p:nvSpPr>
        <p:spPr>
          <a:xfrm>
            <a:off x="1828800" y="4951413"/>
            <a:ext cx="14630400" cy="404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1bef6c5f351_0_26: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9"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1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a:off x="0" y="1"/>
            <a:ext cx="9144635" cy="1812688"/>
          </a:xfrm>
          <a:custGeom>
            <a:rect b="b" l="l" r="r" t="t"/>
            <a:pathLst>
              <a:path extrusionOk="0" h="3305175" w="9144635">
                <a:moveTo>
                  <a:pt x="0" y="3304911"/>
                </a:moveTo>
                <a:lnTo>
                  <a:pt x="0" y="0"/>
                </a:lnTo>
                <a:lnTo>
                  <a:pt x="7135660" y="0"/>
                </a:lnTo>
                <a:lnTo>
                  <a:pt x="9144210" y="595197"/>
                </a:lnTo>
                <a:lnTo>
                  <a:pt x="0" y="3304911"/>
                </a:lnTo>
                <a:close/>
              </a:path>
            </a:pathLst>
          </a:custGeom>
          <a:solidFill>
            <a:srgbClr val="93268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18"/>
          <p:cNvSpPr/>
          <p:nvPr/>
        </p:nvSpPr>
        <p:spPr>
          <a:xfrm>
            <a:off x="9144210" y="1"/>
            <a:ext cx="9144000" cy="1812688"/>
          </a:xfrm>
          <a:custGeom>
            <a:rect b="b" l="l" r="r" t="t"/>
            <a:pathLst>
              <a:path extrusionOk="0" h="3305175" w="9144000">
                <a:moveTo>
                  <a:pt x="9143788" y="3304786"/>
                </a:moveTo>
                <a:lnTo>
                  <a:pt x="0" y="595197"/>
                </a:lnTo>
                <a:lnTo>
                  <a:pt x="2008550" y="0"/>
                </a:lnTo>
                <a:lnTo>
                  <a:pt x="9143788" y="0"/>
                </a:lnTo>
                <a:lnTo>
                  <a:pt x="9143788" y="3304786"/>
                </a:lnTo>
                <a:close/>
              </a:path>
            </a:pathLst>
          </a:custGeom>
          <a:solidFill>
            <a:srgbClr val="CF9E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18"/>
          <p:cNvSpPr/>
          <p:nvPr/>
        </p:nvSpPr>
        <p:spPr>
          <a:xfrm>
            <a:off x="7135659" y="0"/>
            <a:ext cx="4017645" cy="326667"/>
          </a:xfrm>
          <a:custGeom>
            <a:rect b="b" l="l" r="r" t="t"/>
            <a:pathLst>
              <a:path extrusionOk="0" h="595630" w="4017645">
                <a:moveTo>
                  <a:pt x="2008550" y="595197"/>
                </a:moveTo>
                <a:lnTo>
                  <a:pt x="0" y="0"/>
                </a:lnTo>
                <a:lnTo>
                  <a:pt x="4017101" y="0"/>
                </a:lnTo>
                <a:lnTo>
                  <a:pt x="2008550" y="595197"/>
                </a:lnTo>
                <a:close/>
              </a:path>
            </a:pathLst>
          </a:custGeom>
          <a:solidFill>
            <a:srgbClr val="640D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18"/>
          <p:cNvSpPr/>
          <p:nvPr/>
        </p:nvSpPr>
        <p:spPr>
          <a:xfrm>
            <a:off x="1028700" y="1028712"/>
            <a:ext cx="16230600" cy="8229600"/>
          </a:xfrm>
          <a:custGeom>
            <a:rect b="b" l="l" r="r" t="t"/>
            <a:pathLst>
              <a:path extrusionOk="0" h="8229600" w="1623060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 name="Google Shape;14;p18"/>
          <p:cNvPicPr preferRelativeResize="0"/>
          <p:nvPr/>
        </p:nvPicPr>
        <p:blipFill rotWithShape="1">
          <a:blip r:embed="rId1">
            <a:alphaModFix/>
          </a:blip>
          <a:srcRect b="0" l="0" r="0" t="0"/>
          <a:stretch/>
        </p:blipFill>
        <p:spPr>
          <a:xfrm>
            <a:off x="1028700" y="9258300"/>
            <a:ext cx="3198719" cy="702057"/>
          </a:xfrm>
          <a:prstGeom prst="rect">
            <a:avLst/>
          </a:prstGeom>
          <a:noFill/>
          <a:ln>
            <a:noFill/>
          </a:ln>
        </p:spPr>
      </p:pic>
      <p:sp>
        <p:nvSpPr>
          <p:cNvPr id="15" name="Google Shape;15;p18"/>
          <p:cNvSpPr txBox="1"/>
          <p:nvPr/>
        </p:nvSpPr>
        <p:spPr>
          <a:xfrm>
            <a:off x="4648200" y="9412402"/>
            <a:ext cx="12611100" cy="474300"/>
          </a:xfrm>
          <a:prstGeom prst="rect">
            <a:avLst/>
          </a:prstGeom>
          <a:noFill/>
          <a:ln>
            <a:noFill/>
          </a:ln>
        </p:spPr>
        <p:txBody>
          <a:bodyPr anchorCtr="0" anchor="t" bIns="45700" lIns="91425" spcFirstLastPara="1" rIns="91425" wrap="square" tIns="45700">
            <a:spAutoFit/>
          </a:bodyPr>
          <a:lstStyle/>
          <a:p>
            <a:pPr indent="0" lvl="0" marL="12700" marR="0" rtl="0" algn="just">
              <a:lnSpc>
                <a:spcPct val="106785"/>
              </a:lnSpc>
              <a:spcBef>
                <a:spcPts val="0"/>
              </a:spcBef>
              <a:spcAft>
                <a:spcPts val="0"/>
              </a:spcAft>
              <a:buClr>
                <a:srgbClr val="000000"/>
              </a:buClr>
              <a:buSzPts val="1400"/>
              <a:buFont typeface="Arial"/>
              <a:buNone/>
            </a:pPr>
            <a:r>
              <a:rPr lang="en-GB" sz="1200">
                <a:solidFill>
                  <a:srgbClr val="404040"/>
                </a:solidFill>
              </a:rPr>
              <a:t>Financé par l’Union européenne. Les points de vue et avis exprimés n’engagent toutefois que leur(s) auteur(s) et ne reflètent pas nécessairement ceux de l’Union européenne ou de l’Agence exécutive européenne pour l’éducation et la culture (EACEA). Ni l’Union européenne ni l’EACEA ne sauraient en être tenues pour responsables</a:t>
            </a:r>
            <a:endParaRPr b="0" i="0" sz="1400" u="none" cap="none" strike="noStrike">
              <a:solidFill>
                <a:srgbClr val="000000"/>
              </a:solidFill>
              <a:latin typeface="Arial"/>
              <a:ea typeface="Arial"/>
              <a:cs typeface="Arial"/>
              <a:sym typeface="Arial"/>
            </a:endParaRPr>
          </a:p>
        </p:txBody>
      </p:sp>
      <p:sp>
        <p:nvSpPr>
          <p:cNvPr id="16" name="Google Shape;16;p18"/>
          <p:cNvSpPr/>
          <p:nvPr/>
        </p:nvSpPr>
        <p:spPr>
          <a:xfrm>
            <a:off x="9137374" y="1"/>
            <a:ext cx="9144000" cy="1812688"/>
          </a:xfrm>
          <a:custGeom>
            <a:rect b="b" l="l" r="r" t="t"/>
            <a:pathLst>
              <a:path extrusionOk="0" h="3305175" w="9144000">
                <a:moveTo>
                  <a:pt x="9143788" y="3304786"/>
                </a:moveTo>
                <a:lnTo>
                  <a:pt x="0" y="595197"/>
                </a:lnTo>
                <a:lnTo>
                  <a:pt x="2008550" y="0"/>
                </a:lnTo>
                <a:lnTo>
                  <a:pt x="9143788" y="0"/>
                </a:lnTo>
                <a:lnTo>
                  <a:pt x="9143788" y="3304786"/>
                </a:lnTo>
                <a:close/>
              </a:path>
            </a:pathLst>
          </a:custGeom>
          <a:solidFill>
            <a:srgbClr val="CF9E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18"/>
          <p:cNvSpPr/>
          <p:nvPr/>
        </p:nvSpPr>
        <p:spPr>
          <a:xfrm>
            <a:off x="7128823" y="0"/>
            <a:ext cx="4017645" cy="326667"/>
          </a:xfrm>
          <a:custGeom>
            <a:rect b="b" l="l" r="r" t="t"/>
            <a:pathLst>
              <a:path extrusionOk="0" h="595630" w="4017645">
                <a:moveTo>
                  <a:pt x="2008550" y="595197"/>
                </a:moveTo>
                <a:lnTo>
                  <a:pt x="0" y="0"/>
                </a:lnTo>
                <a:lnTo>
                  <a:pt x="4017101" y="0"/>
                </a:lnTo>
                <a:lnTo>
                  <a:pt x="2008550" y="595197"/>
                </a:lnTo>
                <a:close/>
              </a:path>
            </a:pathLst>
          </a:custGeom>
          <a:solidFill>
            <a:srgbClr val="640D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 name="Google Shape;18;p18"/>
          <p:cNvPicPr preferRelativeResize="0"/>
          <p:nvPr/>
        </p:nvPicPr>
        <p:blipFill rotWithShape="1">
          <a:blip r:embed="rId2">
            <a:alphaModFix/>
          </a:blip>
          <a:srcRect b="0" l="0" r="0" t="0"/>
          <a:stretch/>
        </p:blipFill>
        <p:spPr>
          <a:xfrm>
            <a:off x="14325600" y="1465438"/>
            <a:ext cx="2749826" cy="69450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pinterest.fr/" TargetMode="External"/><Relationship Id="rId4" Type="http://schemas.openxmlformats.org/officeDocument/2006/relationships/image" Target="../media/image7.png"/><Relationship Id="rId5" Type="http://schemas.openxmlformats.org/officeDocument/2006/relationships/hyperlink" Target="https://miro.com/fr/" TargetMode="External"/><Relationship Id="rId6" Type="http://schemas.openxmlformats.org/officeDocument/2006/relationships/image" Target="../media/image16.png"/><Relationship Id="rId7"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b="0" l="0" r="0" t="0"/>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b="0" l="0" r="0" t="0"/>
          <a:stretch/>
        </p:blipFill>
        <p:spPr>
          <a:xfrm>
            <a:off x="1028700" y="9258300"/>
            <a:ext cx="3198719" cy="702057"/>
          </a:xfrm>
          <a:prstGeom prst="rect">
            <a:avLst/>
          </a:prstGeom>
          <a:noFill/>
          <a:ln>
            <a:noFill/>
          </a:ln>
        </p:spPr>
      </p:pic>
      <p:sp>
        <p:nvSpPr>
          <p:cNvPr id="27" name="Google Shape;27;p1"/>
          <p:cNvSpPr txBox="1"/>
          <p:nvPr/>
        </p:nvSpPr>
        <p:spPr>
          <a:xfrm>
            <a:off x="8344700" y="6045525"/>
            <a:ext cx="1995900" cy="320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Helvetica Neue"/>
                <a:ea typeface="Helvetica Neue"/>
                <a:cs typeface="Helvetica Neue"/>
                <a:sym typeface="Helvetica Neue"/>
              </a:rPr>
              <a:t>dewproject.eu</a:t>
            </a:r>
            <a:endParaRPr b="0" i="0" sz="2000" u="none" cap="none" strike="noStrike">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91500"/>
            <a:ext cx="11811000" cy="2839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lang="en-GB" sz="4400">
                <a:solidFill>
                  <a:srgbClr val="660066"/>
                </a:solidFill>
                <a:latin typeface="Calibri"/>
                <a:ea typeface="Calibri"/>
                <a:cs typeface="Calibri"/>
                <a:sym typeface="Calibri"/>
              </a:rPr>
              <a:t>Entrepreneuriat</a:t>
            </a:r>
            <a:endParaRPr b="1" i="0" sz="4400" u="none" cap="none" strike="noStrike">
              <a:solidFill>
                <a:srgbClr val="660066"/>
              </a:solidFill>
              <a:latin typeface="Calibri"/>
              <a:ea typeface="Calibri"/>
              <a:cs typeface="Calibri"/>
              <a:sym typeface="Calibri"/>
            </a:endParaRPr>
          </a:p>
          <a:p>
            <a:pPr indent="0" lvl="0" marL="12700" marR="0" rtl="0" algn="ctr">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Clr>
                <a:srgbClr val="000000"/>
              </a:buClr>
              <a:buSzPts val="4400"/>
              <a:buFont typeface="Arial"/>
              <a:buNone/>
            </a:pPr>
            <a:r>
              <a:rPr lang="en-GB" sz="4400">
                <a:solidFill>
                  <a:schemeClr val="dk1"/>
                </a:solidFill>
                <a:latin typeface="Calibri"/>
                <a:ea typeface="Calibri"/>
                <a:cs typeface="Calibri"/>
                <a:sym typeface="Calibri"/>
              </a:rPr>
              <a:t>Partenaire</a:t>
            </a:r>
            <a:r>
              <a:rPr b="0" i="0" lang="en-GB" sz="4400" u="none" cap="none" strike="noStrike">
                <a:solidFill>
                  <a:schemeClr val="dk1"/>
                </a:solidFill>
                <a:latin typeface="Calibri"/>
                <a:ea typeface="Calibri"/>
                <a:cs typeface="Calibri"/>
                <a:sym typeface="Calibri"/>
              </a:rPr>
              <a:t>: Silversap</a:t>
            </a:r>
            <a:endParaRPr b="0" i="0" sz="4400" u="none" cap="none" strike="noStrike">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befc54f912_0_1"/>
          <p:cNvSpPr txBox="1"/>
          <p:nvPr/>
        </p:nvSpPr>
        <p:spPr>
          <a:xfrm>
            <a:off x="1447800" y="1277275"/>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Unité 2 : Cr</a:t>
            </a:r>
            <a:r>
              <a:rPr lang="en-GB" sz="3400"/>
              <a:t>é</a:t>
            </a:r>
            <a:r>
              <a:rPr b="0" i="0" lang="en-GB" sz="3400" u="none" cap="none" strike="noStrike">
                <a:solidFill>
                  <a:srgbClr val="000000"/>
                </a:solidFill>
                <a:latin typeface="Arial"/>
                <a:ea typeface="Arial"/>
                <a:cs typeface="Arial"/>
                <a:sym typeface="Arial"/>
              </a:rPr>
              <a:t>ativit</a:t>
            </a:r>
            <a:r>
              <a:rPr lang="en-GB" sz="3400"/>
              <a:t>é</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2. </a:t>
            </a:r>
            <a:r>
              <a:rPr lang="en-GB" sz="2400">
                <a:solidFill>
                  <a:srgbClr val="93268F"/>
                </a:solidFill>
                <a:latin typeface="Calibri"/>
                <a:ea typeface="Calibri"/>
                <a:cs typeface="Calibri"/>
                <a:sym typeface="Calibri"/>
              </a:rPr>
              <a:t>Utilisation de la pensée divergente et convergente pour améliorer la créativité </a:t>
            </a:r>
            <a:endParaRPr b="0" i="0" sz="4600" u="none" cap="none" strike="noStrike">
              <a:solidFill>
                <a:srgbClr val="93268F"/>
              </a:solidFill>
              <a:latin typeface="Arial"/>
              <a:ea typeface="Arial"/>
              <a:cs typeface="Arial"/>
              <a:sym typeface="Arial"/>
            </a:endParaRPr>
          </a:p>
        </p:txBody>
      </p:sp>
      <p:sp>
        <p:nvSpPr>
          <p:cNvPr id="112" name="Google Shape;112;g1befc54f912_0_1"/>
          <p:cNvSpPr txBox="1"/>
          <p:nvPr/>
        </p:nvSpPr>
        <p:spPr>
          <a:xfrm>
            <a:off x="1255375" y="2262475"/>
            <a:ext cx="15392400" cy="1144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00"/>
              <a:buFont typeface="Arial"/>
              <a:buNone/>
            </a:pPr>
            <a:r>
              <a:rPr b="1" lang="en-GB" sz="2300">
                <a:solidFill>
                  <a:srgbClr val="2C2F34"/>
                </a:solidFill>
                <a:highlight>
                  <a:srgbClr val="FFFFFF"/>
                </a:highlight>
                <a:latin typeface="Roboto"/>
                <a:ea typeface="Roboto"/>
                <a:cs typeface="Roboto"/>
                <a:sym typeface="Roboto"/>
              </a:rPr>
              <a:t>Comment pouvons-nous adopter une pensée plus divergente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1200" u="none" cap="none" strike="noStrike">
              <a:solidFill>
                <a:srgbClr val="151B26"/>
              </a:solidFill>
              <a:latin typeface="Calibri"/>
              <a:ea typeface="Calibri"/>
              <a:cs typeface="Calibri"/>
              <a:sym typeface="Calibri"/>
            </a:endParaRPr>
          </a:p>
          <a:p>
            <a:pPr indent="-374650" lvl="0" marL="457200" marR="0" rtl="0" algn="l">
              <a:lnSpc>
                <a:spcPct val="100000"/>
              </a:lnSpc>
              <a:spcBef>
                <a:spcPts val="0"/>
              </a:spcBef>
              <a:spcAft>
                <a:spcPts val="0"/>
              </a:spcAft>
              <a:buClr>
                <a:srgbClr val="151B26"/>
              </a:buClr>
              <a:buSzPts val="2300"/>
              <a:buFont typeface="Calibri"/>
              <a:buAutoNum type="arabicPeriod"/>
            </a:pPr>
            <a:r>
              <a:rPr b="1" lang="en-GB" sz="2300">
                <a:solidFill>
                  <a:srgbClr val="151B26"/>
                </a:solidFill>
                <a:latin typeface="Calibri"/>
                <a:ea typeface="Calibri"/>
                <a:cs typeface="Calibri"/>
                <a:sym typeface="Calibri"/>
              </a:rPr>
              <a:t>Réfléchir</a:t>
            </a:r>
            <a:r>
              <a:rPr b="1" lang="en-GB" sz="2300">
                <a:solidFill>
                  <a:srgbClr val="151B26"/>
                </a:solidFill>
                <a:latin typeface="Calibri"/>
                <a:ea typeface="Calibri"/>
                <a:cs typeface="Calibri"/>
                <a:sym typeface="Calibri"/>
              </a:rPr>
              <a:t> à sa pensée :</a:t>
            </a:r>
            <a:r>
              <a:rPr b="1" i="0" lang="en-GB" sz="2300" u="none" cap="none" strike="noStrike">
                <a:solidFill>
                  <a:srgbClr val="151B26"/>
                </a:solidFill>
                <a:latin typeface="Calibri"/>
                <a:ea typeface="Calibri"/>
                <a:cs typeface="Calibri"/>
                <a:sym typeface="Calibri"/>
              </a:rPr>
              <a:t> </a:t>
            </a:r>
            <a:r>
              <a:rPr lang="en-GB" sz="2300">
                <a:solidFill>
                  <a:srgbClr val="151B26"/>
                </a:solidFill>
                <a:latin typeface="Calibri"/>
                <a:ea typeface="Calibri"/>
                <a:cs typeface="Calibri"/>
                <a:sym typeface="Calibri"/>
              </a:rPr>
              <a:t>Prenez le temps de réfléchir à votre façon de penser, étape par étape. En ajoutant des étapes à votre schéma de pensée, la pensée divergente deviendra plus facile à acquérir. Par exemple, vous pouvez prendre une demi-heure à une heure pour vous détendre avant de rédiger des e-mails contenant des décisions importantes. </a:t>
            </a:r>
            <a:r>
              <a:rPr lang="en-GB" sz="2300">
                <a:solidFill>
                  <a:srgbClr val="151B26"/>
                </a:solidFill>
                <a:latin typeface="Calibri"/>
                <a:ea typeface="Calibri"/>
                <a:cs typeface="Calibri"/>
                <a:sym typeface="Calibri"/>
              </a:rPr>
              <a:t> </a:t>
            </a:r>
            <a:endParaRPr b="0" i="0" sz="2300" u="none" cap="none" strike="noStrike">
              <a:solidFill>
                <a:srgbClr val="151B26"/>
              </a:solidFill>
              <a:latin typeface="Calibri"/>
              <a:ea typeface="Calibri"/>
              <a:cs typeface="Calibri"/>
              <a:sym typeface="Calibri"/>
            </a:endParaRPr>
          </a:p>
          <a:p>
            <a:pPr indent="-374650" lvl="0" marL="457200" marR="0" rtl="0" algn="l">
              <a:lnSpc>
                <a:spcPct val="100000"/>
              </a:lnSpc>
              <a:spcBef>
                <a:spcPts val="0"/>
              </a:spcBef>
              <a:spcAft>
                <a:spcPts val="0"/>
              </a:spcAft>
              <a:buClr>
                <a:srgbClr val="151B26"/>
              </a:buClr>
              <a:buSzPts val="2300"/>
              <a:buFont typeface="Calibri"/>
              <a:buAutoNum type="arabicPeriod"/>
            </a:pPr>
            <a:r>
              <a:rPr b="1" lang="en-GB" sz="2300">
                <a:solidFill>
                  <a:srgbClr val="151B26"/>
                </a:solidFill>
                <a:latin typeface="Calibri"/>
                <a:ea typeface="Calibri"/>
                <a:cs typeface="Calibri"/>
                <a:sym typeface="Calibri"/>
              </a:rPr>
              <a:t>Utiliser le brainstorming et le mind mapping : </a:t>
            </a:r>
            <a:r>
              <a:rPr b="0" i="0" lang="en-GB" sz="2300" u="none" cap="none" strike="noStrike">
                <a:solidFill>
                  <a:srgbClr val="151B26"/>
                </a:solidFill>
                <a:latin typeface="Calibri"/>
                <a:ea typeface="Calibri"/>
                <a:cs typeface="Calibri"/>
                <a:sym typeface="Calibri"/>
              </a:rPr>
              <a:t> </a:t>
            </a:r>
            <a:r>
              <a:rPr lang="en-GB" sz="2300">
                <a:solidFill>
                  <a:srgbClr val="151B26"/>
                </a:solidFill>
                <a:latin typeface="Calibri"/>
                <a:ea typeface="Calibri"/>
                <a:cs typeface="Calibri"/>
                <a:sym typeface="Calibri"/>
              </a:rPr>
              <a:t>Le brainstorming et les cartes heuristiques sont des outils qui stimulent la pensée divergente, car ils vous permettent d'élargir votre perception et de générer de nouvelles idées. </a:t>
            </a:r>
            <a:endParaRPr sz="2300">
              <a:solidFill>
                <a:srgbClr val="151B26"/>
              </a:solidFill>
              <a:latin typeface="Calibri"/>
              <a:ea typeface="Calibri"/>
              <a:cs typeface="Calibri"/>
              <a:sym typeface="Calibri"/>
            </a:endParaRPr>
          </a:p>
          <a:p>
            <a:pPr indent="0" lvl="0" marL="457200" marR="0" rtl="0" algn="l">
              <a:lnSpc>
                <a:spcPct val="100000"/>
              </a:lnSpc>
              <a:spcBef>
                <a:spcPts val="0"/>
              </a:spcBef>
              <a:spcAft>
                <a:spcPts val="0"/>
              </a:spcAft>
              <a:buNone/>
            </a:pPr>
            <a:r>
              <a:rPr lang="en-GB" sz="2300">
                <a:solidFill>
                  <a:srgbClr val="151B26"/>
                </a:solidFill>
                <a:latin typeface="Calibri"/>
                <a:ea typeface="Calibri"/>
                <a:cs typeface="Calibri"/>
                <a:sym typeface="Calibri"/>
              </a:rPr>
              <a:t>Les cartes mentales sont une forme de brainstorming dans laquelle vous réalisez un diagramme de tâches, de mots, de concepts ou d'autres éléments liés au concept global, ce qui vous permet de visualiser vos pensées et de générer de nouvelles idées sans vous soucier de la structure. </a:t>
            </a:r>
            <a:endParaRPr sz="2300">
              <a:solidFill>
                <a:srgbClr val="151B26"/>
              </a:solidFill>
              <a:latin typeface="Calibri"/>
              <a:ea typeface="Calibri"/>
              <a:cs typeface="Calibri"/>
              <a:sym typeface="Calibri"/>
            </a:endParaRPr>
          </a:p>
          <a:p>
            <a:pPr indent="-374650" lvl="0" marL="457200" marR="0" rtl="0" algn="l">
              <a:lnSpc>
                <a:spcPct val="100000"/>
              </a:lnSpc>
              <a:spcBef>
                <a:spcPts val="0"/>
              </a:spcBef>
              <a:spcAft>
                <a:spcPts val="0"/>
              </a:spcAft>
              <a:buClr>
                <a:srgbClr val="151B26"/>
              </a:buClr>
              <a:buSzPts val="2300"/>
              <a:buFont typeface="Calibri"/>
              <a:buAutoNum type="arabicPeriod"/>
            </a:pPr>
            <a:r>
              <a:rPr b="1" lang="en-GB" sz="2300">
                <a:solidFill>
                  <a:srgbClr val="151B26"/>
                </a:solidFill>
                <a:latin typeface="Calibri"/>
                <a:ea typeface="Calibri"/>
                <a:cs typeface="Calibri"/>
                <a:sym typeface="Calibri"/>
              </a:rPr>
              <a:t>Libérez-vous des contraintes de temps :</a:t>
            </a:r>
            <a:r>
              <a:rPr b="0" i="0" lang="en-GB" sz="2300" u="none" cap="none" strike="noStrike">
                <a:solidFill>
                  <a:srgbClr val="151B26"/>
                </a:solidFill>
                <a:latin typeface="Calibri"/>
                <a:ea typeface="Calibri"/>
                <a:cs typeface="Calibri"/>
                <a:sym typeface="Calibri"/>
              </a:rPr>
              <a:t> </a:t>
            </a:r>
            <a:r>
              <a:rPr lang="en-GB" sz="2300">
                <a:solidFill>
                  <a:srgbClr val="151B26"/>
                </a:solidFill>
                <a:latin typeface="Calibri"/>
                <a:ea typeface="Calibri"/>
                <a:cs typeface="Calibri"/>
                <a:sym typeface="Calibri"/>
              </a:rPr>
              <a:t>Avant de prendre une décision importante ou de résoudre un problème, il est important de se libérer de toute contrainte de temps afin de ne pas se sentir obligé de se limiter à la pensée convergente. </a:t>
            </a:r>
            <a:endParaRPr sz="2300">
              <a:solidFill>
                <a:srgbClr val="151B26"/>
              </a:solidFill>
              <a:latin typeface="Calibri"/>
              <a:ea typeface="Calibri"/>
              <a:cs typeface="Calibri"/>
              <a:sym typeface="Calibri"/>
            </a:endParaRPr>
          </a:p>
          <a:p>
            <a:pPr indent="0" lvl="0" marL="0" marR="0" rtl="0" algn="l">
              <a:lnSpc>
                <a:spcPct val="100000"/>
              </a:lnSpc>
              <a:spcBef>
                <a:spcPts val="0"/>
              </a:spcBef>
              <a:spcAft>
                <a:spcPts val="0"/>
              </a:spcAft>
              <a:buNone/>
            </a:pPr>
            <a:r>
              <a:rPr lang="en-GB" sz="2300">
                <a:solidFill>
                  <a:srgbClr val="151B26"/>
                </a:solidFill>
                <a:latin typeface="Calibri"/>
                <a:ea typeface="Calibri"/>
                <a:cs typeface="Calibri"/>
                <a:sym typeface="Calibri"/>
              </a:rPr>
              <a:t>Exemples de techniques pour se libérer des contraintes de temps :</a:t>
            </a:r>
            <a:endParaRPr sz="2300">
              <a:solidFill>
                <a:srgbClr val="151B26"/>
              </a:solidFill>
              <a:latin typeface="Calibri"/>
              <a:ea typeface="Calibri"/>
              <a:cs typeface="Calibri"/>
              <a:sym typeface="Calibri"/>
            </a:endParaRPr>
          </a:p>
          <a:p>
            <a:pPr indent="-374650" lvl="0" marL="457200" marR="0" rtl="0" algn="l">
              <a:lnSpc>
                <a:spcPct val="100000"/>
              </a:lnSpc>
              <a:spcBef>
                <a:spcPts val="0"/>
              </a:spcBef>
              <a:spcAft>
                <a:spcPts val="0"/>
              </a:spcAft>
              <a:buClr>
                <a:srgbClr val="151B26"/>
              </a:buClr>
              <a:buSzPts val="2300"/>
              <a:buFont typeface="Calibri"/>
              <a:buChar char="●"/>
            </a:pPr>
            <a:r>
              <a:rPr lang="en-GB" sz="2300">
                <a:solidFill>
                  <a:srgbClr val="151B26"/>
                </a:solidFill>
                <a:latin typeface="Calibri"/>
                <a:ea typeface="Calibri"/>
                <a:cs typeface="Calibri"/>
                <a:sym typeface="Calibri"/>
              </a:rPr>
              <a:t>Demander l'ordre du jour avant une réunion pour pouvoir se préparer correctement </a:t>
            </a:r>
            <a:endParaRPr sz="2300">
              <a:solidFill>
                <a:srgbClr val="151B26"/>
              </a:solidFill>
              <a:latin typeface="Calibri"/>
              <a:ea typeface="Calibri"/>
              <a:cs typeface="Calibri"/>
              <a:sym typeface="Calibri"/>
            </a:endParaRPr>
          </a:p>
          <a:p>
            <a:pPr indent="-374650" lvl="0" marL="457200" marR="0" rtl="0" algn="l">
              <a:lnSpc>
                <a:spcPct val="100000"/>
              </a:lnSpc>
              <a:spcBef>
                <a:spcPts val="0"/>
              </a:spcBef>
              <a:spcAft>
                <a:spcPts val="0"/>
              </a:spcAft>
              <a:buClr>
                <a:srgbClr val="151B26"/>
              </a:buClr>
              <a:buSzPts val="2300"/>
              <a:buFont typeface="Calibri"/>
              <a:buChar char="●"/>
            </a:pPr>
            <a:r>
              <a:rPr lang="en-GB" sz="2300">
                <a:solidFill>
                  <a:srgbClr val="151B26"/>
                </a:solidFill>
                <a:latin typeface="Calibri"/>
                <a:ea typeface="Calibri"/>
                <a:cs typeface="Calibri"/>
                <a:sym typeface="Calibri"/>
              </a:rPr>
              <a:t>Utiliser la technique du timeboxing (voir glossaire) </a:t>
            </a:r>
            <a:endParaRPr sz="2300">
              <a:solidFill>
                <a:srgbClr val="151B26"/>
              </a:solidFill>
              <a:latin typeface="Calibri"/>
              <a:ea typeface="Calibri"/>
              <a:cs typeface="Calibri"/>
              <a:sym typeface="Calibri"/>
            </a:endParaRPr>
          </a:p>
          <a:p>
            <a:pPr indent="-374650" lvl="0" marL="457200" marR="0" rtl="0" algn="l">
              <a:lnSpc>
                <a:spcPct val="100000"/>
              </a:lnSpc>
              <a:spcBef>
                <a:spcPts val="0"/>
              </a:spcBef>
              <a:spcAft>
                <a:spcPts val="0"/>
              </a:spcAft>
              <a:buClr>
                <a:srgbClr val="151B26"/>
              </a:buClr>
              <a:buSzPts val="2300"/>
              <a:buFont typeface="Calibri"/>
              <a:buChar char="●"/>
            </a:pPr>
            <a:r>
              <a:rPr lang="en-GB" sz="2300">
                <a:solidFill>
                  <a:srgbClr val="151B26"/>
                </a:solidFill>
                <a:latin typeface="Calibri"/>
                <a:ea typeface="Calibri"/>
                <a:cs typeface="Calibri"/>
                <a:sym typeface="Calibri"/>
              </a:rPr>
              <a:t>Fixez vos propres échéances avant les fonctionnaires. Cela vous donne une marge de manœuvre si vous en avez besoin.</a:t>
            </a:r>
            <a:endParaRPr sz="2300">
              <a:solidFill>
                <a:srgbClr val="151B26"/>
              </a:solidFill>
              <a:latin typeface="Calibri"/>
              <a:ea typeface="Calibri"/>
              <a:cs typeface="Calibri"/>
              <a:sym typeface="Calibri"/>
            </a:endParaRPr>
          </a:p>
          <a:p>
            <a:pPr indent="0" lvl="0" marL="0" marR="0" rtl="0" algn="l">
              <a:lnSpc>
                <a:spcPct val="100000"/>
              </a:lnSpc>
              <a:spcBef>
                <a:spcPts val="0"/>
              </a:spcBef>
              <a:spcAft>
                <a:spcPts val="0"/>
              </a:spcAft>
              <a:buNone/>
            </a:pPr>
            <a:r>
              <a:rPr b="1" lang="en-GB" sz="2300">
                <a:solidFill>
                  <a:srgbClr val="2A2B2C"/>
                </a:solidFill>
                <a:latin typeface="Calibri"/>
                <a:ea typeface="Calibri"/>
                <a:cs typeface="Calibri"/>
                <a:sym typeface="Calibri"/>
              </a:rPr>
              <a:t>4.	Soyez curieux et audacieux :</a:t>
            </a:r>
            <a:r>
              <a:rPr lang="en-GB" sz="2300">
                <a:solidFill>
                  <a:srgbClr val="2A2B2C"/>
                </a:solidFill>
                <a:latin typeface="Calibri"/>
                <a:ea typeface="Calibri"/>
                <a:cs typeface="Calibri"/>
                <a:sym typeface="Calibri"/>
              </a:rPr>
              <a:t>Par habitude, ou par peur de prendre des risques, nous avons tendance à rester confinés à la pensée convergente. Or, un bon chef de projet doit savoir passer de la pensée convergente à la pensée divergente selon que la situation exige une solution rapide et structurée ou un esprit ouvert. La subjectivité n'est pas toujours nécessaire, mais vous devrez souvent combiner les deux types de pensée pour réussir dans votre rôle de leader.</a:t>
            </a:r>
            <a:endParaRPr sz="2300">
              <a:solidFill>
                <a:srgbClr val="2A2B2C"/>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300">
              <a:solidFill>
                <a:srgbClr val="2A2B2C"/>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300">
              <a:solidFill>
                <a:srgbClr val="2A2B2C"/>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457200" marR="0" rtl="0" algn="l">
              <a:lnSpc>
                <a:spcPct val="100000"/>
              </a:lnSpc>
              <a:spcBef>
                <a:spcPts val="300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3000"/>
              </a:spcBef>
              <a:spcAft>
                <a:spcPts val="0"/>
              </a:spcAft>
              <a:buClr>
                <a:srgbClr val="000000"/>
              </a:buClr>
              <a:buSzPts val="2300"/>
              <a:buFont typeface="Arial"/>
              <a:buNone/>
            </a:pPr>
            <a:r>
              <a:t/>
            </a:r>
            <a:endParaRPr b="1"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89999"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3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befc54f912_0_8"/>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a:t>
            </a:r>
            <a:r>
              <a:rPr lang="en-GB" sz="3400"/>
              <a:t>é 2 : Créativité </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lang="en-GB" sz="2400">
                <a:solidFill>
                  <a:srgbClr val="93268F"/>
                </a:solidFill>
                <a:latin typeface="Calibri"/>
                <a:ea typeface="Calibri"/>
                <a:cs typeface="Calibri"/>
                <a:sym typeface="Calibri"/>
              </a:rPr>
              <a:t>3. Outils de réflexion créative pour s'adapter au travail quotidien</a:t>
            </a:r>
            <a:endParaRPr b="0" i="0" sz="4600" u="none" cap="none" strike="noStrike">
              <a:solidFill>
                <a:srgbClr val="93268F"/>
              </a:solidFill>
              <a:latin typeface="Arial"/>
              <a:ea typeface="Arial"/>
              <a:cs typeface="Arial"/>
              <a:sym typeface="Arial"/>
            </a:endParaRPr>
          </a:p>
        </p:txBody>
      </p:sp>
      <p:sp>
        <p:nvSpPr>
          <p:cNvPr id="118" name="Google Shape;118;g1befc54f912_0_8"/>
          <p:cNvSpPr/>
          <p:nvPr/>
        </p:nvSpPr>
        <p:spPr>
          <a:xfrm>
            <a:off x="1773925" y="3582000"/>
            <a:ext cx="3818700" cy="38187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1befc54f912_0_8"/>
          <p:cNvSpPr/>
          <p:nvPr/>
        </p:nvSpPr>
        <p:spPr>
          <a:xfrm>
            <a:off x="7158450" y="3582000"/>
            <a:ext cx="3818700" cy="38187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1befc54f912_0_8"/>
          <p:cNvSpPr/>
          <p:nvPr/>
        </p:nvSpPr>
        <p:spPr>
          <a:xfrm>
            <a:off x="12542975" y="3582000"/>
            <a:ext cx="3818700" cy="3818700"/>
          </a:xfrm>
          <a:prstGeom prst="ellipse">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g1befc54f912_0_8">
            <a:hlinkClick r:id="rId3"/>
          </p:cNvPr>
          <p:cNvPicPr preferRelativeResize="0"/>
          <p:nvPr/>
        </p:nvPicPr>
        <p:blipFill rotWithShape="1">
          <a:blip r:embed="rId4">
            <a:alphaModFix/>
          </a:blip>
          <a:srcRect b="0" l="0" r="0" t="0"/>
          <a:stretch/>
        </p:blipFill>
        <p:spPr>
          <a:xfrm>
            <a:off x="8265622" y="7474725"/>
            <a:ext cx="1604375" cy="1604375"/>
          </a:xfrm>
          <a:prstGeom prst="rect">
            <a:avLst/>
          </a:prstGeom>
          <a:noFill/>
          <a:ln>
            <a:noFill/>
          </a:ln>
        </p:spPr>
      </p:pic>
      <p:sp>
        <p:nvSpPr>
          <p:cNvPr id="122" name="Google Shape;122;g1befc54f912_0_8"/>
          <p:cNvSpPr txBox="1"/>
          <p:nvPr/>
        </p:nvSpPr>
        <p:spPr>
          <a:xfrm>
            <a:off x="-769675" y="3537550"/>
            <a:ext cx="8525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3" name="Google Shape;123;g1befc54f912_0_8">
            <a:hlinkClick r:id="rId5"/>
          </p:cNvPr>
          <p:cNvPicPr preferRelativeResize="0"/>
          <p:nvPr/>
        </p:nvPicPr>
        <p:blipFill rotWithShape="1">
          <a:blip r:embed="rId6">
            <a:alphaModFix/>
          </a:blip>
          <a:srcRect b="0" l="0" r="0" t="0"/>
          <a:stretch/>
        </p:blipFill>
        <p:spPr>
          <a:xfrm>
            <a:off x="2612325" y="7537275"/>
            <a:ext cx="2141908" cy="1604375"/>
          </a:xfrm>
          <a:prstGeom prst="rect">
            <a:avLst/>
          </a:prstGeom>
          <a:noFill/>
          <a:ln>
            <a:noFill/>
          </a:ln>
        </p:spPr>
      </p:pic>
      <p:pic>
        <p:nvPicPr>
          <p:cNvPr id="124" name="Google Shape;124;g1befc54f912_0_8"/>
          <p:cNvPicPr preferRelativeResize="0"/>
          <p:nvPr/>
        </p:nvPicPr>
        <p:blipFill rotWithShape="1">
          <a:blip r:embed="rId7">
            <a:alphaModFix/>
          </a:blip>
          <a:srcRect b="0" l="0" r="0" t="0"/>
          <a:stretch/>
        </p:blipFill>
        <p:spPr>
          <a:xfrm>
            <a:off x="13520750" y="7410995"/>
            <a:ext cx="2141900" cy="1730655"/>
          </a:xfrm>
          <a:prstGeom prst="rect">
            <a:avLst/>
          </a:prstGeom>
          <a:noFill/>
          <a:ln>
            <a:noFill/>
          </a:ln>
        </p:spPr>
      </p:pic>
      <p:sp>
        <p:nvSpPr>
          <p:cNvPr id="125" name="Google Shape;125;g1befc54f912_0_8"/>
          <p:cNvSpPr txBox="1"/>
          <p:nvPr/>
        </p:nvSpPr>
        <p:spPr>
          <a:xfrm>
            <a:off x="2010775" y="4660188"/>
            <a:ext cx="33450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000000"/>
                </a:solidFill>
              </a:rPr>
              <a:t> Mindmapper</a:t>
            </a:r>
            <a:r>
              <a:rPr b="0" i="0" lang="en-GB" sz="3200" u="none" cap="none" strike="noStrike">
                <a:solidFill>
                  <a:srgbClr val="000000"/>
                </a:solidFill>
                <a:latin typeface="Arial"/>
                <a:ea typeface="Arial"/>
                <a:cs typeface="Arial"/>
                <a:sym typeface="Arial"/>
              </a:rPr>
              <a:t> sur la plateforme Miro</a:t>
            </a:r>
            <a:endParaRPr b="0" i="0" sz="3200" u="none" cap="none" strike="noStrike">
              <a:solidFill>
                <a:srgbClr val="000000"/>
              </a:solidFill>
              <a:latin typeface="Arial"/>
              <a:ea typeface="Arial"/>
              <a:cs typeface="Arial"/>
              <a:sym typeface="Arial"/>
            </a:endParaRPr>
          </a:p>
        </p:txBody>
      </p:sp>
      <p:sp>
        <p:nvSpPr>
          <p:cNvPr id="126" name="Google Shape;126;g1befc54f912_0_8"/>
          <p:cNvSpPr txBox="1"/>
          <p:nvPr/>
        </p:nvSpPr>
        <p:spPr>
          <a:xfrm>
            <a:off x="7395300" y="4916788"/>
            <a:ext cx="33450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200"/>
              <a:buFont typeface="Arial"/>
              <a:buNone/>
            </a:pPr>
            <a:r>
              <a:rPr b="1" lang="en-GB" sz="3200"/>
              <a:t>S’inspirer</a:t>
            </a:r>
            <a:r>
              <a:rPr lang="en-GB" sz="3200"/>
              <a:t> sur Pinterest</a:t>
            </a:r>
            <a:endParaRPr b="0" i="0" sz="3200" u="none" cap="none" strike="noStrike">
              <a:solidFill>
                <a:srgbClr val="000000"/>
              </a:solidFill>
              <a:latin typeface="Arial"/>
              <a:ea typeface="Arial"/>
              <a:cs typeface="Arial"/>
              <a:sym typeface="Arial"/>
            </a:endParaRPr>
          </a:p>
        </p:txBody>
      </p:sp>
      <p:sp>
        <p:nvSpPr>
          <p:cNvPr id="127" name="Google Shape;127;g1befc54f912_0_8"/>
          <p:cNvSpPr txBox="1"/>
          <p:nvPr/>
        </p:nvSpPr>
        <p:spPr>
          <a:xfrm>
            <a:off x="12779825" y="4131488"/>
            <a:ext cx="3345000" cy="350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lang="en-GB" sz="2300">
                <a:solidFill>
                  <a:schemeClr val="dk1"/>
                </a:solidFill>
                <a:latin typeface="Calibri"/>
                <a:ea typeface="Calibri"/>
                <a:cs typeface="Calibri"/>
                <a:sym typeface="Calibri"/>
              </a:rPr>
              <a:t>Utiliser un </a:t>
            </a:r>
            <a:r>
              <a:rPr b="1" lang="en-GB" sz="2300">
                <a:solidFill>
                  <a:schemeClr val="dk1"/>
                </a:solidFill>
                <a:latin typeface="Calibri"/>
                <a:ea typeface="Calibri"/>
                <a:cs typeface="Calibri"/>
                <a:sym typeface="Calibri"/>
              </a:rPr>
              <a:t>livre à idées</a:t>
            </a:r>
            <a:r>
              <a:rPr b="0" i="0" lang="en-GB" sz="2300" u="none" cap="none" strike="noStrike">
                <a:solidFill>
                  <a:schemeClr val="dk1"/>
                </a:solidFill>
                <a:latin typeface="Calibri"/>
                <a:ea typeface="Calibri"/>
                <a:cs typeface="Calibri"/>
                <a:sym typeface="Calibri"/>
              </a:rPr>
              <a:t>. </a:t>
            </a:r>
            <a:endParaRPr b="0" i="0" sz="23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GB" sz="2300">
                <a:solidFill>
                  <a:schemeClr val="dk1"/>
                </a:solidFill>
                <a:latin typeface="Calibri"/>
                <a:ea typeface="Calibri"/>
                <a:cs typeface="Calibri"/>
                <a:sym typeface="Calibri"/>
              </a:rPr>
              <a:t>Un cahier dans lequel vous devez écrire un mot, dessiner quelque chose et mettre une image chaque jour. Enlevez le désordre du cahier et utilisez-le comme un exutoire. </a:t>
            </a:r>
            <a:endParaRPr sz="23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98a7ebc9da_0_29"/>
          <p:cNvSpPr txBox="1"/>
          <p:nvPr/>
        </p:nvSpPr>
        <p:spPr>
          <a:xfrm>
            <a:off x="1447800" y="1351275"/>
            <a:ext cx="126915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rgbClr val="000000"/>
                </a:solidFill>
                <a:latin typeface="Arial"/>
                <a:ea typeface="Arial"/>
                <a:cs typeface="Arial"/>
                <a:sym typeface="Arial"/>
              </a:rPr>
              <a:t>Unité 3 : </a:t>
            </a:r>
            <a:r>
              <a:rPr b="1" lang="en-GB" sz="3400"/>
              <a:t>Confiance en soi </a:t>
            </a:r>
            <a:endParaRPr b="1"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600"/>
              <a:buFont typeface="Arial"/>
              <a:buNone/>
            </a:pPr>
            <a:r>
              <a:t/>
            </a:r>
            <a:endParaRPr b="0" i="0" sz="4600" u="none" cap="none" strike="noStrike">
              <a:solidFill>
                <a:srgbClr val="93268F"/>
              </a:solidFill>
              <a:latin typeface="Arial"/>
              <a:ea typeface="Arial"/>
              <a:cs typeface="Arial"/>
              <a:sym typeface="Arial"/>
            </a:endParaRPr>
          </a:p>
        </p:txBody>
      </p:sp>
      <p:sp>
        <p:nvSpPr>
          <p:cNvPr id="133" name="Google Shape;133;g198a7ebc9da_0_29"/>
          <p:cNvSpPr txBox="1"/>
          <p:nvPr/>
        </p:nvSpPr>
        <p:spPr>
          <a:xfrm>
            <a:off x="1447800" y="2042625"/>
            <a:ext cx="11249100" cy="8327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lang="en-GB" sz="2300">
                <a:solidFill>
                  <a:schemeClr val="dk1"/>
                </a:solidFill>
                <a:latin typeface="Calibri"/>
                <a:ea typeface="Calibri"/>
                <a:cs typeface="Calibri"/>
                <a:sym typeface="Calibri"/>
              </a:rPr>
              <a:t>La confiance en soi est une qualité essentielle pour se sentir bien dans sa vie. Elle se définit comme la conscience (ou la croyance) que l'on a la capacité de réussir. Les personnes confiantes croient qu'elles ont de bonnes capacités, quels que soient les événements extérieurs. Les personnes confiantes ne sont toutefois pas exemptes de craintes ou de doutes. C'est précisément cette capacité à croire en ses propres capacités malgré les émotions négatives qui est un signe de confiance en soi. Même lorsque les choses vont mal, elles continuent à croire en leur capacité à réussir.</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lang="en-GB" sz="2300">
                <a:solidFill>
                  <a:schemeClr val="dk1"/>
                </a:solidFill>
                <a:latin typeface="Calibri"/>
                <a:ea typeface="Calibri"/>
                <a:cs typeface="Calibri"/>
                <a:sym typeface="Calibri"/>
              </a:rPr>
              <a:t>Dans la vie quotidienne, cette qualité peut se traduire par la capacité à surmonter ses peurs, à aller de l'avant malgré les difficultés, à prendre la parole en public, à être charismatique, à ne pas se laisser stresser dans des situations difficiles, à avoir la volonté de défendre ses opinions indépendamment de ce que les autres pensent ou font, à avoir le courage d'essayer quelque chose de nouveau ou de se lancer dans un projet.</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lang="en-GB" sz="2300">
                <a:solidFill>
                  <a:schemeClr val="dk1"/>
                </a:solidFill>
                <a:latin typeface="Calibri"/>
                <a:ea typeface="Calibri"/>
                <a:cs typeface="Calibri"/>
                <a:sym typeface="Calibri"/>
              </a:rPr>
              <a:t>La bonne nouvelle est qu'être ou ne pas être confiant n'est pas une fatalité. Vous n'êtes pas né comme ça. La raison en est simple : la confiance en soi n'est pas une réalité, mais une croyance que nous construisons sur nous-mêmes au cours de notre vie. C'est un pur concept, une interprétation, une pensée qui n'existe pas dans le monde réel. La confiance en soi est donc une qualité qui se travaille, qui se développe avec le temps et qui peut être considérablement améliorée par un travail personnel approprié.</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pic>
        <p:nvPicPr>
          <p:cNvPr id="134" name="Google Shape;134;g198a7ebc9da_0_29"/>
          <p:cNvPicPr preferRelativeResize="0"/>
          <p:nvPr/>
        </p:nvPicPr>
        <p:blipFill rotWithShape="1">
          <a:blip r:embed="rId3">
            <a:alphaModFix/>
          </a:blip>
          <a:srcRect b="0" l="0" r="0" t="0"/>
          <a:stretch/>
        </p:blipFill>
        <p:spPr>
          <a:xfrm rot="5400000">
            <a:off x="11792549" y="4207274"/>
            <a:ext cx="6056825" cy="2852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1befc54f912_0_26"/>
          <p:cNvPicPr preferRelativeResize="0"/>
          <p:nvPr/>
        </p:nvPicPr>
        <p:blipFill rotWithShape="1">
          <a:blip r:embed="rId3">
            <a:alphaModFix/>
          </a:blip>
          <a:srcRect b="0" l="0" r="0" t="0"/>
          <a:stretch/>
        </p:blipFill>
        <p:spPr>
          <a:xfrm>
            <a:off x="12246480" y="-1234327"/>
            <a:ext cx="3930690" cy="2807636"/>
          </a:xfrm>
          <a:prstGeom prst="rect">
            <a:avLst/>
          </a:prstGeom>
          <a:noFill/>
          <a:ln>
            <a:noFill/>
          </a:ln>
        </p:spPr>
      </p:pic>
      <p:sp>
        <p:nvSpPr>
          <p:cNvPr id="140" name="Google Shape;140;g1befc54f912_0_26"/>
          <p:cNvSpPr/>
          <p:nvPr/>
        </p:nvSpPr>
        <p:spPr>
          <a:xfrm>
            <a:off x="9784400" y="1573300"/>
            <a:ext cx="786600" cy="615600"/>
          </a:xfrm>
          <a:prstGeom prst="rect">
            <a:avLst/>
          </a:prstGeom>
          <a:solidFill>
            <a:srgbClr val="CC66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1befc54f912_0_26"/>
          <p:cNvSpPr txBox="1"/>
          <p:nvPr/>
        </p:nvSpPr>
        <p:spPr>
          <a:xfrm>
            <a:off x="6668650" y="1573288"/>
            <a:ext cx="5458800" cy="1231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lang="en-GB" sz="3400"/>
              <a:t>Estime de soi   </a:t>
            </a:r>
            <a:r>
              <a:rPr b="0" i="0" lang="en-GB" sz="3400" u="none" cap="none" strike="noStrike">
                <a:solidFill>
                  <a:srgbClr val="000000"/>
                </a:solidFill>
                <a:latin typeface="Arial"/>
                <a:ea typeface="Arial"/>
                <a:cs typeface="Arial"/>
                <a:sym typeface="Arial"/>
              </a:rPr>
              <a:t> VS. </a:t>
            </a:r>
            <a:r>
              <a:rPr lang="en-GB" sz="3400"/>
              <a:t>Confiance en soi </a:t>
            </a:r>
            <a:endParaRPr b="0" i="0" sz="3400" u="none" cap="none" strike="noStrike">
              <a:solidFill>
                <a:srgbClr val="000000"/>
              </a:solidFill>
              <a:latin typeface="Arial"/>
              <a:ea typeface="Arial"/>
              <a:cs typeface="Arial"/>
              <a:sym typeface="Arial"/>
            </a:endParaRPr>
          </a:p>
        </p:txBody>
      </p:sp>
      <p:sp>
        <p:nvSpPr>
          <p:cNvPr id="142" name="Google Shape;142;g1befc54f912_0_26"/>
          <p:cNvSpPr txBox="1"/>
          <p:nvPr/>
        </p:nvSpPr>
        <p:spPr>
          <a:xfrm>
            <a:off x="1447800" y="3421225"/>
            <a:ext cx="15384000" cy="5264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1" lang="en-GB" sz="2400">
                <a:solidFill>
                  <a:schemeClr val="dk1"/>
                </a:solidFill>
                <a:latin typeface="Calibri"/>
                <a:ea typeface="Calibri"/>
                <a:cs typeface="Calibri"/>
                <a:sym typeface="Calibri"/>
              </a:rPr>
              <a:t>Quelle est la différence entre l'estime de soi et la confiance en soi ?  </a:t>
            </a:r>
            <a:endParaRPr b="1"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1" lang="en-GB" sz="2400">
                <a:solidFill>
                  <a:schemeClr val="dk1"/>
                </a:solidFill>
                <a:latin typeface="Calibri"/>
                <a:ea typeface="Calibri"/>
                <a:cs typeface="Calibri"/>
                <a:sym typeface="Calibri"/>
              </a:rPr>
              <a:t>La confiance en soi et l'estime de soi sont deux concepts souvent confondus. </a:t>
            </a:r>
            <a:endParaRPr b="1"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Ils sont de nature différente mais sont fortement liés. </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L'estime de soi est l'évaluation continue de ma valeur, l'importance que je me donne en tant que personne. Elle représente la valeur que je me donne. Elle se développe en étant fidèle à soi-même, en respectant ses besoins, ses émotions, ses limites, ses valeurs, etc.</a:t>
            </a:r>
            <a:endParaRPr sz="2400">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La confiance en soi s'acquiert lorsque l'on a une estime de soi suffisante. C'est l'évaluation réaliste et ponctuelle que je fais de mes capacités à faire face à une situation particulière. Elle représente la capacité que j'ai à me considérer comme tel. Elle se développe par l'accumulation d'expériences dans des domaines spécifiques. Il est tout à fait normal que je me sente peu sûr de moi lorsque je fais quelque chose de nouveau. Ce n'est qu'en m'exerçant à développer mes capacités que j'augmenterai ma confiance dans ce domaine. </a:t>
            </a:r>
            <a:endParaRPr sz="2400">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43" name="Google Shape;143;g1befc54f912_0_26"/>
          <p:cNvSpPr txBox="1"/>
          <p:nvPr/>
        </p:nvSpPr>
        <p:spPr>
          <a:xfrm>
            <a:off x="1447800" y="1573300"/>
            <a:ext cx="51018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a:t>
            </a:r>
            <a:r>
              <a:rPr lang="en-GB" sz="3400"/>
              <a:t>é : Confiance en soi</a:t>
            </a:r>
            <a:r>
              <a:rPr b="0" i="0" lang="en-GB" sz="3400" u="none" cap="none" strike="noStrike">
                <a:solidFill>
                  <a:srgbClr val="000000"/>
                </a:solidFill>
                <a:latin typeface="Arial"/>
                <a:ea typeface="Arial"/>
                <a:cs typeface="Arial"/>
                <a:sym typeface="Arial"/>
              </a:rPr>
              <a:t> </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1.</a:t>
            </a:r>
            <a:r>
              <a:rPr lang="en-GB" sz="2400">
                <a:solidFill>
                  <a:srgbClr val="93268F"/>
                </a:solidFill>
                <a:latin typeface="Calibri"/>
                <a:ea typeface="Calibri"/>
                <a:cs typeface="Calibri"/>
                <a:sym typeface="Calibri"/>
              </a:rPr>
              <a:t>Comprendre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98a7ebc9da_0_53"/>
          <p:cNvSpPr txBox="1"/>
          <p:nvPr/>
        </p:nvSpPr>
        <p:spPr>
          <a:xfrm>
            <a:off x="1447800" y="3213366"/>
            <a:ext cx="15392400" cy="5448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La confiance en soi peut s'acquérir mais beaucoup de personnes en manquent.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Voici les 4 principales causes du manque de confiance en soi et essayez de les analyser : </a:t>
            </a:r>
            <a:endParaRPr sz="24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3600"/>
              <a:buFont typeface="Calibri"/>
              <a:buChar char="●"/>
            </a:pPr>
            <a:r>
              <a:rPr lang="en-GB" sz="3600">
                <a:solidFill>
                  <a:schemeClr val="dk1"/>
                </a:solidFill>
                <a:latin typeface="Calibri"/>
                <a:ea typeface="Calibri"/>
                <a:cs typeface="Calibri"/>
                <a:sym typeface="Calibri"/>
              </a:rPr>
              <a:t>La peur de la critique</a:t>
            </a:r>
            <a:endParaRPr sz="3600">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3600"/>
              <a:buFont typeface="Calibri"/>
              <a:buChar char="●"/>
            </a:pPr>
            <a:r>
              <a:rPr lang="en-GB" sz="3600">
                <a:solidFill>
                  <a:schemeClr val="dk1"/>
                </a:solidFill>
                <a:latin typeface="Calibri"/>
                <a:ea typeface="Calibri"/>
                <a:cs typeface="Calibri"/>
                <a:sym typeface="Calibri"/>
              </a:rPr>
              <a:t>Le sentiment d'infériorité </a:t>
            </a:r>
            <a:endParaRPr sz="3600">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3600"/>
              <a:buFont typeface="Calibri"/>
              <a:buChar char="●"/>
            </a:pPr>
            <a:r>
              <a:rPr lang="en-GB" sz="3600">
                <a:solidFill>
                  <a:schemeClr val="dk1"/>
                </a:solidFill>
                <a:latin typeface="Calibri"/>
                <a:ea typeface="Calibri"/>
                <a:cs typeface="Calibri"/>
                <a:sym typeface="Calibri"/>
              </a:rPr>
              <a:t>Un environnement peu encourageant </a:t>
            </a:r>
            <a:endParaRPr sz="3600">
              <a:solidFill>
                <a:schemeClr val="dk1"/>
              </a:solidFill>
              <a:latin typeface="Calibri"/>
              <a:ea typeface="Calibri"/>
              <a:cs typeface="Calibri"/>
              <a:sym typeface="Calibri"/>
            </a:endParaRPr>
          </a:p>
          <a:p>
            <a:pPr indent="-457200" lvl="0" marL="457200" marR="0" rtl="0" algn="just">
              <a:lnSpc>
                <a:spcPct val="100000"/>
              </a:lnSpc>
              <a:spcBef>
                <a:spcPts val="0"/>
              </a:spcBef>
              <a:spcAft>
                <a:spcPts val="0"/>
              </a:spcAft>
              <a:buClr>
                <a:schemeClr val="dk1"/>
              </a:buClr>
              <a:buSzPts val="3600"/>
              <a:buFont typeface="Calibri"/>
              <a:buChar char="●"/>
            </a:pPr>
            <a:r>
              <a:rPr lang="en-GB" sz="3600">
                <a:solidFill>
                  <a:schemeClr val="dk1"/>
                </a:solidFill>
                <a:latin typeface="Calibri"/>
                <a:ea typeface="Calibri"/>
                <a:cs typeface="Calibri"/>
                <a:sym typeface="Calibri"/>
              </a:rPr>
              <a:t>L'obsession de la perfection </a:t>
            </a:r>
            <a:endParaRPr sz="3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49" name="Google Shape;149;g198a7ebc9da_0_53"/>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Unité 3 : </a:t>
            </a:r>
            <a:r>
              <a:rPr lang="en-GB" sz="3400"/>
              <a:t>Confiance en soi</a:t>
            </a:r>
            <a:r>
              <a:rPr b="0" i="0" lang="en-GB" sz="3400" u="none" cap="none" strike="noStrike">
                <a:solidFill>
                  <a:srgbClr val="000000"/>
                </a:solidFill>
                <a:latin typeface="Arial"/>
                <a:ea typeface="Arial"/>
                <a:cs typeface="Arial"/>
                <a:sym typeface="Arial"/>
              </a:rPr>
              <a:t> </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1.</a:t>
            </a:r>
            <a:r>
              <a:rPr lang="en-GB" sz="2400">
                <a:solidFill>
                  <a:srgbClr val="93268F"/>
                </a:solidFill>
                <a:latin typeface="Calibri"/>
                <a:ea typeface="Calibri"/>
                <a:cs typeface="Calibri"/>
                <a:sym typeface="Calibri"/>
              </a:rPr>
              <a:t>Comprendre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98a7ebc9da_0_80"/>
          <p:cNvSpPr txBox="1"/>
          <p:nvPr/>
        </p:nvSpPr>
        <p:spPr>
          <a:xfrm>
            <a:off x="1447800" y="3412277"/>
            <a:ext cx="15392400" cy="31245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chemeClr val="dk1"/>
              </a:buClr>
              <a:buSzPts val="4900"/>
              <a:buFont typeface="Calibri"/>
              <a:buChar char="●"/>
            </a:pPr>
            <a:r>
              <a:rPr lang="en-GB" sz="3700">
                <a:solidFill>
                  <a:schemeClr val="dk1"/>
                </a:solidFill>
                <a:latin typeface="Calibri"/>
                <a:ea typeface="Calibri"/>
                <a:cs typeface="Calibri"/>
                <a:sym typeface="Calibri"/>
              </a:rPr>
              <a:t>Lorsque l'on travaille sur la confiance en soi et que l'on s'intéresse au développement de la confiance en soi, quatre grandes clés se dégagent : </a:t>
            </a:r>
            <a:endParaRPr b="0" i="0" sz="49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700"/>
              <a:buFont typeface="Arial"/>
              <a:buNone/>
            </a:pPr>
            <a:r>
              <a:t/>
            </a:r>
            <a:endParaRPr b="0" i="0" sz="3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3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3700" u="none" cap="none" strike="noStrike">
              <a:solidFill>
                <a:schemeClr val="dk1"/>
              </a:solidFill>
              <a:latin typeface="Calibri"/>
              <a:ea typeface="Calibri"/>
              <a:cs typeface="Calibri"/>
              <a:sym typeface="Calibri"/>
            </a:endParaRPr>
          </a:p>
        </p:txBody>
      </p:sp>
      <p:sp>
        <p:nvSpPr>
          <p:cNvPr id="155" name="Google Shape;155;g198a7ebc9da_0_80"/>
          <p:cNvSpPr/>
          <p:nvPr/>
        </p:nvSpPr>
        <p:spPr>
          <a:xfrm>
            <a:off x="1677450" y="6114800"/>
            <a:ext cx="3350700" cy="19101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800"/>
              <a:buFont typeface="Arial"/>
              <a:buNone/>
            </a:pPr>
            <a:r>
              <a:rPr b="1" lang="en-GB" sz="3800"/>
              <a:t>La volonté</a:t>
            </a:r>
            <a:endParaRPr b="1" i="0" sz="3800" u="none" cap="none" strike="noStrike">
              <a:solidFill>
                <a:srgbClr val="000000"/>
              </a:solidFill>
              <a:latin typeface="Arial"/>
              <a:ea typeface="Arial"/>
              <a:cs typeface="Arial"/>
              <a:sym typeface="Arial"/>
            </a:endParaRPr>
          </a:p>
        </p:txBody>
      </p:sp>
      <p:sp>
        <p:nvSpPr>
          <p:cNvPr id="156" name="Google Shape;156;g198a7ebc9da_0_80"/>
          <p:cNvSpPr/>
          <p:nvPr/>
        </p:nvSpPr>
        <p:spPr>
          <a:xfrm>
            <a:off x="5572000" y="6114800"/>
            <a:ext cx="3350700" cy="19101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800"/>
              <a:buFont typeface="Arial"/>
              <a:buNone/>
            </a:pPr>
            <a:r>
              <a:rPr b="1" lang="en-GB" sz="3800"/>
              <a:t>Le réalisme</a:t>
            </a:r>
            <a:endParaRPr b="1" i="0" sz="3800" u="none" cap="none" strike="noStrike">
              <a:solidFill>
                <a:srgbClr val="000000"/>
              </a:solidFill>
              <a:latin typeface="Arial"/>
              <a:ea typeface="Arial"/>
              <a:cs typeface="Arial"/>
              <a:sym typeface="Arial"/>
            </a:endParaRPr>
          </a:p>
        </p:txBody>
      </p:sp>
      <p:sp>
        <p:nvSpPr>
          <p:cNvPr id="157" name="Google Shape;157;g198a7ebc9da_0_80"/>
          <p:cNvSpPr/>
          <p:nvPr/>
        </p:nvSpPr>
        <p:spPr>
          <a:xfrm>
            <a:off x="9466550" y="6114800"/>
            <a:ext cx="3350700" cy="19101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lang="en-GB" sz="3800">
                <a:solidFill>
                  <a:schemeClr val="dk1"/>
                </a:solidFill>
                <a:latin typeface="Calibri"/>
                <a:ea typeface="Calibri"/>
                <a:cs typeface="Calibri"/>
                <a:sym typeface="Calibri"/>
              </a:rPr>
              <a:t>Connaissance de ses ressources</a:t>
            </a:r>
            <a:endParaRPr b="1" i="0" sz="5200" u="none" cap="none" strike="noStrike">
              <a:solidFill>
                <a:srgbClr val="000000"/>
              </a:solidFill>
              <a:latin typeface="Arial"/>
              <a:ea typeface="Arial"/>
              <a:cs typeface="Arial"/>
              <a:sym typeface="Arial"/>
            </a:endParaRPr>
          </a:p>
        </p:txBody>
      </p:sp>
      <p:sp>
        <p:nvSpPr>
          <p:cNvPr id="158" name="Google Shape;158;g198a7ebc9da_0_80"/>
          <p:cNvSpPr/>
          <p:nvPr/>
        </p:nvSpPr>
        <p:spPr>
          <a:xfrm>
            <a:off x="13361100" y="6114800"/>
            <a:ext cx="3350700" cy="19101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800"/>
              <a:buFont typeface="Arial"/>
              <a:buNone/>
            </a:pPr>
            <a:r>
              <a:rPr b="1" lang="en-GB" sz="3000"/>
              <a:t>Le questionnement</a:t>
            </a:r>
            <a:endParaRPr b="1" i="0" sz="3000" u="none" cap="none" strike="noStrike">
              <a:solidFill>
                <a:srgbClr val="000000"/>
              </a:solidFill>
              <a:latin typeface="Arial"/>
              <a:ea typeface="Arial"/>
              <a:cs typeface="Arial"/>
              <a:sym typeface="Arial"/>
            </a:endParaRPr>
          </a:p>
        </p:txBody>
      </p:sp>
      <p:pic>
        <p:nvPicPr>
          <p:cNvPr id="159" name="Google Shape;159;g198a7ebc9da_0_80"/>
          <p:cNvPicPr preferRelativeResize="0"/>
          <p:nvPr/>
        </p:nvPicPr>
        <p:blipFill rotWithShape="1">
          <a:blip r:embed="rId3">
            <a:alphaModFix/>
          </a:blip>
          <a:srcRect b="0" l="0" r="0" t="0"/>
          <a:stretch/>
        </p:blipFill>
        <p:spPr>
          <a:xfrm>
            <a:off x="6714300" y="725248"/>
            <a:ext cx="3043550" cy="3043550"/>
          </a:xfrm>
          <a:prstGeom prst="rect">
            <a:avLst/>
          </a:prstGeom>
          <a:noFill/>
          <a:ln>
            <a:noFill/>
          </a:ln>
        </p:spPr>
      </p:pic>
      <p:sp>
        <p:nvSpPr>
          <p:cNvPr id="160" name="Google Shape;160;g198a7ebc9da_0_80"/>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Unité 3 : </a:t>
            </a:r>
            <a:r>
              <a:rPr lang="en-GB" sz="3400"/>
              <a:t>Confiance en soi</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2.</a:t>
            </a:r>
            <a:r>
              <a:rPr lang="en-GB" sz="2400">
                <a:solidFill>
                  <a:srgbClr val="93268F"/>
                </a:solidFill>
                <a:latin typeface="Calibri"/>
                <a:ea typeface="Calibri"/>
                <a:cs typeface="Calibri"/>
                <a:sym typeface="Calibri"/>
              </a:rPr>
              <a:t> Les clés de la confiance en soi</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b21c3fd82a_0_53"/>
          <p:cNvSpPr txBox="1"/>
          <p:nvPr/>
        </p:nvSpPr>
        <p:spPr>
          <a:xfrm>
            <a:off x="1447800" y="3412277"/>
            <a:ext cx="15392400" cy="52797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93268F"/>
              </a:buClr>
              <a:buSzPts val="4200"/>
              <a:buFont typeface="Calibri"/>
              <a:buChar char="●"/>
            </a:pPr>
            <a:r>
              <a:rPr lang="en-GB" sz="3000">
                <a:solidFill>
                  <a:srgbClr val="93268F"/>
                </a:solidFill>
                <a:latin typeface="Calibri"/>
                <a:ea typeface="Calibri"/>
                <a:cs typeface="Calibri"/>
                <a:sym typeface="Calibri"/>
              </a:rPr>
              <a:t>La volonté : </a:t>
            </a:r>
            <a:endParaRPr b="0" i="0" sz="3000" u="none" cap="none" strike="noStrike">
              <a:solidFill>
                <a:srgbClr val="93268F"/>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La confiance en soi </a:t>
            </a:r>
            <a:r>
              <a:rPr b="1" lang="en-GB" sz="2300">
                <a:solidFill>
                  <a:schemeClr val="dk1"/>
                </a:solidFill>
                <a:latin typeface="Calibri"/>
                <a:ea typeface="Calibri"/>
                <a:cs typeface="Calibri"/>
                <a:sym typeface="Calibri"/>
              </a:rPr>
              <a:t>ne peut</a:t>
            </a:r>
            <a:r>
              <a:rPr lang="en-GB" sz="2300">
                <a:solidFill>
                  <a:schemeClr val="dk1"/>
                </a:solidFill>
                <a:latin typeface="Calibri"/>
                <a:ea typeface="Calibri"/>
                <a:cs typeface="Calibri"/>
                <a:sym typeface="Calibri"/>
              </a:rPr>
              <a:t> être le résultat d'un sentiment ou d'une sensation.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Le point de départ de la confiance absolue se trouve dans l'esprit, à travers la volonté dont vous êtes capable de faire preuve.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Vous rencontrez souvent des personnes qui semblent avoir une énorme confiance en elles.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Contrairement à ce que l'on pourrait imaginer, le moteur de leur comportement n'est pas la certitude mais une réelle volonté d'agir.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Ils sont donc pleins d'incertitudes comme chacun d'entre nous, mais ce n'est pas un problème, seulement une volonté.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700"/>
              <a:buFont typeface="Arial"/>
              <a:buNone/>
            </a:pPr>
            <a:r>
              <a:t/>
            </a:r>
            <a:endParaRPr b="0" i="0" sz="3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3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3700" u="none" cap="none" strike="noStrike">
              <a:solidFill>
                <a:schemeClr val="dk1"/>
              </a:solidFill>
              <a:latin typeface="Calibri"/>
              <a:ea typeface="Calibri"/>
              <a:cs typeface="Calibri"/>
              <a:sym typeface="Calibri"/>
            </a:endParaRPr>
          </a:p>
        </p:txBody>
      </p:sp>
      <p:sp>
        <p:nvSpPr>
          <p:cNvPr id="166" name="Google Shape;166;g1b21c3fd82a_0_53"/>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a:t>
            </a:r>
            <a:r>
              <a:rPr lang="en-GB" sz="3400"/>
              <a:t>é 3 : Confiance en soi</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2. </a:t>
            </a:r>
            <a:r>
              <a:rPr lang="en-GB" sz="2400">
                <a:solidFill>
                  <a:srgbClr val="93268F"/>
                </a:solidFill>
                <a:latin typeface="Calibri"/>
                <a:ea typeface="Calibri"/>
                <a:cs typeface="Calibri"/>
                <a:sym typeface="Calibri"/>
              </a:rPr>
              <a:t>Les clés de la confiance en soi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b21c3fd82a_0_63"/>
          <p:cNvSpPr txBox="1"/>
          <p:nvPr/>
        </p:nvSpPr>
        <p:spPr>
          <a:xfrm>
            <a:off x="1447800" y="3412277"/>
            <a:ext cx="15392400" cy="5448900"/>
          </a:xfrm>
          <a:prstGeom prst="rect">
            <a:avLst/>
          </a:prstGeom>
          <a:noFill/>
          <a:ln>
            <a:noFill/>
          </a:ln>
        </p:spPr>
        <p:txBody>
          <a:bodyPr anchorCtr="0" anchor="t" bIns="45700" lIns="91425" spcFirstLastPara="1" rIns="91425" wrap="square" tIns="45700">
            <a:spAutoFit/>
          </a:bodyPr>
          <a:lstStyle/>
          <a:p>
            <a:pPr indent="-419100" lvl="0" marL="457200" marR="0" rtl="0" algn="just">
              <a:lnSpc>
                <a:spcPct val="100000"/>
              </a:lnSpc>
              <a:spcBef>
                <a:spcPts val="0"/>
              </a:spcBef>
              <a:spcAft>
                <a:spcPts val="0"/>
              </a:spcAft>
              <a:buClr>
                <a:srgbClr val="93268F"/>
              </a:buClr>
              <a:buSzPts val="3000"/>
              <a:buFont typeface="Calibri"/>
              <a:buChar char="●"/>
            </a:pPr>
            <a:r>
              <a:rPr lang="en-GB" sz="3000">
                <a:solidFill>
                  <a:srgbClr val="93268F"/>
                </a:solidFill>
                <a:latin typeface="Calibri"/>
                <a:ea typeface="Calibri"/>
                <a:cs typeface="Calibri"/>
                <a:sym typeface="Calibri"/>
              </a:rPr>
              <a:t>Le réalisme : </a:t>
            </a:r>
            <a:endParaRPr b="0" i="0" sz="3000" u="none" cap="none" strike="noStrike">
              <a:solidFill>
                <a:srgbClr val="93268F"/>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La confiance en soi ne doit pas souffrir d'aveuglement mais se fonder sur la richesse et la variété de vos expériences personnelles.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La confiance aveugle est le meilleur moyen d'échouer inexorablement sans même comprendre pourquoi. A moins d'être mégalomane, vous devez utiliser vos réflexes vitaux pour vous protéger de l'excès de confiance.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C'est finalement une attitude naturelle que de se concentrer sur ce que l'on a réalisé dans le passé pour mieux anticiper ce qui nous attend.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Quel que soit le domaine concerné : professionnel, familial, social, affectif...</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700"/>
              <a:buFont typeface="Arial"/>
              <a:buNone/>
            </a:pPr>
            <a:r>
              <a:t/>
            </a:r>
            <a:endParaRPr b="0" i="0" sz="3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3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3700" u="none" cap="none" strike="noStrike">
              <a:solidFill>
                <a:schemeClr val="dk1"/>
              </a:solidFill>
              <a:latin typeface="Calibri"/>
              <a:ea typeface="Calibri"/>
              <a:cs typeface="Calibri"/>
              <a:sym typeface="Calibri"/>
            </a:endParaRPr>
          </a:p>
        </p:txBody>
      </p:sp>
      <p:sp>
        <p:nvSpPr>
          <p:cNvPr id="172" name="Google Shape;172;g1b21c3fd82a_0_63"/>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a:t>
            </a:r>
            <a:r>
              <a:rPr lang="en-GB" sz="3400"/>
              <a:t>é 3 : Confiance en soi</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2. </a:t>
            </a:r>
            <a:r>
              <a:rPr lang="en-GB" sz="2400">
                <a:solidFill>
                  <a:srgbClr val="93268F"/>
                </a:solidFill>
                <a:latin typeface="Calibri"/>
                <a:ea typeface="Calibri"/>
                <a:cs typeface="Calibri"/>
                <a:sym typeface="Calibri"/>
              </a:rPr>
              <a:t>Les clés de la confiance en soi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b21c3fd82a_0_69"/>
          <p:cNvSpPr txBox="1"/>
          <p:nvPr/>
        </p:nvSpPr>
        <p:spPr>
          <a:xfrm>
            <a:off x="1447800" y="3412277"/>
            <a:ext cx="15392400" cy="53103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93268F"/>
              </a:buClr>
              <a:buSzPts val="4200"/>
              <a:buFont typeface="Calibri"/>
              <a:buChar char="●"/>
            </a:pPr>
            <a:r>
              <a:rPr lang="en-GB" sz="3000">
                <a:solidFill>
                  <a:srgbClr val="93268F"/>
                </a:solidFill>
                <a:latin typeface="Calibri"/>
                <a:ea typeface="Calibri"/>
                <a:cs typeface="Calibri"/>
                <a:sym typeface="Calibri"/>
              </a:rPr>
              <a:t>La connaissance de ses ressources : </a:t>
            </a:r>
            <a:endParaRPr b="0" i="0" sz="3000" u="none" cap="none" strike="noStrike">
              <a:solidFill>
                <a:srgbClr val="93268F"/>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Être confiant ne signifie pas que, face à une nouvelle situation, vous aurez le contrôle. En étant réaliste, vous êtes en mesure d'évaluer vos propres ressources, ce qui vous aidera à faire face au problème présenté. Vous ne pouvez jamais savoir à l'avance si vous atteindrez réellement vos objectifs.</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Chez les autres, la confiance en soi semble souvent omniprésente. En réalité, elle est toujours spécifique. Elle dépend des expériences vécues dans chaque domaine et pour chaque personne.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700"/>
              <a:buFont typeface="Arial"/>
              <a:buNone/>
            </a:pPr>
            <a:r>
              <a:t/>
            </a:r>
            <a:endParaRPr b="0" i="0" sz="3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3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3700" u="none" cap="none" strike="noStrike">
              <a:solidFill>
                <a:schemeClr val="dk1"/>
              </a:solidFill>
              <a:latin typeface="Calibri"/>
              <a:ea typeface="Calibri"/>
              <a:cs typeface="Calibri"/>
              <a:sym typeface="Calibri"/>
            </a:endParaRPr>
          </a:p>
        </p:txBody>
      </p:sp>
      <p:sp>
        <p:nvSpPr>
          <p:cNvPr id="178" name="Google Shape;178;g1b21c3fd82a_0_69"/>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a:t>
            </a:r>
            <a:r>
              <a:rPr lang="en-GB" sz="3400"/>
              <a:t>é 3 : Confiance en soi</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2. </a:t>
            </a:r>
            <a:r>
              <a:rPr lang="en-GB" sz="2400">
                <a:solidFill>
                  <a:srgbClr val="93268F"/>
                </a:solidFill>
                <a:latin typeface="Calibri"/>
                <a:ea typeface="Calibri"/>
                <a:cs typeface="Calibri"/>
                <a:sym typeface="Calibri"/>
              </a:rPr>
              <a:t>Les clés de la confiance en soi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b21c3fd82a_0_75"/>
          <p:cNvSpPr txBox="1"/>
          <p:nvPr/>
        </p:nvSpPr>
        <p:spPr>
          <a:xfrm>
            <a:off x="1447800" y="2879427"/>
            <a:ext cx="15392400" cy="92046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93268F"/>
              </a:buClr>
              <a:buSzPts val="4200"/>
              <a:buFont typeface="Calibri"/>
              <a:buChar char="●"/>
            </a:pPr>
            <a:r>
              <a:rPr lang="en-GB" sz="3000">
                <a:solidFill>
                  <a:srgbClr val="93268F"/>
                </a:solidFill>
                <a:latin typeface="Calibri"/>
                <a:ea typeface="Calibri"/>
                <a:cs typeface="Calibri"/>
                <a:sym typeface="Calibri"/>
              </a:rPr>
              <a:t>Le questionnement </a:t>
            </a:r>
            <a:endParaRPr b="0" i="0" sz="3000" u="none" cap="none" strike="noStrike">
              <a:solidFill>
                <a:srgbClr val="93268F"/>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En ce qui concerne la confiance en soi, gardez à l'esprit que rien n'est acquis. Par exemple, si vous arrêtez de jouer au tennis ou au piano pendant plusieurs années, votre niveau de compétence et votre confiance en vous diminueront.</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Vous aurez toujours l'espoir de retrouver vos compétences oubliées. Ce que vous étiez techniquement capable de faire autrefois, vous pouvez probablement le refaire aujourd'hui. Du moins si vos capacités physiques n'ont pas diminué.</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En vieillissant, vous devez accepter de bon gré la diminution de vos performances. Mais attention aux expériences négatives : elles peuvent détruire votre confiance en vous si vous ne parvenez pas à vous remettre en question, à vous remettre vraiment en question.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i="1" lang="en-GB" sz="2300">
                <a:solidFill>
                  <a:schemeClr val="dk1"/>
                </a:solidFill>
                <a:latin typeface="Calibri"/>
                <a:ea typeface="Calibri"/>
                <a:cs typeface="Calibri"/>
                <a:sym typeface="Calibri"/>
              </a:rPr>
              <a:t>Une première étape essentielle pour développer la confiance en soi consiste à déterminer ce que cette notion signifie précisément pour vous. </a:t>
            </a:r>
            <a:endParaRPr i="1"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i="1" lang="en-GB" sz="2300">
                <a:solidFill>
                  <a:schemeClr val="dk1"/>
                </a:solidFill>
                <a:latin typeface="Calibri"/>
                <a:ea typeface="Calibri"/>
                <a:cs typeface="Calibri"/>
                <a:sym typeface="Calibri"/>
              </a:rPr>
              <a:t>Dire "je veux avoir plus confiance en moi", c'est comme dire "je veux voyager.....</a:t>
            </a:r>
            <a:endParaRPr i="1"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i="1" lang="en-GB" sz="2300">
                <a:solidFill>
                  <a:schemeClr val="dk1"/>
                </a:solidFill>
                <a:latin typeface="Calibri"/>
                <a:ea typeface="Calibri"/>
                <a:cs typeface="Calibri"/>
                <a:sym typeface="Calibri"/>
              </a:rPr>
              <a:t>Oui, mais quand, où et comment ? Concrètement, cela pourrait être : " En présence de personnes que je ne connais pas, je veux pouvoir participer à la conversation de manière détendue et aussi être capable de poser des questions et d'y répondre ".</a:t>
            </a:r>
            <a:endParaRPr i="1"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i="1"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i="1"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700"/>
              <a:buFont typeface="Arial"/>
              <a:buNone/>
            </a:pPr>
            <a:r>
              <a:t/>
            </a:r>
            <a:endParaRPr b="0" i="0" sz="3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3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3700" u="none" cap="none" strike="noStrike">
              <a:solidFill>
                <a:schemeClr val="dk1"/>
              </a:solidFill>
              <a:latin typeface="Calibri"/>
              <a:ea typeface="Calibri"/>
              <a:cs typeface="Calibri"/>
              <a:sym typeface="Calibri"/>
            </a:endParaRPr>
          </a:p>
        </p:txBody>
      </p:sp>
      <p:pic>
        <p:nvPicPr>
          <p:cNvPr descr="Visualizza immagine di origine" id="184" name="Google Shape;184;g1b21c3fd82a_0_75"/>
          <p:cNvPicPr preferRelativeResize="0"/>
          <p:nvPr/>
        </p:nvPicPr>
        <p:blipFill rotWithShape="1">
          <a:blip r:embed="rId3">
            <a:alphaModFix/>
          </a:blip>
          <a:srcRect b="0" l="0" r="0" t="0"/>
          <a:stretch/>
        </p:blipFill>
        <p:spPr>
          <a:xfrm>
            <a:off x="417050" y="7106350"/>
            <a:ext cx="631125" cy="631125"/>
          </a:xfrm>
          <a:prstGeom prst="rect">
            <a:avLst/>
          </a:prstGeom>
          <a:noFill/>
          <a:ln>
            <a:noFill/>
          </a:ln>
        </p:spPr>
      </p:pic>
      <p:sp>
        <p:nvSpPr>
          <p:cNvPr id="185" name="Google Shape;185;g1b21c3fd82a_0_75"/>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a:t>
            </a:r>
            <a:r>
              <a:rPr lang="en-GB" sz="3400"/>
              <a:t>é 3 : Confiance en soi</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2. </a:t>
            </a:r>
            <a:r>
              <a:rPr lang="en-GB" sz="2400">
                <a:solidFill>
                  <a:srgbClr val="93268F"/>
                </a:solidFill>
                <a:latin typeface="Calibri"/>
                <a:ea typeface="Calibri"/>
                <a:cs typeface="Calibri"/>
                <a:sym typeface="Calibri"/>
              </a:rPr>
              <a:t>Les clés de la confiance en soi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pic>
        <p:nvPicPr>
          <p:cNvPr id="34" name="Google Shape;34;g1befc54f912_0_57"/>
          <p:cNvPicPr preferRelativeResize="0"/>
          <p:nvPr/>
        </p:nvPicPr>
        <p:blipFill rotWithShape="1">
          <a:blip r:embed="rId3">
            <a:alphaModFix/>
          </a:blip>
          <a:srcRect b="0" l="0" r="0" t="0"/>
          <a:stretch/>
        </p:blipFill>
        <p:spPr>
          <a:xfrm>
            <a:off x="1028700" y="9258300"/>
            <a:ext cx="3198719" cy="702057"/>
          </a:xfrm>
          <a:prstGeom prst="rect">
            <a:avLst/>
          </a:prstGeom>
          <a:noFill/>
          <a:ln>
            <a:noFill/>
          </a:ln>
        </p:spPr>
      </p:pic>
      <p:sp>
        <p:nvSpPr>
          <p:cNvPr id="35" name="Google Shape;35;g1befc54f912_0_57"/>
          <p:cNvSpPr/>
          <p:nvPr/>
        </p:nvSpPr>
        <p:spPr>
          <a:xfrm rot="5400000">
            <a:off x="1757959" y="3734570"/>
            <a:ext cx="430200" cy="3492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g1befc54f912_0_57"/>
          <p:cNvSpPr txBox="1"/>
          <p:nvPr/>
        </p:nvSpPr>
        <p:spPr>
          <a:xfrm>
            <a:off x="1524000" y="1503549"/>
            <a:ext cx="9462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lang="en-GB" sz="4000">
                <a:solidFill>
                  <a:srgbClr val="660066"/>
                </a:solidFill>
                <a:latin typeface="Calibri"/>
                <a:ea typeface="Calibri"/>
                <a:cs typeface="Calibri"/>
                <a:sym typeface="Calibri"/>
              </a:rPr>
              <a:t>Objectifs et buts : </a:t>
            </a:r>
            <a:endParaRPr b="0" i="0" sz="1400" u="none" cap="none" strike="noStrike">
              <a:solidFill>
                <a:srgbClr val="000000"/>
              </a:solidFill>
              <a:latin typeface="Arial"/>
              <a:ea typeface="Arial"/>
              <a:cs typeface="Arial"/>
              <a:sym typeface="Arial"/>
            </a:endParaRPr>
          </a:p>
        </p:txBody>
      </p:sp>
      <p:sp>
        <p:nvSpPr>
          <p:cNvPr id="37" name="Google Shape;37;g1befc54f912_0_57"/>
          <p:cNvSpPr txBox="1"/>
          <p:nvPr/>
        </p:nvSpPr>
        <p:spPr>
          <a:xfrm>
            <a:off x="1524000" y="2262365"/>
            <a:ext cx="100401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lang="en-GB" sz="2800">
                <a:solidFill>
                  <a:schemeClr val="dk1"/>
                </a:solidFill>
                <a:latin typeface="Calibri"/>
                <a:ea typeface="Calibri"/>
                <a:cs typeface="Calibri"/>
                <a:sym typeface="Calibri"/>
              </a:rPr>
              <a:t>À la fin de ce module, vous serez en capacité de :</a:t>
            </a:r>
            <a:endParaRPr b="0" i="0" sz="1400" u="none" cap="none" strike="noStrike">
              <a:solidFill>
                <a:srgbClr val="000000"/>
              </a:solidFill>
              <a:latin typeface="Arial"/>
              <a:ea typeface="Arial"/>
              <a:cs typeface="Arial"/>
              <a:sym typeface="Arial"/>
            </a:endParaRPr>
          </a:p>
        </p:txBody>
      </p:sp>
      <p:sp>
        <p:nvSpPr>
          <p:cNvPr id="38" name="Google Shape;38;g1befc54f912_0_57"/>
          <p:cNvSpPr txBox="1"/>
          <p:nvPr/>
        </p:nvSpPr>
        <p:spPr>
          <a:xfrm>
            <a:off x="2274543" y="3640950"/>
            <a:ext cx="11734800" cy="59106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2800">
                <a:solidFill>
                  <a:schemeClr val="dk1"/>
                </a:solidFill>
                <a:latin typeface="Calibri"/>
                <a:ea typeface="Calibri"/>
                <a:cs typeface="Calibri"/>
                <a:sym typeface="Calibri"/>
              </a:rPr>
              <a:t>Savoir ce qui vous motive en tant qu'entrepreneur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GB" sz="2800" u="sng">
                <a:solidFill>
                  <a:schemeClr val="dk1"/>
                </a:solidFill>
                <a:latin typeface="Calibri"/>
                <a:ea typeface="Calibri"/>
                <a:cs typeface="Calibri"/>
                <a:sym typeface="Calibri"/>
              </a:rPr>
              <a:t>Aligner votre motivation sur des objectifs réalisables </a:t>
            </a:r>
            <a:r>
              <a:rPr lang="en-GB"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GB" sz="2800">
                <a:solidFill>
                  <a:schemeClr val="dk1"/>
                </a:solidFill>
                <a:latin typeface="Calibri"/>
                <a:ea typeface="Calibri"/>
                <a:cs typeface="Calibri"/>
                <a:sym typeface="Calibri"/>
              </a:rPr>
              <a:t>Utiliser la pensée divergente et convergente pour renforcer la créativité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GB" sz="2800" u="sng">
                <a:solidFill>
                  <a:schemeClr val="dk1"/>
                </a:solidFill>
                <a:latin typeface="Calibri"/>
                <a:ea typeface="Calibri"/>
                <a:cs typeface="Calibri"/>
                <a:sym typeface="Calibri"/>
              </a:rPr>
              <a:t>Stimuler votre créativité pour résoudre divers problèmes</a:t>
            </a:r>
            <a:r>
              <a:rPr lang="en-GB"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GB" sz="2800">
                <a:solidFill>
                  <a:schemeClr val="dk1"/>
                </a:solidFill>
                <a:latin typeface="Calibri"/>
                <a:ea typeface="Calibri"/>
                <a:cs typeface="Calibri"/>
                <a:sym typeface="Calibri"/>
              </a:rPr>
              <a:t>Savoir comment renforcer votre confiance en vous et connaître vos faiblesses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sng" cap="none" strike="noStrike">
              <a:solidFill>
                <a:srgbClr val="000000"/>
              </a:solidFill>
              <a:latin typeface="Calibri"/>
              <a:ea typeface="Calibri"/>
              <a:cs typeface="Calibri"/>
              <a:sym typeface="Calibri"/>
            </a:endParaRPr>
          </a:p>
        </p:txBody>
      </p:sp>
      <p:sp>
        <p:nvSpPr>
          <p:cNvPr id="39" name="Google Shape;39;g1befc54f912_0_57"/>
          <p:cNvSpPr/>
          <p:nvPr/>
        </p:nvSpPr>
        <p:spPr>
          <a:xfrm>
            <a:off x="11831775" y="5901088"/>
            <a:ext cx="5021100" cy="76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Advanced level of the EntreComp competence</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9900CC"/>
                </a:solidFill>
                <a:latin typeface="Calibri"/>
                <a:ea typeface="Calibri"/>
                <a:cs typeface="Calibri"/>
                <a:sym typeface="Calibri"/>
              </a:rPr>
              <a:t>CREATIVITY </a:t>
            </a:r>
            <a:endParaRPr b="1" i="0" sz="2400" u="none" cap="none" strike="noStrike">
              <a:solidFill>
                <a:srgbClr val="000000"/>
              </a:solidFill>
              <a:latin typeface="Calibri"/>
              <a:ea typeface="Calibri"/>
              <a:cs typeface="Calibri"/>
              <a:sym typeface="Calibri"/>
            </a:endParaRPr>
          </a:p>
        </p:txBody>
      </p:sp>
      <p:sp>
        <p:nvSpPr>
          <p:cNvPr id="40" name="Google Shape;40;g1befc54f912_0_57"/>
          <p:cNvSpPr/>
          <p:nvPr/>
        </p:nvSpPr>
        <p:spPr>
          <a:xfrm>
            <a:off x="11423854" y="3214075"/>
            <a:ext cx="5181600" cy="769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GB" sz="2000">
                <a:latin typeface="Calibri"/>
                <a:ea typeface="Calibri"/>
                <a:cs typeface="Calibri"/>
                <a:sym typeface="Calibri"/>
              </a:rPr>
              <a:t>Niveau avancé de la compétence EntreComp</a:t>
            </a:r>
            <a:endParaRPr sz="20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GB" sz="2000">
                <a:solidFill>
                  <a:srgbClr val="9900CC"/>
                </a:solidFill>
                <a:latin typeface="Calibri"/>
                <a:ea typeface="Calibri"/>
                <a:cs typeface="Calibri"/>
                <a:sym typeface="Calibri"/>
              </a:rPr>
              <a:t>MOTIVATION ET PERSÉVÉRANCE</a:t>
            </a:r>
            <a:endParaRPr b="1" sz="2000">
              <a:solidFill>
                <a:srgbClr val="9900CC"/>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sz="2000">
              <a:latin typeface="Calibri"/>
              <a:ea typeface="Calibri"/>
              <a:cs typeface="Calibri"/>
              <a:sym typeface="Calibri"/>
            </a:endParaRPr>
          </a:p>
        </p:txBody>
      </p:sp>
      <p:cxnSp>
        <p:nvCxnSpPr>
          <p:cNvPr id="41" name="Google Shape;41;g1befc54f912_0_57"/>
          <p:cNvCxnSpPr/>
          <p:nvPr/>
        </p:nvCxnSpPr>
        <p:spPr>
          <a:xfrm flipH="1" rot="10800000">
            <a:off x="9367501" y="3704729"/>
            <a:ext cx="1747800" cy="910200"/>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509"/>
              </a:srgbClr>
            </a:outerShdw>
          </a:effectLst>
        </p:spPr>
      </p:cxnSp>
      <p:cxnSp>
        <p:nvCxnSpPr>
          <p:cNvPr id="42" name="Google Shape;42;g1befc54f912_0_57"/>
          <p:cNvCxnSpPr/>
          <p:nvPr/>
        </p:nvCxnSpPr>
        <p:spPr>
          <a:xfrm flipH="1" rot="10800000">
            <a:off x="10639862" y="6108097"/>
            <a:ext cx="1052700" cy="355500"/>
          </a:xfrm>
          <a:prstGeom prst="straightConnector1">
            <a:avLst/>
          </a:prstGeom>
          <a:noFill/>
          <a:ln cap="flat" cmpd="sng" w="38100">
            <a:solidFill>
              <a:schemeClr val="dk1"/>
            </a:solidFill>
            <a:prstDash val="solid"/>
            <a:round/>
            <a:headEnd len="sm" w="sm" type="none"/>
            <a:tailEnd len="med" w="med" type="triangle"/>
          </a:ln>
          <a:effectLst>
            <a:outerShdw blurRad="40000" rotWithShape="0" dir="5400000" dist="23000">
              <a:srgbClr val="000000">
                <a:alpha val="34509"/>
              </a:srgbClr>
            </a:outerShdw>
          </a:effectLst>
        </p:spPr>
      </p:cxnSp>
      <p:sp>
        <p:nvSpPr>
          <p:cNvPr id="43" name="Google Shape;43;g1befc54f912_0_57"/>
          <p:cNvSpPr/>
          <p:nvPr/>
        </p:nvSpPr>
        <p:spPr>
          <a:xfrm rot="5400000">
            <a:off x="1757959" y="4583358"/>
            <a:ext cx="430200" cy="3492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g1befc54f912_0_57"/>
          <p:cNvSpPr/>
          <p:nvPr/>
        </p:nvSpPr>
        <p:spPr>
          <a:xfrm rot="5400000">
            <a:off x="1757958" y="5432121"/>
            <a:ext cx="430200" cy="3492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g1befc54f912_0_57"/>
          <p:cNvSpPr/>
          <p:nvPr/>
        </p:nvSpPr>
        <p:spPr>
          <a:xfrm rot="5400000">
            <a:off x="1757957" y="6280895"/>
            <a:ext cx="430200" cy="3492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g1befc54f912_0_57"/>
          <p:cNvSpPr/>
          <p:nvPr/>
        </p:nvSpPr>
        <p:spPr>
          <a:xfrm rot="5400000">
            <a:off x="1757945" y="7171513"/>
            <a:ext cx="430200" cy="3492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98a7ebc9da_0_103"/>
          <p:cNvSpPr txBox="1"/>
          <p:nvPr/>
        </p:nvSpPr>
        <p:spPr>
          <a:xfrm>
            <a:off x="1447800" y="2801853"/>
            <a:ext cx="15392400" cy="307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198a7ebc9da_0_103"/>
          <p:cNvSpPr txBox="1"/>
          <p:nvPr/>
        </p:nvSpPr>
        <p:spPr>
          <a:xfrm>
            <a:off x="1174125" y="2986638"/>
            <a:ext cx="15492900" cy="4402200"/>
          </a:xfrm>
          <a:prstGeom prst="rect">
            <a:avLst/>
          </a:prstGeom>
          <a:noFill/>
          <a:ln>
            <a:noFill/>
          </a:ln>
        </p:spPr>
        <p:txBody>
          <a:bodyPr anchorCtr="0" anchor="t" bIns="45700" lIns="91425" spcFirstLastPara="1" rIns="91425" wrap="square" tIns="45700">
            <a:spAutoFit/>
          </a:bodyPr>
          <a:lstStyle/>
          <a:p>
            <a:pPr indent="0" lvl="0" marL="914400" marR="0" rtl="0" algn="l">
              <a:lnSpc>
                <a:spcPct val="100000"/>
              </a:lnSpc>
              <a:spcBef>
                <a:spcPts val="0"/>
              </a:spcBef>
              <a:spcAft>
                <a:spcPts val="0"/>
              </a:spcAft>
              <a:buClr>
                <a:schemeClr val="dk1"/>
              </a:buClr>
              <a:buSzPts val="1100"/>
              <a:buFont typeface="Arial"/>
              <a:buNone/>
            </a:pPr>
            <a:r>
              <a:rPr b="1" i="0" lang="en-GB" sz="2800" u="sng" cap="none" strike="noStrike">
                <a:solidFill>
                  <a:schemeClr val="dk1"/>
                </a:solidFill>
                <a:latin typeface="Calibri"/>
                <a:ea typeface="Calibri"/>
                <a:cs typeface="Calibri"/>
                <a:sym typeface="Calibri"/>
              </a:rPr>
              <a:t>Spoiler </a:t>
            </a:r>
            <a:r>
              <a:rPr b="0" i="0" lang="en-GB" sz="2800" u="none" cap="none" strike="noStrike">
                <a:solidFill>
                  <a:schemeClr val="dk1"/>
                </a:solidFill>
                <a:latin typeface="Calibri"/>
                <a:ea typeface="Calibri"/>
                <a:cs typeface="Calibri"/>
                <a:sym typeface="Calibri"/>
              </a:rPr>
              <a:t>: </a:t>
            </a:r>
            <a:r>
              <a:rPr lang="en-GB" sz="2800">
                <a:solidFill>
                  <a:schemeClr val="dk1"/>
                </a:solidFill>
                <a:latin typeface="Calibri"/>
                <a:ea typeface="Calibri"/>
                <a:cs typeface="Calibri"/>
                <a:sym typeface="Calibri"/>
              </a:rPr>
              <a:t> Non, vous ne gagnerez pas confiance en vous sans effort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rPr lang="en-GB" sz="2800">
                <a:solidFill>
                  <a:schemeClr val="dk1"/>
                </a:solidFill>
                <a:latin typeface="Calibri"/>
                <a:ea typeface="Calibri"/>
                <a:cs typeface="Calibri"/>
                <a:sym typeface="Calibri"/>
              </a:rPr>
              <a:t>La confiance en soi est une chose sur laquelle vous devez travailler, à laquelle vous devez penser, mais surtout, elle n'arrive pas toute seule.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rPr lang="en-GB" sz="2800">
                <a:solidFill>
                  <a:schemeClr val="dk1"/>
                </a:solidFill>
                <a:latin typeface="Calibri"/>
                <a:ea typeface="Calibri"/>
                <a:cs typeface="Calibri"/>
                <a:sym typeface="Calibri"/>
              </a:rPr>
              <a:t>Voici quelques moyens de travailler sur votre confiance en vous :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chemeClr val="dk1"/>
              </a:buClr>
              <a:buSzPts val="1100"/>
              <a:buFont typeface="Arial"/>
              <a:buNone/>
            </a:pPr>
            <a:r>
              <a:t/>
            </a:r>
            <a:endParaRPr b="0" i="0" sz="28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92" name="Google Shape;192;g198a7ebc9da_0_103"/>
          <p:cNvSpPr txBox="1"/>
          <p:nvPr/>
        </p:nvSpPr>
        <p:spPr>
          <a:xfrm>
            <a:off x="3699325" y="6317700"/>
            <a:ext cx="5902800" cy="5694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000000"/>
              </a:buClr>
              <a:buSzPts val="2500"/>
              <a:buFont typeface="Arial"/>
              <a:buChar char="➔"/>
            </a:pPr>
            <a:r>
              <a:rPr lang="en-GB" sz="2500"/>
              <a:t>Apprendre à se connaître </a:t>
            </a:r>
            <a:endParaRPr b="0" i="0" sz="2500" u="none" cap="none" strike="noStrike">
              <a:solidFill>
                <a:srgbClr val="000000"/>
              </a:solidFill>
              <a:latin typeface="Arial"/>
              <a:ea typeface="Arial"/>
              <a:cs typeface="Arial"/>
              <a:sym typeface="Arial"/>
            </a:endParaRPr>
          </a:p>
        </p:txBody>
      </p:sp>
      <p:sp>
        <p:nvSpPr>
          <p:cNvPr id="193" name="Google Shape;193;g198a7ebc9da_0_103"/>
          <p:cNvSpPr txBox="1"/>
          <p:nvPr/>
        </p:nvSpPr>
        <p:spPr>
          <a:xfrm>
            <a:off x="3699325" y="6955100"/>
            <a:ext cx="5902800" cy="5694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000000"/>
              </a:buClr>
              <a:buSzPts val="2500"/>
              <a:buFont typeface="Arial"/>
              <a:buChar char="➔"/>
            </a:pPr>
            <a:r>
              <a:rPr lang="en-GB" sz="2500"/>
              <a:t>Affirmer sa personnalité </a:t>
            </a:r>
            <a:endParaRPr b="0" i="0" sz="2500" u="none" cap="none" strike="noStrike">
              <a:solidFill>
                <a:srgbClr val="000000"/>
              </a:solidFill>
              <a:latin typeface="Arial"/>
              <a:ea typeface="Arial"/>
              <a:cs typeface="Arial"/>
              <a:sym typeface="Arial"/>
            </a:endParaRPr>
          </a:p>
        </p:txBody>
      </p:sp>
      <p:sp>
        <p:nvSpPr>
          <p:cNvPr id="194" name="Google Shape;194;g198a7ebc9da_0_103"/>
          <p:cNvSpPr txBox="1"/>
          <p:nvPr/>
        </p:nvSpPr>
        <p:spPr>
          <a:xfrm>
            <a:off x="3699325" y="7512650"/>
            <a:ext cx="5902800" cy="5694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000000"/>
              </a:buClr>
              <a:buSzPts val="2500"/>
              <a:buFont typeface="Arial"/>
              <a:buChar char="➔"/>
            </a:pPr>
            <a:r>
              <a:rPr lang="en-GB" sz="2500"/>
              <a:t>Apprendre à dire “non”</a:t>
            </a:r>
            <a:endParaRPr b="0" i="0" sz="2500" u="none" cap="none" strike="noStrike">
              <a:solidFill>
                <a:srgbClr val="000000"/>
              </a:solidFill>
              <a:latin typeface="Arial"/>
              <a:ea typeface="Arial"/>
              <a:cs typeface="Arial"/>
              <a:sym typeface="Arial"/>
            </a:endParaRPr>
          </a:p>
        </p:txBody>
      </p:sp>
      <p:sp>
        <p:nvSpPr>
          <p:cNvPr id="195" name="Google Shape;195;g198a7ebc9da_0_103"/>
          <p:cNvSpPr txBox="1"/>
          <p:nvPr/>
        </p:nvSpPr>
        <p:spPr>
          <a:xfrm>
            <a:off x="3683650" y="8061250"/>
            <a:ext cx="5902800" cy="5694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000000"/>
              </a:buClr>
              <a:buSzPts val="2500"/>
              <a:buFont typeface="Arial"/>
              <a:buChar char="➔"/>
            </a:pPr>
            <a:r>
              <a:rPr lang="en-GB" sz="2500"/>
              <a:t>Dépasser ses complexes </a:t>
            </a:r>
            <a:endParaRPr b="0" i="0" sz="2500" u="none" cap="none" strike="noStrike">
              <a:solidFill>
                <a:srgbClr val="000000"/>
              </a:solidFill>
              <a:latin typeface="Arial"/>
              <a:ea typeface="Arial"/>
              <a:cs typeface="Arial"/>
              <a:sym typeface="Arial"/>
            </a:endParaRPr>
          </a:p>
        </p:txBody>
      </p:sp>
      <p:sp>
        <p:nvSpPr>
          <p:cNvPr id="196" name="Google Shape;196;g198a7ebc9da_0_103"/>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Unité 3 : </a:t>
            </a:r>
            <a:r>
              <a:rPr lang="en-GB" sz="3400"/>
              <a:t>Confiance en soi </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3. </a:t>
            </a:r>
            <a:r>
              <a:rPr lang="en-GB" sz="2400">
                <a:solidFill>
                  <a:srgbClr val="93268F"/>
                </a:solidFill>
                <a:latin typeface="Calibri"/>
                <a:ea typeface="Calibri"/>
                <a:cs typeface="Calibri"/>
                <a:sym typeface="Calibri"/>
              </a:rPr>
              <a:t>Gagner en confiance </a:t>
            </a:r>
            <a:r>
              <a:rPr b="0" i="0" lang="en-GB" sz="2400" u="none" cap="none" strike="noStrike">
                <a:solidFill>
                  <a:srgbClr val="93268F"/>
                </a:solidFill>
                <a:latin typeface="Calibri"/>
                <a:ea typeface="Calibri"/>
                <a:cs typeface="Calibri"/>
                <a:sym typeface="Calibri"/>
              </a:rPr>
              <a:t>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nvSpPr>
        <p:spPr>
          <a:xfrm>
            <a:off x="1311450" y="3016150"/>
            <a:ext cx="15665100" cy="511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3100">
                <a:solidFill>
                  <a:schemeClr val="dk1"/>
                </a:solidFill>
                <a:latin typeface="Calibri"/>
                <a:ea typeface="Calibri"/>
                <a:cs typeface="Calibri"/>
                <a:sym typeface="Calibri"/>
              </a:rPr>
              <a:t>Vous avez compris ce qu'est la confiance en soi, êtes-vous prêt à passer à l'action ? </a:t>
            </a:r>
            <a:endParaRPr b="0" i="0" sz="3100" u="none" cap="none" strike="noStrike">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chemeClr val="dk1"/>
              </a:buClr>
              <a:buSzPts val="1100"/>
              <a:buFont typeface="Arial"/>
              <a:buNone/>
            </a:pPr>
            <a:r>
              <a:rPr b="1" lang="en-GB" sz="3100" u="sng">
                <a:solidFill>
                  <a:schemeClr val="dk1"/>
                </a:solidFill>
                <a:latin typeface="Calibri"/>
                <a:ea typeface="Calibri"/>
                <a:cs typeface="Calibri"/>
                <a:sym typeface="Calibri"/>
              </a:rPr>
              <a:t>C’est super ! </a:t>
            </a:r>
            <a:endParaRPr b="1" i="0" sz="31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GB" sz="3100">
                <a:solidFill>
                  <a:schemeClr val="dk1"/>
                </a:solidFill>
                <a:latin typeface="Calibri"/>
                <a:ea typeface="Calibri"/>
                <a:cs typeface="Calibri"/>
                <a:sym typeface="Calibri"/>
              </a:rPr>
              <a:t>Nous vous donnons quelques outils qui vous permettront d'avancer plus efficacement dans votre quête de confiance en vous.</a:t>
            </a:r>
            <a:endParaRPr b="0" i="0" sz="3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a:p>
            <a:pPr indent="-425450" lvl="1" marL="914400" marR="0" rtl="0" algn="l">
              <a:lnSpc>
                <a:spcPct val="100000"/>
              </a:lnSpc>
              <a:spcBef>
                <a:spcPts val="0"/>
              </a:spcBef>
              <a:spcAft>
                <a:spcPts val="0"/>
              </a:spcAft>
              <a:buClr>
                <a:schemeClr val="dk1"/>
              </a:buClr>
              <a:buSzPts val="3100"/>
              <a:buFont typeface="Calibri"/>
              <a:buChar char="•"/>
            </a:pPr>
            <a:r>
              <a:rPr lang="en-GB" sz="3100">
                <a:solidFill>
                  <a:schemeClr val="dk1"/>
                </a:solidFill>
                <a:latin typeface="Calibri"/>
                <a:ea typeface="Calibri"/>
                <a:cs typeface="Calibri"/>
                <a:sym typeface="Calibri"/>
              </a:rPr>
              <a:t>Le journal </a:t>
            </a:r>
            <a:endParaRPr b="0" i="0" sz="3100" u="none" cap="none" strike="noStrike">
              <a:solidFill>
                <a:schemeClr val="dk1"/>
              </a:solidFill>
              <a:latin typeface="Calibri"/>
              <a:ea typeface="Calibri"/>
              <a:cs typeface="Calibri"/>
              <a:sym typeface="Calibri"/>
            </a:endParaRPr>
          </a:p>
          <a:p>
            <a:pPr indent="-450850" lvl="1" marL="914400" marR="0" rtl="0" algn="l">
              <a:lnSpc>
                <a:spcPct val="100000"/>
              </a:lnSpc>
              <a:spcBef>
                <a:spcPts val="0"/>
              </a:spcBef>
              <a:spcAft>
                <a:spcPts val="0"/>
              </a:spcAft>
              <a:buClr>
                <a:schemeClr val="dk1"/>
              </a:buClr>
              <a:buSzPts val="3500"/>
              <a:buFont typeface="Arial"/>
              <a:buChar char="•"/>
            </a:pPr>
            <a:r>
              <a:rPr lang="en-GB" sz="3100">
                <a:solidFill>
                  <a:schemeClr val="dk1"/>
                </a:solidFill>
                <a:latin typeface="Calibri"/>
                <a:ea typeface="Calibri"/>
                <a:cs typeface="Calibri"/>
                <a:sym typeface="Calibri"/>
              </a:rPr>
              <a:t>Le discours interne </a:t>
            </a:r>
            <a:endParaRPr b="0" i="0" sz="3100" u="none" cap="none" strike="noStrike">
              <a:solidFill>
                <a:schemeClr val="dk1"/>
              </a:solidFill>
              <a:latin typeface="Calibri"/>
              <a:ea typeface="Calibri"/>
              <a:cs typeface="Calibri"/>
              <a:sym typeface="Calibri"/>
            </a:endParaRPr>
          </a:p>
          <a:p>
            <a:pPr indent="-450850" lvl="1" marL="914400" marR="0" rtl="0" algn="l">
              <a:lnSpc>
                <a:spcPct val="100000"/>
              </a:lnSpc>
              <a:spcBef>
                <a:spcPts val="0"/>
              </a:spcBef>
              <a:spcAft>
                <a:spcPts val="0"/>
              </a:spcAft>
              <a:buClr>
                <a:schemeClr val="dk1"/>
              </a:buClr>
              <a:buSzPts val="3500"/>
              <a:buFont typeface="Arial"/>
              <a:buChar char="•"/>
            </a:pPr>
            <a:r>
              <a:rPr lang="en-GB" sz="3100">
                <a:solidFill>
                  <a:schemeClr val="dk1"/>
                </a:solidFill>
                <a:latin typeface="Calibri"/>
                <a:ea typeface="Calibri"/>
                <a:cs typeface="Calibri"/>
                <a:sym typeface="Calibri"/>
              </a:rPr>
              <a:t>Évaluation de ses talents</a:t>
            </a:r>
            <a:endParaRPr b="0" i="0" sz="3100" u="none" cap="none" strike="noStrike">
              <a:solidFill>
                <a:schemeClr val="dk1"/>
              </a:solidFill>
              <a:latin typeface="Calibri"/>
              <a:ea typeface="Calibri"/>
              <a:cs typeface="Calibri"/>
              <a:sym typeface="Calibri"/>
            </a:endParaRPr>
          </a:p>
          <a:p>
            <a:pPr indent="-450850" lvl="1" marL="914400" marR="0" rtl="0" algn="l">
              <a:lnSpc>
                <a:spcPct val="100000"/>
              </a:lnSpc>
              <a:spcBef>
                <a:spcPts val="0"/>
              </a:spcBef>
              <a:spcAft>
                <a:spcPts val="0"/>
              </a:spcAft>
              <a:buClr>
                <a:schemeClr val="dk1"/>
              </a:buClr>
              <a:buSzPts val="3500"/>
              <a:buFont typeface="Arial"/>
              <a:buChar char="•"/>
            </a:pPr>
            <a:r>
              <a:rPr lang="en-GB" sz="3100">
                <a:solidFill>
                  <a:schemeClr val="dk1"/>
                </a:solidFill>
                <a:latin typeface="Calibri"/>
                <a:ea typeface="Calibri"/>
                <a:cs typeface="Calibri"/>
                <a:sym typeface="Calibri"/>
              </a:rPr>
              <a:t>Construire sa propre échelle de valeurs</a:t>
            </a:r>
            <a:endParaRPr b="0" i="0" sz="3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GB" sz="3500" u="none" cap="none" strike="noStrike">
                <a:solidFill>
                  <a:schemeClr val="dk1"/>
                </a:solidFill>
                <a:latin typeface="Calibri"/>
                <a:ea typeface="Calibri"/>
                <a:cs typeface="Calibri"/>
                <a:sym typeface="Calibri"/>
              </a:rPr>
              <a:t> </a:t>
            </a:r>
            <a:endParaRPr b="1" i="0" sz="3500" u="none" cap="none" strike="noStrike">
              <a:solidFill>
                <a:schemeClr val="dk1"/>
              </a:solidFill>
              <a:latin typeface="Calibri"/>
              <a:ea typeface="Calibri"/>
              <a:cs typeface="Calibri"/>
              <a:sym typeface="Calibri"/>
            </a:endParaRPr>
          </a:p>
        </p:txBody>
      </p:sp>
      <p:sp>
        <p:nvSpPr>
          <p:cNvPr id="202" name="Google Shape;202;p5"/>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Unité 3 : </a:t>
            </a:r>
            <a:r>
              <a:rPr lang="en-GB" sz="3400"/>
              <a:t>Confiance en soi </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4. </a:t>
            </a:r>
            <a:r>
              <a:rPr lang="en-GB" sz="2400">
                <a:solidFill>
                  <a:srgbClr val="93268F"/>
                </a:solidFill>
                <a:latin typeface="Calibri"/>
                <a:ea typeface="Calibri"/>
                <a:cs typeface="Calibri"/>
                <a:sym typeface="Calibri"/>
              </a:rPr>
              <a:t>Travailler sur soi-même </a:t>
            </a:r>
            <a:endParaRPr b="0" i="0" sz="4600" u="none" cap="none" strike="noStrike">
              <a:solidFill>
                <a:srgbClr val="93268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txBox="1"/>
          <p:nvPr/>
        </p:nvSpPr>
        <p:spPr>
          <a:xfrm>
            <a:off x="1447800" y="1573291"/>
            <a:ext cx="35814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lang="en-GB" sz="4000">
                <a:solidFill>
                  <a:srgbClr val="660066"/>
                </a:solidFill>
                <a:latin typeface="Calibri"/>
                <a:ea typeface="Calibri"/>
                <a:cs typeface="Calibri"/>
                <a:sym typeface="Calibri"/>
              </a:rPr>
              <a:t>Résumé </a:t>
            </a:r>
            <a:endParaRPr b="0" i="0" sz="1400" u="none" cap="none" strike="noStrike">
              <a:solidFill>
                <a:srgbClr val="000000"/>
              </a:solidFill>
              <a:latin typeface="Arial"/>
              <a:ea typeface="Arial"/>
              <a:cs typeface="Arial"/>
              <a:sym typeface="Arial"/>
            </a:endParaRPr>
          </a:p>
        </p:txBody>
      </p:sp>
      <p:sp>
        <p:nvSpPr>
          <p:cNvPr id="208" name="Google Shape;208;p15"/>
          <p:cNvSpPr txBox="1"/>
          <p:nvPr/>
        </p:nvSpPr>
        <p:spPr>
          <a:xfrm>
            <a:off x="2188631" y="3055213"/>
            <a:ext cx="27432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GB" sz="2800">
                <a:solidFill>
                  <a:schemeClr val="dk1"/>
                </a:solidFill>
                <a:latin typeface="Calibri"/>
                <a:ea typeface="Calibri"/>
                <a:cs typeface="Calibri"/>
                <a:sym typeface="Calibri"/>
              </a:rPr>
              <a:t>Confiance en soi </a:t>
            </a:r>
            <a:endParaRPr b="1" i="0" sz="2800" u="none" cap="none" strike="noStrike">
              <a:solidFill>
                <a:schemeClr val="dk1"/>
              </a:solidFill>
              <a:latin typeface="Calibri"/>
              <a:ea typeface="Calibri"/>
              <a:cs typeface="Calibri"/>
              <a:sym typeface="Calibri"/>
            </a:endParaRPr>
          </a:p>
        </p:txBody>
      </p:sp>
      <p:sp>
        <p:nvSpPr>
          <p:cNvPr id="209" name="Google Shape;209;p15"/>
          <p:cNvSpPr txBox="1"/>
          <p:nvPr/>
        </p:nvSpPr>
        <p:spPr>
          <a:xfrm>
            <a:off x="2188624" y="3763100"/>
            <a:ext cx="2840700" cy="2586000"/>
          </a:xfrm>
          <a:prstGeom prst="rect">
            <a:avLst/>
          </a:prstGeom>
          <a:noFill/>
          <a:ln>
            <a:noFill/>
          </a:ln>
        </p:spPr>
        <p:txBody>
          <a:bodyPr anchorCtr="0" anchor="ctr"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lang="en-GB" sz="2400">
                <a:solidFill>
                  <a:schemeClr val="dk1"/>
                </a:solidFill>
                <a:latin typeface="Calibri"/>
                <a:ea typeface="Calibri"/>
                <a:cs typeface="Calibri"/>
                <a:sym typeface="Calibri"/>
              </a:rPr>
              <a:t>Perspectives</a:t>
            </a:r>
            <a:r>
              <a:rPr lang="en-GB" sz="2400">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dk1"/>
                </a:solidFill>
                <a:latin typeface="Calibri"/>
                <a:ea typeface="Calibri"/>
                <a:cs typeface="Calibri"/>
                <a:sym typeface="Calibri"/>
              </a:rPr>
              <a:t>Contribution</a:t>
            </a:r>
            <a:r>
              <a:rPr lang="en-GB" sz="2400">
                <a:solidFill>
                  <a:schemeClr val="dk1"/>
                </a:solidFill>
                <a:latin typeface="Calibri"/>
                <a:ea typeface="Calibri"/>
                <a:cs typeface="Calibri"/>
                <a:sym typeface="Calibri"/>
              </a:rPr>
              <a:t>s sur la motivation </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lang="en-GB" sz="2400">
                <a:solidFill>
                  <a:schemeClr val="dk1"/>
                </a:solidFill>
                <a:latin typeface="Calibri"/>
                <a:ea typeface="Calibri"/>
                <a:cs typeface="Calibri"/>
                <a:sym typeface="Calibri"/>
              </a:rPr>
              <a:t>Définir ses besoins </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10" name="Google Shape;210;p15"/>
          <p:cNvSpPr txBox="1"/>
          <p:nvPr/>
        </p:nvSpPr>
        <p:spPr>
          <a:xfrm>
            <a:off x="6620005" y="7091690"/>
            <a:ext cx="2743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Motivation</a:t>
            </a:r>
            <a:endParaRPr b="1" i="0" sz="2800" u="none" cap="none" strike="noStrike">
              <a:solidFill>
                <a:schemeClr val="dk1"/>
              </a:solidFill>
              <a:latin typeface="Calibri"/>
              <a:ea typeface="Calibri"/>
              <a:cs typeface="Calibri"/>
              <a:sym typeface="Calibri"/>
            </a:endParaRPr>
          </a:p>
        </p:txBody>
      </p:sp>
      <p:sp>
        <p:nvSpPr>
          <p:cNvPr id="211" name="Google Shape;211;p15"/>
          <p:cNvSpPr/>
          <p:nvPr/>
        </p:nvSpPr>
        <p:spPr>
          <a:xfrm rot="5400000">
            <a:off x="1570922" y="3050091"/>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15"/>
          <p:cNvSpPr/>
          <p:nvPr/>
        </p:nvSpPr>
        <p:spPr>
          <a:xfrm rot="5400000">
            <a:off x="5635905" y="7086600"/>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3" name="Google Shape;213;p15"/>
          <p:cNvPicPr preferRelativeResize="0"/>
          <p:nvPr/>
        </p:nvPicPr>
        <p:blipFill rotWithShape="1">
          <a:blip r:embed="rId3">
            <a:alphaModFix/>
          </a:blip>
          <a:srcRect b="0" l="0" r="0" t="0"/>
          <a:stretch/>
        </p:blipFill>
        <p:spPr>
          <a:xfrm>
            <a:off x="5791200" y="3330299"/>
            <a:ext cx="5439602" cy="3626401"/>
          </a:xfrm>
          <a:prstGeom prst="rect">
            <a:avLst/>
          </a:prstGeom>
          <a:noFill/>
          <a:ln>
            <a:noFill/>
          </a:ln>
        </p:spPr>
      </p:pic>
      <p:sp>
        <p:nvSpPr>
          <p:cNvPr id="214" name="Google Shape;214;p15"/>
          <p:cNvSpPr txBox="1"/>
          <p:nvPr/>
        </p:nvSpPr>
        <p:spPr>
          <a:xfrm>
            <a:off x="6619992" y="7576300"/>
            <a:ext cx="5657400" cy="193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Stimuler </a:t>
            </a:r>
            <a:r>
              <a:rPr b="0" i="0" lang="en-GB"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Les pensées divergentes et convergentes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Outils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15" name="Google Shape;215;p15"/>
          <p:cNvSpPr txBox="1"/>
          <p:nvPr/>
        </p:nvSpPr>
        <p:spPr>
          <a:xfrm>
            <a:off x="12967299" y="3330299"/>
            <a:ext cx="2743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GB" sz="2800">
                <a:solidFill>
                  <a:schemeClr val="dk1"/>
                </a:solidFill>
                <a:latin typeface="Calibri"/>
                <a:ea typeface="Calibri"/>
                <a:cs typeface="Calibri"/>
                <a:sym typeface="Calibri"/>
              </a:rPr>
              <a:t>Créativité</a:t>
            </a:r>
            <a:endParaRPr b="1" i="0" sz="2800" u="none" cap="none" strike="noStrike">
              <a:solidFill>
                <a:schemeClr val="dk1"/>
              </a:solidFill>
              <a:latin typeface="Calibri"/>
              <a:ea typeface="Calibri"/>
              <a:cs typeface="Calibri"/>
              <a:sym typeface="Calibri"/>
            </a:endParaRPr>
          </a:p>
        </p:txBody>
      </p:sp>
      <p:sp>
        <p:nvSpPr>
          <p:cNvPr id="216" name="Google Shape;216;p15"/>
          <p:cNvSpPr txBox="1"/>
          <p:nvPr/>
        </p:nvSpPr>
        <p:spPr>
          <a:xfrm>
            <a:off x="12967301" y="3771150"/>
            <a:ext cx="4302900" cy="193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Comprendre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Les clés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Gagner en confiance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GB" sz="2400">
                <a:solidFill>
                  <a:schemeClr val="dk1"/>
                </a:solidFill>
                <a:latin typeface="Calibri"/>
                <a:ea typeface="Calibri"/>
                <a:cs typeface="Calibri"/>
                <a:sym typeface="Calibri"/>
              </a:rPr>
              <a:t>Travailler sur soi-même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17" name="Google Shape;217;p15"/>
          <p:cNvSpPr/>
          <p:nvPr/>
        </p:nvSpPr>
        <p:spPr>
          <a:xfrm rot="5400000">
            <a:off x="12193022" y="3325191"/>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7"/>
          <p:cNvPicPr preferRelativeResize="0"/>
          <p:nvPr/>
        </p:nvPicPr>
        <p:blipFill rotWithShape="1">
          <a:blip r:embed="rId3">
            <a:alphaModFix/>
          </a:blip>
          <a:srcRect b="0" l="0" r="0" t="0"/>
          <a:stretch/>
        </p:blipFill>
        <p:spPr>
          <a:xfrm>
            <a:off x="1028700" y="9258300"/>
            <a:ext cx="3198719" cy="702057"/>
          </a:xfrm>
          <a:prstGeom prst="rect">
            <a:avLst/>
          </a:prstGeom>
          <a:noFill/>
          <a:ln>
            <a:noFill/>
          </a:ln>
        </p:spPr>
      </p:pic>
      <p:sp>
        <p:nvSpPr>
          <p:cNvPr id="223" name="Google Shape;223;p17"/>
          <p:cNvSpPr txBox="1"/>
          <p:nvPr/>
        </p:nvSpPr>
        <p:spPr>
          <a:xfrm>
            <a:off x="4343400" y="4457700"/>
            <a:ext cx="91440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60066"/>
              </a:buClr>
              <a:buSzPts val="8000"/>
              <a:buFont typeface="Calibri"/>
              <a:buNone/>
            </a:pPr>
            <a:r>
              <a:rPr b="1" lang="en-GB" sz="8000">
                <a:solidFill>
                  <a:srgbClr val="660066"/>
                </a:solidFill>
                <a:latin typeface="Calibri"/>
                <a:ea typeface="Calibri"/>
                <a:cs typeface="Calibri"/>
                <a:sym typeface="Calibri"/>
              </a:rPr>
              <a:t>Merci !</a:t>
            </a:r>
            <a:endParaRPr b="1" i="0" sz="8000" u="none" cap="none" strike="noStrike">
              <a:solidFill>
                <a:srgbClr val="660066"/>
              </a:solidFill>
              <a:latin typeface="Calibri"/>
              <a:ea typeface="Calibri"/>
              <a:cs typeface="Calibri"/>
              <a:sym typeface="Calibri"/>
            </a:endParaRPr>
          </a:p>
        </p:txBody>
      </p:sp>
      <p:sp>
        <p:nvSpPr>
          <p:cNvPr id="224" name="Google Shape;224;p17"/>
          <p:cNvSpPr txBox="1"/>
          <p:nvPr/>
        </p:nvSpPr>
        <p:spPr>
          <a:xfrm>
            <a:off x="8153400" y="5981700"/>
            <a:ext cx="1981200" cy="38151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dewproject.eu</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nvSpPr>
        <p:spPr>
          <a:xfrm>
            <a:off x="1524000" y="1503549"/>
            <a:ext cx="946265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Index</a:t>
            </a:r>
            <a:endParaRPr b="0" i="0" sz="1400" u="none" cap="none" strike="noStrike">
              <a:solidFill>
                <a:srgbClr val="000000"/>
              </a:solidFill>
              <a:latin typeface="Arial"/>
              <a:ea typeface="Arial"/>
              <a:cs typeface="Arial"/>
              <a:sym typeface="Arial"/>
            </a:endParaRPr>
          </a:p>
        </p:txBody>
      </p:sp>
      <p:grpSp>
        <p:nvGrpSpPr>
          <p:cNvPr id="52" name="Google Shape;52;p3"/>
          <p:cNvGrpSpPr/>
          <p:nvPr/>
        </p:nvGrpSpPr>
        <p:grpSpPr>
          <a:xfrm>
            <a:off x="2432702" y="2598200"/>
            <a:ext cx="8743362" cy="2711600"/>
            <a:chOff x="6186394" y="344894"/>
            <a:chExt cx="7944900" cy="2711600"/>
          </a:xfrm>
        </p:grpSpPr>
        <p:sp>
          <p:nvSpPr>
            <p:cNvPr id="53" name="Google Shape;53;p3"/>
            <p:cNvSpPr txBox="1"/>
            <p:nvPr/>
          </p:nvSpPr>
          <p:spPr>
            <a:xfrm>
              <a:off x="6186394" y="895294"/>
              <a:ext cx="7944900" cy="2161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1 : Les perspectives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2 : Apports théoriques et scientifiques sur la motivation</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3 : Définir vos besoins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
          <p:nvSpPr>
            <p:cNvPr id="54" name="Google Shape;54;p3"/>
            <p:cNvSpPr txBox="1"/>
            <p:nvPr/>
          </p:nvSpPr>
          <p:spPr>
            <a:xfrm>
              <a:off x="6186394" y="344894"/>
              <a:ext cx="79449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15000"/>
                </a:lnSpc>
                <a:spcBef>
                  <a:spcPts val="0"/>
                </a:spcBef>
                <a:spcAft>
                  <a:spcPts val="0"/>
                </a:spcAft>
                <a:buClr>
                  <a:srgbClr val="000000"/>
                </a:buClr>
                <a:buSzPts val="1100"/>
                <a:buFont typeface="Arial"/>
                <a:buNone/>
              </a:pPr>
              <a:r>
                <a:rPr b="1" lang="en-GB" sz="2800">
                  <a:solidFill>
                    <a:schemeClr val="dk1"/>
                  </a:solidFill>
                  <a:latin typeface="Calibri"/>
                  <a:ea typeface="Calibri"/>
                  <a:cs typeface="Calibri"/>
                  <a:sym typeface="Calibri"/>
                </a:rPr>
                <a:t>Unité 1: Motivation</a:t>
              </a:r>
              <a:endParaRPr b="1" i="0" sz="2800" u="none" cap="none" strike="noStrike">
                <a:solidFill>
                  <a:schemeClr val="dk1"/>
                </a:solidFill>
                <a:latin typeface="Calibri"/>
                <a:ea typeface="Calibri"/>
                <a:cs typeface="Calibri"/>
                <a:sym typeface="Calibri"/>
              </a:endParaRPr>
            </a:p>
          </p:txBody>
        </p:sp>
      </p:grpSp>
      <p:grpSp>
        <p:nvGrpSpPr>
          <p:cNvPr id="55" name="Google Shape;55;p3"/>
          <p:cNvGrpSpPr/>
          <p:nvPr/>
        </p:nvGrpSpPr>
        <p:grpSpPr>
          <a:xfrm>
            <a:off x="2432129" y="5227677"/>
            <a:ext cx="7908481" cy="3707029"/>
            <a:chOff x="6186393" y="1511449"/>
            <a:chExt cx="5359502" cy="3707029"/>
          </a:xfrm>
        </p:grpSpPr>
        <p:sp>
          <p:nvSpPr>
            <p:cNvPr id="56" name="Google Shape;56;p3"/>
            <p:cNvSpPr txBox="1"/>
            <p:nvPr/>
          </p:nvSpPr>
          <p:spPr>
            <a:xfrm>
              <a:off x="6186395" y="2207678"/>
              <a:ext cx="5359500" cy="3010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1 : Stimuler votre créativité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2 : Utiliser la pensée divergente et convergente pour améliorer la créativité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lang="en-GB" sz="2400">
                  <a:solidFill>
                    <a:schemeClr val="dk1"/>
                  </a:solidFill>
                  <a:latin typeface="Calibri"/>
                  <a:ea typeface="Calibri"/>
                  <a:cs typeface="Calibri"/>
                  <a:sym typeface="Calibri"/>
                </a:rPr>
                <a:t>Section 3 : Outils de pensée créative à adapter au travail quotidien</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rPr b="0" i="0" lang="en-GB"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
          <p:nvSpPr>
            <p:cNvPr id="57" name="Google Shape;57;p3"/>
            <p:cNvSpPr txBox="1"/>
            <p:nvPr/>
          </p:nvSpPr>
          <p:spPr>
            <a:xfrm>
              <a:off x="6186393" y="1511449"/>
              <a:ext cx="51249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GB" sz="2800">
                  <a:solidFill>
                    <a:schemeClr val="dk1"/>
                  </a:solidFill>
                  <a:latin typeface="Calibri"/>
                  <a:ea typeface="Calibri"/>
                  <a:cs typeface="Calibri"/>
                  <a:sym typeface="Calibri"/>
                </a:rPr>
                <a:t>Unité 2 : Créativité</a:t>
              </a:r>
              <a:r>
                <a:rPr b="1" i="0" lang="en-GB" sz="2800" u="none" cap="none" strike="noStrike">
                  <a:solidFill>
                    <a:schemeClr val="dk1"/>
                  </a:solidFill>
                  <a:latin typeface="Calibri"/>
                  <a:ea typeface="Calibri"/>
                  <a:cs typeface="Calibri"/>
                  <a:sym typeface="Calibri"/>
                </a:rPr>
                <a:t> </a:t>
              </a:r>
              <a:endParaRPr b="1" i="0" sz="2800" u="none" cap="none" strike="noStrike">
                <a:solidFill>
                  <a:schemeClr val="dk1"/>
                </a:solidFill>
                <a:latin typeface="Calibri"/>
                <a:ea typeface="Calibri"/>
                <a:cs typeface="Calibri"/>
                <a:sym typeface="Calibri"/>
              </a:endParaRPr>
            </a:p>
          </p:txBody>
        </p:sp>
      </p:grpSp>
      <p:grpSp>
        <p:nvGrpSpPr>
          <p:cNvPr id="58" name="Google Shape;58;p3"/>
          <p:cNvGrpSpPr/>
          <p:nvPr/>
        </p:nvGrpSpPr>
        <p:grpSpPr>
          <a:xfrm>
            <a:off x="11726769" y="4876802"/>
            <a:ext cx="5502094" cy="2159818"/>
            <a:chOff x="5193768" y="287862"/>
            <a:chExt cx="5124901" cy="2159818"/>
          </a:xfrm>
        </p:grpSpPr>
        <p:sp>
          <p:nvSpPr>
            <p:cNvPr id="59" name="Google Shape;59;p3"/>
            <p:cNvSpPr txBox="1"/>
            <p:nvPr/>
          </p:nvSpPr>
          <p:spPr>
            <a:xfrm>
              <a:off x="5193769" y="877780"/>
              <a:ext cx="5124900" cy="1569900"/>
            </a:xfrm>
            <a:prstGeom prst="rect">
              <a:avLst/>
            </a:prstGeom>
            <a:noFill/>
            <a:ln>
              <a:noFill/>
            </a:ln>
          </p:spPr>
          <p:txBody>
            <a:bodyPr anchorCtr="0" anchor="t" bIns="45700" lIns="91425" spcFirstLastPara="1" rIns="91425" wrap="square" tIns="45700">
              <a:spAutoFit/>
            </a:bodyPr>
            <a:lstStyle/>
            <a:p>
              <a:pPr indent="0" lvl="0" marL="228600" marR="0" rtl="0" algn="l">
                <a:lnSpc>
                  <a:spcPct val="100000"/>
                </a:lnSpc>
                <a:spcBef>
                  <a:spcPts val="0"/>
                </a:spcBef>
                <a:spcAft>
                  <a:spcPts val="0"/>
                </a:spcAft>
                <a:buClr>
                  <a:schemeClr val="dk1"/>
                </a:buClr>
                <a:buSzPts val="1100"/>
                <a:buFont typeface="Arial"/>
                <a:buNone/>
              </a:pPr>
              <a:r>
                <a:rPr b="0" i="0" lang="en-GB" sz="2400" u="none" cap="none" strike="noStrike">
                  <a:solidFill>
                    <a:schemeClr val="dk1"/>
                  </a:solidFill>
                  <a:latin typeface="Calibri"/>
                  <a:ea typeface="Calibri"/>
                  <a:cs typeface="Calibri"/>
                  <a:sym typeface="Calibri"/>
                </a:rPr>
                <a:t>Section 1: </a:t>
              </a:r>
              <a:r>
                <a:rPr lang="en-GB" sz="2400">
                  <a:solidFill>
                    <a:schemeClr val="dk1"/>
                  </a:solidFill>
                  <a:latin typeface="Calibri"/>
                  <a:ea typeface="Calibri"/>
                  <a:cs typeface="Calibri"/>
                  <a:sym typeface="Calibri"/>
                </a:rPr>
                <a:t>Comprendre </a:t>
              </a:r>
              <a:endParaRPr b="0" i="0" sz="2400" u="none" cap="none" strike="noStrike">
                <a:solidFill>
                  <a:schemeClr val="dk1"/>
                </a:solidFill>
                <a:latin typeface="Calibri"/>
                <a:ea typeface="Calibri"/>
                <a:cs typeface="Calibri"/>
                <a:sym typeface="Calibri"/>
              </a:endParaRPr>
            </a:p>
            <a:p>
              <a:pPr indent="0" lvl="0" marL="228600" marR="0" rtl="0" algn="l">
                <a:lnSpc>
                  <a:spcPct val="100000"/>
                </a:lnSpc>
                <a:spcBef>
                  <a:spcPts val="0"/>
                </a:spcBef>
                <a:spcAft>
                  <a:spcPts val="0"/>
                </a:spcAft>
                <a:buClr>
                  <a:schemeClr val="dk1"/>
                </a:buClr>
                <a:buSzPts val="1100"/>
                <a:buFont typeface="Arial"/>
                <a:buNone/>
              </a:pPr>
              <a:r>
                <a:rPr b="0" i="0" lang="en-GB" sz="2400" u="none" cap="none" strike="noStrike">
                  <a:solidFill>
                    <a:schemeClr val="dk1"/>
                  </a:solidFill>
                  <a:latin typeface="Calibri"/>
                  <a:ea typeface="Calibri"/>
                  <a:cs typeface="Calibri"/>
                  <a:sym typeface="Calibri"/>
                </a:rPr>
                <a:t>Section 2: </a:t>
              </a:r>
              <a:r>
                <a:rPr lang="en-GB" sz="2400">
                  <a:solidFill>
                    <a:schemeClr val="dk1"/>
                  </a:solidFill>
                  <a:latin typeface="Calibri"/>
                  <a:ea typeface="Calibri"/>
                  <a:cs typeface="Calibri"/>
                  <a:sym typeface="Calibri"/>
                </a:rPr>
                <a:t>Les clés de la confiance en soi </a:t>
              </a:r>
              <a:endParaRPr b="0" i="0" sz="2400" u="none" cap="none" strike="noStrike">
                <a:solidFill>
                  <a:schemeClr val="dk1"/>
                </a:solidFill>
                <a:latin typeface="Calibri"/>
                <a:ea typeface="Calibri"/>
                <a:cs typeface="Calibri"/>
                <a:sym typeface="Calibri"/>
              </a:endParaRPr>
            </a:p>
            <a:p>
              <a:pPr indent="0" lvl="0" marL="228600" marR="0" rtl="0" algn="l">
                <a:lnSpc>
                  <a:spcPct val="100000"/>
                </a:lnSpc>
                <a:spcBef>
                  <a:spcPts val="0"/>
                </a:spcBef>
                <a:spcAft>
                  <a:spcPts val="0"/>
                </a:spcAft>
                <a:buClr>
                  <a:schemeClr val="dk1"/>
                </a:buClr>
                <a:buSzPts val="1100"/>
                <a:buFont typeface="Arial"/>
                <a:buNone/>
              </a:pPr>
              <a:r>
                <a:rPr b="0" i="0" lang="en-GB" sz="2400" u="none" cap="none" strike="noStrike">
                  <a:solidFill>
                    <a:schemeClr val="dk1"/>
                  </a:solidFill>
                  <a:latin typeface="Calibri"/>
                  <a:ea typeface="Calibri"/>
                  <a:cs typeface="Calibri"/>
                  <a:sym typeface="Calibri"/>
                </a:rPr>
                <a:t>Section 3: G</a:t>
              </a:r>
              <a:r>
                <a:rPr lang="en-GB" sz="2400">
                  <a:solidFill>
                    <a:schemeClr val="dk1"/>
                  </a:solidFill>
                  <a:latin typeface="Calibri"/>
                  <a:ea typeface="Calibri"/>
                  <a:cs typeface="Calibri"/>
                  <a:sym typeface="Calibri"/>
                </a:rPr>
                <a:t>agner en confiance </a:t>
              </a:r>
              <a:endParaRPr b="0" i="0" sz="2400" u="none" cap="none" strike="noStrike">
                <a:solidFill>
                  <a:schemeClr val="dk1"/>
                </a:solidFill>
                <a:latin typeface="Calibri"/>
                <a:ea typeface="Calibri"/>
                <a:cs typeface="Calibri"/>
                <a:sym typeface="Calibri"/>
              </a:endParaRPr>
            </a:p>
            <a:p>
              <a:pPr indent="0" lvl="0" marL="228600" marR="0" rtl="0" algn="l">
                <a:lnSpc>
                  <a:spcPct val="100000"/>
                </a:lnSpc>
                <a:spcBef>
                  <a:spcPts val="0"/>
                </a:spcBef>
                <a:spcAft>
                  <a:spcPts val="0"/>
                </a:spcAft>
                <a:buClr>
                  <a:schemeClr val="dk1"/>
                </a:buClr>
                <a:buSzPts val="1100"/>
                <a:buFont typeface="Arial"/>
                <a:buNone/>
              </a:pPr>
              <a:r>
                <a:rPr b="0" i="0" lang="en-GB" sz="2400" u="none" cap="none" strike="noStrike">
                  <a:solidFill>
                    <a:schemeClr val="dk1"/>
                  </a:solidFill>
                  <a:latin typeface="Calibri"/>
                  <a:ea typeface="Calibri"/>
                  <a:cs typeface="Calibri"/>
                  <a:sym typeface="Calibri"/>
                </a:rPr>
                <a:t>Section 4: </a:t>
              </a:r>
              <a:r>
                <a:rPr lang="en-GB" sz="2400">
                  <a:solidFill>
                    <a:schemeClr val="dk1"/>
                  </a:solidFill>
                  <a:latin typeface="Calibri"/>
                  <a:ea typeface="Calibri"/>
                  <a:cs typeface="Calibri"/>
                  <a:sym typeface="Calibri"/>
                </a:rPr>
                <a:t>Travailler sur soi-même </a:t>
              </a:r>
              <a:endParaRPr b="0" i="0" sz="3600" u="none" cap="none" strike="noStrike">
                <a:solidFill>
                  <a:schemeClr val="dk1"/>
                </a:solidFill>
                <a:latin typeface="Calibri"/>
                <a:ea typeface="Calibri"/>
                <a:cs typeface="Calibri"/>
                <a:sym typeface="Calibri"/>
              </a:endParaRPr>
            </a:p>
          </p:txBody>
        </p:sp>
        <p:sp>
          <p:nvSpPr>
            <p:cNvPr id="60" name="Google Shape;60;p3"/>
            <p:cNvSpPr txBox="1"/>
            <p:nvPr/>
          </p:nvSpPr>
          <p:spPr>
            <a:xfrm>
              <a:off x="5193768" y="287862"/>
              <a:ext cx="51249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GB" sz="2800">
                  <a:solidFill>
                    <a:schemeClr val="dk1"/>
                  </a:solidFill>
                  <a:latin typeface="Calibri"/>
                  <a:ea typeface="Calibri"/>
                  <a:cs typeface="Calibri"/>
                  <a:sym typeface="Calibri"/>
                </a:rPr>
                <a:t>Unité 3 : Confiance en soi </a:t>
              </a:r>
              <a:endParaRPr b="1" i="0" sz="2800" u="none" cap="none" strike="noStrike">
                <a:solidFill>
                  <a:schemeClr val="dk1"/>
                </a:solidFill>
                <a:latin typeface="Calibri"/>
                <a:ea typeface="Calibri"/>
                <a:cs typeface="Calibri"/>
                <a:sym typeface="Calibri"/>
              </a:endParaRPr>
            </a:p>
          </p:txBody>
        </p:sp>
      </p:grpSp>
      <p:sp>
        <p:nvSpPr>
          <p:cNvPr id="61" name="Google Shape;61;p3"/>
          <p:cNvSpPr/>
          <p:nvPr/>
        </p:nvSpPr>
        <p:spPr>
          <a:xfrm rot="5400000">
            <a:off x="1439700" y="2752914"/>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3"/>
          <p:cNvSpPr/>
          <p:nvPr/>
        </p:nvSpPr>
        <p:spPr>
          <a:xfrm rot="5400000">
            <a:off x="1592100" y="5375855"/>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3"/>
          <p:cNvSpPr/>
          <p:nvPr/>
        </p:nvSpPr>
        <p:spPr>
          <a:xfrm rot="5400000">
            <a:off x="10711852" y="4848996"/>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1b285efeec5_0_5"/>
          <p:cNvSpPr txBox="1"/>
          <p:nvPr/>
        </p:nvSpPr>
        <p:spPr>
          <a:xfrm>
            <a:off x="1447800" y="1573300"/>
            <a:ext cx="12691500" cy="113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rgbClr val="000000"/>
                </a:solidFill>
                <a:latin typeface="Arial"/>
                <a:ea typeface="Arial"/>
                <a:cs typeface="Arial"/>
                <a:sym typeface="Arial"/>
              </a:rPr>
              <a:t>Unité 1 : Motivation</a:t>
            </a:r>
            <a:endParaRPr b="1"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Arial"/>
                <a:ea typeface="Arial"/>
                <a:cs typeface="Arial"/>
                <a:sym typeface="Arial"/>
              </a:rPr>
              <a:t>1.</a:t>
            </a:r>
            <a:r>
              <a:rPr lang="en-GB" sz="2400">
                <a:solidFill>
                  <a:srgbClr val="93268F"/>
                </a:solidFill>
              </a:rPr>
              <a:t>Les perspectives</a:t>
            </a:r>
            <a:r>
              <a:rPr b="0" i="0" lang="en-GB" sz="3400" u="none" cap="none" strike="noStrike">
                <a:solidFill>
                  <a:srgbClr val="000000"/>
                </a:solidFill>
                <a:latin typeface="Arial"/>
                <a:ea typeface="Arial"/>
                <a:cs typeface="Arial"/>
                <a:sym typeface="Arial"/>
              </a:rPr>
              <a:t>  </a:t>
            </a:r>
            <a:endParaRPr b="0" i="0" sz="3400" u="none" cap="none" strike="noStrike">
              <a:solidFill>
                <a:srgbClr val="000000"/>
              </a:solidFill>
              <a:latin typeface="Arial"/>
              <a:ea typeface="Arial"/>
              <a:cs typeface="Arial"/>
              <a:sym typeface="Arial"/>
            </a:endParaRPr>
          </a:p>
        </p:txBody>
      </p:sp>
      <p:sp>
        <p:nvSpPr>
          <p:cNvPr id="69" name="Google Shape;69;g1b285efeec5_0_5"/>
          <p:cNvSpPr txBox="1"/>
          <p:nvPr/>
        </p:nvSpPr>
        <p:spPr>
          <a:xfrm>
            <a:off x="1447800" y="2712400"/>
            <a:ext cx="12332400" cy="791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2300">
                <a:solidFill>
                  <a:schemeClr val="dk1"/>
                </a:solidFill>
                <a:latin typeface="Calibri"/>
                <a:ea typeface="Calibri"/>
                <a:cs typeface="Calibri"/>
                <a:sym typeface="Calibri"/>
              </a:rPr>
              <a:t>La motivation pour l'entrepreneuriat peut être basée sur les aspects suivants : </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Désir d'indépendance ; il s'agira de vouloir se développer en étant créatif et libre de ses actions et à la recherche d'une qualité de vie au travail,</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Être son propre patron ; il s'agit d'assurer son propre développement entrepreneurial et d'assumer ses choix,</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Désir d'entreprendre à tout prix ; c'est une motivation singulière qui ouvre des opportunités, certes à risque, mais fondées sur des orientations propres,</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Créer son propre emploi ; c'est un désir de prendre des responsabilités personnelles et de choisir,</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Acquérir du capital ; c'est un objectif fondé sur la volonté de créer et de développer de la valeur ajoutée,</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Vouloir diriger ; c'est un sentiment de motivation qui nécessite des compétences et un sens des relations humaines et hiérarchiques,</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Vouloir développer une entreprise et une équipe ; c'est lié aux deux points précédents,</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Mener à bien un projet ; il s'agit de le défendre, de le conduire et de l'ajuster si nécessaire pour le mener à bien de bout en bout,</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Une opportunité ; cela peut être le cas lors d'un changement dans sa vie, d'une reconversion professionnelle, d'une reprise d'entreprise...,</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Pour montrer ce que je suis capable de faire seul.</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70" name="Google Shape;70;g1b285efeec5_0_5"/>
          <p:cNvPicPr preferRelativeResize="0"/>
          <p:nvPr/>
        </p:nvPicPr>
        <p:blipFill rotWithShape="1">
          <a:blip r:embed="rId3">
            <a:alphaModFix/>
          </a:blip>
          <a:srcRect b="0" l="0" r="58329" t="0"/>
          <a:stretch/>
        </p:blipFill>
        <p:spPr>
          <a:xfrm>
            <a:off x="14306500" y="3447775"/>
            <a:ext cx="983375" cy="956550"/>
          </a:xfrm>
          <a:prstGeom prst="rect">
            <a:avLst/>
          </a:prstGeom>
          <a:noFill/>
          <a:ln>
            <a:noFill/>
          </a:ln>
        </p:spPr>
      </p:pic>
      <p:sp>
        <p:nvSpPr>
          <p:cNvPr id="71" name="Google Shape;71;g1b285efeec5_0_5"/>
          <p:cNvSpPr txBox="1"/>
          <p:nvPr/>
        </p:nvSpPr>
        <p:spPr>
          <a:xfrm>
            <a:off x="13946875" y="4404325"/>
            <a:ext cx="31341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Essayez d'énumérer les vôtres en tant que femme entrepreneur.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Quelles sont </a:t>
            </a:r>
            <a:r>
              <a:rPr b="1" lang="en-GB" sz="1800">
                <a:solidFill>
                  <a:schemeClr val="dk1"/>
                </a:solidFill>
                <a:latin typeface="Calibri"/>
                <a:ea typeface="Calibri"/>
                <a:cs typeface="Calibri"/>
                <a:sym typeface="Calibri"/>
              </a:rPr>
              <a:t>vos motivations</a:t>
            </a:r>
            <a:r>
              <a:rPr lang="en-GB" sz="1800">
                <a:solidFill>
                  <a:schemeClr val="dk1"/>
                </a:solidFill>
                <a:latin typeface="Calibri"/>
                <a:ea typeface="Calibri"/>
                <a:cs typeface="Calibri"/>
                <a:sym typeface="Calibri"/>
              </a:rPr>
              <a:t> ?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b285efeec5_0_0"/>
          <p:cNvSpPr txBox="1"/>
          <p:nvPr/>
        </p:nvSpPr>
        <p:spPr>
          <a:xfrm>
            <a:off x="1447800" y="1573300"/>
            <a:ext cx="126915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Unité 1 : Motivation</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2. </a:t>
            </a:r>
            <a:r>
              <a:rPr lang="en-GB" sz="2400">
                <a:solidFill>
                  <a:srgbClr val="93268F"/>
                </a:solidFill>
                <a:latin typeface="Calibri"/>
                <a:ea typeface="Calibri"/>
                <a:cs typeface="Calibri"/>
                <a:sym typeface="Calibri"/>
              </a:rPr>
              <a:t>Contribution théorique et scientifique sur la motivation </a:t>
            </a:r>
            <a:r>
              <a:rPr b="0" i="0" lang="en-GB" sz="4600" u="none" cap="none" strike="noStrike">
                <a:solidFill>
                  <a:srgbClr val="93268F"/>
                </a:solidFill>
                <a:latin typeface="Arial"/>
                <a:ea typeface="Arial"/>
                <a:cs typeface="Arial"/>
                <a:sym typeface="Arial"/>
              </a:rPr>
              <a:t> </a:t>
            </a:r>
            <a:endParaRPr b="0" i="0" sz="4600" u="none" cap="none" strike="noStrike">
              <a:solidFill>
                <a:srgbClr val="93268F"/>
              </a:solidFill>
              <a:latin typeface="Arial"/>
              <a:ea typeface="Arial"/>
              <a:cs typeface="Arial"/>
              <a:sym typeface="Arial"/>
            </a:endParaRPr>
          </a:p>
        </p:txBody>
      </p:sp>
      <p:sp>
        <p:nvSpPr>
          <p:cNvPr id="77" name="Google Shape;77;g1b285efeec5_0_0"/>
          <p:cNvSpPr txBox="1"/>
          <p:nvPr/>
        </p:nvSpPr>
        <p:spPr>
          <a:xfrm>
            <a:off x="1447800" y="3206641"/>
            <a:ext cx="15392400" cy="6864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De nombreux articles sur le sujet indiquent des différences, car le sujet est encore une fois très diversifié et subjectif selon les personnes.</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Cela signifie qu'on ne peut pratiquement pas parler de "motivation" sans se situer plus ou moins explicitement dans un cadre conceptuel ou théorique du sujet. Mettre en avant la notion de " motivation " engage, sous une forme ou une autre, la causalité et pousse à vérifier un certain " mécanisme ". Cela ne signifie pas que parler de motivation soit nécessairement une forme de réductionnisme, mais certainement " autant d'écoles psychologiques, autant de motivations !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Les théories sont également très diverses et nombreuses.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2300">
                <a:solidFill>
                  <a:schemeClr val="dk1"/>
                </a:solidFill>
                <a:latin typeface="Calibri"/>
                <a:ea typeface="Calibri"/>
                <a:cs typeface="Calibri"/>
                <a:sym typeface="Calibri"/>
              </a:rPr>
              <a:t>Les articles scientifiques recensent les suivantes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théorie de l'attribution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la théorie de l'autodétermination</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théorie de l'autorégulation ; théorie de l'auto-efficacité</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théorie de l'auto-efficacité ; théorie de l'espérance</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théorie de l'expectative ;</a:t>
            </a:r>
            <a:endParaRPr sz="2300">
              <a:solidFill>
                <a:schemeClr val="dk1"/>
              </a:solidFill>
              <a:latin typeface="Calibri"/>
              <a:ea typeface="Calibri"/>
              <a:cs typeface="Calibri"/>
              <a:sym typeface="Calibri"/>
            </a:endParaRPr>
          </a:p>
          <a:p>
            <a:pPr indent="-374650" lvl="0" marL="457200" marR="0" rtl="0" algn="just">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la théorie du comportement planifié.</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bef6c5f351_0_4"/>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Unité 1 : Motivation</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3.</a:t>
            </a:r>
            <a:r>
              <a:rPr lang="en-GB" sz="2400">
                <a:solidFill>
                  <a:srgbClr val="93268F"/>
                </a:solidFill>
                <a:latin typeface="Calibri"/>
                <a:ea typeface="Calibri"/>
                <a:cs typeface="Calibri"/>
                <a:sym typeface="Calibri"/>
              </a:rPr>
              <a:t> Définir ses besoins </a:t>
            </a:r>
            <a:endParaRPr b="0" i="0" sz="4600" u="none" cap="none" strike="noStrike">
              <a:solidFill>
                <a:srgbClr val="93268F"/>
              </a:solidFill>
              <a:latin typeface="Arial"/>
              <a:ea typeface="Arial"/>
              <a:cs typeface="Arial"/>
              <a:sym typeface="Arial"/>
            </a:endParaRPr>
          </a:p>
        </p:txBody>
      </p:sp>
      <p:sp>
        <p:nvSpPr>
          <p:cNvPr id="83" name="Google Shape;83;g1bef6c5f351_0_4"/>
          <p:cNvSpPr txBox="1"/>
          <p:nvPr/>
        </p:nvSpPr>
        <p:spPr>
          <a:xfrm>
            <a:off x="1388575" y="2881024"/>
            <a:ext cx="15392400" cy="5402700"/>
          </a:xfrm>
          <a:prstGeom prst="rect">
            <a:avLst/>
          </a:prstGeom>
          <a:noFill/>
          <a:ln>
            <a:noFill/>
          </a:ln>
        </p:spPr>
        <p:txBody>
          <a:bodyPr anchorCtr="0" anchor="t" bIns="45700" lIns="91425" spcFirstLastPara="1" rIns="91425" wrap="square" tIns="45700">
            <a:spAutoFit/>
          </a:bodyPr>
          <a:lstStyle/>
          <a:p>
            <a:pPr indent="0" lvl="0" marL="89998" marR="0" rtl="0" algn="l">
              <a:lnSpc>
                <a:spcPct val="100000"/>
              </a:lnSpc>
              <a:spcBef>
                <a:spcPts val="0"/>
              </a:spcBef>
              <a:spcAft>
                <a:spcPts val="0"/>
              </a:spcAft>
              <a:buNone/>
            </a:pPr>
            <a:r>
              <a:rPr lang="en-GB" sz="2300">
                <a:solidFill>
                  <a:schemeClr val="dk1"/>
                </a:solidFill>
                <a:latin typeface="Calibri"/>
                <a:ea typeface="Calibri"/>
                <a:cs typeface="Calibri"/>
                <a:sym typeface="Calibri"/>
              </a:rPr>
              <a:t>Comme mentionné, la motivation fait référence aux besoins sous-jacents auxquels un individu aspire ou est tenté d'aspirer. Pour l'entrepreneuriat, si le besoin est réel et motivant, il doit être aligné sur des objectifs réalisables.</a:t>
            </a:r>
            <a:endParaRPr sz="2300">
              <a:solidFill>
                <a:schemeClr val="dk1"/>
              </a:solidFill>
              <a:latin typeface="Calibri"/>
              <a:ea typeface="Calibri"/>
              <a:cs typeface="Calibri"/>
              <a:sym typeface="Calibri"/>
            </a:endParaRPr>
          </a:p>
          <a:p>
            <a:pPr indent="0" lvl="0" marL="89998" marR="0" rtl="0" algn="l">
              <a:lnSpc>
                <a:spcPct val="100000"/>
              </a:lnSpc>
              <a:spcBef>
                <a:spcPts val="0"/>
              </a:spcBef>
              <a:spcAft>
                <a:spcPts val="0"/>
              </a:spcAft>
              <a:buNone/>
            </a:pPr>
            <a:r>
              <a:rPr lang="en-GB" sz="2300">
                <a:solidFill>
                  <a:schemeClr val="dk1"/>
                </a:solidFill>
                <a:latin typeface="Calibri"/>
                <a:ea typeface="Calibri"/>
                <a:cs typeface="Calibri"/>
                <a:sym typeface="Calibri"/>
              </a:rPr>
              <a:t>La formulation SMART qui motiverait le besoin d'entreprenariat doit aborder ces points :</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Spécifique,</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Mesurables,</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Atteignable-acceptable,</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Réaliste,</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Limité dans le temps.</a:t>
            </a:r>
            <a:endParaRPr sz="2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0" lvl="0" marL="89999" marR="0" rtl="0" algn="l">
              <a:lnSpc>
                <a:spcPct val="100000"/>
              </a:lnSpc>
              <a:spcBef>
                <a:spcPts val="0"/>
              </a:spcBef>
              <a:spcAft>
                <a:spcPts val="0"/>
              </a:spcAft>
              <a:buClr>
                <a:srgbClr val="000000"/>
              </a:buClr>
              <a:buSzPts val="2300"/>
              <a:buFont typeface="Arial"/>
              <a:buNone/>
            </a:pPr>
            <a:r>
              <a:rPr lang="en-GB" sz="2300">
                <a:solidFill>
                  <a:schemeClr val="dk1"/>
                </a:solidFill>
                <a:latin typeface="Calibri"/>
                <a:ea typeface="Calibri"/>
                <a:cs typeface="Calibri"/>
                <a:sym typeface="Calibri"/>
              </a:rPr>
              <a:t>L'apprenant doit être capable de répondre à ces points. En décrivant sa motivation à créer sa propre entreprise, en énonçant son besoin, il doit pouvoir remplir le SMART. Une fois identifié, il pourra mesurer si la motivation légitime est en adéquation avec les 5 points ci-dessus lui offrant beaucoup plus d'assurance pour un projet entrepreneurial.</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300" u="none" cap="none" strike="noStrike">
              <a:solidFill>
                <a:schemeClr val="dk1"/>
              </a:solidFill>
              <a:latin typeface="Calibri"/>
              <a:ea typeface="Calibri"/>
              <a:cs typeface="Calibri"/>
              <a:sym typeface="Calibri"/>
            </a:endParaRPr>
          </a:p>
        </p:txBody>
      </p:sp>
      <p:sp>
        <p:nvSpPr>
          <p:cNvPr id="84" name="Google Shape;84;g1bef6c5f351_0_4"/>
          <p:cNvSpPr txBox="1"/>
          <p:nvPr/>
        </p:nvSpPr>
        <p:spPr>
          <a:xfrm>
            <a:off x="6043050" y="7282300"/>
            <a:ext cx="6201900" cy="164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500"/>
              <a:buFont typeface="Arial"/>
              <a:buNone/>
            </a:pPr>
            <a:r>
              <a:rPr b="0" i="0" lang="en-GB" sz="9500" u="none" cap="none" strike="noStrike">
                <a:solidFill>
                  <a:srgbClr val="93268F"/>
                </a:solidFill>
                <a:latin typeface="Arial"/>
                <a:ea typeface="Arial"/>
                <a:cs typeface="Arial"/>
                <a:sym typeface="Arial"/>
              </a:rPr>
              <a:t>S.M.A.R.T.</a:t>
            </a:r>
            <a:endParaRPr b="0" i="0" sz="9500" u="none" cap="none" strike="noStrike">
              <a:solidFill>
                <a:srgbClr val="93268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1bef6c5f351_0_10"/>
          <p:cNvSpPr txBox="1"/>
          <p:nvPr/>
        </p:nvSpPr>
        <p:spPr>
          <a:xfrm>
            <a:off x="1447800" y="1573300"/>
            <a:ext cx="126915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1" i="0" lang="en-GB" sz="3400" u="none" cap="none" strike="noStrike">
                <a:solidFill>
                  <a:srgbClr val="000000"/>
                </a:solidFill>
                <a:latin typeface="Arial"/>
                <a:ea typeface="Arial"/>
                <a:cs typeface="Arial"/>
                <a:sym typeface="Arial"/>
              </a:rPr>
              <a:t>Unit</a:t>
            </a:r>
            <a:r>
              <a:rPr b="1" lang="en-GB" sz="3400"/>
              <a:t>é 2 : Créativité </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600"/>
              <a:buFont typeface="Arial"/>
              <a:buNone/>
            </a:pPr>
            <a:r>
              <a:t/>
            </a:r>
            <a:endParaRPr b="0" i="0" sz="4600" u="none" cap="none" strike="noStrike">
              <a:solidFill>
                <a:srgbClr val="93268F"/>
              </a:solidFill>
              <a:latin typeface="Arial"/>
              <a:ea typeface="Arial"/>
              <a:cs typeface="Arial"/>
              <a:sym typeface="Arial"/>
            </a:endParaRPr>
          </a:p>
        </p:txBody>
      </p:sp>
      <p:sp>
        <p:nvSpPr>
          <p:cNvPr id="90" name="Google Shape;90;g1bef6c5f351_0_10"/>
          <p:cNvSpPr txBox="1"/>
          <p:nvPr/>
        </p:nvSpPr>
        <p:spPr>
          <a:xfrm>
            <a:off x="1388575" y="2673799"/>
            <a:ext cx="15392400" cy="757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900"/>
              </a:spcBef>
              <a:spcAft>
                <a:spcPts val="0"/>
              </a:spcAft>
              <a:buClr>
                <a:schemeClr val="dk1"/>
              </a:buClr>
              <a:buSzPts val="1100"/>
              <a:buFont typeface="Arial"/>
              <a:buNone/>
            </a:pPr>
            <a:r>
              <a:rPr lang="en-GB" sz="2300">
                <a:solidFill>
                  <a:srgbClr val="191919"/>
                </a:solidFill>
                <a:latin typeface="Calibri"/>
                <a:ea typeface="Calibri"/>
                <a:cs typeface="Calibri"/>
                <a:sym typeface="Calibri"/>
              </a:rPr>
              <a:t>Être créatif ne consiste pas seulement à écrire un roman ou à peindre sur une toile blanche ! La créativité s'applique à tous les domaines de la vie, qu'il s'agisse de préparer un délicieux repas, de trouver une idée géniale au travail ou un nouveau jeu à partager avec la famille. </a:t>
            </a:r>
            <a:endParaRPr sz="2300">
              <a:solidFill>
                <a:srgbClr val="191919"/>
              </a:solidFill>
              <a:latin typeface="Calibri"/>
              <a:ea typeface="Calibri"/>
              <a:cs typeface="Calibri"/>
              <a:sym typeface="Calibri"/>
            </a:endParaRPr>
          </a:p>
          <a:p>
            <a:pPr indent="0" lvl="0" marL="0" marR="0" rtl="0" algn="l">
              <a:lnSpc>
                <a:spcPct val="100000"/>
              </a:lnSpc>
              <a:spcBef>
                <a:spcPts val="1900"/>
              </a:spcBef>
              <a:spcAft>
                <a:spcPts val="0"/>
              </a:spcAft>
              <a:buClr>
                <a:schemeClr val="dk1"/>
              </a:buClr>
              <a:buSzPts val="1100"/>
              <a:buFont typeface="Arial"/>
              <a:buNone/>
            </a:pPr>
            <a:r>
              <a:rPr lang="en-GB" sz="2300">
                <a:solidFill>
                  <a:srgbClr val="191919"/>
                </a:solidFill>
                <a:latin typeface="Calibri"/>
                <a:ea typeface="Calibri"/>
                <a:cs typeface="Calibri"/>
                <a:sym typeface="Calibri"/>
              </a:rPr>
              <a:t>La créativité existe en chacun de nous, mais comme toute chose, moins nous l'utilisons, plus il est difficile de l'activer ou d'y accéder facilement ! </a:t>
            </a:r>
            <a:endParaRPr sz="2300">
              <a:solidFill>
                <a:srgbClr val="191919"/>
              </a:solidFill>
              <a:latin typeface="Calibri"/>
              <a:ea typeface="Calibri"/>
              <a:cs typeface="Calibri"/>
              <a:sym typeface="Calibri"/>
            </a:endParaRPr>
          </a:p>
          <a:p>
            <a:pPr indent="0" lvl="0" marL="0" marR="0" rtl="0" algn="l">
              <a:lnSpc>
                <a:spcPct val="100000"/>
              </a:lnSpc>
              <a:spcBef>
                <a:spcPts val="1900"/>
              </a:spcBef>
              <a:spcAft>
                <a:spcPts val="0"/>
              </a:spcAft>
              <a:buClr>
                <a:schemeClr val="dk1"/>
              </a:buClr>
              <a:buSzPts val="1100"/>
              <a:buFont typeface="Arial"/>
              <a:buNone/>
            </a:pPr>
            <a:r>
              <a:rPr lang="en-GB" sz="2300">
                <a:solidFill>
                  <a:srgbClr val="191919"/>
                </a:solidFill>
                <a:latin typeface="Calibri"/>
                <a:ea typeface="Calibri"/>
                <a:cs typeface="Calibri"/>
                <a:sym typeface="Calibri"/>
              </a:rPr>
              <a:t>Malheureusement, elle peut aussi parfois être sous-estimée ou mal comprise, si bien que nous avons tendance à y consacrer moins de temps...</a:t>
            </a:r>
            <a:endParaRPr sz="2300">
              <a:solidFill>
                <a:srgbClr val="191919"/>
              </a:solidFill>
              <a:latin typeface="Calibri"/>
              <a:ea typeface="Calibri"/>
              <a:cs typeface="Calibri"/>
              <a:sym typeface="Calibri"/>
            </a:endParaRPr>
          </a:p>
          <a:p>
            <a:pPr indent="0" lvl="0" marL="0" marR="0" rtl="0" algn="l">
              <a:lnSpc>
                <a:spcPct val="100000"/>
              </a:lnSpc>
              <a:spcBef>
                <a:spcPts val="1900"/>
              </a:spcBef>
              <a:spcAft>
                <a:spcPts val="0"/>
              </a:spcAft>
              <a:buClr>
                <a:schemeClr val="dk1"/>
              </a:buClr>
              <a:buSzPts val="1100"/>
              <a:buFont typeface="Arial"/>
              <a:buNone/>
            </a:pPr>
            <a:r>
              <a:rPr lang="en-GB" sz="2300">
                <a:solidFill>
                  <a:srgbClr val="191919"/>
                </a:solidFill>
                <a:latin typeface="Calibri"/>
                <a:ea typeface="Calibri"/>
                <a:cs typeface="Calibri"/>
                <a:sym typeface="Calibri"/>
              </a:rPr>
              <a:t>Certaines personnes, comme les artistes, les acteurs et les créateurs, donnent la priorité à leur créativité. Animées par cette partie d'elles-mêmes, elles en font le moteur de leur carrière. Leur créativité devient leur mode d'expression !</a:t>
            </a:r>
            <a:endParaRPr sz="2300">
              <a:solidFill>
                <a:srgbClr val="191919"/>
              </a:solidFill>
              <a:latin typeface="Calibri"/>
              <a:ea typeface="Calibri"/>
              <a:cs typeface="Calibri"/>
              <a:sym typeface="Calibri"/>
            </a:endParaRPr>
          </a:p>
          <a:p>
            <a:pPr indent="0" lvl="0" marL="0" marR="0" rtl="0" algn="l">
              <a:lnSpc>
                <a:spcPct val="100000"/>
              </a:lnSpc>
              <a:spcBef>
                <a:spcPts val="1900"/>
              </a:spcBef>
              <a:spcAft>
                <a:spcPts val="0"/>
              </a:spcAft>
              <a:buClr>
                <a:schemeClr val="dk1"/>
              </a:buClr>
              <a:buSzPts val="1100"/>
              <a:buFont typeface="Arial"/>
              <a:buNone/>
            </a:pPr>
            <a:r>
              <a:rPr lang="en-GB" sz="2300">
                <a:solidFill>
                  <a:srgbClr val="191919"/>
                </a:solidFill>
                <a:latin typeface="Calibri"/>
                <a:ea typeface="Calibri"/>
                <a:cs typeface="Calibri"/>
                <a:sym typeface="Calibri"/>
              </a:rPr>
              <a:t>Cela peut ne pas vous convenir, mais cela ne veut pas dire que vous n'êtes pas créatif ! Tout le monde peut consacrer du temps et de l'énergie à être créatif à sa façon.</a:t>
            </a:r>
            <a:endParaRPr sz="2300">
              <a:solidFill>
                <a:srgbClr val="191919"/>
              </a:solidFill>
              <a:latin typeface="Calibri"/>
              <a:ea typeface="Calibri"/>
              <a:cs typeface="Calibri"/>
              <a:sym typeface="Calibri"/>
            </a:endParaRPr>
          </a:p>
          <a:p>
            <a:pPr indent="0" lvl="0" marL="0" marR="0" rtl="0" algn="l">
              <a:lnSpc>
                <a:spcPct val="100000"/>
              </a:lnSpc>
              <a:spcBef>
                <a:spcPts val="1900"/>
              </a:spcBef>
              <a:spcAft>
                <a:spcPts val="0"/>
              </a:spcAft>
              <a:buClr>
                <a:schemeClr val="dk1"/>
              </a:buClr>
              <a:buSzPts val="1100"/>
              <a:buFont typeface="Arial"/>
              <a:buNone/>
            </a:pPr>
            <a:r>
              <a:t/>
            </a:r>
            <a:endParaRPr sz="2300">
              <a:solidFill>
                <a:srgbClr val="191919"/>
              </a:solidFill>
              <a:latin typeface="Calibri"/>
              <a:ea typeface="Calibri"/>
              <a:cs typeface="Calibri"/>
              <a:sym typeface="Calibri"/>
            </a:endParaRPr>
          </a:p>
          <a:p>
            <a:pPr indent="0" lvl="0" marL="0" marR="0" rtl="0" algn="l">
              <a:lnSpc>
                <a:spcPct val="100000"/>
              </a:lnSpc>
              <a:spcBef>
                <a:spcPts val="1900"/>
              </a:spcBef>
              <a:spcAft>
                <a:spcPts val="0"/>
              </a:spcAft>
              <a:buClr>
                <a:schemeClr val="dk1"/>
              </a:buClr>
              <a:buSzPts val="1100"/>
              <a:buFont typeface="Arial"/>
              <a:buNone/>
            </a:pPr>
            <a:r>
              <a:t/>
            </a:r>
            <a:endParaRPr sz="2300">
              <a:solidFill>
                <a:srgbClr val="191919"/>
              </a:solidFill>
              <a:latin typeface="Calibri"/>
              <a:ea typeface="Calibri"/>
              <a:cs typeface="Calibri"/>
              <a:sym typeface="Calibri"/>
            </a:endParaRPr>
          </a:p>
          <a:p>
            <a:pPr indent="0" lvl="0" marL="89999"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300" u="none" cap="none" strike="noStrike">
              <a:solidFill>
                <a:schemeClr val="dk1"/>
              </a:solidFill>
              <a:latin typeface="Calibri"/>
              <a:ea typeface="Calibri"/>
              <a:cs typeface="Calibri"/>
              <a:sym typeface="Calibri"/>
            </a:endParaRPr>
          </a:p>
        </p:txBody>
      </p:sp>
      <p:pic>
        <p:nvPicPr>
          <p:cNvPr id="91" name="Google Shape;91;g1bef6c5f351_0_10"/>
          <p:cNvPicPr preferRelativeResize="0"/>
          <p:nvPr/>
        </p:nvPicPr>
        <p:blipFill rotWithShape="1">
          <a:blip r:embed="rId3">
            <a:alphaModFix/>
          </a:blip>
          <a:srcRect b="0" l="0" r="0" t="0"/>
          <a:stretch/>
        </p:blipFill>
        <p:spPr>
          <a:xfrm>
            <a:off x="8546700" y="7534825"/>
            <a:ext cx="4345349" cy="162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1bef6c5f351_0_19"/>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a:t>
            </a:r>
            <a:r>
              <a:rPr lang="en-GB" sz="3400"/>
              <a:t>é 2 : Créativité </a:t>
            </a:r>
            <a:endParaRPr b="0" i="0" sz="3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93268F"/>
              </a:buClr>
              <a:buSzPts val="2400"/>
              <a:buFont typeface="Arial"/>
              <a:buAutoNum type="arabicPeriod"/>
            </a:pPr>
            <a:r>
              <a:rPr lang="en-GB" sz="2400">
                <a:solidFill>
                  <a:srgbClr val="93268F"/>
                </a:solidFill>
                <a:latin typeface="Calibri"/>
                <a:ea typeface="Calibri"/>
                <a:cs typeface="Calibri"/>
                <a:sym typeface="Calibri"/>
              </a:rPr>
              <a:t>Stimuler sa créativité </a:t>
            </a:r>
            <a:endParaRPr b="0" i="0" sz="4600" u="none" cap="none" strike="noStrike">
              <a:solidFill>
                <a:srgbClr val="93268F"/>
              </a:solidFill>
              <a:latin typeface="Arial"/>
              <a:ea typeface="Arial"/>
              <a:cs typeface="Arial"/>
              <a:sym typeface="Arial"/>
            </a:endParaRPr>
          </a:p>
        </p:txBody>
      </p:sp>
      <p:sp>
        <p:nvSpPr>
          <p:cNvPr id="97" name="Google Shape;97;g1bef6c5f351_0_19"/>
          <p:cNvSpPr txBox="1"/>
          <p:nvPr/>
        </p:nvSpPr>
        <p:spPr>
          <a:xfrm>
            <a:off x="1299800" y="3172599"/>
            <a:ext cx="15392400" cy="681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GB" sz="2300">
                <a:solidFill>
                  <a:srgbClr val="2C2F34"/>
                </a:solidFill>
                <a:highlight>
                  <a:srgbClr val="FFFFFF"/>
                </a:highlight>
                <a:latin typeface="Roboto"/>
                <a:ea typeface="Roboto"/>
                <a:cs typeface="Roboto"/>
                <a:sym typeface="Roboto"/>
              </a:rPr>
              <a:t>La créativité est un élément essentiel pour le bon développement d'une entreprise. Tout comme l'innovation. </a:t>
            </a:r>
            <a:endParaRPr sz="2300">
              <a:solidFill>
                <a:srgbClr val="2C2F34"/>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lang="en-GB" sz="2300">
                <a:solidFill>
                  <a:srgbClr val="2C2F34"/>
                </a:solidFill>
                <a:highlight>
                  <a:srgbClr val="FFFFFF"/>
                </a:highlight>
                <a:latin typeface="Roboto"/>
                <a:ea typeface="Roboto"/>
                <a:cs typeface="Roboto"/>
                <a:sym typeface="Roboto"/>
              </a:rPr>
              <a:t>Tout le monde peut le faire, il suffit parfois de stimuler sa créativité. </a:t>
            </a:r>
            <a:endParaRPr sz="2300">
              <a:solidFill>
                <a:srgbClr val="2C2F34"/>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sz="2300">
              <a:solidFill>
                <a:srgbClr val="2C2F34"/>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lang="en-GB" sz="2300">
                <a:solidFill>
                  <a:srgbClr val="2C2F34"/>
                </a:solidFill>
                <a:highlight>
                  <a:srgbClr val="FFFFFF"/>
                </a:highlight>
                <a:latin typeface="Roboto"/>
                <a:ea typeface="Roboto"/>
                <a:cs typeface="Roboto"/>
                <a:sym typeface="Roboto"/>
              </a:rPr>
              <a:t>Nous vous donnons ci-dessous 8 conseils infaillibles pour stimuler votre créativité : </a:t>
            </a:r>
            <a:endParaRPr sz="2300">
              <a:solidFill>
                <a:srgbClr val="2C2F34"/>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sz="2300">
              <a:solidFill>
                <a:srgbClr val="2C2F34"/>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2300" u="none" cap="none" strike="noStrike">
              <a:solidFill>
                <a:srgbClr val="2C2F34"/>
              </a:solidFill>
              <a:highlight>
                <a:srgbClr val="FFFFFF"/>
              </a:highlight>
              <a:latin typeface="Roboto"/>
              <a:ea typeface="Roboto"/>
              <a:cs typeface="Roboto"/>
              <a:sym typeface="Roboto"/>
            </a:endParaRPr>
          </a:p>
          <a:p>
            <a:pPr indent="-374650" lvl="0" marL="457200" marR="0" rtl="0" algn="l">
              <a:lnSpc>
                <a:spcPct val="100000"/>
              </a:lnSpc>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Rêve </a:t>
            </a:r>
            <a:endParaRPr sz="2300">
              <a:solidFill>
                <a:srgbClr val="2C2F34"/>
              </a:solidFill>
              <a:highlight>
                <a:srgbClr val="FFFFFF"/>
              </a:highlight>
              <a:latin typeface="Roboto"/>
              <a:ea typeface="Roboto"/>
              <a:cs typeface="Roboto"/>
              <a:sym typeface="Roboto"/>
            </a:endParaRPr>
          </a:p>
          <a:p>
            <a:pPr indent="-374650" lvl="0" marL="457200" marR="0" rtl="0" algn="l">
              <a:lnSpc>
                <a:spcPct val="100000"/>
              </a:lnSpc>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Penser comme un enfant </a:t>
            </a:r>
            <a:endParaRPr sz="2300">
              <a:solidFill>
                <a:srgbClr val="2C2F34"/>
              </a:solidFill>
              <a:highlight>
                <a:srgbClr val="FFFFFF"/>
              </a:highlight>
              <a:latin typeface="Roboto"/>
              <a:ea typeface="Roboto"/>
              <a:cs typeface="Roboto"/>
              <a:sym typeface="Roboto"/>
            </a:endParaRPr>
          </a:p>
          <a:p>
            <a:pPr indent="-374650" lvl="0" marL="457200" marR="0" rtl="0" algn="l">
              <a:lnSpc>
                <a:spcPct val="100000"/>
              </a:lnSpc>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Savoir prendre du recul </a:t>
            </a:r>
            <a:endParaRPr sz="2300">
              <a:solidFill>
                <a:srgbClr val="2C2F34"/>
              </a:solidFill>
              <a:highlight>
                <a:srgbClr val="FFFFFF"/>
              </a:highlight>
              <a:latin typeface="Roboto"/>
              <a:ea typeface="Roboto"/>
              <a:cs typeface="Roboto"/>
              <a:sym typeface="Roboto"/>
            </a:endParaRPr>
          </a:p>
          <a:p>
            <a:pPr indent="-374650" lvl="0" marL="457200" marR="0" rtl="0" algn="l">
              <a:lnSpc>
                <a:spcPct val="100000"/>
              </a:lnSpc>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Ne pas brider son imagination </a:t>
            </a:r>
            <a:endParaRPr sz="2300">
              <a:solidFill>
                <a:srgbClr val="2C2F34"/>
              </a:solidFill>
              <a:highlight>
                <a:srgbClr val="FFFFFF"/>
              </a:highlight>
              <a:latin typeface="Roboto"/>
              <a:ea typeface="Roboto"/>
              <a:cs typeface="Roboto"/>
              <a:sym typeface="Roboto"/>
            </a:endParaRPr>
          </a:p>
          <a:p>
            <a:pPr indent="-374650" lvl="0" marL="457200" marR="0" rtl="0" algn="l">
              <a:lnSpc>
                <a:spcPct val="100000"/>
              </a:lnSpc>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Rechercher les occasions de rire </a:t>
            </a:r>
            <a:endParaRPr sz="2300">
              <a:solidFill>
                <a:srgbClr val="2C2F34"/>
              </a:solidFill>
              <a:highlight>
                <a:srgbClr val="FFFFFF"/>
              </a:highlight>
              <a:latin typeface="Roboto"/>
              <a:ea typeface="Roboto"/>
              <a:cs typeface="Roboto"/>
              <a:sym typeface="Roboto"/>
            </a:endParaRPr>
          </a:p>
          <a:p>
            <a:pPr indent="-374650" lvl="0" marL="457200" marR="0" rtl="0" algn="l">
              <a:lnSpc>
                <a:spcPct val="100000"/>
              </a:lnSpc>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Enregistrer ses idées </a:t>
            </a:r>
            <a:endParaRPr sz="2300">
              <a:solidFill>
                <a:srgbClr val="2C2F34"/>
              </a:solidFill>
              <a:highlight>
                <a:srgbClr val="FFFFFF"/>
              </a:highlight>
              <a:latin typeface="Roboto"/>
              <a:ea typeface="Roboto"/>
              <a:cs typeface="Roboto"/>
              <a:sym typeface="Roboto"/>
            </a:endParaRPr>
          </a:p>
          <a:p>
            <a:pPr indent="-374650" lvl="0" marL="457200" marR="0" rtl="0" algn="l">
              <a:lnSpc>
                <a:spcPct val="100000"/>
              </a:lnSpc>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Ne pas classer les idées par ordre d'importance </a:t>
            </a:r>
            <a:endParaRPr sz="2300">
              <a:solidFill>
                <a:srgbClr val="2C2F34"/>
              </a:solidFill>
              <a:highlight>
                <a:srgbClr val="FFFFFF"/>
              </a:highlight>
              <a:latin typeface="Roboto"/>
              <a:ea typeface="Roboto"/>
              <a:cs typeface="Roboto"/>
              <a:sym typeface="Roboto"/>
            </a:endParaRPr>
          </a:p>
          <a:p>
            <a:pPr indent="-374650" lvl="0" marL="457200" marR="0" rtl="0" algn="l">
              <a:lnSpc>
                <a:spcPct val="100000"/>
              </a:lnSpc>
              <a:spcBef>
                <a:spcPts val="0"/>
              </a:spcBef>
              <a:spcAft>
                <a:spcPts val="0"/>
              </a:spcAft>
              <a:buClr>
                <a:srgbClr val="2C2F34"/>
              </a:buClr>
              <a:buSzPts val="2300"/>
              <a:buFont typeface="Roboto"/>
              <a:buChar char="●"/>
            </a:pPr>
            <a:r>
              <a:rPr lang="en-GB" sz="2300">
                <a:solidFill>
                  <a:srgbClr val="2C2F34"/>
                </a:solidFill>
                <a:highlight>
                  <a:srgbClr val="FFFFFF"/>
                </a:highlight>
                <a:latin typeface="Roboto"/>
                <a:ea typeface="Roboto"/>
                <a:cs typeface="Roboto"/>
                <a:sym typeface="Roboto"/>
              </a:rPr>
              <a:t>Penser et voir grand </a:t>
            </a:r>
            <a:endParaRPr sz="2300">
              <a:solidFill>
                <a:srgbClr val="2C2F34"/>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None/>
            </a:pPr>
            <a:r>
              <a:t/>
            </a:r>
            <a:endParaRPr sz="2300">
              <a:solidFill>
                <a:srgbClr val="2C2F34"/>
              </a:solidFill>
              <a:highlight>
                <a:srgbClr val="FFFFFF"/>
              </a:highlight>
              <a:latin typeface="Roboto"/>
              <a:ea typeface="Roboto"/>
              <a:cs typeface="Roboto"/>
              <a:sym typeface="Roboto"/>
            </a:endParaRPr>
          </a:p>
          <a:p>
            <a:pPr indent="0" lvl="0" marL="89999"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300" u="none" cap="none" strike="noStrike">
              <a:solidFill>
                <a:schemeClr val="dk1"/>
              </a:solidFill>
              <a:latin typeface="Calibri"/>
              <a:ea typeface="Calibri"/>
              <a:cs typeface="Calibri"/>
              <a:sym typeface="Calibri"/>
            </a:endParaRPr>
          </a:p>
        </p:txBody>
      </p:sp>
      <p:pic>
        <p:nvPicPr>
          <p:cNvPr id="98" name="Google Shape;98;g1bef6c5f351_0_19"/>
          <p:cNvPicPr preferRelativeResize="0"/>
          <p:nvPr/>
        </p:nvPicPr>
        <p:blipFill rotWithShape="1">
          <a:blip r:embed="rId3">
            <a:alphaModFix/>
          </a:blip>
          <a:srcRect b="0" l="0" r="0" t="0"/>
          <a:stretch/>
        </p:blipFill>
        <p:spPr>
          <a:xfrm>
            <a:off x="10160850" y="4408400"/>
            <a:ext cx="3978443" cy="39784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bef6c5f351_0_26"/>
          <p:cNvSpPr txBox="1"/>
          <p:nvPr/>
        </p:nvSpPr>
        <p:spPr>
          <a:xfrm>
            <a:off x="1447800" y="1573300"/>
            <a:ext cx="12691500" cy="98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400"/>
              <a:buFont typeface="Arial"/>
              <a:buNone/>
            </a:pPr>
            <a:r>
              <a:rPr b="0" i="0" lang="en-GB" sz="3400" u="none" cap="none" strike="noStrike">
                <a:solidFill>
                  <a:srgbClr val="000000"/>
                </a:solidFill>
                <a:latin typeface="Arial"/>
                <a:ea typeface="Arial"/>
                <a:cs typeface="Arial"/>
                <a:sym typeface="Arial"/>
              </a:rPr>
              <a:t>Unit</a:t>
            </a:r>
            <a:r>
              <a:rPr lang="en-GB" sz="3400"/>
              <a:t>é 2 : Créativité </a:t>
            </a:r>
            <a:endParaRPr b="0" i="0" sz="3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93268F"/>
                </a:solidFill>
                <a:latin typeface="Calibri"/>
                <a:ea typeface="Calibri"/>
                <a:cs typeface="Calibri"/>
                <a:sym typeface="Calibri"/>
              </a:rPr>
              <a:t>2. </a:t>
            </a:r>
            <a:r>
              <a:rPr lang="en-GB" sz="2400">
                <a:solidFill>
                  <a:srgbClr val="93268F"/>
                </a:solidFill>
                <a:latin typeface="Calibri"/>
                <a:ea typeface="Calibri"/>
                <a:cs typeface="Calibri"/>
                <a:sym typeface="Calibri"/>
              </a:rPr>
              <a:t>Utilisation de la pensée divergente et convergente pour améliorer la créativité </a:t>
            </a:r>
            <a:endParaRPr b="0" i="0" sz="4600" u="none" cap="none" strike="noStrike">
              <a:solidFill>
                <a:srgbClr val="93268F"/>
              </a:solidFill>
              <a:latin typeface="Arial"/>
              <a:ea typeface="Arial"/>
              <a:cs typeface="Arial"/>
              <a:sym typeface="Arial"/>
            </a:endParaRPr>
          </a:p>
        </p:txBody>
      </p:sp>
      <p:sp>
        <p:nvSpPr>
          <p:cNvPr id="104" name="Google Shape;104;g1bef6c5f351_0_26"/>
          <p:cNvSpPr txBox="1"/>
          <p:nvPr/>
        </p:nvSpPr>
        <p:spPr>
          <a:xfrm>
            <a:off x="1285000" y="2558500"/>
            <a:ext cx="15392400" cy="5787600"/>
          </a:xfrm>
          <a:prstGeom prst="rect">
            <a:avLst/>
          </a:prstGeom>
          <a:noFill/>
          <a:ln>
            <a:noFill/>
          </a:ln>
        </p:spPr>
        <p:txBody>
          <a:bodyPr anchorCtr="0" anchor="t" bIns="45700" lIns="91425" spcFirstLastPara="1" rIns="91425" wrap="square" tIns="45700">
            <a:spAutoFit/>
          </a:bodyPr>
          <a:lstStyle/>
          <a:p>
            <a:pPr indent="-374650" lvl="0" marL="457200" marR="0" rtl="0" algn="l">
              <a:lnSpc>
                <a:spcPct val="100000"/>
              </a:lnSpc>
              <a:spcBef>
                <a:spcPts val="0"/>
              </a:spcBef>
              <a:spcAft>
                <a:spcPts val="0"/>
              </a:spcAft>
              <a:buClr>
                <a:srgbClr val="2C2F34"/>
              </a:buClr>
              <a:buSzPts val="2300"/>
              <a:buFont typeface="Roboto"/>
              <a:buChar char="●"/>
            </a:pPr>
            <a:r>
              <a:rPr b="1" lang="en-GB" sz="2300">
                <a:solidFill>
                  <a:srgbClr val="2C2F34"/>
                </a:solidFill>
                <a:highlight>
                  <a:srgbClr val="FFFFFF"/>
                </a:highlight>
                <a:latin typeface="Roboto"/>
                <a:ea typeface="Roboto"/>
                <a:cs typeface="Roboto"/>
                <a:sym typeface="Roboto"/>
              </a:rPr>
              <a:t>Définition :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rPr lang="en-GB" sz="2300">
                <a:solidFill>
                  <a:schemeClr val="dk1"/>
                </a:solidFill>
                <a:latin typeface="Calibri"/>
                <a:ea typeface="Calibri"/>
                <a:cs typeface="Calibri"/>
                <a:sym typeface="Calibri"/>
              </a:rPr>
              <a:t>La pensée convergente est un moyen de trouver une solution bien définie à un problème, tandis que la pensée divergente sera un moyen de penser de manière plus créative pour trouver diverses solutions.</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b="1" lang="en-GB" sz="2300">
                <a:solidFill>
                  <a:schemeClr val="dk1"/>
                </a:solidFill>
                <a:latin typeface="Calibri"/>
                <a:ea typeface="Calibri"/>
                <a:cs typeface="Calibri"/>
                <a:sym typeface="Calibri"/>
              </a:rPr>
              <a:t>Exemple : </a:t>
            </a:r>
            <a:endParaRPr b="1" i="0" sz="2300" u="none" cap="none" strike="noStrike">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La pensée convergente : Votre ordinateur tombe en panne, vous appelez directement un technicien pour le réparer. </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GB" sz="2300">
                <a:solidFill>
                  <a:schemeClr val="dk1"/>
                </a:solidFill>
                <a:latin typeface="Calibri"/>
                <a:ea typeface="Calibri"/>
                <a:cs typeface="Calibri"/>
                <a:sym typeface="Calibri"/>
              </a:rPr>
              <a:t>Pensée divergente : Votre ordinateur tombe en panne, un penseur divergent va essayer de déterminer la cause et utiliser différents moyens pour résoudre le problème. Il peut appeler un technicien ou choisir l'une des options suivantes : regarder un tutoriel sur YouTube, envoyer un courriel au service après-vente, etc. Cela l'aidera à déduire la meilleure solution.</a:t>
            </a:r>
            <a:endParaRPr b="0" i="0" sz="2300" u="none" cap="none" strike="noStrike">
              <a:solidFill>
                <a:schemeClr val="dk1"/>
              </a:solidFill>
              <a:latin typeface="Calibri"/>
              <a:ea typeface="Calibri"/>
              <a:cs typeface="Calibri"/>
              <a:sym typeface="Calibri"/>
            </a:endParaRPr>
          </a:p>
          <a:p>
            <a:pPr indent="0" lvl="0" marL="0" marR="0" rtl="0" algn="l">
              <a:lnSpc>
                <a:spcPct val="100000"/>
              </a:lnSpc>
              <a:spcBef>
                <a:spcPts val="3000"/>
              </a:spcBef>
              <a:spcAft>
                <a:spcPts val="0"/>
              </a:spcAft>
              <a:buClr>
                <a:srgbClr val="000000"/>
              </a:buClr>
              <a:buSzPts val="2300"/>
              <a:buFont typeface="Arial"/>
              <a:buNone/>
            </a:pPr>
            <a:r>
              <a:t/>
            </a:r>
            <a:endParaRPr b="1" i="0" sz="2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89999"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3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300" u="none" cap="none" strike="noStrike">
              <a:solidFill>
                <a:schemeClr val="dk1"/>
              </a:solidFill>
              <a:latin typeface="Calibri"/>
              <a:ea typeface="Calibri"/>
              <a:cs typeface="Calibri"/>
              <a:sym typeface="Calibri"/>
            </a:endParaRPr>
          </a:p>
        </p:txBody>
      </p:sp>
      <p:sp>
        <p:nvSpPr>
          <p:cNvPr id="105" name="Google Shape;105;g1bef6c5f351_0_26"/>
          <p:cNvSpPr txBox="1"/>
          <p:nvPr/>
        </p:nvSpPr>
        <p:spPr>
          <a:xfrm>
            <a:off x="1285000" y="6012375"/>
            <a:ext cx="16029900" cy="30168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rPr lang="en-GB" sz="2300">
                <a:solidFill>
                  <a:schemeClr val="dk1"/>
                </a:solidFill>
                <a:latin typeface="Calibri"/>
                <a:ea typeface="Calibri"/>
                <a:cs typeface="Calibri"/>
                <a:sym typeface="Calibri"/>
              </a:rPr>
              <a:t>Les avantages de la pensée divergente : Il peut parfois être difficile, en tant que chef d'entreprise, de prendre le temps de penser de manière divergente. Travailler de manière trop convergente, mais aussi trop rapide, peut parfois vous obliger à rester dans votre zone de confort. </a:t>
            </a:r>
            <a:endParaRPr sz="23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rPr lang="en-GB" sz="2300">
                <a:solidFill>
                  <a:schemeClr val="dk1"/>
                </a:solidFill>
                <a:latin typeface="Calibri"/>
                <a:ea typeface="Calibri"/>
                <a:cs typeface="Calibri"/>
                <a:sym typeface="Calibri"/>
              </a:rPr>
              <a:t>La pensée divergente, en revanche, vous permettra, sans vous y limiter, de : </a:t>
            </a:r>
            <a:endParaRPr sz="23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3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lang="en-GB" sz="2300">
                <a:solidFill>
                  <a:schemeClr val="dk1"/>
                </a:solidFill>
                <a:latin typeface="Calibri"/>
                <a:ea typeface="Calibri"/>
                <a:cs typeface="Calibri"/>
                <a:sym typeface="Calibri"/>
              </a:rPr>
              <a:t>Identifier de nouvelles opportunités. </a:t>
            </a:r>
            <a:endParaRPr sz="23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lang="en-GB" sz="2300">
                <a:solidFill>
                  <a:schemeClr val="dk1"/>
                </a:solidFill>
                <a:latin typeface="Calibri"/>
                <a:ea typeface="Calibri"/>
                <a:cs typeface="Calibri"/>
                <a:sym typeface="Calibri"/>
              </a:rPr>
              <a:t>Générer des idées à fonctions multiples </a:t>
            </a:r>
            <a:endParaRPr sz="23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lang="en-GB" sz="2300">
                <a:solidFill>
                  <a:schemeClr val="dk1"/>
                </a:solidFill>
                <a:latin typeface="Calibri"/>
                <a:ea typeface="Calibri"/>
                <a:cs typeface="Calibri"/>
                <a:sym typeface="Calibri"/>
              </a:rPr>
              <a:t>Trouver des moyens créatifs de résoudre des solutions</a:t>
            </a:r>
            <a:endParaRPr sz="2300">
              <a:solidFill>
                <a:schemeClr val="dk1"/>
              </a:solidFill>
              <a:latin typeface="Calibri"/>
              <a:ea typeface="Calibri"/>
              <a:cs typeface="Calibri"/>
              <a:sym typeface="Calibri"/>
            </a:endParaRPr>
          </a:p>
        </p:txBody>
      </p:sp>
      <p:pic>
        <p:nvPicPr>
          <p:cNvPr id="106" name="Google Shape;106;g1bef6c5f351_0_26"/>
          <p:cNvPicPr preferRelativeResize="0"/>
          <p:nvPr/>
        </p:nvPicPr>
        <p:blipFill rotWithShape="1">
          <a:blip r:embed="rId3">
            <a:alphaModFix/>
          </a:blip>
          <a:srcRect b="0" l="0" r="0" t="0"/>
          <a:stretch/>
        </p:blipFill>
        <p:spPr>
          <a:xfrm>
            <a:off x="12403600" y="6844076"/>
            <a:ext cx="4755350" cy="2298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2022-01-04T10:29:56Z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