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71" r:id="rId6"/>
    <p:sldId id="261" r:id="rId7"/>
    <p:sldId id="274" r:id="rId8"/>
    <p:sldId id="275" r:id="rId9"/>
    <p:sldId id="264" r:id="rId10"/>
    <p:sldId id="276" r:id="rId11"/>
    <p:sldId id="266" r:id="rId12"/>
    <p:sldId id="277" r:id="rId13"/>
    <p:sldId id="265" r:id="rId14"/>
    <p:sldId id="267" r:id="rId15"/>
    <p:sldId id="278" r:id="rId16"/>
    <p:sldId id="279" r:id="rId17"/>
    <p:sldId id="268" r:id="rId18"/>
    <p:sldId id="280" r:id="rId19"/>
    <p:sldId id="269" r:id="rId20"/>
    <p:sldId id="281" r:id="rId21"/>
    <p:sldId id="270" r:id="rId22"/>
    <p:sldId id="262" r:id="rId23"/>
    <p:sldId id="260" r:id="rId24"/>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CF9ECC"/>
    <a:srgbClr val="93268F"/>
    <a:srgbClr val="616161"/>
    <a:srgbClr val="660066"/>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59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F9174AB9-E5A9-489D-A7D3-9AD57A496DEB}" type="datetimeFigureOut">
              <a:rPr lang="es-ES" smtClean="0"/>
              <a:t>19/04/2023</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Cliquez sur le bouton pour modifier les styles de texte de l'image.</a:t>
            </a:r>
          </a:p>
          <a:p>
            <a:pPr lvl="1"/>
            <a:r>
              <a:rPr lang="es-ES"/>
              <a:t>Deuxième niveau</a:t>
            </a:r>
          </a:p>
          <a:p>
            <a:pPr lvl="2"/>
            <a:r>
              <a:rPr lang="es-ES"/>
              <a:t>Troisième niveau</a:t>
            </a:r>
          </a:p>
          <a:p>
            <a:pPr lvl="3"/>
            <a:r>
              <a:rPr lang="es-ES"/>
              <a:t>Troisième niveau</a:t>
            </a:r>
          </a:p>
          <a:p>
            <a:pPr lvl="4"/>
            <a:r>
              <a:rPr lang="es-ES"/>
              <a:t>Quinto niveau</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7DEAD95-B074-477B-B995-9C9035F84D97}" type="slidenum">
              <a:rPr lang="es-ES" smtClean="0"/>
              <a:t>‹N°›</a:t>
            </a:fld>
            <a:endParaRPr lang="es-ES"/>
          </a:p>
        </p:txBody>
      </p:sp>
    </p:spTree>
    <p:extLst>
      <p:ext uri="{BB962C8B-B14F-4D97-AF65-F5344CB8AC3E}">
        <p14:creationId xmlns:p14="http://schemas.microsoft.com/office/powerpoint/2010/main" val="115850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2</a:t>
            </a:fld>
            <a:endParaRPr lang="es-ES"/>
          </a:p>
        </p:txBody>
      </p:sp>
    </p:spTree>
    <p:extLst>
      <p:ext uri="{BB962C8B-B14F-4D97-AF65-F5344CB8AC3E}">
        <p14:creationId xmlns:p14="http://schemas.microsoft.com/office/powerpoint/2010/main" val="377857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19</a:t>
            </a:fld>
            <a:endParaRPr lang="es-ES"/>
          </a:p>
        </p:txBody>
      </p:sp>
    </p:spTree>
    <p:extLst>
      <p:ext uri="{BB962C8B-B14F-4D97-AF65-F5344CB8AC3E}">
        <p14:creationId xmlns:p14="http://schemas.microsoft.com/office/powerpoint/2010/main" val="35363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20</a:t>
            </a:fld>
            <a:endParaRPr lang="es-ES"/>
          </a:p>
        </p:txBody>
      </p:sp>
    </p:spTree>
    <p:extLst>
      <p:ext uri="{BB962C8B-B14F-4D97-AF65-F5344CB8AC3E}">
        <p14:creationId xmlns:p14="http://schemas.microsoft.com/office/powerpoint/2010/main" val="118745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21</a:t>
            </a:fld>
            <a:endParaRPr lang="es-ES"/>
          </a:p>
        </p:txBody>
      </p:sp>
    </p:spTree>
    <p:extLst>
      <p:ext uri="{BB962C8B-B14F-4D97-AF65-F5344CB8AC3E}">
        <p14:creationId xmlns:p14="http://schemas.microsoft.com/office/powerpoint/2010/main" val="105694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11</a:t>
            </a:fld>
            <a:endParaRPr lang="es-ES"/>
          </a:p>
        </p:txBody>
      </p:sp>
    </p:spTree>
    <p:extLst>
      <p:ext uri="{BB962C8B-B14F-4D97-AF65-F5344CB8AC3E}">
        <p14:creationId xmlns:p14="http://schemas.microsoft.com/office/powerpoint/2010/main" val="360959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12</a:t>
            </a:fld>
            <a:endParaRPr lang="es-ES"/>
          </a:p>
        </p:txBody>
      </p:sp>
    </p:spTree>
    <p:extLst>
      <p:ext uri="{BB962C8B-B14F-4D97-AF65-F5344CB8AC3E}">
        <p14:creationId xmlns:p14="http://schemas.microsoft.com/office/powerpoint/2010/main" val="291656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13</a:t>
            </a:fld>
            <a:endParaRPr lang="es-ES"/>
          </a:p>
        </p:txBody>
      </p:sp>
    </p:spTree>
    <p:extLst>
      <p:ext uri="{BB962C8B-B14F-4D97-AF65-F5344CB8AC3E}">
        <p14:creationId xmlns:p14="http://schemas.microsoft.com/office/powerpoint/2010/main" val="1569767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14</a:t>
            </a:fld>
            <a:endParaRPr lang="es-ES"/>
          </a:p>
        </p:txBody>
      </p:sp>
    </p:spTree>
    <p:extLst>
      <p:ext uri="{BB962C8B-B14F-4D97-AF65-F5344CB8AC3E}">
        <p14:creationId xmlns:p14="http://schemas.microsoft.com/office/powerpoint/2010/main" val="160701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15</a:t>
            </a:fld>
            <a:endParaRPr lang="es-ES"/>
          </a:p>
        </p:txBody>
      </p:sp>
    </p:spTree>
    <p:extLst>
      <p:ext uri="{BB962C8B-B14F-4D97-AF65-F5344CB8AC3E}">
        <p14:creationId xmlns:p14="http://schemas.microsoft.com/office/powerpoint/2010/main" val="130235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16</a:t>
            </a:fld>
            <a:endParaRPr lang="es-ES"/>
          </a:p>
        </p:txBody>
      </p:sp>
    </p:spTree>
    <p:extLst>
      <p:ext uri="{BB962C8B-B14F-4D97-AF65-F5344CB8AC3E}">
        <p14:creationId xmlns:p14="http://schemas.microsoft.com/office/powerpoint/2010/main" val="78821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17</a:t>
            </a:fld>
            <a:endParaRPr lang="es-ES"/>
          </a:p>
        </p:txBody>
      </p:sp>
    </p:spTree>
    <p:extLst>
      <p:ext uri="{BB962C8B-B14F-4D97-AF65-F5344CB8AC3E}">
        <p14:creationId xmlns:p14="http://schemas.microsoft.com/office/powerpoint/2010/main" val="380075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7DEAD95-B074-477B-B995-9C9035F84D97}" type="slidenum">
              <a:rPr lang="es-ES" smtClean="0"/>
              <a:t>18</a:t>
            </a:fld>
            <a:endParaRPr lang="es-ES"/>
          </a:p>
        </p:txBody>
      </p:sp>
    </p:spTree>
    <p:extLst>
      <p:ext uri="{BB962C8B-B14F-4D97-AF65-F5344CB8AC3E}">
        <p14:creationId xmlns:p14="http://schemas.microsoft.com/office/powerpoint/2010/main" val="1425217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1"/>
            <a:ext cx="9144635" cy="1812688"/>
          </a:xfrm>
          <a:custGeom>
            <a:avLst/>
            <a:gdLst/>
            <a:ahLst/>
            <a:cxnLst/>
            <a:rect l="l" t="t" r="r" b="b"/>
            <a:pathLst>
              <a:path w="9144635" h="3305175">
                <a:moveTo>
                  <a:pt x="0" y="3304911"/>
                </a:moveTo>
                <a:lnTo>
                  <a:pt x="0" y="0"/>
                </a:lnTo>
                <a:lnTo>
                  <a:pt x="7135660" y="0"/>
                </a:lnTo>
                <a:lnTo>
                  <a:pt x="9144210" y="595197"/>
                </a:lnTo>
                <a:lnTo>
                  <a:pt x="0" y="3304911"/>
                </a:lnTo>
                <a:close/>
              </a:path>
            </a:pathLst>
          </a:custGeom>
          <a:solidFill>
            <a:srgbClr val="93268F"/>
          </a:solidFill>
        </p:spPr>
        <p:txBody>
          <a:bodyPr wrap="square" lIns="0" tIns="0" rIns="0" bIns="0" rtlCol="0"/>
          <a:lstStyle/>
          <a:p>
            <a:endParaRPr/>
          </a:p>
        </p:txBody>
      </p:sp>
      <p:sp>
        <p:nvSpPr>
          <p:cNvPr id="17" name="bg object 17"/>
          <p:cNvSpPr/>
          <p:nvPr/>
        </p:nvSpPr>
        <p:spPr>
          <a:xfrm>
            <a:off x="9144210" y="1"/>
            <a:ext cx="9144000" cy="1812688"/>
          </a:xfrm>
          <a:custGeom>
            <a:avLst/>
            <a:gdLst/>
            <a:ahLst/>
            <a:cxnLst/>
            <a:rect l="l" t="t" r="r" b="b"/>
            <a:pathLst>
              <a:path w="9144000" h="3305175">
                <a:moveTo>
                  <a:pt x="9143788" y="3304786"/>
                </a:moveTo>
                <a:lnTo>
                  <a:pt x="0" y="595197"/>
                </a:lnTo>
                <a:lnTo>
                  <a:pt x="2008550" y="0"/>
                </a:lnTo>
                <a:lnTo>
                  <a:pt x="9143788" y="0"/>
                </a:lnTo>
                <a:lnTo>
                  <a:pt x="9143788" y="3304786"/>
                </a:lnTo>
                <a:close/>
              </a:path>
            </a:pathLst>
          </a:custGeom>
          <a:solidFill>
            <a:srgbClr val="CF9ECC"/>
          </a:solidFill>
        </p:spPr>
        <p:txBody>
          <a:bodyPr wrap="square" lIns="0" tIns="0" rIns="0" bIns="0" rtlCol="0"/>
          <a:lstStyle/>
          <a:p>
            <a:endParaRPr/>
          </a:p>
        </p:txBody>
      </p:sp>
      <p:sp>
        <p:nvSpPr>
          <p:cNvPr id="18" name="bg object 18"/>
          <p:cNvSpPr/>
          <p:nvPr/>
        </p:nvSpPr>
        <p:spPr>
          <a:xfrm>
            <a:off x="7135659" y="0"/>
            <a:ext cx="4017645" cy="326667"/>
          </a:xfrm>
          <a:custGeom>
            <a:avLst/>
            <a:gdLst/>
            <a:ahLst/>
            <a:cxnLst/>
            <a:rect l="l" t="t" r="r" b="b"/>
            <a:pathLst>
              <a:path w="4017645" h="595630">
                <a:moveTo>
                  <a:pt x="2008550" y="595197"/>
                </a:moveTo>
                <a:lnTo>
                  <a:pt x="0" y="0"/>
                </a:lnTo>
                <a:lnTo>
                  <a:pt x="4017101" y="0"/>
                </a:lnTo>
                <a:lnTo>
                  <a:pt x="2008550" y="595197"/>
                </a:lnTo>
                <a:close/>
              </a:path>
            </a:pathLst>
          </a:custGeom>
          <a:solidFill>
            <a:srgbClr val="640D61"/>
          </a:solidFill>
        </p:spPr>
        <p:txBody>
          <a:bodyPr wrap="square" lIns="0" tIns="0" rIns="0" bIns="0" rtlCol="0"/>
          <a:lstStyle/>
          <a:p>
            <a:endParaRPr/>
          </a:p>
        </p:txBody>
      </p:sp>
      <p:sp>
        <p:nvSpPr>
          <p:cNvPr id="19" name="bg object 19"/>
          <p:cNvSpPr/>
          <p:nvPr/>
        </p:nvSpPr>
        <p:spPr>
          <a:xfrm>
            <a:off x="1028700" y="1028712"/>
            <a:ext cx="16230600" cy="8229600"/>
          </a:xfrm>
          <a:custGeom>
            <a:avLst/>
            <a:gdLst/>
            <a:ahLst/>
            <a:cxnLst/>
            <a:rect l="l" t="t" r="r" b="b"/>
            <a:pathLst>
              <a:path w="16230600" h="822960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p:spPr>
        <p:txBody>
          <a:bodyPr wrap="square" lIns="0" tIns="0" rIns="0" bIns="0" rtlCol="0"/>
          <a:lstStyle/>
          <a:p>
            <a:endParaRPr/>
          </a:p>
        </p:txBody>
      </p:sp>
      <p:pic>
        <p:nvPicPr>
          <p:cNvPr id="14" name="object 3">
            <a:extLst>
              <a:ext uri="{FF2B5EF4-FFF2-40B4-BE49-F238E27FC236}">
                <a16:creationId xmlns:a16="http://schemas.microsoft.com/office/drawing/2014/main" id="{98A62DA6-F2F2-4E53-9D8E-CA81D9C9F4A5}"/>
              </a:ext>
            </a:extLst>
          </p:cNvPr>
          <p:cNvPicPr/>
          <p:nvPr userDrawn="1"/>
        </p:nvPicPr>
        <p:blipFill>
          <a:blip r:embed="rId4" cstate="print"/>
          <a:stretch>
            <a:fillRect/>
          </a:stretch>
        </p:blipFill>
        <p:spPr>
          <a:xfrm>
            <a:off x="1028700" y="9258300"/>
            <a:ext cx="3198719" cy="702057"/>
          </a:xfrm>
          <a:prstGeom prst="rect">
            <a:avLst/>
          </a:prstGeom>
        </p:spPr>
      </p:pic>
      <p:sp>
        <p:nvSpPr>
          <p:cNvPr id="20" name="CuadroTexto 19">
            <a:extLst>
              <a:ext uri="{FF2B5EF4-FFF2-40B4-BE49-F238E27FC236}">
                <a16:creationId xmlns:a16="http://schemas.microsoft.com/office/drawing/2014/main" id="{F566177E-5613-44D6-B20B-82BBE06F7CDC}"/>
              </a:ext>
            </a:extLst>
          </p:cNvPr>
          <p:cNvSpPr txBox="1"/>
          <p:nvPr userDrawn="1"/>
        </p:nvSpPr>
        <p:spPr>
          <a:xfrm>
            <a:off x="4648200" y="9412402"/>
            <a:ext cx="12611100" cy="477054"/>
          </a:xfrm>
          <a:prstGeom prst="rect">
            <a:avLst/>
          </a:prstGeom>
          <a:noFill/>
        </p:spPr>
        <p:txBody>
          <a:bodyPr wrap="square">
            <a:spAutoFit/>
          </a:bodyPr>
          <a:lstStyle/>
          <a:p>
            <a:pPr marL="12700" algn="just">
              <a:lnSpc>
                <a:spcPts val="1495"/>
              </a:lnSpc>
            </a:pPr>
            <a:r>
              <a:rPr lang="en-US" sz="1400" spc="-75" dirty="0">
                <a:latin typeface="Arial" panose="020B0604020202020204" pitchFamily="34" charset="0"/>
                <a:cs typeface="Arial" panose="020B0604020202020204" pitchFamily="34" charset="0"/>
              </a:rPr>
              <a:t>"Le </a:t>
            </a:r>
            <a:r>
              <a:rPr lang="en-US" sz="1400" spc="-15" dirty="0">
                <a:latin typeface="Arial" panose="020B0604020202020204" pitchFamily="34" charset="0"/>
                <a:cs typeface="Arial" panose="020B0604020202020204" pitchFamily="34" charset="0"/>
              </a:rPr>
              <a:t>soutien de la </a:t>
            </a:r>
            <a:r>
              <a:rPr lang="en-US" sz="1400" spc="-50" dirty="0">
                <a:latin typeface="Arial" panose="020B0604020202020204" pitchFamily="34" charset="0"/>
                <a:cs typeface="Arial" panose="020B0604020202020204" pitchFamily="34" charset="0"/>
              </a:rPr>
              <a:t>Commission </a:t>
            </a:r>
            <a:r>
              <a:rPr lang="en-US" sz="1400" spc="-35" dirty="0">
                <a:latin typeface="Arial" panose="020B0604020202020204" pitchFamily="34" charset="0"/>
                <a:cs typeface="Arial" panose="020B0604020202020204" pitchFamily="34" charset="0"/>
              </a:rPr>
              <a:t>européenne </a:t>
            </a:r>
            <a:r>
              <a:rPr lang="en-US" sz="1400" spc="20" dirty="0">
                <a:latin typeface="Arial" panose="020B0604020202020204" pitchFamily="34" charset="0"/>
                <a:cs typeface="Arial" panose="020B0604020202020204" pitchFamily="34" charset="0"/>
              </a:rPr>
              <a:t>à </a:t>
            </a:r>
            <a:r>
              <a:rPr lang="en-US" sz="1400" dirty="0">
                <a:latin typeface="Arial" panose="020B0604020202020204" pitchFamily="34" charset="0"/>
                <a:cs typeface="Arial" panose="020B0604020202020204" pitchFamily="34" charset="0"/>
              </a:rPr>
              <a:t>la production </a:t>
            </a:r>
            <a:r>
              <a:rPr lang="en-US" sz="1400" spc="45" dirty="0">
                <a:latin typeface="Arial" panose="020B0604020202020204" pitchFamily="34" charset="0"/>
                <a:cs typeface="Arial" panose="020B0604020202020204" pitchFamily="34" charset="0"/>
              </a:rPr>
              <a:t>de </a:t>
            </a:r>
            <a:r>
              <a:rPr lang="en-US" sz="1400" spc="-30" dirty="0">
                <a:latin typeface="Arial" panose="020B0604020202020204" pitchFamily="34" charset="0"/>
                <a:cs typeface="Arial" panose="020B0604020202020204" pitchFamily="34" charset="0"/>
              </a:rPr>
              <a:t>cette </a:t>
            </a:r>
            <a:r>
              <a:rPr lang="en-US" sz="1400" spc="5" dirty="0">
                <a:latin typeface="Arial" panose="020B0604020202020204" pitchFamily="34" charset="0"/>
                <a:cs typeface="Arial" panose="020B0604020202020204" pitchFamily="34" charset="0"/>
              </a:rPr>
              <a:t>publication ne </a:t>
            </a:r>
            <a:r>
              <a:rPr lang="en-US" sz="1400" dirty="0">
                <a:latin typeface="Arial" panose="020B0604020202020204" pitchFamily="34" charset="0"/>
                <a:cs typeface="Arial" panose="020B0604020202020204" pitchFamily="34" charset="0"/>
              </a:rPr>
              <a:t>constitue </a:t>
            </a:r>
            <a:r>
              <a:rPr lang="en-US" sz="1400" spc="5" dirty="0">
                <a:latin typeface="Arial" panose="020B0604020202020204" pitchFamily="34" charset="0"/>
                <a:cs typeface="Arial" panose="020B0604020202020204" pitchFamily="34" charset="0"/>
              </a:rPr>
              <a:t>pas </a:t>
            </a:r>
            <a:r>
              <a:rPr lang="en-US" sz="1400" dirty="0">
                <a:latin typeface="Arial" panose="020B0604020202020204" pitchFamily="34" charset="0"/>
                <a:cs typeface="Arial" panose="020B0604020202020204" pitchFamily="34" charset="0"/>
              </a:rPr>
              <a:t>une </a:t>
            </a:r>
            <a:r>
              <a:rPr lang="en-US" sz="1400" spc="-30" dirty="0">
                <a:latin typeface="Arial" panose="020B0604020202020204" pitchFamily="34" charset="0"/>
                <a:cs typeface="Arial" panose="020B0604020202020204" pitchFamily="34" charset="0"/>
              </a:rPr>
              <a:t>approbation de </a:t>
            </a:r>
            <a:r>
              <a:rPr lang="en-US" sz="1400" dirty="0">
                <a:latin typeface="Arial" panose="020B0604020202020204" pitchFamily="34" charset="0"/>
                <a:cs typeface="Arial" panose="020B0604020202020204" pitchFamily="34" charset="0"/>
              </a:rPr>
              <a:t>son </a:t>
            </a:r>
            <a:r>
              <a:rPr lang="en-US" sz="1400" spc="-10" dirty="0">
                <a:latin typeface="Arial" panose="020B0604020202020204" pitchFamily="34" charset="0"/>
                <a:cs typeface="Arial" panose="020B0604020202020204" pitchFamily="34" charset="0"/>
              </a:rPr>
              <a:t>contenu</a:t>
            </a:r>
            <a:r>
              <a:rPr lang="en-US" sz="1400" spc="-15" dirty="0">
                <a:latin typeface="Arial" panose="020B0604020202020204" pitchFamily="34" charset="0"/>
                <a:cs typeface="Arial" panose="020B0604020202020204" pitchFamily="34" charset="0"/>
              </a:rPr>
              <a:t>, qui </a:t>
            </a:r>
            <a:r>
              <a:rPr lang="en-US" sz="1400" dirty="0">
                <a:latin typeface="Arial" panose="020B0604020202020204" pitchFamily="34" charset="0"/>
                <a:cs typeface="Arial" panose="020B0604020202020204" pitchFamily="34" charset="0"/>
              </a:rPr>
              <a:t>reflète </a:t>
            </a:r>
            <a:r>
              <a:rPr lang="en-US" sz="1400" spc="-45" dirty="0">
                <a:latin typeface="Arial" panose="020B0604020202020204" pitchFamily="34" charset="0"/>
                <a:cs typeface="Arial" panose="020B0604020202020204" pitchFamily="34" charset="0"/>
              </a:rPr>
              <a:t>uniquement </a:t>
            </a:r>
            <a:r>
              <a:rPr lang="en-US" sz="1400" dirty="0">
                <a:latin typeface="Arial" panose="020B0604020202020204" pitchFamily="34" charset="0"/>
                <a:cs typeface="Arial" panose="020B0604020202020204" pitchFamily="34" charset="0"/>
              </a:rPr>
              <a:t>les </a:t>
            </a:r>
            <a:r>
              <a:rPr lang="en-US" sz="1400" spc="-50" dirty="0">
                <a:latin typeface="Arial" panose="020B0604020202020204" pitchFamily="34" charset="0"/>
                <a:cs typeface="Arial" panose="020B0604020202020204" pitchFamily="34" charset="0"/>
              </a:rPr>
              <a:t>opinions </a:t>
            </a:r>
            <a:r>
              <a:rPr lang="en-US" sz="1400" spc="45" dirty="0">
                <a:latin typeface="Arial" panose="020B0604020202020204" pitchFamily="34" charset="0"/>
                <a:cs typeface="Arial" panose="020B0604020202020204" pitchFamily="34" charset="0"/>
              </a:rPr>
              <a:t>des </a:t>
            </a:r>
            <a:r>
              <a:rPr lang="en-US" sz="1400" spc="-35" dirty="0">
                <a:latin typeface="Arial" panose="020B0604020202020204" pitchFamily="34" charset="0"/>
                <a:cs typeface="Arial" panose="020B0604020202020204" pitchFamily="34" charset="0"/>
              </a:rPr>
              <a:t>auteurs, </a:t>
            </a:r>
            <a:r>
              <a:rPr lang="en-US" sz="1400" dirty="0">
                <a:latin typeface="Arial" panose="020B0604020202020204" pitchFamily="34" charset="0"/>
                <a:cs typeface="Arial" panose="020B0604020202020204" pitchFamily="34" charset="0"/>
              </a:rPr>
              <a:t>et la </a:t>
            </a:r>
            <a:r>
              <a:rPr lang="en-US" sz="1400" spc="-50" dirty="0">
                <a:latin typeface="Arial" panose="020B0604020202020204" pitchFamily="34" charset="0"/>
                <a:cs typeface="Arial" panose="020B0604020202020204" pitchFamily="34" charset="0"/>
              </a:rPr>
              <a:t>Commission </a:t>
            </a:r>
            <a:r>
              <a:rPr lang="en-US" sz="1400" dirty="0">
                <a:latin typeface="Arial" panose="020B0604020202020204" pitchFamily="34" charset="0"/>
                <a:cs typeface="Arial" panose="020B0604020202020204" pitchFamily="34" charset="0"/>
              </a:rPr>
              <a:t>ne peut </a:t>
            </a:r>
            <a:r>
              <a:rPr lang="en-US" sz="1400" spc="10" dirty="0">
                <a:latin typeface="Arial" panose="020B0604020202020204" pitchFamily="34" charset="0"/>
                <a:cs typeface="Arial" panose="020B0604020202020204" pitchFamily="34" charset="0"/>
              </a:rPr>
              <a:t>être </a:t>
            </a:r>
            <a:r>
              <a:rPr lang="en-US" sz="1400" spc="-15" dirty="0">
                <a:latin typeface="Arial" panose="020B0604020202020204" pitchFamily="34" charset="0"/>
                <a:cs typeface="Arial" panose="020B0604020202020204" pitchFamily="34" charset="0"/>
              </a:rPr>
              <a:t>tenue </a:t>
            </a:r>
            <a:r>
              <a:rPr lang="en-US" sz="1400" spc="-30" dirty="0">
                <a:latin typeface="Arial" panose="020B0604020202020204" pitchFamily="34" charset="0"/>
                <a:cs typeface="Arial" panose="020B0604020202020204" pitchFamily="34" charset="0"/>
              </a:rPr>
              <a:t>responsable </a:t>
            </a:r>
            <a:r>
              <a:rPr lang="en-US" sz="1400" spc="20" dirty="0">
                <a:latin typeface="Arial" panose="020B0604020202020204" pitchFamily="34" charset="0"/>
                <a:cs typeface="Arial" panose="020B0604020202020204" pitchFamily="34" charset="0"/>
              </a:rPr>
              <a:t>de l'</a:t>
            </a:r>
            <a:r>
              <a:rPr lang="en-US" sz="1400" spc="-70" dirty="0">
                <a:latin typeface="Arial" panose="020B0604020202020204" pitchFamily="34" charset="0"/>
                <a:cs typeface="Arial" panose="020B0604020202020204" pitchFamily="34" charset="0"/>
              </a:rPr>
              <a:t>utilisation </a:t>
            </a:r>
            <a:r>
              <a:rPr lang="en-US" sz="1400" spc="-15" dirty="0">
                <a:latin typeface="Arial" panose="020B0604020202020204" pitchFamily="34" charset="0"/>
                <a:cs typeface="Arial" panose="020B0604020202020204" pitchFamily="34" charset="0"/>
              </a:rPr>
              <a:t>qui </a:t>
            </a:r>
            <a:r>
              <a:rPr lang="en-US" sz="1400" spc="-55" dirty="0">
                <a:latin typeface="Arial" panose="020B0604020202020204" pitchFamily="34" charset="0"/>
                <a:cs typeface="Arial" panose="020B0604020202020204" pitchFamily="34" charset="0"/>
              </a:rPr>
              <a:t>pourrait </a:t>
            </a:r>
            <a:r>
              <a:rPr lang="en-US" sz="1400" spc="10" dirty="0">
                <a:latin typeface="Arial" panose="020B0604020202020204" pitchFamily="34" charset="0"/>
                <a:cs typeface="Arial" panose="020B0604020202020204" pitchFamily="34" charset="0"/>
              </a:rPr>
              <a:t>être </a:t>
            </a:r>
            <a:r>
              <a:rPr lang="en-US" sz="1400" spc="-10" dirty="0">
                <a:latin typeface="Arial" panose="020B0604020202020204" pitchFamily="34" charset="0"/>
                <a:cs typeface="Arial" panose="020B0604020202020204" pitchFamily="34" charset="0"/>
              </a:rPr>
              <a:t>faite </a:t>
            </a:r>
            <a:r>
              <a:rPr lang="en-US" sz="1400" dirty="0">
                <a:latin typeface="Arial" panose="020B0604020202020204" pitchFamily="34" charset="0"/>
                <a:cs typeface="Arial" panose="020B0604020202020204" pitchFamily="34" charset="0"/>
              </a:rPr>
              <a:t>des </a:t>
            </a:r>
            <a:r>
              <a:rPr lang="en-US" sz="1400" spc="-5" dirty="0">
                <a:latin typeface="Arial" panose="020B0604020202020204" pitchFamily="34" charset="0"/>
                <a:cs typeface="Arial" panose="020B0604020202020204" pitchFamily="34" charset="0"/>
              </a:rPr>
              <a:t>informations </a:t>
            </a:r>
            <a:r>
              <a:rPr lang="en-US" sz="1400" spc="5" dirty="0">
                <a:latin typeface="Arial" panose="020B0604020202020204" pitchFamily="34" charset="0"/>
                <a:cs typeface="Arial" panose="020B0604020202020204" pitchFamily="34" charset="0"/>
              </a:rPr>
              <a:t>contenues </a:t>
            </a:r>
            <a:r>
              <a:rPr lang="en-US" sz="1400" spc="-10" dirty="0">
                <a:latin typeface="Arial" panose="020B0604020202020204" pitchFamily="34" charset="0"/>
                <a:cs typeface="Arial" panose="020B0604020202020204" pitchFamily="34" charset="0"/>
              </a:rPr>
              <a:t>dans cette publication".</a:t>
            </a:r>
          </a:p>
        </p:txBody>
      </p:sp>
      <p:sp>
        <p:nvSpPr>
          <p:cNvPr id="9" name="bg object 17">
            <a:extLst>
              <a:ext uri="{FF2B5EF4-FFF2-40B4-BE49-F238E27FC236}">
                <a16:creationId xmlns:a16="http://schemas.microsoft.com/office/drawing/2014/main" id="{FC197942-6AC6-4F03-95FA-9ABAA5C58449}"/>
              </a:ext>
            </a:extLst>
          </p:cNvPr>
          <p:cNvSpPr/>
          <p:nvPr userDrawn="1"/>
        </p:nvSpPr>
        <p:spPr>
          <a:xfrm>
            <a:off x="9137374" y="1"/>
            <a:ext cx="9144000" cy="1812688"/>
          </a:xfrm>
          <a:custGeom>
            <a:avLst/>
            <a:gdLst/>
            <a:ahLst/>
            <a:cxnLst/>
            <a:rect l="l" t="t" r="r" b="b"/>
            <a:pathLst>
              <a:path w="9144000" h="3305175">
                <a:moveTo>
                  <a:pt x="9143788" y="3304786"/>
                </a:moveTo>
                <a:lnTo>
                  <a:pt x="0" y="595197"/>
                </a:lnTo>
                <a:lnTo>
                  <a:pt x="2008550" y="0"/>
                </a:lnTo>
                <a:lnTo>
                  <a:pt x="9143788" y="0"/>
                </a:lnTo>
                <a:lnTo>
                  <a:pt x="9143788" y="3304786"/>
                </a:lnTo>
                <a:close/>
              </a:path>
            </a:pathLst>
          </a:custGeom>
          <a:solidFill>
            <a:srgbClr val="CF9ECC"/>
          </a:solidFill>
        </p:spPr>
        <p:txBody>
          <a:bodyPr wrap="square" lIns="0" tIns="0" rIns="0" bIns="0" rtlCol="0"/>
          <a:lstStyle/>
          <a:p>
            <a:endParaRPr/>
          </a:p>
        </p:txBody>
      </p:sp>
      <p:sp>
        <p:nvSpPr>
          <p:cNvPr id="10" name="bg object 18">
            <a:extLst>
              <a:ext uri="{FF2B5EF4-FFF2-40B4-BE49-F238E27FC236}">
                <a16:creationId xmlns:a16="http://schemas.microsoft.com/office/drawing/2014/main" id="{42A7D881-9AEE-47C6-B303-504511CB82EF}"/>
              </a:ext>
            </a:extLst>
          </p:cNvPr>
          <p:cNvSpPr/>
          <p:nvPr userDrawn="1"/>
        </p:nvSpPr>
        <p:spPr>
          <a:xfrm>
            <a:off x="7128823" y="0"/>
            <a:ext cx="4017645" cy="326667"/>
          </a:xfrm>
          <a:custGeom>
            <a:avLst/>
            <a:gdLst/>
            <a:ahLst/>
            <a:cxnLst/>
            <a:rect l="l" t="t" r="r" b="b"/>
            <a:pathLst>
              <a:path w="4017645" h="595630">
                <a:moveTo>
                  <a:pt x="2008550" y="595197"/>
                </a:moveTo>
                <a:lnTo>
                  <a:pt x="0" y="0"/>
                </a:lnTo>
                <a:lnTo>
                  <a:pt x="4017101" y="0"/>
                </a:lnTo>
                <a:lnTo>
                  <a:pt x="2008550" y="595197"/>
                </a:lnTo>
                <a:close/>
              </a:path>
            </a:pathLst>
          </a:custGeom>
          <a:solidFill>
            <a:srgbClr val="640D61"/>
          </a:solidFill>
        </p:spPr>
        <p:txBody>
          <a:bodyPr wrap="square" lIns="0" tIns="0" rIns="0" bIns="0" rtlCol="0"/>
          <a:lstStyle/>
          <a:p>
            <a:endParaRPr/>
          </a:p>
        </p:txBody>
      </p:sp>
      <p:pic>
        <p:nvPicPr>
          <p:cNvPr id="15" name="object 2">
            <a:extLst>
              <a:ext uri="{FF2B5EF4-FFF2-40B4-BE49-F238E27FC236}">
                <a16:creationId xmlns:a16="http://schemas.microsoft.com/office/drawing/2014/main" id="{F5D5174B-1C49-46EE-8C4A-B609DADA1439}"/>
              </a:ext>
            </a:extLst>
          </p:cNvPr>
          <p:cNvPicPr/>
          <p:nvPr userDrawn="1"/>
        </p:nvPicPr>
        <p:blipFill>
          <a:blip r:embed="rId5" cstate="print"/>
          <a:stretch>
            <a:fillRect/>
          </a:stretch>
        </p:blipFill>
        <p:spPr>
          <a:xfrm>
            <a:off x="14325600" y="1465438"/>
            <a:ext cx="2749826" cy="6945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XXHqM6RzZQ"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B4MXA_yj8oI&amp;ab_channel=CreateaProWebsite"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8isUiu4Bwx4&amp;ab_channel=WebsiteSoSimple" TargetMode="External"/><Relationship Id="rId2" Type="http://schemas.openxmlformats.org/officeDocument/2006/relationships/hyperlink" Target="https://www.youtube.com/watch?v=YxpjW-Mq96Q&amp;ab_channel=Tooltester"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nbtb8Ax4Mpc&amp;t=17s&amp;ab_channel=TheSocialGuide"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276850" y="3569329"/>
            <a:ext cx="7734299" cy="1943099"/>
          </a:xfrm>
          <a:prstGeom prst="rect">
            <a:avLst/>
          </a:prstGeom>
        </p:spPr>
      </p:pic>
      <p:pic>
        <p:nvPicPr>
          <p:cNvPr id="3" name="object 3"/>
          <p:cNvPicPr/>
          <p:nvPr/>
        </p:nvPicPr>
        <p:blipFill>
          <a:blip r:embed="rId3" cstate="print"/>
          <a:stretch>
            <a:fillRect/>
          </a:stretch>
        </p:blipFill>
        <p:spPr>
          <a:xfrm>
            <a:off x="1028700" y="9258300"/>
            <a:ext cx="3198719" cy="702057"/>
          </a:xfrm>
          <a:prstGeom prst="rect">
            <a:avLst/>
          </a:prstGeom>
        </p:spPr>
      </p:pic>
      <p:sp>
        <p:nvSpPr>
          <p:cNvPr id="7" name="object 5">
            <a:extLst>
              <a:ext uri="{FF2B5EF4-FFF2-40B4-BE49-F238E27FC236}">
                <a16:creationId xmlns:a16="http://schemas.microsoft.com/office/drawing/2014/main" id="{329F43CC-983C-4AE4-9AF5-526D0587C786}"/>
              </a:ext>
            </a:extLst>
          </p:cNvPr>
          <p:cNvSpPr txBox="1"/>
          <p:nvPr/>
        </p:nvSpPr>
        <p:spPr>
          <a:xfrm>
            <a:off x="8344699" y="6045518"/>
            <a:ext cx="2399501" cy="319959"/>
          </a:xfrm>
          <a:prstGeom prst="rect">
            <a:avLst/>
          </a:prstGeom>
        </p:spPr>
        <p:txBody>
          <a:bodyPr vert="horz" wrap="square" lIns="0" tIns="12065" rIns="0" bIns="0" rtlCol="0">
            <a:spAutoFit/>
          </a:bodyPr>
          <a:lstStyle/>
          <a:p>
            <a:pPr marL="12700">
              <a:lnSpc>
                <a:spcPct val="100000"/>
              </a:lnSpc>
              <a:spcBef>
                <a:spcPts val="95"/>
              </a:spcBef>
            </a:pPr>
            <a:r>
              <a:rPr sz="2000" spc="165" dirty="0">
                <a:latin typeface="Microsoft Sans Serif"/>
                <a:cs typeface="Microsoft Sans Serif"/>
              </a:rPr>
              <a:t>dewproject</a:t>
            </a:r>
            <a:r>
              <a:rPr sz="2000" spc="-40" dirty="0">
                <a:latin typeface="Microsoft Sans Serif"/>
                <a:cs typeface="Microsoft Sans Serif"/>
              </a:rPr>
              <a:t>.</a:t>
            </a:r>
            <a:r>
              <a:rPr sz="2000" spc="-155" dirty="0">
                <a:latin typeface="Microsoft Sans Serif"/>
                <a:cs typeface="Microsoft Sans Serif"/>
              </a:rPr>
              <a:t>eu</a:t>
            </a:r>
            <a:endParaRPr sz="2000" dirty="0">
              <a:latin typeface="Microsoft Sans Serif"/>
              <a:cs typeface="Microsoft Sans Serif"/>
            </a:endParaRPr>
          </a:p>
        </p:txBody>
      </p:sp>
      <p:sp>
        <p:nvSpPr>
          <p:cNvPr id="6" name="CuadroTexto 5">
            <a:extLst>
              <a:ext uri="{FF2B5EF4-FFF2-40B4-BE49-F238E27FC236}">
                <a16:creationId xmlns:a16="http://schemas.microsoft.com/office/drawing/2014/main" id="{70A5CE10-3A58-5C79-C2D7-215993864E2A}"/>
              </a:ext>
            </a:extLst>
          </p:cNvPr>
          <p:cNvSpPr txBox="1"/>
          <p:nvPr/>
        </p:nvSpPr>
        <p:spPr>
          <a:xfrm>
            <a:off x="3238499" y="6591300"/>
            <a:ext cx="11811000" cy="2149306"/>
          </a:xfrm>
          <a:prstGeom prst="rect">
            <a:avLst/>
          </a:prstGeom>
          <a:noFill/>
        </p:spPr>
        <p:txBody>
          <a:bodyPr wrap="square">
            <a:spAutoFit/>
          </a:bodyPr>
          <a:lstStyle/>
          <a:p>
            <a:pPr marL="12700" algn="ctr">
              <a:lnSpc>
                <a:spcPct val="100000"/>
              </a:lnSpc>
              <a:spcBef>
                <a:spcPts val="100"/>
              </a:spcBef>
            </a:pPr>
            <a:r>
              <a:rPr lang="en-US" sz="4400" b="1" spc="-65" dirty="0">
                <a:solidFill>
                  <a:srgbClr val="660066"/>
                </a:solidFill>
                <a:latin typeface="+mj-lt"/>
                <a:ea typeface="Microsoft Sans Serif" panose="020B0604020202020204" pitchFamily="34" charset="0"/>
                <a:cs typeface="Microsoft Sans Serif" panose="020B0604020202020204" pitchFamily="34" charset="0"/>
              </a:rPr>
              <a:t>Compétences numériques pour l'entrepreneuriat féminin </a:t>
            </a: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en-US" sz="4400" spc="-65" dirty="0">
                <a:latin typeface="+mj-lt"/>
                <a:ea typeface="Microsoft Sans Serif" panose="020B0604020202020204" pitchFamily="34" charset="0"/>
                <a:cs typeface="Microsoft Sans Serif" panose="020B0604020202020204" pitchFamily="34" charset="0"/>
              </a:rPr>
              <a:t>Partenaire : Internet Web Solutions</a:t>
            </a:r>
          </a:p>
          <a:p>
            <a:pPr marL="12700">
              <a:lnSpc>
                <a:spcPct val="100000"/>
              </a:lnSpc>
              <a:spcBef>
                <a:spcPts val="100"/>
              </a:spcBef>
            </a:pPr>
            <a:endParaRPr lang="en-US" sz="4400" b="1" spc="-65" dirty="0">
              <a:latin typeface="+mj-lt"/>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881617"/>
            <a:ext cx="15392400" cy="5232202"/>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Les réseaux sociaux présentent plusieurs </a:t>
            </a:r>
            <a:r>
              <a:rPr lang="en-US" altLang="es-ES" sz="2800" b="1" dirty="0">
                <a:latin typeface="+mj-lt"/>
                <a:ea typeface="Microsoft Sans Serif" panose="020B0604020202020204" pitchFamily="34" charset="0"/>
                <a:cs typeface="Microsoft Sans Serif" panose="020B0604020202020204" pitchFamily="34" charset="0"/>
              </a:rPr>
              <a:t>avantages pour notre activité en ligne : </a:t>
            </a:r>
          </a:p>
          <a:p>
            <a:pPr>
              <a:defRPr/>
            </a:pP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Interaction étroite et personnalisable </a:t>
            </a:r>
            <a:r>
              <a:rPr lang="en-US" altLang="es-ES" sz="2800" dirty="0">
                <a:latin typeface="+mj-lt"/>
                <a:ea typeface="Microsoft Sans Serif" panose="020B0604020202020204" pitchFamily="34" charset="0"/>
                <a:cs typeface="Microsoft Sans Serif" panose="020B0604020202020204" pitchFamily="34" charset="0"/>
              </a:rPr>
              <a:t>avec les utilisateurs. </a:t>
            </a: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Améliorer notre réputation et notre image en ligne de manière </a:t>
            </a:r>
            <a:r>
              <a:rPr lang="en-US" altLang="es-ES" sz="2800" dirty="0">
                <a:latin typeface="+mj-lt"/>
                <a:ea typeface="Microsoft Sans Serif" panose="020B0604020202020204" pitchFamily="34" charset="0"/>
                <a:cs typeface="Microsoft Sans Serif" panose="020B0604020202020204" pitchFamily="34" charset="0"/>
              </a:rPr>
              <a:t>organique et agréable.</a:t>
            </a: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Immédiateté et rapidité. </a:t>
            </a:r>
          </a:p>
          <a:p>
            <a:pPr marL="457200" indent="-457200">
              <a:buFont typeface="Arial" panose="020B0604020202020204" pitchFamily="34" charset="0"/>
              <a:buChar char="•"/>
              <a:defRPr/>
            </a:pPr>
            <a:r>
              <a:rPr lang="en-US" altLang="es-ES" sz="2800" dirty="0">
                <a:latin typeface="+mj-lt"/>
                <a:ea typeface="Microsoft Sans Serif" panose="020B0604020202020204" pitchFamily="34" charset="0"/>
                <a:cs typeface="Microsoft Sans Serif" panose="020B0604020202020204" pitchFamily="34" charset="0"/>
              </a:rPr>
              <a:t>Partager </a:t>
            </a:r>
            <a:r>
              <a:rPr lang="en-US" altLang="es-ES" sz="2800" b="1" dirty="0">
                <a:latin typeface="+mj-lt"/>
                <a:ea typeface="Microsoft Sans Serif" panose="020B0604020202020204" pitchFamily="34" charset="0"/>
                <a:cs typeface="Microsoft Sans Serif" panose="020B0604020202020204" pitchFamily="34" charset="0"/>
              </a:rPr>
              <a:t>différents types de fichiers </a:t>
            </a:r>
            <a:r>
              <a:rPr lang="en-US" altLang="es-ES" sz="2800" dirty="0">
                <a:latin typeface="+mj-lt"/>
                <a:ea typeface="Microsoft Sans Serif" panose="020B0604020202020204" pitchFamily="34" charset="0"/>
                <a:cs typeface="Microsoft Sans Serif" panose="020B0604020202020204" pitchFamily="34" charset="0"/>
              </a:rPr>
              <a:t>avec d'autres utilisateurs : images de nos produits, vidéos promotionnelles, sites web...</a:t>
            </a: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L'analyse métrique</a:t>
            </a:r>
            <a:r>
              <a:rPr lang="en-US" altLang="es-ES" sz="2800" dirty="0">
                <a:latin typeface="+mj-lt"/>
                <a:ea typeface="Microsoft Sans Serif" panose="020B0604020202020204" pitchFamily="34" charset="0"/>
                <a:cs typeface="Microsoft Sans Serif" panose="020B0604020202020204" pitchFamily="34" charset="0"/>
              </a:rPr>
              <a:t>, qui nous permet de mieux connaître l'efficacité de notre stratégie en ligne.</a:t>
            </a:r>
            <a:endParaRPr lang="en-US" altLang="es-ES" sz="2800" b="1"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Nous connaissons des utilisateurs dans le monde entier</a:t>
            </a:r>
            <a:r>
              <a:rPr lang="en-US" altLang="es-ES" sz="2800" dirty="0">
                <a:latin typeface="+mj-lt"/>
                <a:ea typeface="Microsoft Sans Serif" panose="020B0604020202020204" pitchFamily="34" charset="0"/>
                <a:cs typeface="Microsoft Sans Serif" panose="020B0604020202020204" pitchFamily="34" charset="0"/>
              </a:rPr>
              <a:t>, ce qui nous permet d'accéder aux marchés </a:t>
            </a:r>
            <a:r>
              <a:rPr lang="en-US" altLang="es-ES" sz="2800" dirty="0" err="1">
                <a:latin typeface="+mj-lt"/>
                <a:ea typeface="Microsoft Sans Serif" panose="020B0604020202020204" pitchFamily="34" charset="0"/>
                <a:cs typeface="Microsoft Sans Serif" panose="020B0604020202020204" pitchFamily="34" charset="0"/>
              </a:rPr>
              <a:t>internationaux</a:t>
            </a:r>
            <a:r>
              <a:rPr lang="en-US" altLang="es-ES" sz="2800" dirty="0" smtClean="0">
                <a:latin typeface="+mj-lt"/>
                <a:ea typeface="Microsoft Sans Serif" panose="020B0604020202020204" pitchFamily="34" charset="0"/>
                <a:cs typeface="Microsoft Sans Serif" panose="020B0604020202020204" pitchFamily="34" charset="0"/>
              </a:rPr>
              <a:t>.</a:t>
            </a:r>
            <a:endParaRPr lang="en-US" altLang="es-ES" sz="2800" b="1" dirty="0">
              <a:latin typeface="+mj-lt"/>
              <a:ea typeface="Microsoft Sans Serif" panose="020B0604020202020204" pitchFamily="34" charset="0"/>
              <a:cs typeface="Microsoft Sans Serif" panose="020B0604020202020204" pitchFamily="34" charset="0"/>
            </a:endParaRPr>
          </a:p>
          <a:p>
            <a:pPr lvl="3">
              <a:defRPr/>
            </a:pPr>
            <a:r>
              <a:rPr lang="en-US" altLang="es-ES" sz="2700" b="1" dirty="0">
                <a:latin typeface="+mj-lt"/>
                <a:ea typeface="Microsoft Sans Serif" panose="020B0604020202020204" pitchFamily="34" charset="0"/>
                <a:cs typeface="Microsoft Sans Serif" panose="020B0604020202020204" pitchFamily="34" charset="0"/>
              </a:rPr>
              <a:t>Si nous mettons en œuvre une bonne stratégie de réseautage social, nous pouvons utiliser tous ces avantages pour améliorer et promouvoir notre activité en ligne.</a:t>
            </a: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Que sont les réseaux sociaux et à quoi servent-ils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3" name="Picture 2" descr="Visualizza immagine di origine">
            <a:extLst>
              <a:ext uri="{FF2B5EF4-FFF2-40B4-BE49-F238E27FC236}">
                <a16:creationId xmlns:a16="http://schemas.microsoft.com/office/drawing/2014/main" id="{EB520A87-FFA5-DCC3-5C32-B2A2B8C976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8343900"/>
            <a:ext cx="599948" cy="59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23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YouTube (canal) - Wikipedia, la enciclopedia libre">
            <a:extLst>
              <a:ext uri="{FF2B5EF4-FFF2-40B4-BE49-F238E27FC236}">
                <a16:creationId xmlns:a16="http://schemas.microsoft.com/office/drawing/2014/main" id="{C5AD394B-DB69-483A-2CFC-6611F5D119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1751"/>
          <a:stretch/>
        </p:blipFill>
        <p:spPr bwMode="auto">
          <a:xfrm>
            <a:off x="1600200" y="7565596"/>
            <a:ext cx="1466850" cy="1662164"/>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646644"/>
            <a:ext cx="15621000" cy="1815882"/>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des centaines de </a:t>
            </a:r>
            <a:r>
              <a:rPr lang="en-US" altLang="es-ES" sz="2800" b="1" dirty="0">
                <a:latin typeface="+mj-lt"/>
                <a:ea typeface="Microsoft Sans Serif" panose="020B0604020202020204" pitchFamily="34" charset="0"/>
                <a:cs typeface="Microsoft Sans Serif" panose="020B0604020202020204" pitchFamily="34" charset="0"/>
              </a:rPr>
              <a:t>réseaux sociaux en ligne</a:t>
            </a:r>
            <a:r>
              <a:rPr lang="en-US" altLang="es-ES" sz="2800" dirty="0">
                <a:latin typeface="+mj-lt"/>
                <a:ea typeface="Microsoft Sans Serif" panose="020B0604020202020204" pitchFamily="34" charset="0"/>
                <a:cs typeface="Microsoft Sans Serif" panose="020B0604020202020204" pitchFamily="34" charset="0"/>
              </a:rPr>
              <a:t>, mais tous n'ont pas les mêmes caractéristiques ni le même </a:t>
            </a:r>
            <a:r>
              <a:rPr lang="en-US" altLang="es-ES" sz="2800" dirty="0" err="1">
                <a:latin typeface="+mj-lt"/>
                <a:ea typeface="Microsoft Sans Serif" panose="020B0604020202020204" pitchFamily="34" charset="0"/>
                <a:cs typeface="Microsoft Sans Serif" panose="020B0604020202020204" pitchFamily="34" charset="0"/>
              </a:rPr>
              <a:t>groupe</a:t>
            </a:r>
            <a:r>
              <a:rPr lang="en-US" altLang="es-ES" sz="2800" dirty="0">
                <a:latin typeface="+mj-lt"/>
                <a:ea typeface="Microsoft Sans Serif" panose="020B0604020202020204" pitchFamily="34" charset="0"/>
                <a:cs typeface="Microsoft Sans Serif" panose="020B0604020202020204" pitchFamily="34" charset="0"/>
              </a:rPr>
              <a:t> cible. </a:t>
            </a:r>
            <a:r>
              <a:rPr lang="en-US" altLang="es-ES" sz="2800" dirty="0" err="1">
                <a:latin typeface="+mj-lt"/>
                <a:ea typeface="Microsoft Sans Serif" panose="020B0604020202020204" pitchFamily="34" charset="0"/>
                <a:cs typeface="Microsoft Sans Serif" panose="020B0604020202020204" pitchFamily="34" charset="0"/>
              </a:rPr>
              <a:t>Dans</a:t>
            </a:r>
            <a:r>
              <a:rPr lang="en-US" altLang="es-ES" sz="2800" dirty="0">
                <a:latin typeface="+mj-lt"/>
                <a:ea typeface="Microsoft Sans Serif" panose="020B0604020202020204" pitchFamily="34" charset="0"/>
                <a:cs typeface="Microsoft Sans Serif" panose="020B0604020202020204" pitchFamily="34" charset="0"/>
              </a:rPr>
              <a:t> les </a:t>
            </a:r>
            <a:r>
              <a:rPr lang="en-US" altLang="es-ES" sz="2800" dirty="0" err="1">
                <a:latin typeface="+mj-lt"/>
                <a:ea typeface="Microsoft Sans Serif" panose="020B0604020202020204" pitchFamily="34" charset="0"/>
                <a:cs typeface="Microsoft Sans Serif" panose="020B0604020202020204" pitchFamily="34" charset="0"/>
              </a:rPr>
              <a:t>paragraphes</a:t>
            </a:r>
            <a:r>
              <a:rPr lang="en-US" altLang="es-ES" sz="2800" dirty="0">
                <a:latin typeface="+mj-lt"/>
                <a:ea typeface="Microsoft Sans Serif" panose="020B0604020202020204" pitchFamily="34" charset="0"/>
                <a:cs typeface="Microsoft Sans Serif" panose="020B0604020202020204" pitchFamily="34" charset="0"/>
              </a:rPr>
              <a:t> </a:t>
            </a:r>
            <a:r>
              <a:rPr lang="en-US" altLang="es-ES" sz="2800" dirty="0" err="1">
                <a:latin typeface="+mj-lt"/>
                <a:ea typeface="Microsoft Sans Serif" panose="020B0604020202020204" pitchFamily="34" charset="0"/>
                <a:cs typeface="Microsoft Sans Serif" panose="020B0604020202020204" pitchFamily="34" charset="0"/>
              </a:rPr>
              <a:t>suivants</a:t>
            </a:r>
            <a:r>
              <a:rPr lang="en-US" altLang="es-ES" sz="2800" dirty="0">
                <a:latin typeface="+mj-lt"/>
                <a:ea typeface="Microsoft Sans Serif" panose="020B0604020202020204" pitchFamily="34" charset="0"/>
                <a:cs typeface="Microsoft Sans Serif" panose="020B0604020202020204" pitchFamily="34" charset="0"/>
              </a:rPr>
              <a:t>, nous </a:t>
            </a:r>
            <a:r>
              <a:rPr lang="en-US" altLang="es-ES" sz="2800" dirty="0" err="1">
                <a:latin typeface="+mj-lt"/>
                <a:ea typeface="Microsoft Sans Serif" panose="020B0604020202020204" pitchFamily="34" charset="0"/>
                <a:cs typeface="Microsoft Sans Serif" panose="020B0604020202020204" pitchFamily="34" charset="0"/>
              </a:rPr>
              <a:t>expliquons</a:t>
            </a:r>
            <a:r>
              <a:rPr lang="en-US" altLang="es-ES" sz="2800" dirty="0">
                <a:latin typeface="+mj-lt"/>
                <a:ea typeface="Microsoft Sans Serif" panose="020B0604020202020204" pitchFamily="34" charset="0"/>
                <a:cs typeface="Microsoft Sans Serif" panose="020B0604020202020204" pitchFamily="34" charset="0"/>
              </a:rPr>
              <a:t> les </a:t>
            </a:r>
            <a:r>
              <a:rPr lang="en-US" altLang="es-ES" sz="2800" dirty="0" err="1">
                <a:latin typeface="+mj-lt"/>
                <a:ea typeface="Microsoft Sans Serif" panose="020B0604020202020204" pitchFamily="34" charset="0"/>
                <a:cs typeface="Microsoft Sans Serif" panose="020B0604020202020204" pitchFamily="34" charset="0"/>
              </a:rPr>
              <a:t>réseaux</a:t>
            </a:r>
            <a:r>
              <a:rPr lang="en-US" altLang="es-ES" sz="2800" dirty="0">
                <a:latin typeface="+mj-lt"/>
                <a:ea typeface="Microsoft Sans Serif" panose="020B0604020202020204" pitchFamily="34" charset="0"/>
                <a:cs typeface="Microsoft Sans Serif" panose="020B0604020202020204" pitchFamily="34" charset="0"/>
              </a:rPr>
              <a:t> </a:t>
            </a:r>
            <a:r>
              <a:rPr lang="en-US" altLang="es-ES" sz="2800" dirty="0" err="1">
                <a:latin typeface="+mj-lt"/>
                <a:ea typeface="Microsoft Sans Serif" panose="020B0604020202020204" pitchFamily="34" charset="0"/>
                <a:cs typeface="Microsoft Sans Serif" panose="020B0604020202020204" pitchFamily="34" charset="0"/>
              </a:rPr>
              <a:t>sociaux</a:t>
            </a:r>
            <a:r>
              <a:rPr lang="en-US" altLang="es-ES" sz="2800" dirty="0">
                <a:latin typeface="+mj-lt"/>
                <a:ea typeface="Microsoft Sans Serif" panose="020B0604020202020204" pitchFamily="34" charset="0"/>
                <a:cs typeface="Microsoft Sans Serif" panose="020B0604020202020204" pitchFamily="34" charset="0"/>
              </a:rPr>
              <a:t> les plus </a:t>
            </a:r>
            <a:r>
              <a:rPr lang="en-US" altLang="es-ES" sz="2800" dirty="0" err="1">
                <a:latin typeface="+mj-lt"/>
                <a:ea typeface="Microsoft Sans Serif" panose="020B0604020202020204" pitchFamily="34" charset="0"/>
                <a:cs typeface="Microsoft Sans Serif" panose="020B0604020202020204" pitchFamily="34" charset="0"/>
              </a:rPr>
              <a:t>populaires</a:t>
            </a:r>
            <a:r>
              <a:rPr lang="en-US" altLang="es-ES" sz="2800" dirty="0">
                <a:latin typeface="+mj-lt"/>
                <a:ea typeface="Microsoft Sans Serif" panose="020B0604020202020204" pitchFamily="34" charset="0"/>
                <a:cs typeface="Microsoft Sans Serif" panose="020B0604020202020204" pitchFamily="34" charset="0"/>
              </a:rPr>
              <a:t> et le </a:t>
            </a:r>
            <a:r>
              <a:rPr lang="en-US" altLang="es-ES" sz="2800" dirty="0" err="1">
                <a:latin typeface="+mj-lt"/>
                <a:ea typeface="Microsoft Sans Serif" panose="020B0604020202020204" pitchFamily="34" charset="0"/>
                <a:cs typeface="Microsoft Sans Serif" panose="020B0604020202020204" pitchFamily="34" charset="0"/>
              </a:rPr>
              <a:t>profil</a:t>
            </a:r>
            <a:r>
              <a:rPr lang="en-US" altLang="es-ES" sz="2800" dirty="0">
                <a:latin typeface="+mj-lt"/>
                <a:ea typeface="Microsoft Sans Serif" panose="020B0604020202020204" pitchFamily="34" charset="0"/>
                <a:cs typeface="Microsoft Sans Serif" panose="020B0604020202020204" pitchFamily="34" charset="0"/>
              </a:rPr>
              <a:t> de </a:t>
            </a:r>
            <a:r>
              <a:rPr lang="en-US" altLang="es-ES" sz="2800" dirty="0" err="1">
                <a:latin typeface="+mj-lt"/>
                <a:ea typeface="Microsoft Sans Serif" panose="020B0604020202020204" pitchFamily="34" charset="0"/>
                <a:cs typeface="Microsoft Sans Serif" panose="020B0604020202020204" pitchFamily="34" charset="0"/>
              </a:rPr>
              <a:t>leurs</a:t>
            </a:r>
            <a:r>
              <a:rPr lang="en-US" altLang="es-ES" sz="2800" dirty="0">
                <a:latin typeface="+mj-lt"/>
                <a:ea typeface="Microsoft Sans Serif" panose="020B0604020202020204" pitchFamily="34" charset="0"/>
                <a:cs typeface="Microsoft Sans Serif" panose="020B0604020202020204" pitchFamily="34" charset="0"/>
              </a:rPr>
              <a:t> </a:t>
            </a:r>
            <a:r>
              <a:rPr lang="en-US" altLang="es-ES" sz="2800" dirty="0" err="1">
                <a:latin typeface="+mj-lt"/>
                <a:ea typeface="Microsoft Sans Serif" panose="020B0604020202020204" pitchFamily="34" charset="0"/>
                <a:cs typeface="Microsoft Sans Serif" panose="020B0604020202020204" pitchFamily="34" charset="0"/>
              </a:rPr>
              <a:t>principaux</a:t>
            </a:r>
            <a:r>
              <a:rPr lang="en-US" altLang="es-ES" sz="2800" dirty="0">
                <a:latin typeface="+mj-lt"/>
                <a:ea typeface="Microsoft Sans Serif" panose="020B0604020202020204" pitchFamily="34" charset="0"/>
                <a:cs typeface="Microsoft Sans Serif" panose="020B0604020202020204" pitchFamily="34" charset="0"/>
              </a:rPr>
              <a:t> </a:t>
            </a:r>
            <a:r>
              <a:rPr lang="en-US" altLang="es-ES" sz="2800" dirty="0" err="1">
                <a:latin typeface="+mj-lt"/>
                <a:ea typeface="Microsoft Sans Serif" panose="020B0604020202020204" pitchFamily="34" charset="0"/>
                <a:cs typeface="Microsoft Sans Serif" panose="020B0604020202020204" pitchFamily="34" charset="0"/>
              </a:rPr>
              <a:t>utilisateurs</a:t>
            </a:r>
            <a:r>
              <a:rPr lang="en-US" altLang="es-ES" sz="2800" dirty="0">
                <a:latin typeface="+mj-lt"/>
                <a:ea typeface="Microsoft Sans Serif" panose="020B0604020202020204" pitchFamily="34" charset="0"/>
                <a:cs typeface="Microsoft Sans Serif" panose="020B0604020202020204" pitchFamily="34" charset="0"/>
              </a:rPr>
              <a:t>. </a:t>
            </a:r>
          </a:p>
          <a:p>
            <a:pPr>
              <a:defRPr/>
            </a:pPr>
            <a:endParaRPr lang="en-US" altLang="es-ES" sz="28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Principaux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2050" name="Picture 2" descr="Facebook - Entrar o registrarse">
            <a:extLst>
              <a:ext uri="{FF2B5EF4-FFF2-40B4-BE49-F238E27FC236}">
                <a16:creationId xmlns:a16="http://schemas.microsoft.com/office/drawing/2014/main" id="{F6679F0C-27C1-45FD-12E5-8A65FCC7D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641728"/>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0385DFD9-4138-A819-162A-EDE69570DA3F}"/>
              </a:ext>
            </a:extLst>
          </p:cNvPr>
          <p:cNvSpPr txBox="1"/>
          <p:nvPr/>
        </p:nvSpPr>
        <p:spPr>
          <a:xfrm>
            <a:off x="3505200" y="5001157"/>
            <a:ext cx="13335000" cy="1938992"/>
          </a:xfrm>
          <a:prstGeom prst="rect">
            <a:avLst/>
          </a:prstGeom>
          <a:noFill/>
        </p:spPr>
        <p:txBody>
          <a:bodyPr wrap="square" rtlCol="0">
            <a:spAutoFit/>
          </a:bodyPr>
          <a:lstStyle/>
          <a:p>
            <a:r>
              <a:rPr lang="en-GB" sz="2400" b="1" dirty="0">
                <a:effectLst/>
                <a:latin typeface="+mj-lt"/>
              </a:rPr>
              <a:t>Facebook </a:t>
            </a:r>
            <a:r>
              <a:rPr lang="en-GB" sz="2400" dirty="0">
                <a:effectLst/>
                <a:latin typeface="+mj-lt"/>
              </a:rPr>
              <a:t>: Il </a:t>
            </a:r>
            <a:r>
              <a:rPr lang="en-GB" sz="2400" dirty="0" err="1">
                <a:effectLst/>
                <a:latin typeface="+mj-lt"/>
              </a:rPr>
              <a:t>s'agit</a:t>
            </a:r>
            <a:r>
              <a:rPr lang="en-GB" sz="2400" dirty="0">
                <a:effectLst/>
                <a:latin typeface="+mj-lt"/>
              </a:rPr>
              <a:t> du </a:t>
            </a:r>
            <a:r>
              <a:rPr lang="en-GB" sz="2400" b="1" dirty="0" err="1">
                <a:effectLst/>
                <a:latin typeface="+mj-lt"/>
              </a:rPr>
              <a:t>réseau</a:t>
            </a:r>
            <a:r>
              <a:rPr lang="en-GB" sz="2400" b="1" dirty="0">
                <a:effectLst/>
                <a:latin typeface="+mj-lt"/>
              </a:rPr>
              <a:t> social le plus </a:t>
            </a:r>
            <a:r>
              <a:rPr lang="en-GB" sz="2400" b="1" dirty="0" err="1">
                <a:effectLst/>
                <a:latin typeface="+mj-lt"/>
              </a:rPr>
              <a:t>utilisé</a:t>
            </a:r>
            <a:r>
              <a:rPr lang="en-GB" sz="2400" b="1" dirty="0">
                <a:effectLst/>
                <a:latin typeface="+mj-lt"/>
              </a:rPr>
              <a:t> au monde</a:t>
            </a:r>
            <a:r>
              <a:rPr lang="en-GB" sz="2400" dirty="0">
                <a:effectLst/>
                <a:latin typeface="+mj-lt"/>
              </a:rPr>
              <a:t>, avec </a:t>
            </a:r>
            <a:r>
              <a:rPr lang="en-GB" sz="2400" dirty="0" err="1">
                <a:effectLst/>
                <a:latin typeface="+mj-lt"/>
              </a:rPr>
              <a:t>près</a:t>
            </a:r>
            <a:r>
              <a:rPr lang="en-GB" sz="2400" dirty="0">
                <a:effectLst/>
                <a:latin typeface="+mj-lt"/>
              </a:rPr>
              <a:t> de 2 500 millions </a:t>
            </a:r>
            <a:r>
              <a:rPr lang="en-GB" sz="2400" dirty="0" err="1">
                <a:effectLst/>
                <a:latin typeface="+mj-lt"/>
              </a:rPr>
              <a:t>d'utilisateurs</a:t>
            </a:r>
            <a:r>
              <a:rPr lang="en-GB" sz="2400" dirty="0">
                <a:effectLst/>
                <a:latin typeface="+mj-lt"/>
              </a:rPr>
              <a:t> par </a:t>
            </a:r>
            <a:r>
              <a:rPr lang="en-GB" sz="2400" dirty="0" err="1">
                <a:effectLst/>
                <a:latin typeface="+mj-lt"/>
              </a:rPr>
              <a:t>mois</a:t>
            </a:r>
            <a:r>
              <a:rPr lang="en-GB" sz="2400" dirty="0">
                <a:effectLst/>
                <a:latin typeface="+mj-lt"/>
              </a:rPr>
              <a:t>. </a:t>
            </a:r>
            <a:r>
              <a:rPr lang="en-GB" sz="2400" dirty="0" err="1">
                <a:effectLst/>
                <a:latin typeface="+mj-lt"/>
              </a:rPr>
              <a:t>Ses</a:t>
            </a:r>
            <a:r>
              <a:rPr lang="en-GB" sz="2400" dirty="0">
                <a:effectLst/>
                <a:latin typeface="+mj-lt"/>
              </a:rPr>
              <a:t> </a:t>
            </a:r>
            <a:r>
              <a:rPr lang="en-GB" sz="2400" dirty="0" err="1">
                <a:effectLst/>
                <a:latin typeface="+mj-lt"/>
              </a:rPr>
              <a:t>utilisateurs</a:t>
            </a:r>
            <a:r>
              <a:rPr lang="en-GB" sz="2400" dirty="0">
                <a:effectLst/>
                <a:latin typeface="+mj-lt"/>
              </a:rPr>
              <a:t> </a:t>
            </a:r>
            <a:r>
              <a:rPr lang="en-GB" sz="2400" dirty="0" err="1">
                <a:effectLst/>
                <a:latin typeface="+mj-lt"/>
              </a:rPr>
              <a:t>moyens</a:t>
            </a:r>
            <a:r>
              <a:rPr lang="en-GB" sz="2400" dirty="0">
                <a:effectLst/>
                <a:latin typeface="+mj-lt"/>
              </a:rPr>
              <a:t> </a:t>
            </a:r>
            <a:r>
              <a:rPr lang="en-GB" sz="2400" dirty="0" err="1">
                <a:effectLst/>
                <a:latin typeface="+mj-lt"/>
              </a:rPr>
              <a:t>sont</a:t>
            </a:r>
            <a:r>
              <a:rPr lang="en-GB" sz="2400" dirty="0">
                <a:effectLst/>
                <a:latin typeface="+mj-lt"/>
              </a:rPr>
              <a:t> des </a:t>
            </a:r>
            <a:r>
              <a:rPr lang="en-GB" sz="2400" dirty="0" err="1">
                <a:effectLst/>
                <a:latin typeface="+mj-lt"/>
              </a:rPr>
              <a:t>adultes</a:t>
            </a:r>
            <a:r>
              <a:rPr lang="en-GB" sz="2400" dirty="0">
                <a:effectLst/>
                <a:latin typeface="+mj-lt"/>
              </a:rPr>
              <a:t> de plus de 30 </a:t>
            </a:r>
            <a:r>
              <a:rPr lang="en-GB" sz="2400" dirty="0" err="1">
                <a:effectLst/>
                <a:latin typeface="+mj-lt"/>
              </a:rPr>
              <a:t>ans</a:t>
            </a:r>
            <a:r>
              <a:rPr lang="en-GB" sz="2400" dirty="0">
                <a:effectLst/>
                <a:latin typeface="+mj-lt"/>
              </a:rPr>
              <a:t>, avec </a:t>
            </a:r>
            <a:r>
              <a:rPr lang="en-GB" sz="2400" dirty="0" err="1">
                <a:effectLst/>
                <a:latin typeface="+mj-lt"/>
              </a:rPr>
              <a:t>une</a:t>
            </a:r>
            <a:r>
              <a:rPr lang="en-GB" sz="2400" dirty="0">
                <a:effectLst/>
                <a:latin typeface="+mj-lt"/>
              </a:rPr>
              <a:t> </a:t>
            </a:r>
            <a:r>
              <a:rPr lang="en-GB" sz="2400" dirty="0" err="1">
                <a:effectLst/>
                <a:latin typeface="+mj-lt"/>
              </a:rPr>
              <a:t>activité</a:t>
            </a:r>
            <a:r>
              <a:rPr lang="en-GB" sz="2400" dirty="0">
                <a:effectLst/>
                <a:latin typeface="+mj-lt"/>
              </a:rPr>
              <a:t> plus </a:t>
            </a:r>
            <a:r>
              <a:rPr lang="en-GB" sz="2400" dirty="0" err="1">
                <a:effectLst/>
                <a:latin typeface="+mj-lt"/>
              </a:rPr>
              <a:t>importante</a:t>
            </a:r>
            <a:r>
              <a:rPr lang="en-GB" sz="2400" dirty="0">
                <a:effectLst/>
                <a:latin typeface="+mj-lt"/>
              </a:rPr>
              <a:t> chez les </a:t>
            </a:r>
            <a:r>
              <a:rPr lang="en-GB" sz="2400" dirty="0" err="1">
                <a:effectLst/>
                <a:latin typeface="+mj-lt"/>
              </a:rPr>
              <a:t>utilisateurs</a:t>
            </a:r>
            <a:r>
              <a:rPr lang="en-GB" sz="2400" dirty="0">
                <a:effectLst/>
                <a:latin typeface="+mj-lt"/>
              </a:rPr>
              <a:t> de 50 ans. </a:t>
            </a:r>
            <a:r>
              <a:rPr lang="en-GB" sz="2400" dirty="0" err="1">
                <a:effectLst/>
                <a:latin typeface="+mj-lt"/>
              </a:rPr>
              <a:t>Vous</a:t>
            </a:r>
            <a:r>
              <a:rPr lang="en-GB" sz="2400" dirty="0">
                <a:effectLst/>
                <a:latin typeface="+mj-lt"/>
              </a:rPr>
              <a:t> </a:t>
            </a:r>
            <a:r>
              <a:rPr lang="en-GB" sz="2400" dirty="0" err="1">
                <a:effectLst/>
                <a:latin typeface="+mj-lt"/>
              </a:rPr>
              <a:t>pouvez</a:t>
            </a:r>
            <a:r>
              <a:rPr lang="en-GB" sz="2400" dirty="0">
                <a:effectLst/>
                <a:latin typeface="+mj-lt"/>
              </a:rPr>
              <a:t> </a:t>
            </a:r>
            <a:r>
              <a:rPr lang="en-GB" sz="2400" dirty="0" err="1">
                <a:effectLst/>
                <a:latin typeface="+mj-lt"/>
              </a:rPr>
              <a:t>partager</a:t>
            </a:r>
            <a:r>
              <a:rPr lang="en-GB" sz="2400" dirty="0">
                <a:effectLst/>
                <a:latin typeface="+mj-lt"/>
              </a:rPr>
              <a:t> des </a:t>
            </a:r>
            <a:r>
              <a:rPr lang="en-GB" sz="2400" dirty="0" err="1">
                <a:effectLst/>
                <a:latin typeface="+mj-lt"/>
              </a:rPr>
              <a:t>nouvelles</a:t>
            </a:r>
            <a:r>
              <a:rPr lang="en-GB" sz="2400" dirty="0">
                <a:effectLst/>
                <a:latin typeface="+mj-lt"/>
              </a:rPr>
              <a:t> </a:t>
            </a:r>
            <a:r>
              <a:rPr lang="en-GB" sz="2400" dirty="0" err="1">
                <a:effectLst/>
                <a:latin typeface="+mj-lt"/>
              </a:rPr>
              <a:t>intéressantes</a:t>
            </a:r>
            <a:r>
              <a:rPr lang="en-GB" sz="2400" dirty="0">
                <a:effectLst/>
                <a:latin typeface="+mj-lt"/>
              </a:rPr>
              <a:t>, des </a:t>
            </a:r>
            <a:r>
              <a:rPr lang="en-GB" sz="2400" dirty="0" err="1">
                <a:effectLst/>
                <a:latin typeface="+mj-lt"/>
              </a:rPr>
              <a:t>vidéos</a:t>
            </a:r>
            <a:r>
              <a:rPr lang="en-GB" sz="2400" dirty="0">
                <a:effectLst/>
                <a:latin typeface="+mj-lt"/>
              </a:rPr>
              <a:t>, des images </a:t>
            </a:r>
            <a:r>
              <a:rPr lang="en-GB" sz="2400" dirty="0" err="1">
                <a:effectLst/>
                <a:latin typeface="+mj-lt"/>
              </a:rPr>
              <a:t>attrayantes</a:t>
            </a:r>
            <a:r>
              <a:rPr lang="en-GB" sz="2400" dirty="0">
                <a:effectLst/>
                <a:latin typeface="+mj-lt"/>
              </a:rPr>
              <a:t>, </a:t>
            </a:r>
            <a:r>
              <a:rPr lang="en-GB" sz="2400" dirty="0" err="1">
                <a:effectLst/>
                <a:latin typeface="+mj-lt"/>
              </a:rPr>
              <a:t>créer</a:t>
            </a:r>
            <a:r>
              <a:rPr lang="en-GB" sz="2400" dirty="0">
                <a:effectLst/>
                <a:latin typeface="+mj-lt"/>
              </a:rPr>
              <a:t> </a:t>
            </a:r>
            <a:r>
              <a:rPr lang="en-GB" sz="2400" dirty="0" err="1">
                <a:effectLst/>
                <a:latin typeface="+mj-lt"/>
              </a:rPr>
              <a:t>une</a:t>
            </a:r>
            <a:r>
              <a:rPr lang="en-GB" sz="2400" dirty="0">
                <a:effectLst/>
                <a:latin typeface="+mj-lt"/>
              </a:rPr>
              <a:t> </a:t>
            </a:r>
            <a:r>
              <a:rPr lang="en-GB" sz="2400" dirty="0" err="1">
                <a:effectLst/>
                <a:latin typeface="+mj-lt"/>
              </a:rPr>
              <a:t>communauté</a:t>
            </a:r>
            <a:r>
              <a:rPr lang="en-GB" sz="2400" dirty="0">
                <a:effectLst/>
                <a:latin typeface="+mj-lt"/>
              </a:rPr>
              <a:t> </a:t>
            </a:r>
            <a:r>
              <a:rPr lang="en-GB" sz="2400" dirty="0" err="1">
                <a:effectLst/>
                <a:latin typeface="+mj-lt"/>
              </a:rPr>
              <a:t>ou</a:t>
            </a:r>
            <a:r>
              <a:rPr lang="en-GB" sz="2400" dirty="0">
                <a:effectLst/>
                <a:latin typeface="+mj-lt"/>
              </a:rPr>
              <a:t> un </a:t>
            </a:r>
            <a:r>
              <a:rPr lang="en-GB" sz="2400" dirty="0" err="1">
                <a:effectLst/>
                <a:latin typeface="+mj-lt"/>
              </a:rPr>
              <a:t>groupe</a:t>
            </a:r>
            <a:r>
              <a:rPr lang="en-GB" sz="2400" dirty="0">
                <a:effectLst/>
                <a:latin typeface="+mj-lt"/>
              </a:rPr>
              <a:t> pour engager des conversations, </a:t>
            </a:r>
            <a:r>
              <a:rPr lang="en-GB" sz="2400" dirty="0" err="1">
                <a:effectLst/>
                <a:latin typeface="+mj-lt"/>
              </a:rPr>
              <a:t>réaliser</a:t>
            </a:r>
            <a:r>
              <a:rPr lang="en-GB" sz="2400" dirty="0">
                <a:effectLst/>
                <a:latin typeface="+mj-lt"/>
              </a:rPr>
              <a:t> des </a:t>
            </a:r>
            <a:r>
              <a:rPr lang="en-GB" sz="2400" dirty="0" err="1">
                <a:effectLst/>
                <a:latin typeface="+mj-lt"/>
              </a:rPr>
              <a:t>sondages</a:t>
            </a:r>
            <a:r>
              <a:rPr lang="en-GB" sz="2400" dirty="0">
                <a:effectLst/>
                <a:latin typeface="+mj-lt"/>
              </a:rPr>
              <a:t> </a:t>
            </a:r>
            <a:r>
              <a:rPr lang="en-GB" sz="2400" dirty="0" err="1">
                <a:effectLst/>
                <a:latin typeface="+mj-lt"/>
              </a:rPr>
              <a:t>en</a:t>
            </a:r>
            <a:r>
              <a:rPr lang="en-GB" sz="2400" dirty="0">
                <a:effectLst/>
                <a:latin typeface="+mj-lt"/>
              </a:rPr>
              <a:t> </a:t>
            </a:r>
            <a:r>
              <a:rPr lang="en-GB" sz="2400" dirty="0" err="1">
                <a:effectLst/>
                <a:latin typeface="+mj-lt"/>
              </a:rPr>
              <a:t>ligne</a:t>
            </a:r>
            <a:r>
              <a:rPr lang="en-GB" sz="2400" dirty="0">
                <a:effectLst/>
                <a:latin typeface="+mj-lt"/>
              </a:rPr>
              <a:t> </a:t>
            </a:r>
            <a:r>
              <a:rPr lang="en-GB" sz="2400" dirty="0" err="1">
                <a:effectLst/>
                <a:latin typeface="+mj-lt"/>
              </a:rPr>
              <a:t>ou</a:t>
            </a:r>
            <a:r>
              <a:rPr lang="en-GB" sz="2400" dirty="0">
                <a:effectLst/>
                <a:latin typeface="+mj-lt"/>
              </a:rPr>
              <a:t> des transmissions </a:t>
            </a:r>
            <a:r>
              <a:rPr lang="en-GB" sz="2400" dirty="0" err="1">
                <a:effectLst/>
                <a:latin typeface="+mj-lt"/>
              </a:rPr>
              <a:t>en</a:t>
            </a:r>
            <a:r>
              <a:rPr lang="en-GB" sz="2400" dirty="0">
                <a:effectLst/>
                <a:latin typeface="+mj-lt"/>
              </a:rPr>
              <a:t> direct... Sur Facebook, les </a:t>
            </a:r>
            <a:r>
              <a:rPr lang="en-GB" sz="2400" dirty="0" err="1">
                <a:effectLst/>
                <a:latin typeface="+mj-lt"/>
              </a:rPr>
              <a:t>contenus</a:t>
            </a:r>
            <a:r>
              <a:rPr lang="en-GB" sz="2400" dirty="0">
                <a:effectLst/>
                <a:latin typeface="+mj-lt"/>
              </a:rPr>
              <a:t> </a:t>
            </a:r>
            <a:r>
              <a:rPr lang="en-GB" sz="2400" dirty="0" err="1">
                <a:effectLst/>
                <a:latin typeface="+mj-lt"/>
              </a:rPr>
              <a:t>immédiats</a:t>
            </a:r>
            <a:r>
              <a:rPr lang="en-GB" sz="2400" dirty="0">
                <a:effectLst/>
                <a:latin typeface="+mj-lt"/>
              </a:rPr>
              <a:t> et </a:t>
            </a:r>
            <a:r>
              <a:rPr lang="en-GB" sz="2400" dirty="0" err="1">
                <a:effectLst/>
                <a:latin typeface="+mj-lt"/>
              </a:rPr>
              <a:t>attrayants</a:t>
            </a:r>
            <a:r>
              <a:rPr lang="en-GB" sz="2400" dirty="0">
                <a:effectLst/>
                <a:latin typeface="+mj-lt"/>
              </a:rPr>
              <a:t> </a:t>
            </a:r>
            <a:r>
              <a:rPr lang="en-GB" sz="2400" dirty="0" err="1">
                <a:effectLst/>
                <a:latin typeface="+mj-lt"/>
              </a:rPr>
              <a:t>fonctionnent</a:t>
            </a:r>
            <a:r>
              <a:rPr lang="en-GB" sz="2400" dirty="0">
                <a:effectLst/>
                <a:latin typeface="+mj-lt"/>
              </a:rPr>
              <a:t>, </a:t>
            </a:r>
            <a:r>
              <a:rPr lang="en-GB" sz="2400" dirty="0" err="1">
                <a:effectLst/>
                <a:latin typeface="+mj-lt"/>
              </a:rPr>
              <a:t>alors</a:t>
            </a:r>
            <a:r>
              <a:rPr lang="en-GB" sz="2400" dirty="0">
                <a:effectLst/>
                <a:latin typeface="+mj-lt"/>
              </a:rPr>
              <a:t> </a:t>
            </a:r>
            <a:r>
              <a:rPr lang="en-GB" sz="2400" dirty="0" err="1">
                <a:effectLst/>
                <a:latin typeface="+mj-lt"/>
              </a:rPr>
              <a:t>assurez-vous</a:t>
            </a:r>
            <a:r>
              <a:rPr lang="en-GB" sz="2400" dirty="0">
                <a:effectLst/>
                <a:latin typeface="+mj-lt"/>
              </a:rPr>
              <a:t> </a:t>
            </a:r>
            <a:r>
              <a:rPr lang="en-GB" sz="2400" dirty="0" err="1">
                <a:effectLst/>
                <a:latin typeface="+mj-lt"/>
              </a:rPr>
              <a:t>d'attirer</a:t>
            </a:r>
            <a:r>
              <a:rPr lang="en-GB" sz="2400" dirty="0">
                <a:effectLst/>
                <a:latin typeface="+mj-lt"/>
              </a:rPr>
              <a:t> </a:t>
            </a:r>
            <a:r>
              <a:rPr lang="en-GB" sz="2400" dirty="0" err="1">
                <a:effectLst/>
                <a:latin typeface="+mj-lt"/>
              </a:rPr>
              <a:t>l'attention</a:t>
            </a:r>
            <a:r>
              <a:rPr lang="en-GB" sz="2400" dirty="0">
                <a:effectLst/>
                <a:latin typeface="+mj-lt"/>
              </a:rPr>
              <a:t> de </a:t>
            </a:r>
            <a:r>
              <a:rPr lang="en-GB" sz="2400" dirty="0" err="1">
                <a:effectLst/>
                <a:latin typeface="+mj-lt"/>
              </a:rPr>
              <a:t>l'utilisateur</a:t>
            </a:r>
            <a:r>
              <a:rPr lang="en-GB" sz="2400" dirty="0">
                <a:effectLst/>
                <a:latin typeface="+mj-lt"/>
              </a:rPr>
              <a:t> à </a:t>
            </a:r>
            <a:r>
              <a:rPr lang="en-GB" sz="2400" dirty="0" err="1">
                <a:effectLst/>
                <a:latin typeface="+mj-lt"/>
              </a:rPr>
              <a:t>l'aide</a:t>
            </a:r>
            <a:r>
              <a:rPr lang="en-GB" sz="2400" dirty="0">
                <a:effectLst/>
                <a:latin typeface="+mj-lt"/>
              </a:rPr>
              <a:t> </a:t>
            </a:r>
            <a:r>
              <a:rPr lang="en-GB" sz="2400" dirty="0" err="1">
                <a:effectLst/>
                <a:latin typeface="+mj-lt"/>
              </a:rPr>
              <a:t>d'images</a:t>
            </a:r>
            <a:r>
              <a:rPr lang="en-GB" sz="2400" dirty="0">
                <a:effectLst/>
                <a:latin typeface="+mj-lt"/>
              </a:rPr>
              <a:t> et de titres </a:t>
            </a:r>
            <a:r>
              <a:rPr lang="en-GB" sz="2400" dirty="0" err="1">
                <a:effectLst/>
                <a:latin typeface="+mj-lt"/>
              </a:rPr>
              <a:t>intéressants</a:t>
            </a:r>
            <a:r>
              <a:rPr lang="en-GB" sz="2400" dirty="0">
                <a:effectLst/>
                <a:latin typeface="+mj-lt"/>
              </a:rPr>
              <a:t>. </a:t>
            </a:r>
          </a:p>
        </p:txBody>
      </p:sp>
      <p:sp>
        <p:nvSpPr>
          <p:cNvPr id="5" name="CuadroTexto 4">
            <a:extLst>
              <a:ext uri="{FF2B5EF4-FFF2-40B4-BE49-F238E27FC236}">
                <a16:creationId xmlns:a16="http://schemas.microsoft.com/office/drawing/2014/main" id="{9113B15A-5057-EA3B-87C4-B5A9E7487E36}"/>
              </a:ext>
            </a:extLst>
          </p:cNvPr>
          <p:cNvSpPr txBox="1"/>
          <p:nvPr/>
        </p:nvSpPr>
        <p:spPr>
          <a:xfrm>
            <a:off x="3505200" y="7658100"/>
            <a:ext cx="13182600" cy="1569660"/>
          </a:xfrm>
          <a:prstGeom prst="rect">
            <a:avLst/>
          </a:prstGeom>
          <a:noFill/>
        </p:spPr>
        <p:txBody>
          <a:bodyPr wrap="square" rtlCol="0">
            <a:spAutoFit/>
          </a:bodyPr>
          <a:lstStyle/>
          <a:p>
            <a:r>
              <a:rPr lang="en-GB" sz="2400" b="1" dirty="0">
                <a:effectLst/>
                <a:latin typeface="+mj-lt"/>
              </a:rPr>
              <a:t>YouTube </a:t>
            </a:r>
            <a:r>
              <a:rPr lang="en-GB" sz="2400" dirty="0">
                <a:effectLst/>
                <a:latin typeface="+mj-lt"/>
              </a:rPr>
              <a:t>: Ce </a:t>
            </a:r>
            <a:r>
              <a:rPr lang="en-GB" sz="2400" dirty="0" err="1">
                <a:effectLst/>
                <a:latin typeface="+mj-lt"/>
              </a:rPr>
              <a:t>réseau</a:t>
            </a:r>
            <a:r>
              <a:rPr lang="en-GB" sz="2400" dirty="0">
                <a:effectLst/>
                <a:latin typeface="+mj-lt"/>
              </a:rPr>
              <a:t> social </a:t>
            </a:r>
            <a:r>
              <a:rPr lang="en-GB" sz="2400" dirty="0" err="1">
                <a:effectLst/>
                <a:latin typeface="+mj-lt"/>
              </a:rPr>
              <a:t>compte</a:t>
            </a:r>
            <a:r>
              <a:rPr lang="en-GB" sz="2400" dirty="0">
                <a:effectLst/>
                <a:latin typeface="+mj-lt"/>
              </a:rPr>
              <a:t> plus de 2 000 millions </a:t>
            </a:r>
            <a:r>
              <a:rPr lang="en-GB" sz="2400" dirty="0" err="1">
                <a:effectLst/>
                <a:latin typeface="+mj-lt"/>
              </a:rPr>
              <a:t>d'utilisateurs</a:t>
            </a:r>
            <a:r>
              <a:rPr lang="en-GB" sz="2400" dirty="0">
                <a:effectLst/>
                <a:latin typeface="+mj-lt"/>
              </a:rPr>
              <a:t> par </a:t>
            </a:r>
            <a:r>
              <a:rPr lang="en-GB" sz="2400" dirty="0" err="1">
                <a:effectLst/>
                <a:latin typeface="+mj-lt"/>
              </a:rPr>
              <a:t>mois</a:t>
            </a:r>
            <a:r>
              <a:rPr lang="en-GB" sz="2400" dirty="0">
                <a:effectLst/>
                <a:latin typeface="+mj-lt"/>
              </a:rPr>
              <a:t>. Il </a:t>
            </a:r>
            <a:r>
              <a:rPr lang="en-GB" sz="2400" dirty="0" err="1">
                <a:effectLst/>
                <a:latin typeface="+mj-lt"/>
              </a:rPr>
              <a:t>appartient</a:t>
            </a:r>
            <a:r>
              <a:rPr lang="en-GB" sz="2400" dirty="0">
                <a:effectLst/>
                <a:latin typeface="+mj-lt"/>
              </a:rPr>
              <a:t> à Google et </a:t>
            </a:r>
            <a:r>
              <a:rPr lang="en-GB" sz="2400" dirty="0" err="1">
                <a:effectLst/>
                <a:latin typeface="+mj-lt"/>
              </a:rPr>
              <a:t>est</a:t>
            </a:r>
            <a:r>
              <a:rPr lang="en-GB" sz="2400" dirty="0">
                <a:effectLst/>
                <a:latin typeface="+mj-lt"/>
              </a:rPr>
              <a:t> </a:t>
            </a:r>
            <a:r>
              <a:rPr lang="en-GB" sz="2400" dirty="0" err="1">
                <a:effectLst/>
                <a:latin typeface="+mj-lt"/>
              </a:rPr>
              <a:t>utilisé</a:t>
            </a:r>
            <a:r>
              <a:rPr lang="en-GB" sz="2400" dirty="0">
                <a:effectLst/>
                <a:latin typeface="+mj-lt"/>
              </a:rPr>
              <a:t> par </a:t>
            </a:r>
            <a:r>
              <a:rPr lang="en-GB" sz="2400" dirty="0" err="1">
                <a:effectLst/>
                <a:latin typeface="+mj-lt"/>
              </a:rPr>
              <a:t>une</a:t>
            </a:r>
            <a:r>
              <a:rPr lang="en-GB" sz="2400" dirty="0">
                <a:effectLst/>
                <a:latin typeface="+mj-lt"/>
              </a:rPr>
              <a:t> population </a:t>
            </a:r>
            <a:r>
              <a:rPr lang="en-GB" sz="2400" dirty="0" err="1">
                <a:effectLst/>
                <a:latin typeface="+mj-lt"/>
              </a:rPr>
              <a:t>très</a:t>
            </a:r>
            <a:r>
              <a:rPr lang="en-GB" sz="2400" dirty="0">
                <a:effectLst/>
                <a:latin typeface="+mj-lt"/>
              </a:rPr>
              <a:t> </a:t>
            </a:r>
            <a:r>
              <a:rPr lang="en-GB" sz="2400" dirty="0" err="1">
                <a:effectLst/>
                <a:latin typeface="+mj-lt"/>
              </a:rPr>
              <a:t>diversifiée</a:t>
            </a:r>
            <a:r>
              <a:rPr lang="en-GB" sz="2400" dirty="0">
                <a:effectLst/>
                <a:latin typeface="+mj-lt"/>
              </a:rPr>
              <a:t> (15-50 </a:t>
            </a:r>
            <a:r>
              <a:rPr lang="en-GB" sz="2400" dirty="0" err="1">
                <a:effectLst/>
                <a:latin typeface="+mj-lt"/>
              </a:rPr>
              <a:t>ans</a:t>
            </a:r>
            <a:r>
              <a:rPr lang="en-GB" sz="2400" dirty="0">
                <a:effectLst/>
                <a:latin typeface="+mj-lt"/>
              </a:rPr>
              <a:t>). Bien que YouTube propose </a:t>
            </a:r>
            <a:r>
              <a:rPr lang="en-GB" sz="2400" dirty="0" err="1">
                <a:effectLst/>
                <a:latin typeface="+mj-lt"/>
              </a:rPr>
              <a:t>différentes</a:t>
            </a:r>
            <a:r>
              <a:rPr lang="en-GB" sz="2400" dirty="0">
                <a:effectLst/>
                <a:latin typeface="+mj-lt"/>
              </a:rPr>
              <a:t> options de </a:t>
            </a:r>
            <a:r>
              <a:rPr lang="en-GB" sz="2400" dirty="0" err="1">
                <a:effectLst/>
                <a:latin typeface="+mj-lt"/>
              </a:rPr>
              <a:t>contenu</a:t>
            </a:r>
            <a:r>
              <a:rPr lang="en-GB" sz="2400" dirty="0">
                <a:effectLst/>
                <a:latin typeface="+mj-lt"/>
              </a:rPr>
              <a:t>, </a:t>
            </a:r>
            <a:r>
              <a:rPr lang="en-GB" sz="2400" dirty="0" err="1">
                <a:effectLst/>
                <a:latin typeface="+mj-lt"/>
              </a:rPr>
              <a:t>il</a:t>
            </a:r>
            <a:r>
              <a:rPr lang="en-GB" sz="2400" dirty="0">
                <a:effectLst/>
                <a:latin typeface="+mj-lt"/>
              </a:rPr>
              <a:t> </a:t>
            </a:r>
            <a:r>
              <a:rPr lang="en-GB" sz="2400" dirty="0" err="1">
                <a:effectLst/>
                <a:latin typeface="+mj-lt"/>
              </a:rPr>
              <a:t>s'agit</a:t>
            </a:r>
            <a:r>
              <a:rPr lang="en-GB" sz="2400" dirty="0">
                <a:effectLst/>
                <a:latin typeface="+mj-lt"/>
              </a:rPr>
              <a:t> de la </a:t>
            </a:r>
            <a:r>
              <a:rPr lang="en-GB" sz="2400" dirty="0" err="1">
                <a:effectLst/>
                <a:latin typeface="+mj-lt"/>
              </a:rPr>
              <a:t>plateforme</a:t>
            </a:r>
            <a:r>
              <a:rPr lang="en-GB" sz="2400" dirty="0">
                <a:effectLst/>
                <a:latin typeface="+mj-lt"/>
              </a:rPr>
              <a:t> </a:t>
            </a:r>
            <a:r>
              <a:rPr lang="en-GB" sz="2400" dirty="0" err="1">
                <a:effectLst/>
                <a:latin typeface="+mj-lt"/>
              </a:rPr>
              <a:t>audiovisuelle</a:t>
            </a:r>
            <a:r>
              <a:rPr lang="en-GB" sz="2400" dirty="0">
                <a:effectLst/>
                <a:latin typeface="+mj-lt"/>
              </a:rPr>
              <a:t> par excellence. Les </a:t>
            </a:r>
            <a:r>
              <a:rPr lang="en-GB" sz="2400" dirty="0" err="1">
                <a:effectLst/>
                <a:latin typeface="+mj-lt"/>
              </a:rPr>
              <a:t>tutoriels</a:t>
            </a:r>
            <a:r>
              <a:rPr lang="en-GB" sz="2400" dirty="0">
                <a:effectLst/>
                <a:latin typeface="+mj-lt"/>
              </a:rPr>
              <a:t>, les critiques et les </a:t>
            </a:r>
            <a:r>
              <a:rPr lang="en-GB" sz="2400" dirty="0" err="1">
                <a:effectLst/>
                <a:latin typeface="+mj-lt"/>
              </a:rPr>
              <a:t>vidéos</a:t>
            </a:r>
            <a:r>
              <a:rPr lang="en-GB" sz="2400" dirty="0">
                <a:effectLst/>
                <a:latin typeface="+mj-lt"/>
              </a:rPr>
              <a:t> </a:t>
            </a:r>
            <a:r>
              <a:rPr lang="en-GB" sz="2400" dirty="0" err="1">
                <a:effectLst/>
                <a:latin typeface="+mj-lt"/>
              </a:rPr>
              <a:t>instructives</a:t>
            </a:r>
            <a:r>
              <a:rPr lang="en-GB" sz="2400" dirty="0">
                <a:effectLst/>
                <a:latin typeface="+mj-lt"/>
              </a:rPr>
              <a:t>, </a:t>
            </a:r>
            <a:r>
              <a:rPr lang="en-GB" sz="2400" dirty="0" err="1">
                <a:effectLst/>
                <a:latin typeface="+mj-lt"/>
              </a:rPr>
              <a:t>ainsi</a:t>
            </a:r>
            <a:r>
              <a:rPr lang="en-GB" sz="2400" dirty="0">
                <a:effectLst/>
                <a:latin typeface="+mj-lt"/>
              </a:rPr>
              <a:t> que les </a:t>
            </a:r>
            <a:r>
              <a:rPr lang="en-GB" sz="2400" dirty="0" err="1">
                <a:effectLst/>
                <a:latin typeface="+mj-lt"/>
              </a:rPr>
              <a:t>vidéos</a:t>
            </a:r>
            <a:r>
              <a:rPr lang="en-GB" sz="2400" dirty="0">
                <a:effectLst/>
                <a:latin typeface="+mj-lt"/>
              </a:rPr>
              <a:t> de </a:t>
            </a:r>
            <a:r>
              <a:rPr lang="en-GB" sz="2400" dirty="0" err="1">
                <a:effectLst/>
                <a:latin typeface="+mj-lt"/>
              </a:rPr>
              <a:t>loisir</a:t>
            </a:r>
            <a:r>
              <a:rPr lang="en-GB" sz="2400" dirty="0">
                <a:effectLst/>
                <a:latin typeface="+mj-lt"/>
              </a:rPr>
              <a:t> et de divertissement </a:t>
            </a:r>
            <a:r>
              <a:rPr lang="en-GB" sz="2400" dirty="0" err="1">
                <a:effectLst/>
                <a:latin typeface="+mj-lt"/>
              </a:rPr>
              <a:t>sont</a:t>
            </a:r>
            <a:r>
              <a:rPr lang="en-GB" sz="2400" dirty="0">
                <a:effectLst/>
                <a:latin typeface="+mj-lt"/>
              </a:rPr>
              <a:t> </a:t>
            </a:r>
            <a:r>
              <a:rPr lang="en-GB" sz="2400" dirty="0" err="1">
                <a:effectLst/>
                <a:latin typeface="+mj-lt"/>
              </a:rPr>
              <a:t>particulièrement</a:t>
            </a:r>
            <a:r>
              <a:rPr lang="en-GB" sz="2400" dirty="0">
                <a:effectLst/>
                <a:latin typeface="+mj-lt"/>
              </a:rPr>
              <a:t> </a:t>
            </a:r>
            <a:r>
              <a:rPr lang="en-GB" sz="2400" dirty="0" err="1">
                <a:effectLst/>
                <a:latin typeface="+mj-lt"/>
              </a:rPr>
              <a:t>pertinents</a:t>
            </a:r>
            <a:r>
              <a:rPr lang="en-GB" sz="2400" dirty="0">
                <a:effectLst/>
                <a:latin typeface="+mj-lt"/>
              </a:rPr>
              <a:t>.</a:t>
            </a:r>
          </a:p>
        </p:txBody>
      </p:sp>
    </p:spTree>
    <p:extLst>
      <p:ext uri="{BB962C8B-B14F-4D97-AF65-F5344CB8AC3E}">
        <p14:creationId xmlns:p14="http://schemas.microsoft.com/office/powerpoint/2010/main" val="31500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881618"/>
            <a:ext cx="15621000" cy="1815882"/>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des centaines de </a:t>
            </a:r>
            <a:r>
              <a:rPr lang="en-US" altLang="es-ES" sz="2800" b="1" dirty="0">
                <a:latin typeface="+mj-lt"/>
                <a:ea typeface="Microsoft Sans Serif" panose="020B0604020202020204" pitchFamily="34" charset="0"/>
                <a:cs typeface="Microsoft Sans Serif" panose="020B0604020202020204" pitchFamily="34" charset="0"/>
              </a:rPr>
              <a:t>réseaux sociaux en ligne</a:t>
            </a:r>
            <a:r>
              <a:rPr lang="en-US" altLang="es-ES" sz="2800" dirty="0">
                <a:latin typeface="+mj-lt"/>
                <a:ea typeface="Microsoft Sans Serif" panose="020B0604020202020204" pitchFamily="34" charset="0"/>
                <a:cs typeface="Microsoft Sans Serif" panose="020B0604020202020204" pitchFamily="34" charset="0"/>
              </a:rPr>
              <a:t>, mais tous n'ont pas les mêmes caractéristiques ni le même </a:t>
            </a:r>
            <a:r>
              <a:rPr lang="en-US" altLang="es-ES" sz="2800">
                <a:latin typeface="+mj-lt"/>
                <a:ea typeface="Microsoft Sans Serif" panose="020B0604020202020204" pitchFamily="34" charset="0"/>
                <a:cs typeface="Microsoft Sans Serif" panose="020B0604020202020204" pitchFamily="34" charset="0"/>
              </a:rPr>
              <a:t>groupe </a:t>
            </a:r>
            <a:r>
              <a:rPr lang="en-US" altLang="es-ES" sz="2800" dirty="0">
                <a:latin typeface="+mj-lt"/>
                <a:ea typeface="Microsoft Sans Serif" panose="020B0604020202020204" pitchFamily="34" charset="0"/>
                <a:cs typeface="Microsoft Sans Serif" panose="020B0604020202020204" pitchFamily="34" charset="0"/>
              </a:rPr>
              <a:t>cible.</a:t>
            </a:r>
            <a:r>
              <a:rPr lang="en-US" altLang="es-ES" sz="2800">
                <a:latin typeface="+mj-lt"/>
                <a:ea typeface="Microsoft Sans Serif" panose="020B0604020202020204" pitchFamily="34" charset="0"/>
                <a:cs typeface="Microsoft Sans Serif" panose="020B0604020202020204" pitchFamily="34" charset="0"/>
              </a:rPr>
              <a:t> Dans les paragraphes suivants, nous expliquons les réseaux sociaux les plus populaires et le profil de leurs principaux utilisateurs. </a:t>
            </a:r>
            <a:endParaRPr lang="en-US" altLang="es-ES" sz="2800" dirty="0">
              <a:latin typeface="+mj-lt"/>
              <a:ea typeface="Microsoft Sans Serif" panose="020B0604020202020204" pitchFamily="34" charset="0"/>
              <a:cs typeface="Microsoft Sans Serif" panose="020B0604020202020204" pitchFamily="34" charset="0"/>
            </a:endParaRPr>
          </a:p>
          <a:p>
            <a:pPr>
              <a:defRPr/>
            </a:pPr>
            <a:endParaRPr lang="en-US" altLang="es-ES" sz="28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Principaux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4439DFB6-6256-383C-A63E-6C59EA93BC33}"/>
              </a:ext>
            </a:extLst>
          </p:cNvPr>
          <p:cNvSpPr txBox="1"/>
          <p:nvPr/>
        </p:nvSpPr>
        <p:spPr>
          <a:xfrm>
            <a:off x="3505200" y="5413659"/>
            <a:ext cx="13335000" cy="1569660"/>
          </a:xfrm>
          <a:prstGeom prst="rect">
            <a:avLst/>
          </a:prstGeom>
          <a:noFill/>
        </p:spPr>
        <p:txBody>
          <a:bodyPr wrap="square" rtlCol="0">
            <a:spAutoFit/>
          </a:bodyPr>
          <a:lstStyle/>
          <a:p>
            <a:r>
              <a:rPr lang="en-GB" sz="2400" b="1">
                <a:effectLst/>
                <a:latin typeface="+mj-lt"/>
                <a:cs typeface="Arial" panose="020B0604020202020204" pitchFamily="34" charset="0"/>
              </a:rPr>
              <a:t>Instagram </a:t>
            </a:r>
            <a:r>
              <a:rPr lang="en-GB" sz="2400">
                <a:effectLst/>
                <a:latin typeface="+mj-lt"/>
                <a:cs typeface="Arial" panose="020B0604020202020204" pitchFamily="34" charset="0"/>
              </a:rPr>
              <a:t>: Cette plateforme est utilisée </a:t>
            </a:r>
            <a:r>
              <a:rPr lang="en-GB" sz="2400" b="1">
                <a:effectLst/>
                <a:latin typeface="+mj-lt"/>
                <a:cs typeface="Arial" panose="020B0604020202020204" pitchFamily="34" charset="0"/>
              </a:rPr>
              <a:t>pour le </a:t>
            </a:r>
            <a:r>
              <a:rPr lang="en-GB" sz="2400">
                <a:effectLst/>
                <a:latin typeface="+mj-lt"/>
                <a:cs typeface="Arial" panose="020B0604020202020204" pitchFamily="34" charset="0"/>
              </a:rPr>
              <a:t>partage d'</a:t>
            </a:r>
            <a:r>
              <a:rPr lang="en-GB" sz="2400" b="1">
                <a:effectLst/>
                <a:latin typeface="+mj-lt"/>
                <a:cs typeface="Arial" panose="020B0604020202020204" pitchFamily="34" charset="0"/>
              </a:rPr>
              <a:t>images et de courtes vidéos (reels).</a:t>
            </a:r>
            <a:r>
              <a:rPr lang="en-GB" sz="2400">
                <a:effectLst/>
                <a:latin typeface="+mj-lt"/>
                <a:cs typeface="Arial" panose="020B0604020202020204" pitchFamily="34" charset="0"/>
              </a:rPr>
              <a:t> Elle compte plus de 1 000 millions d'utilisateurs actifs par mois. Elle est utilisée par les adolescents et les jeunes adultes (moins de 40 ans). Vous pouvez utiliser cette plateforme pour partager des photographies, des images, des vidéos et des designs de vos produits, ainsi que des commentaires et des promotions.</a:t>
            </a:r>
          </a:p>
        </p:txBody>
      </p:sp>
      <p:pic>
        <p:nvPicPr>
          <p:cNvPr id="2056" name="Picture 8" descr="Instagram - Wikipedia, la enciclopedia libre">
            <a:extLst>
              <a:ext uri="{FF2B5EF4-FFF2-40B4-BE49-F238E27FC236}">
                <a16:creationId xmlns:a16="http://schemas.microsoft.com/office/drawing/2014/main" id="{C687AEAD-F087-97D0-EBF2-FC39B095FD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697500"/>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8FEE9A86-CC60-64AE-1E52-168F48E2DE41}"/>
              </a:ext>
            </a:extLst>
          </p:cNvPr>
          <p:cNvSpPr txBox="1"/>
          <p:nvPr/>
        </p:nvSpPr>
        <p:spPr>
          <a:xfrm>
            <a:off x="3505200" y="7353300"/>
            <a:ext cx="13335000" cy="1200329"/>
          </a:xfrm>
          <a:prstGeom prst="rect">
            <a:avLst/>
          </a:prstGeom>
          <a:noFill/>
        </p:spPr>
        <p:txBody>
          <a:bodyPr wrap="square">
            <a:spAutoFit/>
          </a:bodyPr>
          <a:lstStyle/>
          <a:p>
            <a:r>
              <a:rPr lang="en-GB" sz="2400" b="1">
                <a:effectLst/>
                <a:latin typeface="+mj-lt"/>
              </a:rPr>
              <a:t>Pinterest </a:t>
            </a:r>
            <a:r>
              <a:rPr lang="en-GB" sz="2400">
                <a:effectLst/>
                <a:latin typeface="+mj-lt"/>
              </a:rPr>
              <a:t>: Il est axé sur le </a:t>
            </a:r>
            <a:r>
              <a:rPr lang="en-GB" sz="2400" b="1">
                <a:effectLst/>
                <a:latin typeface="+mj-lt"/>
              </a:rPr>
              <a:t>partage et la sauvegarde d'images </a:t>
            </a:r>
            <a:r>
              <a:rPr lang="en-GB" sz="2400">
                <a:effectLst/>
                <a:latin typeface="+mj-lt"/>
              </a:rPr>
              <a:t>(épingles) pour trouver l'inspiration dans plusieurs thèmes, en particulier </a:t>
            </a:r>
            <a:r>
              <a:rPr lang="en-GB" sz="2400" b="1">
                <a:effectLst/>
                <a:latin typeface="+mj-lt"/>
              </a:rPr>
              <a:t>dans les </a:t>
            </a:r>
            <a:r>
              <a:rPr lang="en-GB" sz="2400">
                <a:effectLst/>
                <a:latin typeface="+mj-lt"/>
              </a:rPr>
              <a:t>domaines de la </a:t>
            </a:r>
            <a:r>
              <a:rPr lang="en-GB" sz="2400" b="1">
                <a:effectLst/>
                <a:latin typeface="+mj-lt"/>
              </a:rPr>
              <a:t>cuisine, de la mode, de la décoration et du DIY </a:t>
            </a:r>
            <a:r>
              <a:rPr lang="en-GB" sz="2400">
                <a:effectLst/>
                <a:latin typeface="+mj-lt"/>
              </a:rPr>
              <a:t>(do-it-yourself). Il est très pertinent pour les femmes adultes, et nous pouvons donc utiliser Pinterest pour promouvoir visuellement notre entreprise auprès de notre groupe cible.</a:t>
            </a:r>
          </a:p>
        </p:txBody>
      </p:sp>
      <p:pic>
        <p:nvPicPr>
          <p:cNvPr id="10" name="Picture 10" descr="Pinterest - Apps en Google Play">
            <a:extLst>
              <a:ext uri="{FF2B5EF4-FFF2-40B4-BE49-F238E27FC236}">
                <a16:creationId xmlns:a16="http://schemas.microsoft.com/office/drawing/2014/main" id="{1844E8F7-523C-6B8F-0E4A-F78DE2D8FE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6419" y="7255848"/>
            <a:ext cx="1297781" cy="1297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64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TikTok España (@tiktok_es) Official TikTok | Watch TikTok España's Newest  TikTok Videos">
            <a:extLst>
              <a:ext uri="{FF2B5EF4-FFF2-40B4-BE49-F238E27FC236}">
                <a16:creationId xmlns:a16="http://schemas.microsoft.com/office/drawing/2014/main" id="{5B082747-1869-01B0-3FCD-FED4B5352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7" y="5425407"/>
            <a:ext cx="1604962" cy="160496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9113B15A-5057-EA3B-87C4-B5A9E7487E36}"/>
              </a:ext>
            </a:extLst>
          </p:cNvPr>
          <p:cNvSpPr txBox="1"/>
          <p:nvPr/>
        </p:nvSpPr>
        <p:spPr>
          <a:xfrm>
            <a:off x="2991678" y="5709096"/>
            <a:ext cx="13868400" cy="1200329"/>
          </a:xfrm>
          <a:prstGeom prst="rect">
            <a:avLst/>
          </a:prstGeom>
          <a:noFill/>
        </p:spPr>
        <p:txBody>
          <a:bodyPr wrap="square" rtlCol="0">
            <a:spAutoFit/>
          </a:bodyPr>
          <a:lstStyle/>
          <a:p>
            <a:r>
              <a:rPr lang="en-GB" sz="2400" b="1">
                <a:effectLst/>
                <a:latin typeface="+mj-lt"/>
              </a:rPr>
              <a:t>TikTok </a:t>
            </a:r>
            <a:r>
              <a:rPr lang="en-GB" sz="2400">
                <a:effectLst/>
                <a:latin typeface="+mj-lt"/>
              </a:rPr>
              <a:t>: Le média social le plus récent. Ses principaux contenus sont des </a:t>
            </a:r>
            <a:r>
              <a:rPr lang="en-GB" sz="2400" b="1">
                <a:effectLst/>
                <a:latin typeface="+mj-lt"/>
              </a:rPr>
              <a:t>vidéos courtes et concises</a:t>
            </a:r>
            <a:r>
              <a:rPr lang="en-GB" sz="2400">
                <a:effectLst/>
                <a:latin typeface="+mj-lt"/>
              </a:rPr>
              <a:t>. Ses utilisateurs sont de jeunes adultes et des </a:t>
            </a:r>
            <a:r>
              <a:rPr lang="en-GB" sz="2400" b="1">
                <a:effectLst/>
                <a:latin typeface="+mj-lt"/>
              </a:rPr>
              <a:t>adolescents, </a:t>
            </a:r>
            <a:r>
              <a:rPr lang="en-GB" sz="2400">
                <a:effectLst/>
                <a:latin typeface="+mj-lt"/>
              </a:rPr>
              <a:t>donc si votre entreprise a ce groupe cible, c'est l'idéal pour améliorer votre présence. Partagez des vidéos courtes et drôles qui attirent l'attention de votre public grâce à des défis, une musique entraînante ou des images attrayantes.</a:t>
            </a:r>
          </a:p>
        </p:txBody>
      </p:sp>
      <p:sp>
        <p:nvSpPr>
          <p:cNvPr id="8" name="CuadroTexto 7">
            <a:extLst>
              <a:ext uri="{FF2B5EF4-FFF2-40B4-BE49-F238E27FC236}">
                <a16:creationId xmlns:a16="http://schemas.microsoft.com/office/drawing/2014/main" id="{4439DFB6-6256-383C-A63E-6C59EA93BC33}"/>
              </a:ext>
            </a:extLst>
          </p:cNvPr>
          <p:cNvSpPr txBox="1"/>
          <p:nvPr/>
        </p:nvSpPr>
        <p:spPr>
          <a:xfrm>
            <a:off x="2991678" y="7616397"/>
            <a:ext cx="13868400" cy="830997"/>
          </a:xfrm>
          <a:prstGeom prst="rect">
            <a:avLst/>
          </a:prstGeom>
          <a:noFill/>
        </p:spPr>
        <p:txBody>
          <a:bodyPr wrap="square" rtlCol="0">
            <a:spAutoFit/>
          </a:bodyPr>
          <a:lstStyle/>
          <a:p>
            <a:r>
              <a:rPr lang="en-GB" sz="2400" b="1">
                <a:effectLst/>
                <a:latin typeface="+mj-lt"/>
              </a:rPr>
              <a:t>LinkedIn </a:t>
            </a:r>
            <a:r>
              <a:rPr lang="en-GB" sz="2400">
                <a:effectLst/>
                <a:latin typeface="+mj-lt"/>
              </a:rPr>
              <a:t>: Ce réseau social est toujours d'actualité dans le </a:t>
            </a:r>
            <a:r>
              <a:rPr lang="en-GB" sz="2400" b="1">
                <a:effectLst/>
                <a:latin typeface="+mj-lt"/>
              </a:rPr>
              <a:t>secteur du travail</a:t>
            </a:r>
            <a:r>
              <a:rPr lang="en-GB" sz="2400">
                <a:effectLst/>
                <a:latin typeface="+mj-lt"/>
              </a:rPr>
              <a:t>. LinkedIn permet de partager des </a:t>
            </a:r>
            <a:r>
              <a:rPr lang="en-GB" sz="2400" b="1">
                <a:effectLst/>
                <a:latin typeface="+mj-lt"/>
              </a:rPr>
              <a:t>informations sur </a:t>
            </a:r>
            <a:r>
              <a:rPr lang="en-GB" sz="2400">
                <a:effectLst/>
                <a:latin typeface="+mj-lt"/>
              </a:rPr>
              <a:t>son </a:t>
            </a:r>
            <a:r>
              <a:rPr lang="en-GB" sz="2400" b="1">
                <a:effectLst/>
                <a:latin typeface="+mj-lt"/>
              </a:rPr>
              <a:t>entreprise, de trouver un emploi ou d'entrer en contact avec des entreprises similaires pour collaborer</a:t>
            </a:r>
            <a:r>
              <a:rPr lang="en-GB" sz="2400">
                <a:effectLst/>
                <a:latin typeface="+mj-lt"/>
              </a:rPr>
              <a:t>.</a:t>
            </a:r>
          </a:p>
        </p:txBody>
      </p:sp>
      <p:pic>
        <p:nvPicPr>
          <p:cNvPr id="2066" name="Picture 18" descr="square-linkedin-512 – INDESO">
            <a:extLst>
              <a:ext uri="{FF2B5EF4-FFF2-40B4-BE49-F238E27FC236}">
                <a16:creationId xmlns:a16="http://schemas.microsoft.com/office/drawing/2014/main" id="{510BAA1E-0AAC-F0BA-6B16-4444726FB0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5354" y="7507932"/>
            <a:ext cx="1047929" cy="1047929"/>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238527C2-2336-89B8-21CB-D2C88D21E7B9}"/>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Principaux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7C8DC3C2-1AD0-3D42-B1E7-3CF61F621295}"/>
              </a:ext>
            </a:extLst>
          </p:cNvPr>
          <p:cNvSpPr txBox="1"/>
          <p:nvPr/>
        </p:nvSpPr>
        <p:spPr>
          <a:xfrm>
            <a:off x="1447800" y="3881618"/>
            <a:ext cx="15621000" cy="1815882"/>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des centaines de </a:t>
            </a:r>
            <a:r>
              <a:rPr lang="en-US" altLang="es-ES" sz="2800" b="1" dirty="0">
                <a:latin typeface="+mj-lt"/>
                <a:ea typeface="Microsoft Sans Serif" panose="020B0604020202020204" pitchFamily="34" charset="0"/>
                <a:cs typeface="Microsoft Sans Serif" panose="020B0604020202020204" pitchFamily="34" charset="0"/>
              </a:rPr>
              <a:t>réseaux sociaux en ligne</a:t>
            </a:r>
            <a:r>
              <a:rPr lang="en-US" altLang="es-ES" sz="2800" dirty="0">
                <a:latin typeface="+mj-lt"/>
                <a:ea typeface="Microsoft Sans Serif" panose="020B0604020202020204" pitchFamily="34" charset="0"/>
                <a:cs typeface="Microsoft Sans Serif" panose="020B0604020202020204" pitchFamily="34" charset="0"/>
              </a:rPr>
              <a:t>, mais tous n'ont pas les mêmes caractéristiques ni le même </a:t>
            </a:r>
            <a:r>
              <a:rPr lang="en-US" altLang="es-ES" sz="2800">
                <a:latin typeface="+mj-lt"/>
                <a:ea typeface="Microsoft Sans Serif" panose="020B0604020202020204" pitchFamily="34" charset="0"/>
                <a:cs typeface="Microsoft Sans Serif" panose="020B0604020202020204" pitchFamily="34" charset="0"/>
              </a:rPr>
              <a:t>groupe </a:t>
            </a:r>
            <a:r>
              <a:rPr lang="en-US" altLang="es-ES" sz="2800" dirty="0">
                <a:latin typeface="+mj-lt"/>
                <a:ea typeface="Microsoft Sans Serif" panose="020B0604020202020204" pitchFamily="34" charset="0"/>
                <a:cs typeface="Microsoft Sans Serif" panose="020B0604020202020204" pitchFamily="34" charset="0"/>
              </a:rPr>
              <a:t>cible.</a:t>
            </a:r>
            <a:r>
              <a:rPr lang="en-US" altLang="es-ES" sz="2800">
                <a:latin typeface="+mj-lt"/>
                <a:ea typeface="Microsoft Sans Serif" panose="020B0604020202020204" pitchFamily="34" charset="0"/>
                <a:cs typeface="Microsoft Sans Serif" panose="020B0604020202020204" pitchFamily="34" charset="0"/>
              </a:rPr>
              <a:t> Dans les paragraphes suivants, nous expliquons les réseaux sociaux les plus populaires et le profil de leurs principaux utilisateurs. </a:t>
            </a:r>
            <a:endParaRPr lang="en-US" altLang="es-ES" sz="2800" dirty="0">
              <a:latin typeface="+mj-lt"/>
              <a:ea typeface="Microsoft Sans Serif" panose="020B0604020202020204" pitchFamily="34" charset="0"/>
              <a:cs typeface="Microsoft Sans Serif" panose="020B0604020202020204" pitchFamily="34" charset="0"/>
            </a:endParaRPr>
          </a:p>
          <a:p>
            <a:pPr>
              <a:defRPr/>
            </a:pPr>
            <a:endParaRPr lang="en-US" altLang="es-ES" sz="2800" dirty="0">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0995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4000500"/>
            <a:ext cx="15544800" cy="5262979"/>
          </a:xfrm>
          <a:prstGeom prst="rect">
            <a:avLst/>
          </a:prstGeom>
          <a:noFill/>
        </p:spPr>
        <p:txBody>
          <a:bodyPr wrap="square" rtlCol="0">
            <a:spAutoFit/>
          </a:bodyPr>
          <a:lstStyle/>
          <a:p>
            <a:r>
              <a:rPr lang="en-GB" sz="2800" dirty="0">
                <a:effectLst/>
                <a:latin typeface="+mj-lt"/>
              </a:rPr>
              <a:t>Pour mener à bien une </a:t>
            </a:r>
            <a:r>
              <a:rPr lang="en-GB" sz="2800" b="1" dirty="0">
                <a:effectLst/>
                <a:latin typeface="+mj-lt"/>
              </a:rPr>
              <a:t>stratégie marketing </a:t>
            </a:r>
            <a:r>
              <a:rPr lang="en-GB" sz="2800" dirty="0">
                <a:effectLst/>
                <a:latin typeface="+mj-lt"/>
              </a:rPr>
              <a:t>efficace </a:t>
            </a:r>
            <a:r>
              <a:rPr lang="en-GB" sz="2800" b="1" dirty="0">
                <a:effectLst/>
                <a:latin typeface="+mj-lt"/>
              </a:rPr>
              <a:t>sur les réseaux sociaux</a:t>
            </a:r>
            <a:r>
              <a:rPr lang="en-GB" sz="2800" dirty="0">
                <a:effectLst/>
                <a:latin typeface="+mj-lt"/>
              </a:rPr>
              <a:t>, de nombreux aspects sont à prendre en compte. Nous vous présentons ici quelques conseils pour améliorer votre visibilité. </a:t>
            </a:r>
          </a:p>
          <a:p>
            <a:r>
              <a:rPr lang="en-GB" sz="2800" dirty="0">
                <a:effectLst/>
                <a:latin typeface="+mj-lt"/>
              </a:rPr>
              <a:t> </a:t>
            </a:r>
          </a:p>
          <a:p>
            <a:pPr marL="457200" indent="-457200">
              <a:buFont typeface="Arial" panose="020B0604020202020204" pitchFamily="34" charset="0"/>
              <a:buChar char="•"/>
            </a:pPr>
            <a:r>
              <a:rPr lang="en-GB" sz="2800" b="1" dirty="0">
                <a:effectLst/>
                <a:latin typeface="+mj-lt"/>
              </a:rPr>
              <a:t>Choisir les bonnes plateformes</a:t>
            </a:r>
            <a:r>
              <a:rPr lang="en-GB" sz="2800" dirty="0">
                <a:effectLst/>
                <a:latin typeface="+mj-lt"/>
              </a:rPr>
              <a:t>. Une fois que nous avons étudié les différentes plateformes, nous devons choisir celles qui conviennent le mieux à votre groupe cible. Il est conseillé d'utiliser plusieurs réseaux sociaux, mais il faut s'assurer de pouvoir gérer tous les comptes en même temps.</a:t>
            </a:r>
          </a:p>
          <a:p>
            <a:pPr marL="457200" indent="-457200">
              <a:buFont typeface="Arial" panose="020B0604020202020204" pitchFamily="34" charset="0"/>
              <a:buChar char="•"/>
            </a:pPr>
            <a:r>
              <a:rPr lang="en-GB" sz="2800" b="1" dirty="0">
                <a:effectLst/>
                <a:latin typeface="+mj-lt"/>
              </a:rPr>
              <a:t>Prenez soin de votre réputation en ligne</a:t>
            </a:r>
            <a:r>
              <a:rPr lang="en-GB" sz="2800" dirty="0">
                <a:effectLst/>
                <a:latin typeface="+mj-lt"/>
              </a:rPr>
              <a:t>. La réputation en ligne ou e-réputation mesure l'estime ou le prestige d'une page web, d'un service, d'une entreprise ou d'un produit sur l'internet. Elle est importante car elle détermine la confiance et la satisfaction de nos clients ou utilisateurs, actuels ou potentiels. En outre, elle renforcera la loyauté et la fiabilité de notre entreprise. Par exemple, si tous les commentaires de nos articles sont positifs, nous aurons plus de chances d'atteindre un public plus large que s'ils sont négatifs.</a:t>
            </a: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3 : Comment promouvoir votre entreprise sur les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6509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4000500"/>
            <a:ext cx="15544800" cy="3970318"/>
          </a:xfrm>
          <a:prstGeom prst="rect">
            <a:avLst/>
          </a:prstGeom>
          <a:noFill/>
        </p:spPr>
        <p:txBody>
          <a:bodyPr wrap="square" rtlCol="0">
            <a:spAutoFit/>
          </a:bodyPr>
          <a:lstStyle/>
          <a:p>
            <a:pPr marL="457200" indent="-457200">
              <a:buFont typeface="Arial" panose="020B0604020202020204" pitchFamily="34" charset="0"/>
              <a:buChar char="•"/>
            </a:pPr>
            <a:r>
              <a:rPr lang="en-GB" sz="2800" b="1" dirty="0">
                <a:effectLst/>
                <a:latin typeface="+mj-lt"/>
              </a:rPr>
              <a:t>Soyez clair sur vos objectifs</a:t>
            </a:r>
            <a:r>
              <a:rPr lang="en-GB" sz="2800" dirty="0">
                <a:effectLst/>
                <a:latin typeface="+mj-lt"/>
              </a:rPr>
              <a:t>. Selon la nature de votre entreprise, votre objectif sur les réseaux sociaux sera de gagner des adeptes, de vendre un produit, de faire de la publicité pour votre site web... Gardez cet objectif à l'esprit lorsque vous prenez une décision dans votre stratégie.</a:t>
            </a:r>
          </a:p>
          <a:p>
            <a:pPr marL="457200" indent="-457200">
              <a:buFont typeface="Arial" panose="020B0604020202020204" pitchFamily="34" charset="0"/>
              <a:buChar char="•"/>
            </a:pPr>
            <a:r>
              <a:rPr lang="en-GB" sz="2800" b="1" dirty="0">
                <a:effectLst/>
                <a:latin typeface="+mj-lt"/>
              </a:rPr>
              <a:t>Créez un contenu de qualité</a:t>
            </a:r>
            <a:r>
              <a:rPr lang="en-GB" sz="2800" dirty="0">
                <a:effectLst/>
                <a:latin typeface="+mj-lt"/>
              </a:rPr>
              <a:t>. Veillez à ce que votre contenu soit frais, original et de bonne qualité. Les images et les courtes vidéos sont un moyen rapide et dynamique d'entrer en contact avec votre public, mais vous devez vous assurer qu'elles ont une bonne résolution.</a:t>
            </a:r>
          </a:p>
          <a:p>
            <a:pPr marL="457200" indent="-457200">
              <a:buFont typeface="Arial" panose="020B0604020202020204" pitchFamily="34" charset="0"/>
              <a:buChar char="•"/>
            </a:pPr>
            <a:r>
              <a:rPr lang="en-GB" sz="2800" b="1" dirty="0">
                <a:effectLst/>
                <a:latin typeface="+mj-lt"/>
              </a:rPr>
              <a:t>Des mises à jour fréquentes</a:t>
            </a:r>
            <a:r>
              <a:rPr lang="en-GB" sz="2800" dirty="0">
                <a:effectLst/>
                <a:latin typeface="+mj-lt"/>
              </a:rPr>
              <a:t>. Nous ne devons pas abandonner nos comptes sociaux, sinon il sera plus difficile d'accéder à notre public. Étudiez l'activité et les horaires de votre groupe cible pour savoir quand publier et quelle quantité de contenu hebdomadaire est suffisante pour susciter l'intérêt des utilisateurs pour votre profil.</a:t>
            </a: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3 : Comment promouvoir votre entreprise sur les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954067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528244"/>
            <a:ext cx="10896600" cy="4893647"/>
          </a:xfrm>
          <a:prstGeom prst="rect">
            <a:avLst/>
          </a:prstGeom>
          <a:noFill/>
        </p:spPr>
        <p:txBody>
          <a:bodyPr wrap="square" rtlCol="0">
            <a:spAutoFit/>
          </a:bodyPr>
          <a:lstStyle/>
          <a:p>
            <a:pPr marL="457200" indent="-457200">
              <a:buFont typeface="Arial" panose="020B0604020202020204" pitchFamily="34" charset="0"/>
              <a:buChar char="•"/>
            </a:pPr>
            <a:r>
              <a:rPr lang="en-GB" sz="2400" b="1" dirty="0">
                <a:effectLst/>
                <a:latin typeface="+mj-lt"/>
              </a:rPr>
              <a:t>Interagissez avec les personnes qui vous suivent</a:t>
            </a:r>
            <a:r>
              <a:rPr lang="en-GB" sz="2400" dirty="0">
                <a:effectLst/>
                <a:latin typeface="+mj-lt"/>
              </a:rPr>
              <a:t>. L'un des principaux avantages des réseaux sociaux est qu'ils mettent en contact des millions d'utilisateurs ayant des intérêts similaires. Nous pouvons gagner des adeptes grâce à des interactions, telles que des sondages, des défis, des tendances, des commentaires, des questions... Cela nous aidera à mesurer l'efficacité de notre stratégie et à mieux connaître les intérêts et les besoins de nos clients.</a:t>
            </a:r>
          </a:p>
          <a:p>
            <a:pPr marL="457200" indent="-457200">
              <a:buFont typeface="Arial" panose="020B0604020202020204" pitchFamily="34" charset="0"/>
              <a:buChar char="•"/>
            </a:pPr>
            <a:r>
              <a:rPr lang="en-GB" sz="2400" b="1" dirty="0">
                <a:effectLst/>
                <a:latin typeface="+mj-lt"/>
              </a:rPr>
              <a:t>Contact avec des profils similaires</a:t>
            </a:r>
            <a:r>
              <a:rPr lang="en-GB" sz="2400" dirty="0">
                <a:effectLst/>
                <a:latin typeface="+mj-lt"/>
              </a:rPr>
              <a:t>. N'hésitez pas à collaborer avec des entreprises similaires, car cela peut s'avérer profitable pour les deux entreprises.</a:t>
            </a:r>
          </a:p>
          <a:p>
            <a:pPr marL="457200" indent="-457200">
              <a:buFont typeface="Arial" panose="020B0604020202020204" pitchFamily="34" charset="0"/>
              <a:buChar char="•"/>
            </a:pPr>
            <a:r>
              <a:rPr lang="en-GB" sz="2400" b="1" dirty="0">
                <a:effectLst/>
                <a:latin typeface="+mj-lt"/>
              </a:rPr>
              <a:t>Mesurez l'impact de votre stratégie</a:t>
            </a:r>
            <a:r>
              <a:rPr lang="en-GB" sz="2400" dirty="0">
                <a:effectLst/>
                <a:latin typeface="+mj-lt"/>
              </a:rPr>
              <a:t>. Mesurez l'efficacité et l'impact sur les réseaux sociaux. Pour ce faire, vous pouvez effectuer une analyse SWOT, qui vous permettra d'étudier vos forces, vos objectifs, vos faiblesses et vos menaces. Corrigez ce qui ne fonctionne pas et renforcez ce qui fonctionne.  Sur le lien suivant, vous trouverez des informations plus détaillées sur la manière de réaliser une analyse SWOT (également connue sous le nom de DAFO ou FODA) </a:t>
            </a:r>
            <a:r>
              <a:rPr lang="en-GB" sz="2400" dirty="0">
                <a:effectLst/>
                <a:latin typeface="+mj-lt"/>
                <a:hlinkClick r:id="rId3">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 https://www.youtube.com/watch?v=JXXHqM6RzZQ</a:t>
            </a:r>
            <a:endParaRPr lang="en-GB" sz="2400" dirty="0">
              <a:effectLst/>
              <a:latin typeface="+mj-lt"/>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3 : Comment promouvoir votre entreprise sur les réseaux sociaux</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3" name="Imagen 2">
            <a:extLst>
              <a:ext uri="{FF2B5EF4-FFF2-40B4-BE49-F238E27FC236}">
                <a16:creationId xmlns:a16="http://schemas.microsoft.com/office/drawing/2014/main" id="{CAE1B0A4-7012-813A-31DC-6E0058D70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13749" y="3006011"/>
            <a:ext cx="756310" cy="756310"/>
          </a:xfrm>
          <a:prstGeom prst="rect">
            <a:avLst/>
          </a:prstGeom>
        </p:spPr>
      </p:pic>
      <p:sp>
        <p:nvSpPr>
          <p:cNvPr id="4" name="CuadroTexto 3">
            <a:extLst>
              <a:ext uri="{FF2B5EF4-FFF2-40B4-BE49-F238E27FC236}">
                <a16:creationId xmlns:a16="http://schemas.microsoft.com/office/drawing/2014/main" id="{1261FC0E-122D-CB25-E3D5-DD9500A0F7AD}"/>
              </a:ext>
            </a:extLst>
          </p:cNvPr>
          <p:cNvSpPr txBox="1"/>
          <p:nvPr/>
        </p:nvSpPr>
        <p:spPr>
          <a:xfrm>
            <a:off x="12192000" y="3771900"/>
            <a:ext cx="4878680" cy="1477328"/>
          </a:xfrm>
          <a:prstGeom prst="rect">
            <a:avLst/>
          </a:prstGeom>
          <a:noFill/>
        </p:spPr>
        <p:txBody>
          <a:bodyPr wrap="square" rtlCol="0">
            <a:spAutoFit/>
          </a:bodyPr>
          <a:lstStyle/>
          <a:p>
            <a:pPr>
              <a:defRPr/>
            </a:pPr>
            <a:r>
              <a:rPr lang="en-GB" altLang="es-ES" dirty="0">
                <a:latin typeface="+mj-lt"/>
                <a:ea typeface="Microsoft Sans Serif" panose="020B0604020202020204" pitchFamily="34" charset="0"/>
                <a:cs typeface="Microsoft Sans Serif" panose="020B0604020202020204" pitchFamily="34" charset="0"/>
              </a:rPr>
              <a:t>Maintenant que vous en savez plus sur l'importance des médias sociaux pour votre entreprise et sur la manière dont ils peuvent la promouvoir, </a:t>
            </a:r>
            <a:r>
              <a:rPr lang="en-GB" altLang="es-ES" b="1" dirty="0">
                <a:latin typeface="+mj-lt"/>
                <a:ea typeface="Microsoft Sans Serif" panose="020B0604020202020204" pitchFamily="34" charset="0"/>
                <a:cs typeface="Microsoft Sans Serif" panose="020B0604020202020204" pitchFamily="34" charset="0"/>
              </a:rPr>
              <a:t>quel plan stratégique suivriez-vous pour renforcer votre présence numérique sur les réseaux sociaux ? Quels seraient vos principaux objectifs ?</a:t>
            </a:r>
            <a:endParaRPr lang="en-US" altLang="es-ES" b="1" dirty="0">
              <a:latin typeface="+mj-lt"/>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D39B4D60-56D5-CD80-7CD7-23F1D3B9876D}"/>
              </a:ext>
            </a:extLst>
          </p:cNvPr>
          <p:cNvSpPr txBox="1"/>
          <p:nvPr/>
        </p:nvSpPr>
        <p:spPr>
          <a:xfrm>
            <a:off x="13723306" y="3122532"/>
            <a:ext cx="2495686" cy="461665"/>
          </a:xfrm>
          <a:prstGeom prst="rect">
            <a:avLst/>
          </a:prstGeom>
          <a:noFill/>
        </p:spPr>
        <p:txBody>
          <a:bodyPr wrap="square">
            <a:spAutoFit/>
          </a:bodyPr>
          <a:lstStyle/>
          <a:p>
            <a:r>
              <a:rPr lang="en-GB" sz="2400" b="1" i="0" u="none" strike="noStrike" dirty="0" err="1">
                <a:solidFill>
                  <a:srgbClr val="7030A0"/>
                </a:solidFill>
                <a:effectLst/>
              </a:rPr>
              <a:t>Soyez</a:t>
            </a:r>
            <a:r>
              <a:rPr lang="en-GB" sz="2400" b="1" i="0" u="none" strike="noStrike" dirty="0">
                <a:solidFill>
                  <a:srgbClr val="7030A0"/>
                </a:solidFill>
                <a:effectLst/>
              </a:rPr>
              <a:t> </a:t>
            </a:r>
            <a:r>
              <a:rPr lang="en-GB" sz="2400" b="1" i="0" u="none" strike="noStrike" dirty="0" err="1" smtClean="0">
                <a:solidFill>
                  <a:srgbClr val="7030A0"/>
                </a:solidFill>
                <a:effectLst/>
              </a:rPr>
              <a:t>actifs</a:t>
            </a:r>
            <a:r>
              <a:rPr lang="en-GB" sz="2400" b="1" i="0" u="none" strike="noStrike" dirty="0" smtClean="0">
                <a:solidFill>
                  <a:srgbClr val="7030A0"/>
                </a:solidFill>
                <a:effectLst/>
              </a:rPr>
              <a:t> </a:t>
            </a:r>
            <a:r>
              <a:rPr lang="en-GB" sz="2400" b="1" i="0" u="none" strike="noStrike" dirty="0">
                <a:solidFill>
                  <a:srgbClr val="7030A0"/>
                </a:solidFill>
                <a:effectLst/>
              </a:rPr>
              <a:t>!</a:t>
            </a:r>
            <a:endParaRPr lang="en-GB" sz="2400" dirty="0"/>
          </a:p>
        </p:txBody>
      </p:sp>
    </p:spTree>
    <p:extLst>
      <p:ext uri="{BB962C8B-B14F-4D97-AF65-F5344CB8AC3E}">
        <p14:creationId xmlns:p14="http://schemas.microsoft.com/office/powerpoint/2010/main" val="2744497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8583F9-7EBD-FDDE-220E-E0F079E18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01600" y="6057900"/>
            <a:ext cx="4267200" cy="3048000"/>
          </a:xfrm>
          <a:prstGeom prst="rect">
            <a:avLst/>
          </a:prstGeom>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12966" y="3614975"/>
            <a:ext cx="11541034" cy="5493812"/>
          </a:xfrm>
          <a:prstGeom prst="rect">
            <a:avLst/>
          </a:prstGeom>
          <a:noFill/>
        </p:spPr>
        <p:txBody>
          <a:bodyPr wrap="square" rtlCol="0">
            <a:spAutoFit/>
          </a:bodyPr>
          <a:lstStyle/>
          <a:p>
            <a:pPr>
              <a:defRPr/>
            </a:pPr>
            <a:r>
              <a:rPr lang="en-US" altLang="es-ES" sz="2700" dirty="0">
                <a:latin typeface="+mj-lt"/>
                <a:ea typeface="Microsoft Sans Serif" panose="020B0604020202020204" pitchFamily="34" charset="0"/>
                <a:cs typeface="Microsoft Sans Serif" panose="020B0604020202020204" pitchFamily="34" charset="0"/>
              </a:rPr>
              <a:t>La </a:t>
            </a:r>
            <a:r>
              <a:rPr lang="en-US" altLang="es-ES" sz="2700" b="1" dirty="0">
                <a:latin typeface="+mj-lt"/>
                <a:ea typeface="Microsoft Sans Serif" panose="020B0604020202020204" pitchFamily="34" charset="0"/>
                <a:cs typeface="Microsoft Sans Serif" panose="020B0604020202020204" pitchFamily="34" charset="0"/>
              </a:rPr>
              <a:t>cybersécurité </a:t>
            </a:r>
            <a:r>
              <a:rPr lang="en-US" altLang="es-ES" sz="2700" dirty="0">
                <a:latin typeface="+mj-lt"/>
                <a:ea typeface="Microsoft Sans Serif" panose="020B0604020202020204" pitchFamily="34" charset="0"/>
                <a:cs typeface="Microsoft Sans Serif" panose="020B0604020202020204" pitchFamily="34" charset="0"/>
              </a:rPr>
              <a:t>consiste en une série de pratiques dont l'objectif est de </a:t>
            </a:r>
            <a:r>
              <a:rPr lang="en-US" altLang="es-ES" sz="2700" b="1" dirty="0">
                <a:latin typeface="+mj-lt"/>
                <a:ea typeface="Microsoft Sans Serif" panose="020B0604020202020204" pitchFamily="34" charset="0"/>
                <a:cs typeface="Microsoft Sans Serif" panose="020B0604020202020204" pitchFamily="34" charset="0"/>
              </a:rPr>
              <a:t>protéger les systèmes et les informations </a:t>
            </a:r>
            <a:r>
              <a:rPr lang="en-US" altLang="es-ES" sz="2700" dirty="0">
                <a:latin typeface="+mj-lt"/>
                <a:ea typeface="Microsoft Sans Serif" panose="020B0604020202020204" pitchFamily="34" charset="0"/>
                <a:cs typeface="Microsoft Sans Serif" panose="020B0604020202020204" pitchFamily="34" charset="0"/>
              </a:rPr>
              <a:t>contenues dans nos appareils contre d'</a:t>
            </a:r>
            <a:r>
              <a:rPr lang="en-US" altLang="es-ES" sz="2700" b="1" dirty="0">
                <a:latin typeface="+mj-lt"/>
                <a:ea typeface="Microsoft Sans Serif" panose="020B0604020202020204" pitchFamily="34" charset="0"/>
                <a:cs typeface="Microsoft Sans Serif" panose="020B0604020202020204" pitchFamily="34" charset="0"/>
              </a:rPr>
              <a:t>éventuelles cyberattaques.</a:t>
            </a:r>
            <a:r>
              <a:rPr lang="en-US" altLang="es-ES" sz="2700" dirty="0">
                <a:latin typeface="+mj-lt"/>
                <a:ea typeface="Microsoft Sans Serif" panose="020B0604020202020204" pitchFamily="34" charset="0"/>
                <a:cs typeface="Microsoft Sans Serif" panose="020B0604020202020204" pitchFamily="34" charset="0"/>
              </a:rPr>
              <a:t> Parmi les menaces les plus courantes, on peut citer </a:t>
            </a:r>
          </a:p>
          <a:p>
            <a:pPr>
              <a:defRPr/>
            </a:pPr>
            <a:endParaRPr lang="en-US" altLang="es-ES" sz="27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GB" sz="2700" b="1" dirty="0">
                <a:effectLst/>
                <a:latin typeface="+mj-lt"/>
              </a:rPr>
              <a:t>Phishing </a:t>
            </a:r>
            <a:r>
              <a:rPr lang="en-GB" sz="2700" dirty="0">
                <a:effectLst/>
                <a:latin typeface="+mj-lt"/>
              </a:rPr>
              <a:t>: </a:t>
            </a:r>
            <a:r>
              <a:rPr lang="en-GB" sz="2700" dirty="0" err="1">
                <a:effectLst/>
                <a:latin typeface="+mj-lt"/>
              </a:rPr>
              <a:t>il</a:t>
            </a:r>
            <a:r>
              <a:rPr lang="en-GB" sz="2700" dirty="0">
                <a:effectLst/>
                <a:latin typeface="+mj-lt"/>
              </a:rPr>
              <a:t> </a:t>
            </a:r>
            <a:r>
              <a:rPr lang="en-GB" sz="2700" dirty="0" err="1">
                <a:effectLst/>
                <a:latin typeface="+mj-lt"/>
              </a:rPr>
              <a:t>s'agit</a:t>
            </a:r>
            <a:r>
              <a:rPr lang="en-GB" sz="2700" dirty="0">
                <a:effectLst/>
                <a:latin typeface="+mj-lt"/>
              </a:rPr>
              <a:t> </a:t>
            </a:r>
            <a:r>
              <a:rPr lang="en-GB" sz="2700" dirty="0" err="1">
                <a:effectLst/>
                <a:latin typeface="+mj-lt"/>
              </a:rPr>
              <a:t>d'usurper</a:t>
            </a:r>
            <a:r>
              <a:rPr lang="en-GB" sz="2700" dirty="0">
                <a:effectLst/>
                <a:latin typeface="+mj-lt"/>
              </a:rPr>
              <a:t> </a:t>
            </a:r>
            <a:r>
              <a:rPr lang="en-GB" sz="2700" dirty="0" err="1">
                <a:effectLst/>
                <a:latin typeface="+mj-lt"/>
              </a:rPr>
              <a:t>l'identité</a:t>
            </a:r>
            <a:r>
              <a:rPr lang="en-GB" sz="2700" dirty="0">
                <a:effectLst/>
                <a:latin typeface="+mj-lt"/>
              </a:rPr>
              <a:t> </a:t>
            </a:r>
            <a:r>
              <a:rPr lang="en-GB" sz="2700" dirty="0" err="1">
                <a:effectLst/>
                <a:latin typeface="+mj-lt"/>
              </a:rPr>
              <a:t>d'une</a:t>
            </a:r>
            <a:r>
              <a:rPr lang="en-GB" sz="2700" dirty="0">
                <a:effectLst/>
                <a:latin typeface="+mj-lt"/>
              </a:rPr>
              <a:t> </a:t>
            </a:r>
            <a:r>
              <a:rPr lang="en-GB" sz="2700" dirty="0" err="1">
                <a:effectLst/>
                <a:latin typeface="+mj-lt"/>
              </a:rPr>
              <a:t>entreprise</a:t>
            </a:r>
            <a:r>
              <a:rPr lang="en-GB" sz="2700" dirty="0">
                <a:effectLst/>
                <a:latin typeface="+mj-lt"/>
              </a:rPr>
              <a:t> </a:t>
            </a:r>
            <a:r>
              <a:rPr lang="en-GB" sz="2700" dirty="0" err="1">
                <a:effectLst/>
                <a:latin typeface="+mj-lt"/>
              </a:rPr>
              <a:t>dans</a:t>
            </a:r>
            <a:r>
              <a:rPr lang="en-GB" sz="2700" dirty="0">
                <a:effectLst/>
                <a:latin typeface="+mj-lt"/>
              </a:rPr>
              <a:t> le but </a:t>
            </a:r>
            <a:r>
              <a:rPr lang="en-GB" sz="2700" dirty="0" err="1">
                <a:effectLst/>
                <a:latin typeface="+mj-lt"/>
              </a:rPr>
              <a:t>d'amener</a:t>
            </a:r>
            <a:r>
              <a:rPr lang="en-GB" sz="2700" dirty="0">
                <a:effectLst/>
                <a:latin typeface="+mj-lt"/>
              </a:rPr>
              <a:t> les </a:t>
            </a:r>
            <a:r>
              <a:rPr lang="en-GB" sz="2700" dirty="0" err="1">
                <a:effectLst/>
                <a:latin typeface="+mj-lt"/>
              </a:rPr>
              <a:t>victimes</a:t>
            </a:r>
            <a:r>
              <a:rPr lang="en-GB" sz="2700" dirty="0">
                <a:effectLst/>
                <a:latin typeface="+mj-lt"/>
              </a:rPr>
              <a:t> à </a:t>
            </a:r>
            <a:r>
              <a:rPr lang="en-GB" sz="2700" dirty="0" err="1">
                <a:effectLst/>
                <a:latin typeface="+mj-lt"/>
              </a:rPr>
              <a:t>voler</a:t>
            </a:r>
            <a:r>
              <a:rPr lang="en-GB" sz="2700" dirty="0">
                <a:effectLst/>
                <a:latin typeface="+mj-lt"/>
              </a:rPr>
              <a:t> </a:t>
            </a:r>
            <a:r>
              <a:rPr lang="en-GB" sz="2700" dirty="0" err="1">
                <a:effectLst/>
                <a:latin typeface="+mj-lt"/>
              </a:rPr>
              <a:t>leurs</a:t>
            </a:r>
            <a:r>
              <a:rPr lang="en-GB" sz="2700" dirty="0">
                <a:effectLst/>
                <a:latin typeface="+mj-lt"/>
              </a:rPr>
              <a:t> </a:t>
            </a:r>
            <a:r>
              <a:rPr lang="en-GB" sz="2700" dirty="0" err="1">
                <a:effectLst/>
                <a:latin typeface="+mj-lt"/>
              </a:rPr>
              <a:t>données</a:t>
            </a:r>
            <a:r>
              <a:rPr lang="en-GB" sz="2700" dirty="0">
                <a:effectLst/>
                <a:latin typeface="+mj-lt"/>
              </a:rPr>
              <a:t> </a:t>
            </a:r>
            <a:r>
              <a:rPr lang="en-GB" sz="2700" dirty="0" err="1">
                <a:effectLst/>
                <a:latin typeface="+mj-lt"/>
              </a:rPr>
              <a:t>ou</a:t>
            </a:r>
            <a:r>
              <a:rPr lang="en-GB" sz="2700" dirty="0">
                <a:effectLst/>
                <a:latin typeface="+mj-lt"/>
              </a:rPr>
              <a:t> à </a:t>
            </a:r>
            <a:r>
              <a:rPr lang="en-GB" sz="2700" dirty="0" err="1">
                <a:effectLst/>
                <a:latin typeface="+mj-lt"/>
              </a:rPr>
              <a:t>effectuer</a:t>
            </a:r>
            <a:r>
              <a:rPr lang="en-GB" sz="2700" dirty="0">
                <a:effectLst/>
                <a:latin typeface="+mj-lt"/>
              </a:rPr>
              <a:t> un </a:t>
            </a:r>
            <a:r>
              <a:rPr lang="en-GB" sz="2700" dirty="0" err="1">
                <a:effectLst/>
                <a:latin typeface="+mj-lt"/>
              </a:rPr>
              <a:t>achat</a:t>
            </a:r>
            <a:r>
              <a:rPr lang="en-GB" sz="2700" dirty="0">
                <a:effectLst/>
                <a:latin typeface="+mj-lt"/>
              </a:rPr>
              <a:t> </a:t>
            </a:r>
            <a:r>
              <a:rPr lang="en-GB" sz="2700" dirty="0" err="1">
                <a:effectLst/>
                <a:latin typeface="+mj-lt"/>
              </a:rPr>
              <a:t>frauduleux</a:t>
            </a:r>
            <a:r>
              <a:rPr lang="en-GB" sz="2700" dirty="0">
                <a:effectLst/>
                <a:latin typeface="+mj-lt"/>
              </a:rPr>
              <a:t>.  Des </a:t>
            </a:r>
            <a:r>
              <a:rPr lang="en-GB" sz="2700" dirty="0" err="1">
                <a:effectLst/>
                <a:latin typeface="+mj-lt"/>
              </a:rPr>
              <a:t>moyens</a:t>
            </a:r>
            <a:r>
              <a:rPr lang="en-GB" sz="2700" dirty="0">
                <a:effectLst/>
                <a:latin typeface="+mj-lt"/>
              </a:rPr>
              <a:t> de communication </a:t>
            </a:r>
            <a:r>
              <a:rPr lang="en-GB" sz="2700" dirty="0" err="1">
                <a:effectLst/>
                <a:latin typeface="+mj-lt"/>
              </a:rPr>
              <a:t>tels</a:t>
            </a:r>
            <a:r>
              <a:rPr lang="en-GB" sz="2700" dirty="0">
                <a:effectLst/>
                <a:latin typeface="+mj-lt"/>
              </a:rPr>
              <a:t> que des pages web </a:t>
            </a:r>
            <a:r>
              <a:rPr lang="en-GB" sz="2700" dirty="0" err="1">
                <a:effectLst/>
                <a:latin typeface="+mj-lt"/>
              </a:rPr>
              <a:t>ou</a:t>
            </a:r>
            <a:r>
              <a:rPr lang="en-GB" sz="2700" dirty="0">
                <a:effectLst/>
                <a:latin typeface="+mj-lt"/>
              </a:rPr>
              <a:t> des </a:t>
            </a:r>
            <a:r>
              <a:rPr lang="en-GB" sz="2700" dirty="0" err="1">
                <a:effectLst/>
                <a:latin typeface="+mj-lt"/>
              </a:rPr>
              <a:t>courriels</a:t>
            </a:r>
            <a:r>
              <a:rPr lang="en-GB" sz="2700" dirty="0">
                <a:effectLst/>
                <a:latin typeface="+mj-lt"/>
              </a:rPr>
              <a:t> </a:t>
            </a:r>
            <a:r>
              <a:rPr lang="en-GB" sz="2700" dirty="0" err="1">
                <a:effectLst/>
                <a:latin typeface="+mj-lt"/>
              </a:rPr>
              <a:t>frauduleux</a:t>
            </a:r>
            <a:r>
              <a:rPr lang="en-GB" sz="2700" dirty="0">
                <a:effectLst/>
                <a:latin typeface="+mj-lt"/>
              </a:rPr>
              <a:t> </a:t>
            </a:r>
            <a:r>
              <a:rPr lang="en-GB" sz="2700" dirty="0" err="1">
                <a:effectLst/>
                <a:latin typeface="+mj-lt"/>
              </a:rPr>
              <a:t>sont</a:t>
            </a:r>
            <a:r>
              <a:rPr lang="en-GB" sz="2700" dirty="0">
                <a:effectLst/>
                <a:latin typeface="+mj-lt"/>
              </a:rPr>
              <a:t> </a:t>
            </a:r>
            <a:r>
              <a:rPr lang="en-GB" sz="2700" dirty="0" err="1">
                <a:effectLst/>
                <a:latin typeface="+mj-lt"/>
              </a:rPr>
              <a:t>souvent</a:t>
            </a:r>
            <a:r>
              <a:rPr lang="en-GB" sz="2700" dirty="0">
                <a:effectLst/>
                <a:latin typeface="+mj-lt"/>
              </a:rPr>
              <a:t> </a:t>
            </a:r>
            <a:r>
              <a:rPr lang="en-GB" sz="2700" dirty="0" err="1">
                <a:effectLst/>
                <a:latin typeface="+mj-lt"/>
              </a:rPr>
              <a:t>utilisés</a:t>
            </a:r>
            <a:r>
              <a:rPr lang="en-US" altLang="es-ES" sz="2700" dirty="0">
                <a:latin typeface="+mj-lt"/>
                <a:ea typeface="Microsoft Sans Serif" panose="020B0604020202020204" pitchFamily="34" charset="0"/>
                <a:cs typeface="Microsoft Sans Serif" panose="020B0604020202020204" pitchFamily="34" charset="0"/>
              </a:rPr>
              <a:t>.  </a:t>
            </a:r>
          </a:p>
          <a:p>
            <a:pPr marL="457200" indent="-457200">
              <a:buFont typeface="Arial" panose="020B0604020202020204" pitchFamily="34" charset="0"/>
              <a:buChar char="•"/>
              <a:defRPr/>
            </a:pPr>
            <a:r>
              <a:rPr lang="en-GB" sz="2700" b="1" dirty="0">
                <a:effectLst/>
                <a:latin typeface="+mj-lt"/>
              </a:rPr>
              <a:t>Spam </a:t>
            </a:r>
            <a:r>
              <a:rPr lang="en-GB" sz="2700" dirty="0">
                <a:effectLst/>
                <a:latin typeface="+mj-lt"/>
              </a:rPr>
              <a:t>: Il </a:t>
            </a:r>
            <a:r>
              <a:rPr lang="en-GB" sz="2700" dirty="0" err="1">
                <a:effectLst/>
                <a:latin typeface="+mj-lt"/>
              </a:rPr>
              <a:t>s'agit</a:t>
            </a:r>
            <a:r>
              <a:rPr lang="en-GB" sz="2700" dirty="0">
                <a:effectLst/>
                <a:latin typeface="+mj-lt"/>
              </a:rPr>
              <a:t> de messages non </a:t>
            </a:r>
            <a:r>
              <a:rPr lang="en-GB" sz="2700" dirty="0" err="1">
                <a:effectLst/>
                <a:latin typeface="+mj-lt"/>
              </a:rPr>
              <a:t>sollicités</a:t>
            </a:r>
            <a:r>
              <a:rPr lang="en-GB" sz="2700" dirty="0">
                <a:effectLst/>
                <a:latin typeface="+mj-lt"/>
              </a:rPr>
              <a:t> et </a:t>
            </a:r>
            <a:r>
              <a:rPr lang="en-GB" sz="2700" dirty="0" err="1">
                <a:effectLst/>
                <a:latin typeface="+mj-lt"/>
              </a:rPr>
              <a:t>envoyés</a:t>
            </a:r>
            <a:r>
              <a:rPr lang="en-GB" sz="2700" dirty="0">
                <a:effectLst/>
                <a:latin typeface="+mj-lt"/>
              </a:rPr>
              <a:t> </a:t>
            </a:r>
            <a:r>
              <a:rPr lang="en-GB" sz="2700" dirty="0" err="1">
                <a:effectLst/>
                <a:latin typeface="+mj-lt"/>
              </a:rPr>
              <a:t>en</a:t>
            </a:r>
            <a:r>
              <a:rPr lang="en-GB" sz="2700" dirty="0">
                <a:effectLst/>
                <a:latin typeface="+mj-lt"/>
              </a:rPr>
              <a:t> masse. </a:t>
            </a:r>
            <a:r>
              <a:rPr lang="en-GB" sz="2700" dirty="0" err="1">
                <a:effectLst/>
                <a:latin typeface="+mj-lt"/>
              </a:rPr>
              <a:t>Ils</a:t>
            </a:r>
            <a:r>
              <a:rPr lang="en-GB" sz="2700" dirty="0">
                <a:effectLst/>
                <a:latin typeface="+mj-lt"/>
              </a:rPr>
              <a:t> </a:t>
            </a:r>
            <a:r>
              <a:rPr lang="en-GB" sz="2700" dirty="0" err="1">
                <a:effectLst/>
                <a:latin typeface="+mj-lt"/>
              </a:rPr>
              <a:t>présentent</a:t>
            </a:r>
            <a:r>
              <a:rPr lang="en-GB" sz="2700" dirty="0">
                <a:effectLst/>
                <a:latin typeface="+mj-lt"/>
              </a:rPr>
              <a:t> </a:t>
            </a:r>
            <a:r>
              <a:rPr lang="en-GB" sz="2700" dirty="0" err="1">
                <a:effectLst/>
                <a:latin typeface="+mj-lt"/>
              </a:rPr>
              <a:t>souvent</a:t>
            </a:r>
            <a:r>
              <a:rPr lang="en-GB" sz="2700" dirty="0">
                <a:effectLst/>
                <a:latin typeface="+mj-lt"/>
              </a:rPr>
              <a:t> des </a:t>
            </a:r>
            <a:r>
              <a:rPr lang="en-GB" sz="2700" dirty="0" err="1">
                <a:effectLst/>
                <a:latin typeface="+mj-lt"/>
              </a:rPr>
              <a:t>annonces</a:t>
            </a:r>
            <a:r>
              <a:rPr lang="en-GB" sz="2700" dirty="0">
                <a:effectLst/>
                <a:latin typeface="+mj-lt"/>
              </a:rPr>
              <a:t> </a:t>
            </a:r>
            <a:r>
              <a:rPr lang="en-GB" sz="2700" dirty="0" err="1">
                <a:effectLst/>
                <a:latin typeface="+mj-lt"/>
              </a:rPr>
              <a:t>récurrentes</a:t>
            </a:r>
            <a:r>
              <a:rPr lang="en-GB" sz="2700" dirty="0">
                <a:effectLst/>
                <a:latin typeface="+mj-lt"/>
              </a:rPr>
              <a:t>, des </a:t>
            </a:r>
            <a:r>
              <a:rPr lang="en-GB" sz="2700" dirty="0" err="1">
                <a:effectLst/>
                <a:latin typeface="+mj-lt"/>
              </a:rPr>
              <a:t>offres</a:t>
            </a:r>
            <a:r>
              <a:rPr lang="en-GB" sz="2700" dirty="0">
                <a:effectLst/>
                <a:latin typeface="+mj-lt"/>
              </a:rPr>
              <a:t> </a:t>
            </a:r>
            <a:r>
              <a:rPr lang="en-GB" sz="2700" dirty="0" err="1">
                <a:effectLst/>
                <a:latin typeface="+mj-lt"/>
              </a:rPr>
              <a:t>ou</a:t>
            </a:r>
            <a:r>
              <a:rPr lang="en-GB" sz="2700" dirty="0">
                <a:effectLst/>
                <a:latin typeface="+mj-lt"/>
              </a:rPr>
              <a:t> des </a:t>
            </a:r>
            <a:r>
              <a:rPr lang="en-GB" sz="2700" dirty="0" err="1">
                <a:effectLst/>
                <a:latin typeface="+mj-lt"/>
              </a:rPr>
              <a:t>récompenses</a:t>
            </a:r>
            <a:r>
              <a:rPr lang="en-GB" sz="2700" dirty="0">
                <a:effectLst/>
                <a:latin typeface="+mj-lt"/>
              </a:rPr>
              <a:t> </a:t>
            </a:r>
            <a:r>
              <a:rPr lang="en-GB" sz="2700" dirty="0" err="1">
                <a:effectLst/>
                <a:latin typeface="+mj-lt"/>
              </a:rPr>
              <a:t>imbattables</a:t>
            </a:r>
            <a:r>
              <a:rPr lang="en-GB" sz="2700" dirty="0">
                <a:effectLst/>
                <a:latin typeface="+mj-lt"/>
              </a:rPr>
              <a:t>, </a:t>
            </a:r>
            <a:r>
              <a:rPr lang="en-GB" sz="2700" dirty="0" err="1">
                <a:effectLst/>
                <a:latin typeface="+mj-lt"/>
              </a:rPr>
              <a:t>ou</a:t>
            </a:r>
            <a:r>
              <a:rPr lang="en-GB" sz="2700" dirty="0">
                <a:effectLst/>
                <a:latin typeface="+mj-lt"/>
              </a:rPr>
              <a:t> des </a:t>
            </a:r>
            <a:r>
              <a:rPr lang="en-GB" sz="2700" dirty="0" err="1">
                <a:effectLst/>
                <a:latin typeface="+mj-lt"/>
              </a:rPr>
              <a:t>problèmes</a:t>
            </a:r>
            <a:r>
              <a:rPr lang="en-GB" sz="2700" dirty="0">
                <a:effectLst/>
                <a:latin typeface="+mj-lt"/>
              </a:rPr>
              <a:t> </a:t>
            </a:r>
            <a:r>
              <a:rPr lang="en-GB" sz="2700" dirty="0" err="1">
                <a:effectLst/>
                <a:latin typeface="+mj-lt"/>
              </a:rPr>
              <a:t>potentiels</a:t>
            </a:r>
            <a:r>
              <a:rPr lang="en-GB" sz="2700" dirty="0">
                <a:effectLst/>
                <a:latin typeface="+mj-lt"/>
              </a:rPr>
              <a:t> </a:t>
            </a:r>
            <a:r>
              <a:rPr lang="en-GB" sz="2700" dirty="0" err="1">
                <a:effectLst/>
                <a:latin typeface="+mj-lt"/>
              </a:rPr>
              <a:t>dans</a:t>
            </a:r>
            <a:r>
              <a:rPr lang="en-GB" sz="2700" dirty="0">
                <a:effectLst/>
                <a:latin typeface="+mj-lt"/>
              </a:rPr>
              <a:t> </a:t>
            </a:r>
            <a:r>
              <a:rPr lang="en-GB" sz="2700" dirty="0" err="1">
                <a:effectLst/>
                <a:latin typeface="+mj-lt"/>
              </a:rPr>
              <a:t>votre</a:t>
            </a:r>
            <a:r>
              <a:rPr lang="en-GB" sz="2700" dirty="0">
                <a:effectLst/>
                <a:latin typeface="+mj-lt"/>
              </a:rPr>
              <a:t> </a:t>
            </a:r>
            <a:r>
              <a:rPr lang="en-GB" sz="2700" dirty="0" err="1">
                <a:effectLst/>
                <a:latin typeface="+mj-lt"/>
              </a:rPr>
              <a:t>appareil</a:t>
            </a:r>
            <a:r>
              <a:rPr lang="en-GB" sz="2700" dirty="0">
                <a:effectLst/>
                <a:latin typeface="+mj-lt"/>
              </a:rPr>
              <a:t>. </a:t>
            </a:r>
            <a:r>
              <a:rPr lang="en-GB" sz="2700" dirty="0" err="1">
                <a:effectLst/>
                <a:latin typeface="+mj-lt"/>
              </a:rPr>
              <a:t>Néanmoins</a:t>
            </a:r>
            <a:r>
              <a:rPr lang="en-GB" sz="2700" dirty="0">
                <a:effectLst/>
                <a:latin typeface="+mj-lt"/>
              </a:rPr>
              <a:t>, </a:t>
            </a:r>
            <a:r>
              <a:rPr lang="en-GB" sz="2700" dirty="0" err="1">
                <a:effectLst/>
                <a:latin typeface="+mj-lt"/>
              </a:rPr>
              <a:t>tous</a:t>
            </a:r>
            <a:r>
              <a:rPr lang="en-GB" sz="2700" dirty="0">
                <a:effectLst/>
                <a:latin typeface="+mj-lt"/>
              </a:rPr>
              <a:t> </a:t>
            </a:r>
            <a:r>
              <a:rPr lang="en-GB" sz="2700" dirty="0" err="1">
                <a:effectLst/>
                <a:latin typeface="+mj-lt"/>
              </a:rPr>
              <a:t>ces</a:t>
            </a:r>
            <a:r>
              <a:rPr lang="en-GB" sz="2700" dirty="0">
                <a:effectLst/>
                <a:latin typeface="+mj-lt"/>
              </a:rPr>
              <a:t> messages </a:t>
            </a:r>
            <a:r>
              <a:rPr lang="en-GB" sz="2700" dirty="0" err="1">
                <a:effectLst/>
                <a:latin typeface="+mj-lt"/>
              </a:rPr>
              <a:t>sont</a:t>
            </a:r>
            <a:r>
              <a:rPr lang="en-GB" sz="2700" dirty="0">
                <a:effectLst/>
                <a:latin typeface="+mj-lt"/>
              </a:rPr>
              <a:t> des </a:t>
            </a:r>
            <a:r>
              <a:rPr lang="en-GB" sz="2700" dirty="0" err="1">
                <a:effectLst/>
                <a:latin typeface="+mj-lt"/>
              </a:rPr>
              <a:t>fraudes</a:t>
            </a:r>
            <a:r>
              <a:rPr lang="en-GB" sz="2700" dirty="0">
                <a:effectLst/>
                <a:latin typeface="+mj-lt"/>
              </a:rPr>
              <a:t> </a:t>
            </a:r>
            <a:r>
              <a:rPr lang="en-GB" sz="2700" dirty="0" err="1">
                <a:effectLst/>
                <a:latin typeface="+mj-lt"/>
              </a:rPr>
              <a:t>dont</a:t>
            </a:r>
            <a:r>
              <a:rPr lang="en-GB" sz="2700" dirty="0">
                <a:effectLst/>
                <a:latin typeface="+mj-lt"/>
              </a:rPr>
              <a:t> le but </a:t>
            </a:r>
            <a:r>
              <a:rPr lang="en-GB" sz="2700" dirty="0" err="1">
                <a:effectLst/>
                <a:latin typeface="+mj-lt"/>
              </a:rPr>
              <a:t>est</a:t>
            </a:r>
            <a:r>
              <a:rPr lang="en-GB" sz="2700" dirty="0">
                <a:effectLst/>
                <a:latin typeface="+mj-lt"/>
              </a:rPr>
              <a:t> de </a:t>
            </a:r>
            <a:r>
              <a:rPr lang="en-GB" sz="2700" dirty="0" err="1">
                <a:effectLst/>
                <a:latin typeface="+mj-lt"/>
              </a:rPr>
              <a:t>voler</a:t>
            </a:r>
            <a:r>
              <a:rPr lang="en-GB" sz="2700" dirty="0">
                <a:effectLst/>
                <a:latin typeface="+mj-lt"/>
              </a:rPr>
              <a:t> </a:t>
            </a:r>
            <a:r>
              <a:rPr lang="en-GB" sz="2700" dirty="0" err="1">
                <a:effectLst/>
                <a:latin typeface="+mj-lt"/>
              </a:rPr>
              <a:t>vos</a:t>
            </a:r>
            <a:r>
              <a:rPr lang="en-GB" sz="2700" dirty="0">
                <a:effectLst/>
                <a:latin typeface="+mj-lt"/>
              </a:rPr>
              <a:t> </a:t>
            </a:r>
            <a:r>
              <a:rPr lang="en-GB" sz="2700" dirty="0" err="1">
                <a:effectLst/>
                <a:latin typeface="+mj-lt"/>
              </a:rPr>
              <a:t>informations</a:t>
            </a:r>
            <a:r>
              <a:rPr lang="en-US" altLang="es-ES" sz="2700" dirty="0">
                <a:latin typeface="+mj-lt"/>
                <a:ea typeface="Microsoft Sans Serif" panose="020B0604020202020204" pitchFamily="34" charset="0"/>
                <a:cs typeface="Microsoft Sans Serif" panose="020B0604020202020204" pitchFamily="34" charset="0"/>
              </a:rPr>
              <a:t>. </a:t>
            </a:r>
          </a:p>
          <a:p>
            <a:pPr marL="457200" indent="-457200">
              <a:buFont typeface="Arial" panose="020B0604020202020204" pitchFamily="34" charset="0"/>
              <a:buChar char="•"/>
              <a:defRPr/>
            </a:pPr>
            <a:endParaRPr lang="en-US" altLang="es-ES" sz="27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Qu'est-ce que la cybersécurité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74921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8583F9-7EBD-FDDE-220E-E0F079E187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2400" y="4000500"/>
            <a:ext cx="5486400" cy="3918857"/>
          </a:xfrm>
          <a:prstGeom prst="rect">
            <a:avLst/>
          </a:prstGeom>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323097"/>
            <a:ext cx="10134600" cy="5909310"/>
          </a:xfrm>
          <a:prstGeom prst="rect">
            <a:avLst/>
          </a:prstGeom>
          <a:noFill/>
        </p:spPr>
        <p:txBody>
          <a:bodyPr wrap="square" rtlCol="0">
            <a:spAutoFit/>
          </a:bodyPr>
          <a:lstStyle/>
          <a:p>
            <a:pPr>
              <a:defRPr/>
            </a:pPr>
            <a:endParaRPr lang="en-US" altLang="es-ES" sz="27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GB" sz="2700" b="1" dirty="0">
                <a:effectLst/>
                <a:latin typeface="+mj-lt"/>
              </a:rPr>
              <a:t>Malwares </a:t>
            </a:r>
            <a:r>
              <a:rPr lang="en-GB" sz="2700" dirty="0">
                <a:effectLst/>
                <a:latin typeface="+mj-lt"/>
              </a:rPr>
              <a:t>: Il s'agit de logiciels créés pour endommager, empêcher ou compromettre le bon fonctionnement de nos appareils, ainsi que pour voler nos informations. Il existe des millions de types de malwares, avec des caractéristiques et des objectifs différents. Parmi les plus répandus, on trouve les chevaux de Troie, les vers, les réseaux de zombies, les </a:t>
            </a:r>
            <a:r>
              <a:rPr lang="en-GB" sz="2700" dirty="0" err="1">
                <a:effectLst/>
                <a:latin typeface="+mj-lt"/>
              </a:rPr>
              <a:t>logiciels publicitaires</a:t>
            </a:r>
            <a:r>
              <a:rPr lang="en-GB" sz="2700" dirty="0">
                <a:effectLst/>
                <a:latin typeface="+mj-lt"/>
              </a:rPr>
              <a:t>..</a:t>
            </a:r>
            <a:r>
              <a:rPr lang="en-US" altLang="es-ES" sz="2700" dirty="0">
                <a:latin typeface="+mj-lt"/>
                <a:ea typeface="Microsoft Sans Serif" panose="020B0604020202020204" pitchFamily="34" charset="0"/>
                <a:cs typeface="Microsoft Sans Serif" panose="020B0604020202020204" pitchFamily="34" charset="0"/>
              </a:rPr>
              <a:t>.</a:t>
            </a:r>
          </a:p>
          <a:p>
            <a:pPr marL="457200" indent="-457200">
              <a:buFont typeface="Arial" panose="020B0604020202020204" pitchFamily="34" charset="0"/>
              <a:buChar char="•"/>
              <a:defRPr/>
            </a:pPr>
            <a:endParaRPr lang="en-US" altLang="es-ES" sz="2700" dirty="0">
              <a:latin typeface="+mj-lt"/>
              <a:ea typeface="Microsoft Sans Serif" panose="020B0604020202020204" pitchFamily="34" charset="0"/>
              <a:cs typeface="Microsoft Sans Serif" panose="020B0604020202020204" pitchFamily="34" charset="0"/>
            </a:endParaRPr>
          </a:p>
          <a:p>
            <a:pPr>
              <a:defRPr/>
            </a:pPr>
            <a:r>
              <a:rPr lang="en-GB" sz="2700" dirty="0">
                <a:effectLst/>
                <a:latin typeface="+mj-lt"/>
              </a:rPr>
              <a:t>Il existe des milliers de menaces auxquelles nous sommes exposés lorsque nous surfons sur le web. Néanmoins, tout n'est pas perdu : il existe des mesures que nous pouvons prendre pour éviter les cybermenaces potentielles. Dans la section suivante, nous trouverons quelques conseils sur la manière de sécuriser nos activités en ligne</a:t>
            </a:r>
            <a:r>
              <a:rPr lang="en-US" sz="2700" dirty="0">
                <a:effectLst/>
                <a:latin typeface="+mj-lt"/>
                <a:ea typeface="Microsoft Sans Serif" panose="020B0604020202020204" pitchFamily="34" charset="0"/>
                <a:cs typeface="Microsoft Sans Serif" panose="020B0604020202020204" pitchFamily="34" charset="0"/>
              </a:rPr>
              <a:t>.</a:t>
            </a:r>
            <a:endParaRPr lang="en-US" altLang="es-ES" sz="2700" dirty="0">
              <a:latin typeface="+mj-lt"/>
              <a:ea typeface="Microsoft Sans Serif" panose="020B0604020202020204" pitchFamily="34" charset="0"/>
              <a:cs typeface="Microsoft Sans Serif" panose="020B0604020202020204" pitchFamily="34" charset="0"/>
            </a:endParaRPr>
          </a:p>
          <a:p>
            <a:pPr>
              <a:defRPr/>
            </a:pPr>
            <a:endParaRPr lang="en-US" altLang="es-ES" sz="27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Qu'est-ce que la cybersécurité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095997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4040536"/>
            <a:ext cx="15297150" cy="5693866"/>
          </a:xfrm>
          <a:prstGeom prst="rect">
            <a:avLst/>
          </a:prstGeom>
          <a:noFill/>
        </p:spPr>
        <p:txBody>
          <a:bodyPr wrap="square" rtlCol="0">
            <a:spAutoFit/>
          </a:bodyPr>
          <a:lstStyle/>
          <a:p>
            <a:pPr marL="514350" indent="-514350">
              <a:buFont typeface="+mj-lt"/>
              <a:buAutoNum type="arabicPeriod"/>
              <a:defRPr/>
            </a:pPr>
            <a:r>
              <a:rPr lang="en-GB" sz="2800" b="1" dirty="0">
                <a:effectLst/>
                <a:latin typeface="+mj-lt"/>
              </a:rPr>
              <a:t>Faire preuve de bon sens</a:t>
            </a:r>
            <a:r>
              <a:rPr lang="en-GB" sz="2800" dirty="0">
                <a:effectLst/>
                <a:latin typeface="+mj-lt"/>
              </a:rPr>
              <a:t>. Le premier et le plus important des conseils à suivre est de garder son bon sens. Si quelque chose est trop beau pour être vrai, c'est probablement faux. Soyez sceptique et ne faites pas confiance à des sources inconnues</a:t>
            </a:r>
            <a:r>
              <a:rPr lang="en-US" altLang="es-ES" sz="2800" dirty="0">
                <a:latin typeface="+mj-lt"/>
                <a:ea typeface="Microsoft Sans Serif" panose="020B0604020202020204" pitchFamily="34" charset="0"/>
                <a:cs typeface="Microsoft Sans Serif" panose="020B0604020202020204" pitchFamily="34" charset="0"/>
              </a:rPr>
              <a:t>.</a:t>
            </a:r>
            <a:endParaRPr lang="en-US" altLang="es-ES" sz="2800" b="1" dirty="0">
              <a:latin typeface="+mj-lt"/>
              <a:ea typeface="Microsoft Sans Serif" panose="020B0604020202020204" pitchFamily="34" charset="0"/>
              <a:cs typeface="Microsoft Sans Serif" panose="020B0604020202020204" pitchFamily="34" charset="0"/>
            </a:endParaRPr>
          </a:p>
          <a:p>
            <a:pPr marL="514350" indent="-514350">
              <a:buFont typeface="+mj-lt"/>
              <a:buAutoNum type="arabicPeriod"/>
              <a:defRPr/>
            </a:pPr>
            <a:r>
              <a:rPr lang="en-GB" sz="2800" b="1" dirty="0">
                <a:effectLst/>
                <a:latin typeface="+mj-lt"/>
              </a:rPr>
              <a:t>Conservez toujours une copie de sauvegarde</a:t>
            </a:r>
            <a:r>
              <a:rPr lang="en-GB" sz="2800" dirty="0">
                <a:effectLst/>
                <a:latin typeface="+mj-lt"/>
              </a:rPr>
              <a:t>. Protégez vos données, vos fichiers et vos informations en cas de dommages indésirables. Pour ce faire, il est conseillé de conserver deux fichiers de sauvegarde : un fichier hors ligne (comme un disque dur) et un fichier en ligne (le nuage)</a:t>
            </a:r>
            <a:r>
              <a:rPr lang="en-US" altLang="es-ES" sz="2800" dirty="0">
                <a:latin typeface="+mj-lt"/>
                <a:ea typeface="Microsoft Sans Serif" panose="020B0604020202020204" pitchFamily="34" charset="0"/>
                <a:cs typeface="Microsoft Sans Serif" panose="020B0604020202020204" pitchFamily="34" charset="0"/>
              </a:rPr>
              <a:t>. </a:t>
            </a:r>
            <a:endParaRPr lang="en-US" altLang="es-ES" sz="2800" b="1" dirty="0">
              <a:latin typeface="+mj-lt"/>
              <a:ea typeface="Microsoft Sans Serif" panose="020B0604020202020204" pitchFamily="34" charset="0"/>
              <a:cs typeface="Microsoft Sans Serif" panose="020B0604020202020204" pitchFamily="34" charset="0"/>
            </a:endParaRPr>
          </a:p>
          <a:p>
            <a:pPr marL="514350" indent="-514350">
              <a:buFont typeface="+mj-lt"/>
              <a:buAutoNum type="arabicPeriod"/>
              <a:defRPr/>
            </a:pPr>
            <a:r>
              <a:rPr lang="en-GB" sz="2800" b="1" dirty="0">
                <a:effectLst/>
                <a:latin typeface="+mj-lt"/>
              </a:rPr>
              <a:t>N'ouvrez pas de liens inconnus ou peu fiables</a:t>
            </a:r>
            <a:r>
              <a:rPr lang="en-GB" sz="2800" dirty="0">
                <a:effectLst/>
                <a:latin typeface="+mj-lt"/>
              </a:rPr>
              <a:t>. Sinon, nous pourrions permettre l'accès à des logiciels malveillants. Assurez-vous que les liens auxquels vous accédez proviennent d'une source connue ou qu'ils sont sécurisés. </a:t>
            </a:r>
          </a:p>
          <a:p>
            <a:pPr marL="514350" indent="-514350">
              <a:buFont typeface="+mj-lt"/>
              <a:buAutoNum type="arabicPeriod"/>
              <a:defRPr/>
            </a:pPr>
            <a:endParaRPr lang="en-GB" sz="2800" dirty="0">
              <a:latin typeface="+mj-lt"/>
            </a:endParaRPr>
          </a:p>
          <a:p>
            <a:pPr lvl="2">
              <a:defRPr/>
            </a:pPr>
            <a:r>
              <a:rPr lang="en-GB" sz="2800" b="1" dirty="0">
                <a:effectLst/>
                <a:latin typeface="+mj-lt"/>
              </a:rPr>
              <a:t>Nous pouvons savoir qu'une page est sûre si elle commence par https:// ou si la barre de recherche comporte un cadenas. Toutefois, cela ne garantit pas que son contenu soit véridique</a:t>
            </a:r>
            <a:r>
              <a:rPr lang="en-US" altLang="es-ES" sz="2800" b="1" dirty="0">
                <a:latin typeface="+mj-lt"/>
                <a:ea typeface="Microsoft Sans Serif" panose="020B0604020202020204" pitchFamily="34" charset="0"/>
                <a:cs typeface="Microsoft Sans Serif" panose="020B0604020202020204" pitchFamily="34" charset="0"/>
              </a:rPr>
              <a:t>. </a:t>
            </a:r>
          </a:p>
          <a:p>
            <a:pPr marL="514350" indent="-514350">
              <a:buFont typeface="+mj-lt"/>
              <a:buAutoNum type="arabicPeriod"/>
              <a:defRPr/>
            </a:pPr>
            <a:endParaRPr lang="en-US" altLang="es-ES" sz="2800" dirty="0">
              <a:latin typeface="+mj-lt"/>
              <a:ea typeface="Microsoft Sans Serif" panose="020B0604020202020204" pitchFamily="34" charset="0"/>
              <a:cs typeface="Microsoft Sans Serif" panose="020B0604020202020204" pitchFamily="34" charset="0"/>
            </a:endParaRPr>
          </a:p>
          <a:p>
            <a:pPr>
              <a:defRPr/>
            </a:pPr>
            <a:endParaRPr lang="en-US" altLang="es-ES" sz="28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Conseils en matière de cybersécurité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3" name="Picture 2" descr="Visualizza immagine di origine">
            <a:extLst>
              <a:ext uri="{FF2B5EF4-FFF2-40B4-BE49-F238E27FC236}">
                <a16:creationId xmlns:a16="http://schemas.microsoft.com/office/drawing/2014/main" id="{2E226750-9825-9B88-4F61-B94A6EEDD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686" y="8343900"/>
            <a:ext cx="752348" cy="75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5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1028700" y="9258300"/>
            <a:ext cx="3198719" cy="702057"/>
          </a:xfrm>
          <a:prstGeom prst="rect">
            <a:avLst/>
          </a:prstGeom>
        </p:spPr>
      </p:pic>
      <p:sp>
        <p:nvSpPr>
          <p:cNvPr id="16" name="Triángulo isósceles 15">
            <a:extLst>
              <a:ext uri="{FF2B5EF4-FFF2-40B4-BE49-F238E27FC236}">
                <a16:creationId xmlns:a16="http://schemas.microsoft.com/office/drawing/2014/main" id="{7900BF38-6738-4647-A30F-F5A131571143}"/>
              </a:ext>
            </a:extLst>
          </p:cNvPr>
          <p:cNvSpPr/>
          <p:nvPr/>
        </p:nvSpPr>
        <p:spPr>
          <a:xfrm rot="5400000">
            <a:off x="1592072" y="3499443"/>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riángulo isósceles 19">
            <a:extLst>
              <a:ext uri="{FF2B5EF4-FFF2-40B4-BE49-F238E27FC236}">
                <a16:creationId xmlns:a16="http://schemas.microsoft.com/office/drawing/2014/main" id="{6CAF8B21-6313-4C78-BF13-AC3A6A3624B0}"/>
              </a:ext>
            </a:extLst>
          </p:cNvPr>
          <p:cNvSpPr/>
          <p:nvPr/>
        </p:nvSpPr>
        <p:spPr>
          <a:xfrm rot="5400000">
            <a:off x="1603590" y="4686682"/>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isósceles 22">
            <a:extLst>
              <a:ext uri="{FF2B5EF4-FFF2-40B4-BE49-F238E27FC236}">
                <a16:creationId xmlns:a16="http://schemas.microsoft.com/office/drawing/2014/main" id="{E51A8DAE-CEA6-48E8-B209-034642B2BFEA}"/>
              </a:ext>
            </a:extLst>
          </p:cNvPr>
          <p:cNvSpPr/>
          <p:nvPr/>
        </p:nvSpPr>
        <p:spPr>
          <a:xfrm rot="5400000">
            <a:off x="1598999" y="5873921"/>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CuadroTexto 26">
            <a:extLst>
              <a:ext uri="{FF2B5EF4-FFF2-40B4-BE49-F238E27FC236}">
                <a16:creationId xmlns:a16="http://schemas.microsoft.com/office/drawing/2014/main" id="{2CAA7C88-9B00-7682-73D5-C6A0201A926C}"/>
              </a:ext>
            </a:extLst>
          </p:cNvPr>
          <p:cNvSpPr txBox="1"/>
          <p:nvPr/>
        </p:nvSpPr>
        <p:spPr>
          <a:xfrm>
            <a:off x="1524000" y="1503549"/>
            <a:ext cx="5995556" cy="707886"/>
          </a:xfrm>
          <a:prstGeom prst="rect">
            <a:avLst/>
          </a:prstGeom>
          <a:noFill/>
        </p:spPr>
        <p:txBody>
          <a:bodyPr wrap="square" rtlCol="0">
            <a:spAutoFit/>
          </a:bodyPr>
          <a:lstStyle/>
          <a:p>
            <a:r>
              <a:rPr lang="en-GB" sz="4000" b="1" dirty="0">
                <a:solidFill>
                  <a:srgbClr val="660066"/>
                </a:solidFill>
                <a:ea typeface="Microsoft Sans Serif" panose="020B0604020202020204" pitchFamily="34" charset="0"/>
                <a:cs typeface="Microsoft Sans Serif" panose="020B0604020202020204" pitchFamily="34" charset="0"/>
              </a:rPr>
              <a:t>Objectifs et buts </a:t>
            </a:r>
          </a:p>
        </p:txBody>
      </p:sp>
      <p:sp>
        <p:nvSpPr>
          <p:cNvPr id="28" name="CuadroTexto 27">
            <a:extLst>
              <a:ext uri="{FF2B5EF4-FFF2-40B4-BE49-F238E27FC236}">
                <a16:creationId xmlns:a16="http://schemas.microsoft.com/office/drawing/2014/main" id="{2F63A8DB-F2FF-E2AF-2AEA-E37B311C0255}"/>
              </a:ext>
            </a:extLst>
          </p:cNvPr>
          <p:cNvSpPr txBox="1"/>
          <p:nvPr/>
        </p:nvSpPr>
        <p:spPr>
          <a:xfrm>
            <a:off x="1524000" y="2262365"/>
            <a:ext cx="10040186" cy="523220"/>
          </a:xfrm>
          <a:prstGeom prst="rect">
            <a:avLst/>
          </a:prstGeom>
          <a:noFill/>
        </p:spPr>
        <p:txBody>
          <a:bodyPr wrap="square" rtlCol="0">
            <a:spAutoFit/>
          </a:bodyPr>
          <a:lstStyle/>
          <a:p>
            <a:pPr algn="just"/>
            <a:r>
              <a:rPr lang="en-GB" sz="2800" dirty="0">
                <a:effectLst/>
                <a:ea typeface="Microsoft Sans Serif" panose="020B0604020202020204" pitchFamily="34" charset="0"/>
                <a:cs typeface="Microsoft Sans Serif" panose="020B0604020202020204" pitchFamily="34" charset="0"/>
              </a:rPr>
              <a:t>À la fin de ce module, vous serez en mesure de :</a:t>
            </a:r>
          </a:p>
        </p:txBody>
      </p:sp>
      <p:sp>
        <p:nvSpPr>
          <p:cNvPr id="31" name="TextBox 8">
            <a:extLst>
              <a:ext uri="{FF2B5EF4-FFF2-40B4-BE49-F238E27FC236}">
                <a16:creationId xmlns:a16="http://schemas.microsoft.com/office/drawing/2014/main" id="{74181288-8A74-D2DC-B1F9-9C2FF25AB44D}"/>
              </a:ext>
            </a:extLst>
          </p:cNvPr>
          <p:cNvSpPr txBox="1"/>
          <p:nvPr/>
        </p:nvSpPr>
        <p:spPr>
          <a:xfrm>
            <a:off x="2628059" y="3311486"/>
            <a:ext cx="6934200"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Apprenez à concevoir le site web de votre entreprise avec ICT Tools. </a:t>
            </a:r>
            <a:endParaRPr lang="ko-KR" altLang="en-US" sz="2800" b="1" dirty="0">
              <a:cs typeface="Microsoft Sans Serif" panose="020B0604020202020204" pitchFamily="34" charset="0"/>
            </a:endParaRPr>
          </a:p>
        </p:txBody>
      </p:sp>
      <p:sp>
        <p:nvSpPr>
          <p:cNvPr id="34" name="TextBox 8">
            <a:extLst>
              <a:ext uri="{FF2B5EF4-FFF2-40B4-BE49-F238E27FC236}">
                <a16:creationId xmlns:a16="http://schemas.microsoft.com/office/drawing/2014/main" id="{03DA9740-34FA-F089-F638-21B36FE86179}"/>
              </a:ext>
            </a:extLst>
          </p:cNvPr>
          <p:cNvSpPr txBox="1"/>
          <p:nvPr/>
        </p:nvSpPr>
        <p:spPr>
          <a:xfrm>
            <a:off x="2671352" y="4384872"/>
            <a:ext cx="6895261"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Connaître les principaux réseaux sociaux, leur public et leurs principales caractéristiques.</a:t>
            </a:r>
            <a:endParaRPr lang="ko-KR" altLang="en-US" sz="2800" b="1" dirty="0">
              <a:cs typeface="Microsoft Sans Serif" panose="020B0604020202020204" pitchFamily="34" charset="0"/>
            </a:endParaRPr>
          </a:p>
        </p:txBody>
      </p:sp>
      <p:sp>
        <p:nvSpPr>
          <p:cNvPr id="37" name="TextBox 8">
            <a:extLst>
              <a:ext uri="{FF2B5EF4-FFF2-40B4-BE49-F238E27FC236}">
                <a16:creationId xmlns:a16="http://schemas.microsoft.com/office/drawing/2014/main" id="{5686FDDB-810F-19D2-7521-396C987D0461}"/>
              </a:ext>
            </a:extLst>
          </p:cNvPr>
          <p:cNvSpPr txBox="1"/>
          <p:nvPr/>
        </p:nvSpPr>
        <p:spPr>
          <a:xfrm>
            <a:off x="2666998" y="5850195"/>
            <a:ext cx="5124925"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Utilisez les réseaux sociaux pour améliorer votre activité en ligne. </a:t>
            </a:r>
            <a:endParaRPr lang="ko-KR" altLang="en-US" sz="2800" b="1" dirty="0">
              <a:cs typeface="Microsoft Sans Serif" panose="020B0604020202020204" pitchFamily="34" charset="0"/>
            </a:endParaRPr>
          </a:p>
        </p:txBody>
      </p:sp>
      <p:sp>
        <p:nvSpPr>
          <p:cNvPr id="2" name="Triángulo isósceles 1">
            <a:extLst>
              <a:ext uri="{FF2B5EF4-FFF2-40B4-BE49-F238E27FC236}">
                <a16:creationId xmlns:a16="http://schemas.microsoft.com/office/drawing/2014/main" id="{DE334AE4-D17D-E423-61C0-45694BA20A13}"/>
              </a:ext>
            </a:extLst>
          </p:cNvPr>
          <p:cNvSpPr/>
          <p:nvPr/>
        </p:nvSpPr>
        <p:spPr>
          <a:xfrm rot="5400000">
            <a:off x="1598999" y="7009175"/>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extBox 8">
            <a:extLst>
              <a:ext uri="{FF2B5EF4-FFF2-40B4-BE49-F238E27FC236}">
                <a16:creationId xmlns:a16="http://schemas.microsoft.com/office/drawing/2014/main" id="{826B1E13-D710-E911-5520-D37F80388F54}"/>
              </a:ext>
            </a:extLst>
          </p:cNvPr>
          <p:cNvSpPr txBox="1"/>
          <p:nvPr/>
        </p:nvSpPr>
        <p:spPr>
          <a:xfrm>
            <a:off x="2671009" y="6932593"/>
            <a:ext cx="5124925"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Découvrez ce qu'est la cybersécurité et les principales cybermenaces. </a:t>
            </a:r>
            <a:endParaRPr lang="ko-KR" altLang="en-US" sz="2800" b="1" dirty="0">
              <a:cs typeface="Microsoft Sans Serif" panose="020B0604020202020204" pitchFamily="34" charset="0"/>
            </a:endParaRPr>
          </a:p>
        </p:txBody>
      </p:sp>
      <p:sp>
        <p:nvSpPr>
          <p:cNvPr id="6" name="Triángulo isósceles 5">
            <a:extLst>
              <a:ext uri="{FF2B5EF4-FFF2-40B4-BE49-F238E27FC236}">
                <a16:creationId xmlns:a16="http://schemas.microsoft.com/office/drawing/2014/main" id="{64D8B227-B3E4-6583-DA58-85520B441EF3}"/>
              </a:ext>
            </a:extLst>
          </p:cNvPr>
          <p:cNvSpPr/>
          <p:nvPr/>
        </p:nvSpPr>
        <p:spPr>
          <a:xfrm rot="5400000">
            <a:off x="1592072" y="8144429"/>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extBox 8">
            <a:extLst>
              <a:ext uri="{FF2B5EF4-FFF2-40B4-BE49-F238E27FC236}">
                <a16:creationId xmlns:a16="http://schemas.microsoft.com/office/drawing/2014/main" id="{106485FC-532C-0537-2823-2D6AC3B567A4}"/>
              </a:ext>
            </a:extLst>
          </p:cNvPr>
          <p:cNvSpPr txBox="1"/>
          <p:nvPr/>
        </p:nvSpPr>
        <p:spPr>
          <a:xfrm>
            <a:off x="2666998" y="8149519"/>
            <a:ext cx="5124925" cy="523220"/>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Apprenez à protéger vos appareils. </a:t>
            </a:r>
            <a:endParaRPr lang="ko-KR" altLang="en-US" sz="2800" b="1" dirty="0">
              <a:cs typeface="Microsoft Sans Serif" panose="020B0604020202020204" pitchFamily="34" charset="0"/>
            </a:endParaRPr>
          </a:p>
        </p:txBody>
      </p:sp>
      <p:sp>
        <p:nvSpPr>
          <p:cNvPr id="8" name="TextBox 8">
            <a:extLst>
              <a:ext uri="{FF2B5EF4-FFF2-40B4-BE49-F238E27FC236}">
                <a16:creationId xmlns:a16="http://schemas.microsoft.com/office/drawing/2014/main" id="{1A2E00AF-6E3C-0F63-38C7-6706B382F33D}"/>
              </a:ext>
            </a:extLst>
          </p:cNvPr>
          <p:cNvSpPr txBox="1"/>
          <p:nvPr/>
        </p:nvSpPr>
        <p:spPr>
          <a:xfrm>
            <a:off x="9797143" y="3435622"/>
            <a:ext cx="6934200" cy="646331"/>
          </a:xfrm>
          <a:prstGeom prst="rect">
            <a:avLst/>
          </a:prstGeom>
          <a:noFill/>
        </p:spPr>
        <p:txBody>
          <a:bodyPr wrap="square" lIns="108000" rIns="108000" rtlCol="0">
            <a:spAutoFit/>
          </a:bodyPr>
          <a:lstStyle/>
          <a:p>
            <a:pPr rtl="0">
              <a:spcBef>
                <a:spcPts val="0"/>
              </a:spcBef>
              <a:spcAft>
                <a:spcPts val="0"/>
              </a:spcAft>
            </a:pPr>
            <a:r>
              <a:rPr lang="en-GB" b="0" i="0" u="none" strike="noStrike" dirty="0">
                <a:solidFill>
                  <a:srgbClr val="000000"/>
                </a:solidFill>
                <a:effectLst/>
                <a:latin typeface="Calibri" panose="020F0502020204030204" pitchFamily="34" charset="0"/>
              </a:rPr>
              <a:t>Compétence Entrecomp impliquée : </a:t>
            </a:r>
            <a:r>
              <a:rPr lang="en-GB" b="1" i="0" u="none" strike="noStrike" dirty="0">
                <a:solidFill>
                  <a:srgbClr val="9900CC"/>
                </a:solidFill>
                <a:effectLst/>
                <a:latin typeface="Calibri" panose="020F0502020204030204" pitchFamily="34" charset="0"/>
              </a:rPr>
              <a:t>Idées et opportunités-&gt;Créativité </a:t>
            </a:r>
            <a:r>
              <a:rPr lang="en-GB" b="0" i="0" u="none" strike="noStrike" dirty="0">
                <a:solidFill>
                  <a:srgbClr val="000000"/>
                </a:solidFill>
                <a:effectLst/>
                <a:latin typeface="Calibri" panose="020F0502020204030204" pitchFamily="34" charset="0"/>
              </a:rPr>
              <a:t>+ Compétence DigComp : </a:t>
            </a:r>
            <a:r>
              <a:rPr lang="en-GB" b="1" i="0" u="none" strike="noStrike" dirty="0">
                <a:solidFill>
                  <a:srgbClr val="9900CC"/>
                </a:solidFill>
                <a:effectLst/>
                <a:latin typeface="Calibri" panose="020F0502020204030204" pitchFamily="34" charset="0"/>
              </a:rPr>
              <a:t>Création de contenu numérique</a:t>
            </a:r>
          </a:p>
        </p:txBody>
      </p:sp>
      <p:sp>
        <p:nvSpPr>
          <p:cNvPr id="36" name="TextBox 8">
            <a:extLst>
              <a:ext uri="{FF2B5EF4-FFF2-40B4-BE49-F238E27FC236}">
                <a16:creationId xmlns:a16="http://schemas.microsoft.com/office/drawing/2014/main" id="{E35502F8-AECC-5066-42CC-94296A831354}"/>
              </a:ext>
            </a:extLst>
          </p:cNvPr>
          <p:cNvSpPr txBox="1"/>
          <p:nvPr/>
        </p:nvSpPr>
        <p:spPr>
          <a:xfrm>
            <a:off x="9158604" y="4584729"/>
            <a:ext cx="6934200" cy="1015663"/>
          </a:xfrm>
          <a:prstGeom prst="rect">
            <a:avLst/>
          </a:prstGeom>
          <a:noFill/>
        </p:spPr>
        <p:txBody>
          <a:bodyPr wrap="square" lIns="108000" rIns="108000" rtlCol="0">
            <a:spAutoFit/>
          </a:bodyPr>
          <a:lstStyle/>
          <a:p>
            <a:pPr rtl="0">
              <a:spcBef>
                <a:spcPts val="0"/>
              </a:spcBef>
              <a:spcAft>
                <a:spcPts val="0"/>
              </a:spcAft>
            </a:pPr>
            <a:r>
              <a:rPr lang="en-GB" sz="2000" b="0" i="0" u="none" strike="noStrike" dirty="0">
                <a:solidFill>
                  <a:srgbClr val="000000"/>
                </a:solidFill>
                <a:effectLst/>
                <a:latin typeface="Calibri" panose="020F0502020204030204" pitchFamily="34" charset="0"/>
              </a:rPr>
              <a:t>Compétence Entrecomp impliquée : </a:t>
            </a:r>
            <a:r>
              <a:rPr lang="en-GB" sz="2000" b="1" i="0" u="none" strike="noStrike" dirty="0">
                <a:solidFill>
                  <a:srgbClr val="9900CC"/>
                </a:solidFill>
                <a:effectLst/>
                <a:latin typeface="Calibri" panose="020F0502020204030204" pitchFamily="34" charset="0"/>
              </a:rPr>
              <a:t>Passer à l'action-&gt;Planifier et gérer </a:t>
            </a:r>
            <a:r>
              <a:rPr lang="en-GB" sz="2000" b="0" i="0" u="none" strike="noStrike" dirty="0">
                <a:solidFill>
                  <a:srgbClr val="000000"/>
                </a:solidFill>
                <a:effectLst/>
                <a:latin typeface="Calibri" panose="020F0502020204030204" pitchFamily="34" charset="0"/>
              </a:rPr>
              <a:t>+ Compétence DigComp : </a:t>
            </a:r>
            <a:r>
              <a:rPr lang="en-GB" sz="2000" b="1" i="0" u="none" strike="noStrike" dirty="0">
                <a:solidFill>
                  <a:srgbClr val="9900CC"/>
                </a:solidFill>
                <a:effectLst/>
                <a:latin typeface="Calibri" panose="020F0502020204030204" pitchFamily="34" charset="0"/>
              </a:rPr>
              <a:t>Maîtrise de l'information et des données/Communication et collaboration</a:t>
            </a:r>
          </a:p>
        </p:txBody>
      </p:sp>
      <p:sp>
        <p:nvSpPr>
          <p:cNvPr id="38" name="TextBox 8">
            <a:extLst>
              <a:ext uri="{FF2B5EF4-FFF2-40B4-BE49-F238E27FC236}">
                <a16:creationId xmlns:a16="http://schemas.microsoft.com/office/drawing/2014/main" id="{760B8FB5-B1A3-27DE-C2B0-B3F4070FAE39}"/>
              </a:ext>
            </a:extLst>
          </p:cNvPr>
          <p:cNvSpPr txBox="1"/>
          <p:nvPr/>
        </p:nvSpPr>
        <p:spPr>
          <a:xfrm>
            <a:off x="8243250" y="5909888"/>
            <a:ext cx="6934200" cy="1015663"/>
          </a:xfrm>
          <a:prstGeom prst="rect">
            <a:avLst/>
          </a:prstGeom>
          <a:noFill/>
        </p:spPr>
        <p:txBody>
          <a:bodyPr wrap="square" lIns="108000" rIns="108000" rtlCol="0">
            <a:spAutoFit/>
          </a:bodyPr>
          <a:lstStyle/>
          <a:p>
            <a:pPr rtl="0">
              <a:spcBef>
                <a:spcPts val="0"/>
              </a:spcBef>
              <a:spcAft>
                <a:spcPts val="0"/>
              </a:spcAft>
            </a:pPr>
            <a:r>
              <a:rPr lang="en-GB" sz="2000" b="0" i="0" u="none" strike="noStrike" dirty="0">
                <a:solidFill>
                  <a:srgbClr val="000000"/>
                </a:solidFill>
                <a:effectLst/>
                <a:latin typeface="Calibri" panose="020F0502020204030204" pitchFamily="34" charset="0"/>
              </a:rPr>
              <a:t>Compétence Entrecomp impliquée : </a:t>
            </a:r>
            <a:r>
              <a:rPr lang="en-GB" sz="2000" b="1" i="0" u="none" strike="noStrike" dirty="0">
                <a:solidFill>
                  <a:srgbClr val="9900CC"/>
                </a:solidFill>
                <a:effectLst/>
                <a:latin typeface="Calibri" panose="020F0502020204030204" pitchFamily="34" charset="0"/>
              </a:rPr>
              <a:t>Ressources-&gt;Mobilisation des ressources </a:t>
            </a:r>
            <a:r>
              <a:rPr lang="en-GB" sz="2000" b="0" i="0" u="none" strike="noStrike" dirty="0">
                <a:solidFill>
                  <a:srgbClr val="000000"/>
                </a:solidFill>
                <a:effectLst/>
                <a:latin typeface="Calibri" panose="020F0502020204030204" pitchFamily="34" charset="0"/>
              </a:rPr>
              <a:t>+ Compétence DigComp : </a:t>
            </a:r>
            <a:r>
              <a:rPr lang="en-GB" sz="2000" b="1" i="0" u="none" strike="noStrike" dirty="0">
                <a:solidFill>
                  <a:srgbClr val="9900CC"/>
                </a:solidFill>
                <a:effectLst/>
                <a:latin typeface="Calibri" panose="020F0502020204030204" pitchFamily="34" charset="0"/>
              </a:rPr>
              <a:t>Maîtrise de l'information et des données/Communication et collaboration</a:t>
            </a:r>
          </a:p>
        </p:txBody>
      </p:sp>
      <p:sp>
        <p:nvSpPr>
          <p:cNvPr id="39" name="TextBox 8">
            <a:extLst>
              <a:ext uri="{FF2B5EF4-FFF2-40B4-BE49-F238E27FC236}">
                <a16:creationId xmlns:a16="http://schemas.microsoft.com/office/drawing/2014/main" id="{418F0CB4-8FD2-CB3D-D37E-3B04C0C0619F}"/>
              </a:ext>
            </a:extLst>
          </p:cNvPr>
          <p:cNvSpPr txBox="1"/>
          <p:nvPr/>
        </p:nvSpPr>
        <p:spPr>
          <a:xfrm>
            <a:off x="9101551" y="7412724"/>
            <a:ext cx="6934200" cy="1015663"/>
          </a:xfrm>
          <a:prstGeom prst="rect">
            <a:avLst/>
          </a:prstGeom>
          <a:noFill/>
        </p:spPr>
        <p:txBody>
          <a:bodyPr wrap="square" lIns="108000" rIns="108000" rtlCol="0">
            <a:spAutoFit/>
          </a:bodyPr>
          <a:lstStyle/>
          <a:p>
            <a:pPr rtl="0">
              <a:spcBef>
                <a:spcPts val="0"/>
              </a:spcBef>
              <a:spcAft>
                <a:spcPts val="0"/>
              </a:spcAft>
            </a:pPr>
            <a:r>
              <a:rPr lang="en-GB" sz="2000" b="0" i="0" u="none" strike="noStrike" dirty="0">
                <a:solidFill>
                  <a:srgbClr val="000000"/>
                </a:solidFill>
                <a:effectLst/>
                <a:latin typeface="Calibri" panose="020F0502020204030204" pitchFamily="34" charset="0"/>
              </a:rPr>
              <a:t>Compétence Entrecomp impliquée : </a:t>
            </a:r>
            <a:r>
              <a:rPr lang="en-GB" sz="2000" b="1" i="0" u="none" strike="noStrike" dirty="0">
                <a:solidFill>
                  <a:srgbClr val="9900CC"/>
                </a:solidFill>
                <a:effectLst/>
                <a:latin typeface="Calibri" panose="020F0502020204030204" pitchFamily="34" charset="0"/>
              </a:rPr>
              <a:t>Passer à l'action-&gt;Gérer l'ambiguïté, l'incertitude, le risque/Ressources : Conscience de soi et efficacité personnelle </a:t>
            </a:r>
            <a:r>
              <a:rPr lang="en-GB" sz="2000" b="0" i="0" u="none" strike="noStrike" dirty="0">
                <a:solidFill>
                  <a:srgbClr val="000000"/>
                </a:solidFill>
                <a:effectLst/>
                <a:latin typeface="Calibri" panose="020F0502020204030204" pitchFamily="34" charset="0"/>
              </a:rPr>
              <a:t>+ Compétence DigComp : </a:t>
            </a:r>
            <a:r>
              <a:rPr lang="en-GB" sz="2000" b="1" i="0" u="none" strike="noStrike" dirty="0">
                <a:solidFill>
                  <a:srgbClr val="9900CC"/>
                </a:solidFill>
                <a:effectLst/>
                <a:latin typeface="Calibri" panose="020F0502020204030204" pitchFamily="34" charset="0"/>
              </a:rPr>
              <a:t>Sécurité</a:t>
            </a:r>
          </a:p>
        </p:txBody>
      </p:sp>
      <p:cxnSp>
        <p:nvCxnSpPr>
          <p:cNvPr id="43" name="Conector recto de flecha 42">
            <a:extLst>
              <a:ext uri="{FF2B5EF4-FFF2-40B4-BE49-F238E27FC236}">
                <a16:creationId xmlns:a16="http://schemas.microsoft.com/office/drawing/2014/main" id="{39E62859-F69D-2644-02A8-66914B31EFDB}"/>
              </a:ext>
            </a:extLst>
          </p:cNvPr>
          <p:cNvCxnSpPr/>
          <p:nvPr/>
        </p:nvCxnSpPr>
        <p:spPr>
          <a:xfrm>
            <a:off x="8634204" y="3924300"/>
            <a:ext cx="781523"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ángulo 47">
            <a:extLst>
              <a:ext uri="{FF2B5EF4-FFF2-40B4-BE49-F238E27FC236}">
                <a16:creationId xmlns:a16="http://schemas.microsoft.com/office/drawing/2014/main" id="{C7A04E02-B14A-16EA-B0A3-13D790BFDF81}"/>
              </a:ext>
            </a:extLst>
          </p:cNvPr>
          <p:cNvSpPr/>
          <p:nvPr/>
        </p:nvSpPr>
        <p:spPr>
          <a:xfrm>
            <a:off x="9677400" y="3366101"/>
            <a:ext cx="6934200" cy="88217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ángulo 48">
            <a:extLst>
              <a:ext uri="{FF2B5EF4-FFF2-40B4-BE49-F238E27FC236}">
                <a16:creationId xmlns:a16="http://schemas.microsoft.com/office/drawing/2014/main" id="{170F0FF3-B01E-A1CE-D67B-FCD78C4FF87A}"/>
              </a:ext>
            </a:extLst>
          </p:cNvPr>
          <p:cNvSpPr/>
          <p:nvPr/>
        </p:nvSpPr>
        <p:spPr>
          <a:xfrm>
            <a:off x="9119665" y="4533900"/>
            <a:ext cx="6934200" cy="1066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ángulo 49">
            <a:extLst>
              <a:ext uri="{FF2B5EF4-FFF2-40B4-BE49-F238E27FC236}">
                <a16:creationId xmlns:a16="http://schemas.microsoft.com/office/drawing/2014/main" id="{A3E5DAC5-A3DD-85D6-5BD0-1DF441A3FBD5}"/>
              </a:ext>
            </a:extLst>
          </p:cNvPr>
          <p:cNvSpPr/>
          <p:nvPr/>
        </p:nvSpPr>
        <p:spPr>
          <a:xfrm>
            <a:off x="8066606" y="5905808"/>
            <a:ext cx="6934200" cy="10664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ángulo 50">
            <a:extLst>
              <a:ext uri="{FF2B5EF4-FFF2-40B4-BE49-F238E27FC236}">
                <a16:creationId xmlns:a16="http://schemas.microsoft.com/office/drawing/2014/main" id="{0CC47F23-E290-5CBE-244C-F00AF178E7BD}"/>
              </a:ext>
            </a:extLst>
          </p:cNvPr>
          <p:cNvSpPr/>
          <p:nvPr/>
        </p:nvSpPr>
        <p:spPr>
          <a:xfrm>
            <a:off x="8932857" y="7353300"/>
            <a:ext cx="7102894" cy="127984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Conector recto de flecha 51">
            <a:extLst>
              <a:ext uri="{FF2B5EF4-FFF2-40B4-BE49-F238E27FC236}">
                <a16:creationId xmlns:a16="http://schemas.microsoft.com/office/drawing/2014/main" id="{A5AA818F-A427-8545-9B47-6FF42E375059}"/>
              </a:ext>
            </a:extLst>
          </p:cNvPr>
          <p:cNvCxnSpPr/>
          <p:nvPr/>
        </p:nvCxnSpPr>
        <p:spPr>
          <a:xfrm>
            <a:off x="8097086" y="5219700"/>
            <a:ext cx="781523"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a:extLst>
              <a:ext uri="{FF2B5EF4-FFF2-40B4-BE49-F238E27FC236}">
                <a16:creationId xmlns:a16="http://schemas.microsoft.com/office/drawing/2014/main" id="{3A748B6F-B8F4-3A63-A0C4-BF3DFDB0DDEA}"/>
              </a:ext>
            </a:extLst>
          </p:cNvPr>
          <p:cNvCxnSpPr/>
          <p:nvPr/>
        </p:nvCxnSpPr>
        <p:spPr>
          <a:xfrm>
            <a:off x="7438179" y="6210300"/>
            <a:ext cx="781523"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261A7104-A83A-BE93-E580-F8C8138D4EB8}"/>
              </a:ext>
            </a:extLst>
          </p:cNvPr>
          <p:cNvCxnSpPr>
            <a:cxnSpLocks/>
          </p:cNvCxnSpPr>
          <p:nvPr/>
        </p:nvCxnSpPr>
        <p:spPr>
          <a:xfrm flipV="1">
            <a:off x="7828941" y="8303597"/>
            <a:ext cx="829848" cy="8808"/>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ector recto de flecha 60">
            <a:extLst>
              <a:ext uri="{FF2B5EF4-FFF2-40B4-BE49-F238E27FC236}">
                <a16:creationId xmlns:a16="http://schemas.microsoft.com/office/drawing/2014/main" id="{9695E8F6-0E3B-9A7D-1494-2129D09C18F6}"/>
              </a:ext>
            </a:extLst>
          </p:cNvPr>
          <p:cNvCxnSpPr>
            <a:cxnSpLocks/>
          </p:cNvCxnSpPr>
          <p:nvPr/>
        </p:nvCxnSpPr>
        <p:spPr>
          <a:xfrm>
            <a:off x="7794351" y="7501212"/>
            <a:ext cx="825837" cy="9605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600200" y="3810000"/>
            <a:ext cx="15244141" cy="5693866"/>
          </a:xfrm>
          <a:prstGeom prst="rect">
            <a:avLst/>
          </a:prstGeom>
          <a:noFill/>
        </p:spPr>
        <p:txBody>
          <a:bodyPr wrap="square" rtlCol="0">
            <a:spAutoFit/>
          </a:bodyPr>
          <a:lstStyle/>
          <a:p>
            <a:pPr marL="514350" indent="-514350">
              <a:buFont typeface="+mj-lt"/>
              <a:buAutoNum type="arabicPeriod" startAt="4"/>
              <a:defRPr/>
            </a:pPr>
            <a:r>
              <a:rPr lang="en-GB" sz="2800" b="1" dirty="0" err="1">
                <a:effectLst/>
                <a:latin typeface="+mj-lt"/>
              </a:rPr>
              <a:t>Maintenez</a:t>
            </a:r>
            <a:r>
              <a:rPr lang="en-GB" sz="2800" b="1" dirty="0">
                <a:effectLst/>
                <a:latin typeface="+mj-lt"/>
              </a:rPr>
              <a:t> </a:t>
            </a:r>
            <a:r>
              <a:rPr lang="en-GB" sz="2800" b="1" dirty="0" err="1">
                <a:effectLst/>
                <a:latin typeface="+mj-lt"/>
              </a:rPr>
              <a:t>votre</a:t>
            </a:r>
            <a:r>
              <a:rPr lang="en-GB" sz="2800" b="1" dirty="0">
                <a:effectLst/>
                <a:latin typeface="+mj-lt"/>
              </a:rPr>
              <a:t> antivirus et </a:t>
            </a:r>
            <a:r>
              <a:rPr lang="en-GB" sz="2800" b="1" dirty="0" err="1">
                <a:effectLst/>
                <a:latin typeface="+mj-lt"/>
              </a:rPr>
              <a:t>vos</a:t>
            </a:r>
            <a:r>
              <a:rPr lang="en-GB" sz="2800" b="1" dirty="0">
                <a:effectLst/>
                <a:latin typeface="+mj-lt"/>
              </a:rPr>
              <a:t> </a:t>
            </a:r>
            <a:r>
              <a:rPr lang="en-GB" sz="2800" b="1" dirty="0" err="1">
                <a:effectLst/>
                <a:latin typeface="+mj-lt"/>
              </a:rPr>
              <a:t>différentes</a:t>
            </a:r>
            <a:r>
              <a:rPr lang="en-GB" sz="2800" b="1" dirty="0">
                <a:effectLst/>
                <a:latin typeface="+mj-lt"/>
              </a:rPr>
              <a:t> applications à jour</a:t>
            </a:r>
            <a:r>
              <a:rPr lang="en-GB" sz="2800" dirty="0">
                <a:effectLst/>
                <a:latin typeface="+mj-lt"/>
              </a:rPr>
              <a:t>. Le monde </a:t>
            </a:r>
            <a:r>
              <a:rPr lang="en-GB" sz="2800" dirty="0" err="1">
                <a:effectLst/>
                <a:latin typeface="+mj-lt"/>
              </a:rPr>
              <a:t>technologique</a:t>
            </a:r>
            <a:r>
              <a:rPr lang="en-GB" sz="2800" dirty="0">
                <a:effectLst/>
                <a:latin typeface="+mj-lt"/>
              </a:rPr>
              <a:t> </a:t>
            </a:r>
            <a:r>
              <a:rPr lang="en-GB" sz="2800" dirty="0" err="1">
                <a:effectLst/>
                <a:latin typeface="+mj-lt"/>
              </a:rPr>
              <a:t>est</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constante</a:t>
            </a:r>
            <a:r>
              <a:rPr lang="en-GB" sz="2800" dirty="0">
                <a:effectLst/>
                <a:latin typeface="+mj-lt"/>
              </a:rPr>
              <a:t> </a:t>
            </a:r>
            <a:r>
              <a:rPr lang="en-GB" sz="2800" dirty="0" err="1">
                <a:effectLst/>
                <a:latin typeface="+mj-lt"/>
              </a:rPr>
              <a:t>évolution</a:t>
            </a:r>
            <a:r>
              <a:rPr lang="en-GB" sz="2800" dirty="0">
                <a:effectLst/>
                <a:latin typeface="+mj-lt"/>
              </a:rPr>
              <a:t> et la </a:t>
            </a:r>
            <a:r>
              <a:rPr lang="en-GB" sz="2800" dirty="0" err="1">
                <a:effectLst/>
                <a:latin typeface="+mj-lt"/>
              </a:rPr>
              <a:t>cybercriminalité</a:t>
            </a:r>
            <a:r>
              <a:rPr lang="en-GB" sz="2800" dirty="0">
                <a:effectLst/>
                <a:latin typeface="+mj-lt"/>
              </a:rPr>
              <a:t> </a:t>
            </a:r>
            <a:r>
              <a:rPr lang="en-GB" sz="2800" dirty="0" err="1">
                <a:effectLst/>
                <a:latin typeface="+mj-lt"/>
              </a:rPr>
              <a:t>n'est</a:t>
            </a:r>
            <a:r>
              <a:rPr lang="en-GB" sz="2800" dirty="0">
                <a:effectLst/>
                <a:latin typeface="+mj-lt"/>
              </a:rPr>
              <a:t> pas </a:t>
            </a:r>
            <a:r>
              <a:rPr lang="en-GB" sz="2800" dirty="0" err="1">
                <a:effectLst/>
                <a:latin typeface="+mj-lt"/>
              </a:rPr>
              <a:t>en</a:t>
            </a:r>
            <a:r>
              <a:rPr lang="en-GB" sz="2800" dirty="0">
                <a:effectLst/>
                <a:latin typeface="+mj-lt"/>
              </a:rPr>
              <a:t> </a:t>
            </a:r>
            <a:r>
              <a:rPr lang="en-GB" sz="2800" dirty="0" err="1">
                <a:effectLst/>
                <a:latin typeface="+mj-lt"/>
              </a:rPr>
              <a:t>reste</a:t>
            </a:r>
            <a:r>
              <a:rPr lang="en-GB" sz="2800" dirty="0">
                <a:effectLst/>
                <a:latin typeface="+mj-lt"/>
              </a:rPr>
              <a:t>. Pour </a:t>
            </a:r>
            <a:r>
              <a:rPr lang="en-GB" sz="2800" dirty="0" err="1">
                <a:effectLst/>
                <a:latin typeface="+mj-lt"/>
              </a:rPr>
              <a:t>garantir</a:t>
            </a:r>
            <a:r>
              <a:rPr lang="en-GB" sz="2800" dirty="0">
                <a:effectLst/>
                <a:latin typeface="+mj-lt"/>
              </a:rPr>
              <a:t> </a:t>
            </a:r>
            <a:r>
              <a:rPr lang="en-GB" sz="2800" dirty="0" err="1">
                <a:effectLst/>
                <a:latin typeface="+mj-lt"/>
              </a:rPr>
              <a:t>notre</a:t>
            </a:r>
            <a:r>
              <a:rPr lang="en-GB" sz="2800" dirty="0">
                <a:effectLst/>
                <a:latin typeface="+mj-lt"/>
              </a:rPr>
              <a:t> </a:t>
            </a:r>
            <a:r>
              <a:rPr lang="en-GB" sz="2800" dirty="0" err="1">
                <a:effectLst/>
                <a:latin typeface="+mj-lt"/>
              </a:rPr>
              <a:t>sécurité</a:t>
            </a:r>
            <a:r>
              <a:rPr lang="en-GB" sz="2800" dirty="0">
                <a:effectLst/>
                <a:latin typeface="+mj-lt"/>
              </a:rPr>
              <a:t>, nous </a:t>
            </a:r>
            <a:r>
              <a:rPr lang="en-GB" sz="2800" dirty="0" err="1">
                <a:effectLst/>
                <a:latin typeface="+mj-lt"/>
              </a:rPr>
              <a:t>devons</a:t>
            </a:r>
            <a:r>
              <a:rPr lang="en-GB" sz="2800" dirty="0">
                <a:effectLst/>
                <a:latin typeface="+mj-lt"/>
              </a:rPr>
              <a:t> </a:t>
            </a:r>
            <a:r>
              <a:rPr lang="en-GB" sz="2800" dirty="0" err="1">
                <a:effectLst/>
                <a:latin typeface="+mj-lt"/>
              </a:rPr>
              <a:t>maintenir</a:t>
            </a:r>
            <a:r>
              <a:rPr lang="en-GB" sz="2800" dirty="0">
                <a:effectLst/>
                <a:latin typeface="+mj-lt"/>
              </a:rPr>
              <a:t> </a:t>
            </a:r>
            <a:r>
              <a:rPr lang="en-GB" sz="2800" dirty="0" err="1">
                <a:effectLst/>
                <a:latin typeface="+mj-lt"/>
              </a:rPr>
              <a:t>nos</a:t>
            </a:r>
            <a:r>
              <a:rPr lang="en-GB" sz="2800" dirty="0">
                <a:effectLst/>
                <a:latin typeface="+mj-lt"/>
              </a:rPr>
              <a:t> </a:t>
            </a:r>
            <a:r>
              <a:rPr lang="en-GB" sz="2800" dirty="0" err="1">
                <a:effectLst/>
                <a:latin typeface="+mj-lt"/>
              </a:rPr>
              <a:t>logiciels</a:t>
            </a:r>
            <a:r>
              <a:rPr lang="en-GB" sz="2800" dirty="0">
                <a:effectLst/>
                <a:latin typeface="+mj-lt"/>
              </a:rPr>
              <a:t> à jour : </a:t>
            </a:r>
            <a:r>
              <a:rPr lang="en-GB" sz="2800" dirty="0" err="1">
                <a:effectLst/>
                <a:latin typeface="+mj-lt"/>
              </a:rPr>
              <a:t>c'est</a:t>
            </a:r>
            <a:r>
              <a:rPr lang="en-GB" sz="2800" dirty="0">
                <a:effectLst/>
                <a:latin typeface="+mj-lt"/>
              </a:rPr>
              <a:t> le </a:t>
            </a:r>
            <a:r>
              <a:rPr lang="en-GB" sz="2800" dirty="0" err="1">
                <a:effectLst/>
                <a:latin typeface="+mj-lt"/>
              </a:rPr>
              <a:t>seul</a:t>
            </a:r>
            <a:r>
              <a:rPr lang="en-GB" sz="2800" dirty="0">
                <a:effectLst/>
                <a:latin typeface="+mj-lt"/>
              </a:rPr>
              <a:t> </a:t>
            </a:r>
            <a:r>
              <a:rPr lang="en-GB" sz="2800" dirty="0" err="1">
                <a:effectLst/>
                <a:latin typeface="+mj-lt"/>
              </a:rPr>
              <a:t>moyen</a:t>
            </a:r>
            <a:r>
              <a:rPr lang="en-GB" sz="2800" dirty="0">
                <a:effectLst/>
                <a:latin typeface="+mj-lt"/>
              </a:rPr>
              <a:t> de </a:t>
            </a:r>
            <a:r>
              <a:rPr lang="en-GB" sz="2800" dirty="0" err="1">
                <a:effectLst/>
                <a:latin typeface="+mj-lt"/>
              </a:rPr>
              <a:t>bloquer</a:t>
            </a:r>
            <a:r>
              <a:rPr lang="en-GB" sz="2800" dirty="0">
                <a:effectLst/>
                <a:latin typeface="+mj-lt"/>
              </a:rPr>
              <a:t> les </a:t>
            </a:r>
            <a:r>
              <a:rPr lang="en-GB" sz="2800" dirty="0" err="1">
                <a:effectLst/>
                <a:latin typeface="+mj-lt"/>
              </a:rPr>
              <a:t>nouvelles</a:t>
            </a:r>
            <a:r>
              <a:rPr lang="en-GB" sz="2800" dirty="0">
                <a:effectLst/>
                <a:latin typeface="+mj-lt"/>
              </a:rPr>
              <a:t> menaces</a:t>
            </a:r>
            <a:r>
              <a:rPr lang="en-US" altLang="es-ES" sz="2800" dirty="0">
                <a:latin typeface="+mj-lt"/>
                <a:ea typeface="Microsoft Sans Serif" panose="020B0604020202020204" pitchFamily="34" charset="0"/>
                <a:cs typeface="Microsoft Sans Serif" panose="020B0604020202020204" pitchFamily="34" charset="0"/>
              </a:rPr>
              <a:t>.</a:t>
            </a:r>
          </a:p>
          <a:p>
            <a:pPr marL="514350" indent="-514350">
              <a:buFont typeface="+mj-lt"/>
              <a:buAutoNum type="arabicPeriod" startAt="4"/>
              <a:defRPr/>
            </a:pPr>
            <a:r>
              <a:rPr lang="en-GB" sz="2800" b="1" dirty="0" err="1">
                <a:effectLst/>
                <a:latin typeface="+mj-lt"/>
              </a:rPr>
              <a:t>Cryptez</a:t>
            </a:r>
            <a:r>
              <a:rPr lang="en-GB" sz="2800" b="1" dirty="0">
                <a:effectLst/>
                <a:latin typeface="+mj-lt"/>
              </a:rPr>
              <a:t> </a:t>
            </a:r>
            <a:r>
              <a:rPr lang="en-GB" sz="2800" b="1" dirty="0" err="1">
                <a:effectLst/>
                <a:latin typeface="+mj-lt"/>
              </a:rPr>
              <a:t>vos</a:t>
            </a:r>
            <a:r>
              <a:rPr lang="en-GB" sz="2800" b="1" dirty="0">
                <a:effectLst/>
                <a:latin typeface="+mj-lt"/>
              </a:rPr>
              <a:t> </a:t>
            </a:r>
            <a:r>
              <a:rPr lang="en-GB" sz="2800" b="1" dirty="0" err="1">
                <a:effectLst/>
                <a:latin typeface="+mj-lt"/>
              </a:rPr>
              <a:t>données</a:t>
            </a:r>
            <a:r>
              <a:rPr lang="en-GB" sz="2800" dirty="0">
                <a:effectLst/>
                <a:latin typeface="+mj-lt"/>
              </a:rPr>
              <a:t>. Il </a:t>
            </a:r>
            <a:r>
              <a:rPr lang="en-GB" sz="2800" dirty="0" err="1">
                <a:effectLst/>
                <a:latin typeface="+mj-lt"/>
              </a:rPr>
              <a:t>s'agit</a:t>
            </a:r>
            <a:r>
              <a:rPr lang="en-GB" sz="2800" dirty="0">
                <a:effectLst/>
                <a:latin typeface="+mj-lt"/>
              </a:rPr>
              <a:t> de </a:t>
            </a:r>
            <a:r>
              <a:rPr lang="en-GB" sz="2800" dirty="0" err="1">
                <a:effectLst/>
                <a:latin typeface="+mj-lt"/>
              </a:rPr>
              <a:t>convertir</a:t>
            </a:r>
            <a:r>
              <a:rPr lang="en-GB" sz="2800" dirty="0">
                <a:effectLst/>
                <a:latin typeface="+mj-lt"/>
              </a:rPr>
              <a:t> un </a:t>
            </a:r>
            <a:r>
              <a:rPr lang="en-GB" sz="2800" dirty="0" err="1">
                <a:effectLst/>
                <a:latin typeface="+mj-lt"/>
              </a:rPr>
              <a:t>texte</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clair</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texte</a:t>
            </a:r>
            <a:r>
              <a:rPr lang="en-GB" sz="2800" dirty="0">
                <a:effectLst/>
                <a:latin typeface="+mj-lt"/>
              </a:rPr>
              <a:t> </a:t>
            </a:r>
            <a:r>
              <a:rPr lang="en-GB" sz="2800" dirty="0" err="1">
                <a:effectLst/>
                <a:latin typeface="+mj-lt"/>
              </a:rPr>
              <a:t>chiffré</a:t>
            </a:r>
            <a:r>
              <a:rPr lang="en-GB" sz="2800" dirty="0">
                <a:effectLst/>
                <a:latin typeface="+mj-lt"/>
              </a:rPr>
              <a:t> (</a:t>
            </a:r>
            <a:r>
              <a:rPr lang="en-GB" sz="2800" dirty="0" err="1">
                <a:effectLst/>
                <a:latin typeface="+mj-lt"/>
              </a:rPr>
              <a:t>illisible</a:t>
            </a:r>
            <a:r>
              <a:rPr lang="en-GB" sz="2800" dirty="0">
                <a:effectLst/>
                <a:latin typeface="+mj-lt"/>
              </a:rPr>
              <a:t>). </a:t>
            </a:r>
            <a:r>
              <a:rPr lang="en-GB" sz="2800" dirty="0" err="1">
                <a:effectLst/>
                <a:latin typeface="+mj-lt"/>
              </a:rPr>
              <a:t>Protégez</a:t>
            </a:r>
            <a:r>
              <a:rPr lang="en-GB" sz="2800" dirty="0">
                <a:effectLst/>
                <a:latin typeface="+mj-lt"/>
              </a:rPr>
              <a:t> </a:t>
            </a:r>
            <a:r>
              <a:rPr lang="en-GB" sz="2800" dirty="0" err="1">
                <a:effectLst/>
                <a:latin typeface="+mj-lt"/>
              </a:rPr>
              <a:t>vos</a:t>
            </a:r>
            <a:r>
              <a:rPr lang="en-GB" sz="2800" dirty="0">
                <a:effectLst/>
                <a:latin typeface="+mj-lt"/>
              </a:rPr>
              <a:t> </a:t>
            </a:r>
            <a:r>
              <a:rPr lang="en-GB" sz="2800" dirty="0" err="1">
                <a:effectLst/>
                <a:latin typeface="+mj-lt"/>
              </a:rPr>
              <a:t>informations</a:t>
            </a:r>
            <a:r>
              <a:rPr lang="en-GB" sz="2800" dirty="0">
                <a:effectLst/>
                <a:latin typeface="+mj-lt"/>
              </a:rPr>
              <a:t> </a:t>
            </a:r>
            <a:r>
              <a:rPr lang="en-GB" sz="2800" dirty="0" err="1">
                <a:effectLst/>
                <a:latin typeface="+mj-lt"/>
              </a:rPr>
              <a:t>confidentielles</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cryptant</a:t>
            </a:r>
            <a:r>
              <a:rPr lang="en-GB" sz="2800" dirty="0">
                <a:effectLst/>
                <a:latin typeface="+mj-lt"/>
              </a:rPr>
              <a:t> </a:t>
            </a:r>
            <a:r>
              <a:rPr lang="en-GB" sz="2800" dirty="0" err="1">
                <a:effectLst/>
                <a:latin typeface="+mj-lt"/>
              </a:rPr>
              <a:t>vos</a:t>
            </a:r>
            <a:r>
              <a:rPr lang="en-GB" sz="2800" dirty="0">
                <a:effectLst/>
                <a:latin typeface="+mj-lt"/>
              </a:rPr>
              <a:t> </a:t>
            </a:r>
            <a:r>
              <a:rPr lang="en-GB" sz="2800" dirty="0" err="1">
                <a:effectLst/>
                <a:latin typeface="+mj-lt"/>
              </a:rPr>
              <a:t>données</a:t>
            </a:r>
            <a:r>
              <a:rPr lang="en-GB" sz="2800" dirty="0">
                <a:effectLst/>
                <a:latin typeface="+mj-lt"/>
              </a:rPr>
              <a:t>, de </a:t>
            </a:r>
            <a:r>
              <a:rPr lang="en-GB" sz="2800" dirty="0" err="1">
                <a:effectLst/>
                <a:latin typeface="+mj-lt"/>
              </a:rPr>
              <a:t>sorte</a:t>
            </a:r>
            <a:r>
              <a:rPr lang="en-GB" sz="2800" dirty="0">
                <a:effectLst/>
                <a:latin typeface="+mj-lt"/>
              </a:rPr>
              <a:t> que </a:t>
            </a:r>
            <a:r>
              <a:rPr lang="en-GB" sz="2800" dirty="0" err="1">
                <a:effectLst/>
                <a:latin typeface="+mj-lt"/>
              </a:rPr>
              <a:t>seules</a:t>
            </a:r>
            <a:r>
              <a:rPr lang="en-GB" sz="2800" dirty="0">
                <a:effectLst/>
                <a:latin typeface="+mj-lt"/>
              </a:rPr>
              <a:t> les </a:t>
            </a:r>
            <a:r>
              <a:rPr lang="en-GB" sz="2800" dirty="0" err="1">
                <a:effectLst/>
                <a:latin typeface="+mj-lt"/>
              </a:rPr>
              <a:t>personnes</a:t>
            </a:r>
            <a:r>
              <a:rPr lang="en-GB" sz="2800" dirty="0">
                <a:effectLst/>
                <a:latin typeface="+mj-lt"/>
              </a:rPr>
              <a:t> </a:t>
            </a:r>
            <a:r>
              <a:rPr lang="en-GB" sz="2800" dirty="0" err="1">
                <a:effectLst/>
                <a:latin typeface="+mj-lt"/>
              </a:rPr>
              <a:t>possédant</a:t>
            </a:r>
            <a:r>
              <a:rPr lang="en-GB" sz="2800" dirty="0">
                <a:effectLst/>
                <a:latin typeface="+mj-lt"/>
              </a:rPr>
              <a:t> la bonne </a:t>
            </a:r>
            <a:r>
              <a:rPr lang="en-GB" sz="2800" dirty="0" err="1">
                <a:effectLst/>
                <a:latin typeface="+mj-lt"/>
              </a:rPr>
              <a:t>clé</a:t>
            </a:r>
            <a:r>
              <a:rPr lang="en-GB" sz="2800" dirty="0">
                <a:effectLst/>
                <a:latin typeface="+mj-lt"/>
              </a:rPr>
              <a:t> </a:t>
            </a:r>
            <a:r>
              <a:rPr lang="en-GB" sz="2800" dirty="0" err="1">
                <a:effectLst/>
                <a:latin typeface="+mj-lt"/>
              </a:rPr>
              <a:t>puissent</a:t>
            </a:r>
            <a:r>
              <a:rPr lang="en-GB" sz="2800" dirty="0">
                <a:effectLst/>
                <a:latin typeface="+mj-lt"/>
              </a:rPr>
              <a:t> les </a:t>
            </a:r>
            <a:r>
              <a:rPr lang="en-GB" sz="2800" dirty="0" err="1">
                <a:effectLst/>
                <a:latin typeface="+mj-lt"/>
              </a:rPr>
              <a:t>décrypter</a:t>
            </a:r>
            <a:r>
              <a:rPr lang="en-US" sz="2800" dirty="0">
                <a:effectLst/>
                <a:latin typeface="+mj-lt"/>
                <a:ea typeface="Microsoft Sans Serif" panose="020B0604020202020204" pitchFamily="34" charset="0"/>
                <a:cs typeface="Microsoft Sans Serif" panose="020B0604020202020204" pitchFamily="34" charset="0"/>
              </a:rPr>
              <a:t>.</a:t>
            </a:r>
          </a:p>
          <a:p>
            <a:pPr marL="514350" indent="-514350">
              <a:buFont typeface="+mj-lt"/>
              <a:buAutoNum type="arabicPeriod" startAt="4"/>
              <a:defRPr/>
            </a:pPr>
            <a:r>
              <a:rPr lang="en-GB" sz="2800" b="1" dirty="0" err="1">
                <a:effectLst/>
                <a:latin typeface="+mj-lt"/>
              </a:rPr>
              <a:t>Créez</a:t>
            </a:r>
            <a:r>
              <a:rPr lang="en-GB" sz="2800" b="1" dirty="0">
                <a:effectLst/>
                <a:latin typeface="+mj-lt"/>
              </a:rPr>
              <a:t> des mots de </a:t>
            </a:r>
            <a:r>
              <a:rPr lang="en-GB" sz="2800" b="1" dirty="0" err="1">
                <a:effectLst/>
                <a:latin typeface="+mj-lt"/>
              </a:rPr>
              <a:t>passe</a:t>
            </a:r>
            <a:r>
              <a:rPr lang="en-GB" sz="2800" b="1" dirty="0">
                <a:effectLst/>
                <a:latin typeface="+mj-lt"/>
              </a:rPr>
              <a:t> </a:t>
            </a:r>
            <a:r>
              <a:rPr lang="en-GB" sz="2800" b="1" dirty="0" err="1">
                <a:effectLst/>
                <a:latin typeface="+mj-lt"/>
              </a:rPr>
              <a:t>solides</a:t>
            </a:r>
            <a:r>
              <a:rPr lang="en-GB" sz="2800" dirty="0">
                <a:effectLst/>
                <a:latin typeface="+mj-lt"/>
              </a:rPr>
              <a:t>. Les mots de </a:t>
            </a:r>
            <a:r>
              <a:rPr lang="en-GB" sz="2800" dirty="0" err="1">
                <a:effectLst/>
                <a:latin typeface="+mj-lt"/>
              </a:rPr>
              <a:t>passe</a:t>
            </a:r>
            <a:r>
              <a:rPr lang="en-GB" sz="2800" dirty="0">
                <a:effectLst/>
                <a:latin typeface="+mj-lt"/>
              </a:rPr>
              <a:t> </a:t>
            </a:r>
            <a:r>
              <a:rPr lang="en-GB" sz="2800" dirty="0" err="1">
                <a:effectLst/>
                <a:latin typeface="+mj-lt"/>
              </a:rPr>
              <a:t>sécurisés</a:t>
            </a:r>
            <a:r>
              <a:rPr lang="en-GB" sz="2800" dirty="0">
                <a:effectLst/>
                <a:latin typeface="+mj-lt"/>
              </a:rPr>
              <a:t> ne </a:t>
            </a:r>
            <a:r>
              <a:rPr lang="en-GB" sz="2800" dirty="0" err="1">
                <a:effectLst/>
                <a:latin typeface="+mj-lt"/>
              </a:rPr>
              <a:t>contiennent</a:t>
            </a:r>
            <a:r>
              <a:rPr lang="en-GB" sz="2800" dirty="0">
                <a:effectLst/>
                <a:latin typeface="+mj-lt"/>
              </a:rPr>
              <a:t> pas </a:t>
            </a:r>
            <a:r>
              <a:rPr lang="en-GB" sz="2800" dirty="0" err="1">
                <a:effectLst/>
                <a:latin typeface="+mj-lt"/>
              </a:rPr>
              <a:t>d'informations</a:t>
            </a:r>
            <a:r>
              <a:rPr lang="en-GB" sz="2800" dirty="0">
                <a:effectLst/>
                <a:latin typeface="+mj-lt"/>
              </a:rPr>
              <a:t> </a:t>
            </a:r>
            <a:r>
              <a:rPr lang="en-GB" sz="2800" dirty="0" err="1">
                <a:effectLst/>
                <a:latin typeface="+mj-lt"/>
              </a:rPr>
              <a:t>personnelles</a:t>
            </a:r>
            <a:r>
              <a:rPr lang="en-GB" sz="2800" dirty="0">
                <a:effectLst/>
                <a:latin typeface="+mj-lt"/>
              </a:rPr>
              <a:t> et </a:t>
            </a:r>
            <a:r>
              <a:rPr lang="en-GB" sz="2800" dirty="0" err="1">
                <a:effectLst/>
                <a:latin typeface="+mj-lt"/>
              </a:rPr>
              <a:t>comportent</a:t>
            </a:r>
            <a:r>
              <a:rPr lang="en-GB" sz="2800" dirty="0">
                <a:effectLst/>
                <a:latin typeface="+mj-lt"/>
              </a:rPr>
              <a:t> plus de 8 </a:t>
            </a:r>
            <a:r>
              <a:rPr lang="en-GB" sz="2800" dirty="0" err="1">
                <a:effectLst/>
                <a:latin typeface="+mj-lt"/>
              </a:rPr>
              <a:t>caractères</a:t>
            </a:r>
            <a:r>
              <a:rPr lang="en-GB" sz="2800" dirty="0">
                <a:effectLst/>
                <a:latin typeface="+mj-lt"/>
              </a:rPr>
              <a:t>, </a:t>
            </a:r>
            <a:r>
              <a:rPr lang="en-GB" sz="2800" dirty="0" err="1">
                <a:effectLst/>
                <a:latin typeface="+mj-lt"/>
              </a:rPr>
              <a:t>dont</a:t>
            </a:r>
            <a:r>
              <a:rPr lang="en-GB" sz="2800" dirty="0">
                <a:effectLst/>
                <a:latin typeface="+mj-lt"/>
              </a:rPr>
              <a:t> des majuscules, des </a:t>
            </a:r>
            <a:r>
              <a:rPr lang="en-GB" sz="2800" dirty="0" err="1">
                <a:effectLst/>
                <a:latin typeface="+mj-lt"/>
              </a:rPr>
              <a:t>minuscules</a:t>
            </a:r>
            <a:r>
              <a:rPr lang="en-GB" sz="2800" dirty="0">
                <a:effectLst/>
                <a:latin typeface="+mj-lt"/>
              </a:rPr>
              <a:t>, des </a:t>
            </a:r>
            <a:r>
              <a:rPr lang="en-GB" sz="2800" dirty="0" err="1">
                <a:effectLst/>
                <a:latin typeface="+mj-lt"/>
              </a:rPr>
              <a:t>chiffres</a:t>
            </a:r>
            <a:r>
              <a:rPr lang="en-GB" sz="2800" dirty="0">
                <a:effectLst/>
                <a:latin typeface="+mj-lt"/>
              </a:rPr>
              <a:t> et des </a:t>
            </a:r>
            <a:r>
              <a:rPr lang="en-GB" sz="2800" dirty="0" err="1">
                <a:effectLst/>
                <a:latin typeface="+mj-lt"/>
              </a:rPr>
              <a:t>caractères</a:t>
            </a:r>
            <a:r>
              <a:rPr lang="en-GB" sz="2800" dirty="0">
                <a:effectLst/>
                <a:latin typeface="+mj-lt"/>
              </a:rPr>
              <a:t> </a:t>
            </a:r>
            <a:r>
              <a:rPr lang="en-GB" sz="2800" dirty="0" err="1">
                <a:effectLst/>
                <a:latin typeface="+mj-lt"/>
              </a:rPr>
              <a:t>spéciaux</a:t>
            </a:r>
            <a:r>
              <a:rPr lang="en-GB" sz="2800" dirty="0">
                <a:effectLst/>
                <a:latin typeface="+mj-lt"/>
              </a:rPr>
              <a:t>. </a:t>
            </a:r>
            <a:r>
              <a:rPr lang="en-GB" sz="2800" dirty="0" err="1">
                <a:effectLst/>
                <a:latin typeface="+mj-lt"/>
              </a:rPr>
              <a:t>Utilisez</a:t>
            </a:r>
            <a:r>
              <a:rPr lang="en-GB" sz="2800" dirty="0">
                <a:effectLst/>
                <a:latin typeface="+mj-lt"/>
              </a:rPr>
              <a:t> </a:t>
            </a:r>
            <a:r>
              <a:rPr lang="en-GB" sz="2800" dirty="0" err="1">
                <a:effectLst/>
                <a:latin typeface="+mj-lt"/>
              </a:rPr>
              <a:t>différents</a:t>
            </a:r>
            <a:r>
              <a:rPr lang="en-GB" sz="2800" dirty="0">
                <a:effectLst/>
                <a:latin typeface="+mj-lt"/>
              </a:rPr>
              <a:t> mots de </a:t>
            </a:r>
            <a:r>
              <a:rPr lang="en-GB" sz="2800" dirty="0" err="1">
                <a:effectLst/>
                <a:latin typeface="+mj-lt"/>
              </a:rPr>
              <a:t>passe</a:t>
            </a:r>
            <a:r>
              <a:rPr lang="en-GB" sz="2800" dirty="0">
                <a:effectLst/>
                <a:latin typeface="+mj-lt"/>
              </a:rPr>
              <a:t> sur </a:t>
            </a:r>
            <a:r>
              <a:rPr lang="en-GB" sz="2800" dirty="0" err="1">
                <a:effectLst/>
                <a:latin typeface="+mj-lt"/>
              </a:rPr>
              <a:t>différentes</a:t>
            </a:r>
            <a:r>
              <a:rPr lang="en-GB" sz="2800" dirty="0">
                <a:effectLst/>
                <a:latin typeface="+mj-lt"/>
              </a:rPr>
              <a:t> </a:t>
            </a:r>
            <a:r>
              <a:rPr lang="en-GB" sz="2800" dirty="0" err="1">
                <a:effectLst/>
                <a:latin typeface="+mj-lt"/>
              </a:rPr>
              <a:t>plateformes</a:t>
            </a:r>
            <a:r>
              <a:rPr lang="en-GB" sz="2800" dirty="0">
                <a:effectLst/>
                <a:latin typeface="+mj-lt"/>
              </a:rPr>
              <a:t> pour </a:t>
            </a:r>
            <a:r>
              <a:rPr lang="en-GB" sz="2800" dirty="0" err="1">
                <a:effectLst/>
                <a:latin typeface="+mj-lt"/>
              </a:rPr>
              <a:t>éviter</a:t>
            </a:r>
            <a:r>
              <a:rPr lang="en-GB" sz="2800" dirty="0">
                <a:effectLst/>
                <a:latin typeface="+mj-lt"/>
              </a:rPr>
              <a:t> de les </a:t>
            </a:r>
            <a:r>
              <a:rPr lang="en-GB" sz="2800" dirty="0" err="1">
                <a:effectLst/>
                <a:latin typeface="+mj-lt"/>
              </a:rPr>
              <a:t>perdre</a:t>
            </a:r>
            <a:r>
              <a:rPr lang="en-GB" sz="2800" dirty="0">
                <a:effectLst/>
                <a:latin typeface="+mj-lt"/>
              </a:rPr>
              <a:t> </a:t>
            </a:r>
            <a:r>
              <a:rPr lang="en-GB" sz="2800" dirty="0" err="1">
                <a:effectLst/>
                <a:latin typeface="+mj-lt"/>
              </a:rPr>
              <a:t>tous</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cas</a:t>
            </a:r>
            <a:r>
              <a:rPr lang="en-GB" sz="2800" dirty="0">
                <a:effectLst/>
                <a:latin typeface="+mj-lt"/>
              </a:rPr>
              <a:t> de </a:t>
            </a:r>
            <a:r>
              <a:rPr lang="en-GB" sz="2800" dirty="0" err="1">
                <a:effectLst/>
                <a:latin typeface="+mj-lt"/>
              </a:rPr>
              <a:t>piratage</a:t>
            </a:r>
            <a:r>
              <a:rPr lang="en-GB" sz="2800" dirty="0">
                <a:effectLst/>
                <a:latin typeface="+mj-lt"/>
              </a:rPr>
              <a:t>. La </a:t>
            </a:r>
            <a:r>
              <a:rPr lang="en-GB" sz="2800" dirty="0" err="1">
                <a:effectLst/>
                <a:latin typeface="+mj-lt"/>
              </a:rPr>
              <a:t>plupart</a:t>
            </a:r>
            <a:r>
              <a:rPr lang="en-GB" sz="2800" dirty="0">
                <a:effectLst/>
                <a:latin typeface="+mj-lt"/>
              </a:rPr>
              <a:t> des </a:t>
            </a:r>
            <a:r>
              <a:rPr lang="en-GB" sz="2800" dirty="0" err="1">
                <a:effectLst/>
                <a:latin typeface="+mj-lt"/>
              </a:rPr>
              <a:t>plateformes</a:t>
            </a:r>
            <a:r>
              <a:rPr lang="en-GB" sz="2800" dirty="0">
                <a:effectLst/>
                <a:latin typeface="+mj-lt"/>
              </a:rPr>
              <a:t> </a:t>
            </a:r>
            <a:r>
              <a:rPr lang="en-GB" sz="2800" dirty="0" err="1">
                <a:effectLst/>
                <a:latin typeface="+mj-lt"/>
              </a:rPr>
              <a:t>proposent</a:t>
            </a:r>
            <a:r>
              <a:rPr lang="en-GB" sz="2800" dirty="0">
                <a:effectLst/>
                <a:latin typeface="+mj-lt"/>
              </a:rPr>
              <a:t> </a:t>
            </a:r>
            <a:r>
              <a:rPr lang="en-GB" sz="2800" dirty="0" err="1">
                <a:effectLst/>
                <a:latin typeface="+mj-lt"/>
              </a:rPr>
              <a:t>une</a:t>
            </a:r>
            <a:r>
              <a:rPr lang="en-GB" sz="2800" dirty="0">
                <a:effectLst/>
                <a:latin typeface="+mj-lt"/>
              </a:rPr>
              <a:t> connexion </a:t>
            </a:r>
            <a:r>
              <a:rPr lang="en-GB" sz="2800" dirty="0" err="1">
                <a:effectLst/>
                <a:latin typeface="+mj-lt"/>
              </a:rPr>
              <a:t>en</a:t>
            </a:r>
            <a:r>
              <a:rPr lang="en-GB" sz="2800" dirty="0">
                <a:effectLst/>
                <a:latin typeface="+mj-lt"/>
              </a:rPr>
              <a:t> </a:t>
            </a:r>
            <a:r>
              <a:rPr lang="en-GB" sz="2800" dirty="0" err="1">
                <a:effectLst/>
                <a:latin typeface="+mj-lt"/>
              </a:rPr>
              <a:t>deux</a:t>
            </a:r>
            <a:r>
              <a:rPr lang="en-GB" sz="2800" dirty="0">
                <a:effectLst/>
                <a:latin typeface="+mj-lt"/>
              </a:rPr>
              <a:t> </a:t>
            </a:r>
            <a:r>
              <a:rPr lang="en-GB" sz="2800" dirty="0" err="1">
                <a:effectLst/>
                <a:latin typeface="+mj-lt"/>
              </a:rPr>
              <a:t>étapes</a:t>
            </a:r>
            <a:r>
              <a:rPr lang="en-GB" sz="2800" dirty="0">
                <a:effectLst/>
                <a:latin typeface="+mj-lt"/>
              </a:rPr>
              <a:t> (qui </a:t>
            </a:r>
            <a:r>
              <a:rPr lang="en-GB" sz="2800" dirty="0" err="1">
                <a:effectLst/>
                <a:latin typeface="+mj-lt"/>
              </a:rPr>
              <a:t>offre</a:t>
            </a:r>
            <a:r>
              <a:rPr lang="en-GB" sz="2800" dirty="0">
                <a:effectLst/>
                <a:latin typeface="+mj-lt"/>
              </a:rPr>
              <a:t> </a:t>
            </a:r>
            <a:r>
              <a:rPr lang="en-GB" sz="2800" dirty="0" err="1">
                <a:effectLst/>
                <a:latin typeface="+mj-lt"/>
              </a:rPr>
              <a:t>une</a:t>
            </a:r>
            <a:r>
              <a:rPr lang="en-GB" sz="2800" dirty="0">
                <a:effectLst/>
                <a:latin typeface="+mj-lt"/>
              </a:rPr>
              <a:t> plus </a:t>
            </a:r>
            <a:r>
              <a:rPr lang="en-GB" sz="2800" dirty="0" err="1">
                <a:effectLst/>
                <a:latin typeface="+mj-lt"/>
              </a:rPr>
              <a:t>grande</a:t>
            </a:r>
            <a:r>
              <a:rPr lang="en-GB" sz="2800" dirty="0">
                <a:effectLst/>
                <a:latin typeface="+mj-lt"/>
              </a:rPr>
              <a:t> </a:t>
            </a:r>
            <a:r>
              <a:rPr lang="en-GB" sz="2800" dirty="0" err="1">
                <a:effectLst/>
                <a:latin typeface="+mj-lt"/>
              </a:rPr>
              <a:t>sécurité</a:t>
            </a:r>
            <a:r>
              <a:rPr lang="en-GB" sz="2800" dirty="0">
                <a:effectLst/>
                <a:latin typeface="+mj-lt"/>
              </a:rPr>
              <a:t>), </a:t>
            </a:r>
            <a:r>
              <a:rPr lang="en-GB" sz="2800" dirty="0" err="1">
                <a:effectLst/>
                <a:latin typeface="+mj-lt"/>
              </a:rPr>
              <a:t>ainsi</a:t>
            </a:r>
            <a:r>
              <a:rPr lang="en-GB" sz="2800" dirty="0">
                <a:effectLst/>
                <a:latin typeface="+mj-lt"/>
              </a:rPr>
              <a:t> que des </a:t>
            </a:r>
            <a:r>
              <a:rPr lang="en-GB" sz="2800" dirty="0" err="1">
                <a:effectLst/>
                <a:latin typeface="+mj-lt"/>
              </a:rPr>
              <a:t>méthodes</a:t>
            </a:r>
            <a:r>
              <a:rPr lang="en-GB" sz="2800" dirty="0">
                <a:effectLst/>
                <a:latin typeface="+mj-lt"/>
              </a:rPr>
              <a:t> de </a:t>
            </a:r>
            <a:r>
              <a:rPr lang="en-GB" sz="2800" dirty="0" err="1">
                <a:effectLst/>
                <a:latin typeface="+mj-lt"/>
              </a:rPr>
              <a:t>récupération</a:t>
            </a:r>
            <a:r>
              <a:rPr lang="en-GB" sz="2800" dirty="0">
                <a:effectLst/>
                <a:latin typeface="+mj-lt"/>
              </a:rPr>
              <a:t> du mot de </a:t>
            </a:r>
            <a:r>
              <a:rPr lang="en-GB" sz="2800" dirty="0" err="1">
                <a:effectLst/>
                <a:latin typeface="+mj-lt"/>
              </a:rPr>
              <a:t>passe</a:t>
            </a:r>
            <a:r>
              <a:rPr lang="en-GB" sz="2800" dirty="0">
                <a:effectLst/>
                <a:latin typeface="+mj-lt"/>
              </a:rPr>
              <a:t> </a:t>
            </a:r>
            <a:r>
              <a:rPr lang="en-GB" sz="2800" dirty="0" err="1">
                <a:effectLst/>
                <a:latin typeface="+mj-lt"/>
              </a:rPr>
              <a:t>en</a:t>
            </a:r>
            <a:r>
              <a:rPr lang="en-GB" sz="2800" dirty="0">
                <a:effectLst/>
                <a:latin typeface="+mj-lt"/>
              </a:rPr>
              <a:t> </a:t>
            </a:r>
            <a:r>
              <a:rPr lang="en-GB" sz="2800" dirty="0" err="1">
                <a:effectLst/>
                <a:latin typeface="+mj-lt"/>
              </a:rPr>
              <a:t>cas</a:t>
            </a:r>
            <a:r>
              <a:rPr lang="en-GB" sz="2800" dirty="0">
                <a:effectLst/>
                <a:latin typeface="+mj-lt"/>
              </a:rPr>
              <a:t> </a:t>
            </a:r>
            <a:r>
              <a:rPr lang="en-GB" sz="2800" dirty="0" err="1">
                <a:effectLst/>
                <a:latin typeface="+mj-lt"/>
              </a:rPr>
              <a:t>d'oubli</a:t>
            </a:r>
            <a:r>
              <a:rPr lang="en-US" sz="2800" dirty="0">
                <a:latin typeface="+mj-lt"/>
                <a:ea typeface="Microsoft Sans Serif" panose="020B0604020202020204" pitchFamily="34" charset="0"/>
                <a:cs typeface="Microsoft Sans Serif" panose="020B0604020202020204" pitchFamily="34" charset="0"/>
              </a:rPr>
              <a:t>.</a:t>
            </a:r>
          </a:p>
          <a:p>
            <a:pPr marL="514350" indent="-514350">
              <a:buFont typeface="+mj-lt"/>
              <a:buAutoNum type="arabicPeriod" startAt="4"/>
              <a:defRPr/>
            </a:pPr>
            <a:endParaRPr lang="en-US" altLang="es-ES" sz="2800" dirty="0">
              <a:latin typeface="+mj-lt"/>
              <a:ea typeface="Microsoft Sans Serif" panose="020B0604020202020204" pitchFamily="34" charset="0"/>
              <a:cs typeface="Microsoft Sans Serif" panose="020B0604020202020204" pitchFamily="34" charset="0"/>
            </a:endParaRPr>
          </a:p>
          <a:p>
            <a:pPr>
              <a:defRPr/>
            </a:pPr>
            <a:endParaRPr lang="en-US" altLang="es-ES" sz="2800"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Conseils en matière de cybersécurité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68912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D763D43-ECF3-50E5-340D-A6700D5A82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53" t="6499" r="3200" b="6870"/>
          <a:stretch/>
        </p:blipFill>
        <p:spPr>
          <a:xfrm>
            <a:off x="11322751" y="5905500"/>
            <a:ext cx="4878680" cy="2999166"/>
          </a:xfrm>
          <a:prstGeom prst="rect">
            <a:avLst/>
          </a:prstGeom>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4250085"/>
            <a:ext cx="8610600" cy="3539430"/>
          </a:xfrm>
          <a:prstGeom prst="rect">
            <a:avLst/>
          </a:prstGeom>
          <a:noFill/>
        </p:spPr>
        <p:txBody>
          <a:bodyPr wrap="square" rtlCol="0">
            <a:spAutoFit/>
          </a:bodyPr>
          <a:lstStyle/>
          <a:p>
            <a:pPr marL="514350" indent="-514350">
              <a:buFont typeface="+mj-lt"/>
              <a:buAutoNum type="arabicPeriod" startAt="7"/>
              <a:defRPr/>
            </a:pPr>
            <a:r>
              <a:rPr lang="en-GB" sz="2800" b="1" dirty="0">
                <a:effectLst/>
                <a:latin typeface="+mj-lt"/>
              </a:rPr>
              <a:t>Déconnectez-vous lorsque vous avez fini d'utiliser vos plateformes. </a:t>
            </a:r>
            <a:r>
              <a:rPr lang="en-GB" sz="2800" dirty="0">
                <a:effectLst/>
                <a:latin typeface="+mj-lt"/>
              </a:rPr>
              <a:t>Cela garantira votre sécurité en cas de vol physique ou de piratage</a:t>
            </a:r>
            <a:r>
              <a:rPr lang="en-US" altLang="es-ES" sz="2800" dirty="0">
                <a:latin typeface="+mj-lt"/>
                <a:ea typeface="Microsoft Sans Serif" panose="020B0604020202020204" pitchFamily="34" charset="0"/>
                <a:cs typeface="Microsoft Sans Serif" panose="020B0604020202020204" pitchFamily="34" charset="0"/>
              </a:rPr>
              <a:t>. </a:t>
            </a:r>
          </a:p>
          <a:p>
            <a:pPr marL="514350" indent="-514350">
              <a:buFont typeface="+mj-lt"/>
              <a:buAutoNum type="arabicPeriod" startAt="7"/>
              <a:defRPr/>
            </a:pPr>
            <a:endParaRPr lang="en-US" altLang="es-ES" sz="2800" b="1" dirty="0">
              <a:latin typeface="+mj-lt"/>
              <a:ea typeface="Microsoft Sans Serif" panose="020B0604020202020204" pitchFamily="34" charset="0"/>
              <a:cs typeface="Microsoft Sans Serif" panose="020B0604020202020204" pitchFamily="34" charset="0"/>
            </a:endParaRPr>
          </a:p>
          <a:p>
            <a:pPr marL="514350" indent="-514350">
              <a:buFont typeface="+mj-lt"/>
              <a:buAutoNum type="arabicPeriod" startAt="7"/>
              <a:defRPr/>
            </a:pPr>
            <a:r>
              <a:rPr lang="en-GB" sz="2800" b="1" dirty="0">
                <a:effectLst/>
                <a:latin typeface="+mj-lt"/>
              </a:rPr>
              <a:t>Évitez de vous connecter à des réseaux publics, car nous pourrions être victimes d'un vol d'informations. </a:t>
            </a:r>
            <a:r>
              <a:rPr lang="en-GB" sz="2800" dirty="0">
                <a:effectLst/>
                <a:latin typeface="+mj-lt"/>
              </a:rPr>
              <a:t>Désactivez la connexion automatique pour éviter que cela ne se produise à votre insu</a:t>
            </a:r>
            <a:r>
              <a:rPr lang="en-US" altLang="es-ES" sz="2800" dirty="0">
                <a:latin typeface="+mj-lt"/>
                <a:ea typeface="Microsoft Sans Serif" panose="020B0604020202020204" pitchFamily="34" charset="0"/>
                <a:cs typeface="Microsoft Sans Serif" panose="020B0604020202020204" pitchFamily="34" charset="0"/>
              </a:rPr>
              <a:t>.</a:t>
            </a: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Conseils en matière de cybersécurité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ED499F76-6EAD-DB00-77B1-64EA93702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2751" y="2865161"/>
            <a:ext cx="1016232" cy="1016232"/>
          </a:xfrm>
          <a:prstGeom prst="rect">
            <a:avLst/>
          </a:prstGeom>
        </p:spPr>
      </p:pic>
      <p:sp>
        <p:nvSpPr>
          <p:cNvPr id="5" name="CuadroTexto 4">
            <a:extLst>
              <a:ext uri="{FF2B5EF4-FFF2-40B4-BE49-F238E27FC236}">
                <a16:creationId xmlns:a16="http://schemas.microsoft.com/office/drawing/2014/main" id="{2C074C3B-18A2-85B2-21A9-2C4FDEA102D4}"/>
              </a:ext>
            </a:extLst>
          </p:cNvPr>
          <p:cNvSpPr txBox="1"/>
          <p:nvPr/>
        </p:nvSpPr>
        <p:spPr>
          <a:xfrm>
            <a:off x="11430000" y="3932453"/>
            <a:ext cx="5334000" cy="1754326"/>
          </a:xfrm>
          <a:prstGeom prst="rect">
            <a:avLst/>
          </a:prstGeom>
          <a:noFill/>
        </p:spPr>
        <p:txBody>
          <a:bodyPr wrap="square" rtlCol="0">
            <a:spAutoFit/>
          </a:bodyPr>
          <a:lstStyle/>
          <a:p>
            <a:pPr>
              <a:defRPr/>
            </a:pPr>
            <a:r>
              <a:rPr lang="en-GB" altLang="es-ES" dirty="0">
                <a:latin typeface="+mj-lt"/>
                <a:ea typeface="Microsoft Sans Serif" panose="020B0604020202020204" pitchFamily="34" charset="0"/>
                <a:cs typeface="Microsoft Sans Serif" panose="020B0604020202020204" pitchFamily="34" charset="0"/>
              </a:rPr>
              <a:t>En pensant à la cybersécurité de votre entreprise et à tout ce que vous avez appris dans cette unité, </a:t>
            </a:r>
            <a:r>
              <a:rPr lang="en-GB" altLang="es-ES" b="1" dirty="0">
                <a:latin typeface="+mj-lt"/>
                <a:ea typeface="Microsoft Sans Serif" panose="020B0604020202020204" pitchFamily="34" charset="0"/>
                <a:cs typeface="Microsoft Sans Serif" panose="020B0604020202020204" pitchFamily="34" charset="0"/>
              </a:rPr>
              <a:t>mentionnez les mesures que vous prendriez pour le stockage des informations de votre entreprise et les menaces qui, selon vous, sont les plus fréquentes et auxquelles vous pourriez être confronté au quotidien. Comment pouvez-vous les prévenir ?</a:t>
            </a:r>
            <a:endParaRPr lang="en-US" altLang="es-ES" b="1" dirty="0">
              <a:latin typeface="+mj-lt"/>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74876C28-D6C2-0E47-E660-CFB34E23F276}"/>
              </a:ext>
            </a:extLst>
          </p:cNvPr>
          <p:cNvSpPr txBox="1"/>
          <p:nvPr/>
        </p:nvSpPr>
        <p:spPr>
          <a:xfrm>
            <a:off x="12301972" y="3218599"/>
            <a:ext cx="2938028" cy="461665"/>
          </a:xfrm>
          <a:prstGeom prst="rect">
            <a:avLst/>
          </a:prstGeom>
          <a:noFill/>
        </p:spPr>
        <p:txBody>
          <a:bodyPr wrap="square">
            <a:spAutoFit/>
          </a:bodyPr>
          <a:lstStyle/>
          <a:p>
            <a:r>
              <a:rPr lang="en-GB" sz="2400" b="1" i="0" u="none" strike="noStrike" dirty="0" err="1">
                <a:solidFill>
                  <a:srgbClr val="7030A0"/>
                </a:solidFill>
                <a:effectLst/>
              </a:rPr>
              <a:t>Soyez</a:t>
            </a:r>
            <a:r>
              <a:rPr lang="en-GB" sz="2400" b="1" i="0" u="none" strike="noStrike" dirty="0">
                <a:solidFill>
                  <a:srgbClr val="7030A0"/>
                </a:solidFill>
                <a:effectLst/>
              </a:rPr>
              <a:t> </a:t>
            </a:r>
            <a:r>
              <a:rPr lang="en-GB" sz="2400" b="1" i="0" u="none" strike="noStrike" dirty="0" err="1" smtClean="0">
                <a:solidFill>
                  <a:srgbClr val="7030A0"/>
                </a:solidFill>
                <a:effectLst/>
              </a:rPr>
              <a:t>actifs</a:t>
            </a:r>
            <a:r>
              <a:rPr lang="en-GB" sz="2400" b="1" i="0" u="none" strike="noStrike" dirty="0" smtClean="0">
                <a:solidFill>
                  <a:srgbClr val="7030A0"/>
                </a:solidFill>
                <a:effectLst/>
              </a:rPr>
              <a:t> </a:t>
            </a:r>
            <a:r>
              <a:rPr lang="en-GB" sz="2400" b="1" i="0" u="none" strike="noStrike" dirty="0">
                <a:solidFill>
                  <a:srgbClr val="7030A0"/>
                </a:solidFill>
                <a:effectLst/>
              </a:rPr>
              <a:t>!</a:t>
            </a:r>
            <a:endParaRPr lang="en-GB" sz="2400" dirty="0"/>
          </a:p>
        </p:txBody>
      </p:sp>
    </p:spTree>
    <p:extLst>
      <p:ext uri="{BB962C8B-B14F-4D97-AF65-F5344CB8AC3E}">
        <p14:creationId xmlns:p14="http://schemas.microsoft.com/office/powerpoint/2010/main" val="3807233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ED5BF74-22CB-411B-B24F-648218F3A38C}"/>
              </a:ext>
            </a:extLst>
          </p:cNvPr>
          <p:cNvSpPr txBox="1"/>
          <p:nvPr/>
        </p:nvSpPr>
        <p:spPr>
          <a:xfrm>
            <a:off x="1447800" y="1573291"/>
            <a:ext cx="3581400" cy="707886"/>
          </a:xfrm>
          <a:prstGeom prst="rect">
            <a:avLst/>
          </a:prstGeom>
          <a:noFill/>
        </p:spPr>
        <p:txBody>
          <a:bodyPr wrap="square" rtlCol="0">
            <a:spAutoFit/>
          </a:bodyPr>
          <a:lstStyle/>
          <a:p>
            <a:r>
              <a:rPr lang="es-ES" sz="4000" b="1" dirty="0">
                <a:solidFill>
                  <a:srgbClr val="660066"/>
                </a:solidFill>
                <a:latin typeface="+mj-lt"/>
                <a:ea typeface="Microsoft Sans Serif" panose="020B0604020202020204" pitchFamily="34" charset="0"/>
                <a:cs typeface="Microsoft Sans Serif" panose="020B0604020202020204" pitchFamily="34" charset="0"/>
              </a:rPr>
              <a:t>En</a:t>
            </a:r>
            <a:r>
              <a:rPr lang="es-ES" sz="4000" b="1" dirty="0" err="1">
                <a:solidFill>
                  <a:srgbClr val="660066"/>
                </a:solidFill>
                <a:latin typeface="+mj-lt"/>
                <a:ea typeface="Microsoft Sans Serif" panose="020B0604020202020204" pitchFamily="34" charset="0"/>
                <a:cs typeface="Microsoft Sans Serif" panose="020B0604020202020204" pitchFamily="34" charset="0"/>
              </a:rPr>
              <a:t> résumé</a:t>
            </a:r>
          </a:p>
        </p:txBody>
      </p:sp>
      <p:sp>
        <p:nvSpPr>
          <p:cNvPr id="4" name="CuadroTexto 3">
            <a:extLst>
              <a:ext uri="{FF2B5EF4-FFF2-40B4-BE49-F238E27FC236}">
                <a16:creationId xmlns:a16="http://schemas.microsoft.com/office/drawing/2014/main" id="{3C357393-DEA7-C6A2-387E-C00C2B8E46C7}"/>
              </a:ext>
            </a:extLst>
          </p:cNvPr>
          <p:cNvSpPr txBox="1"/>
          <p:nvPr/>
        </p:nvSpPr>
        <p:spPr>
          <a:xfrm>
            <a:off x="2417231" y="3055213"/>
            <a:ext cx="4288369" cy="523220"/>
          </a:xfrm>
          <a:prstGeom prst="rect">
            <a:avLst/>
          </a:prstGeom>
          <a:noFill/>
        </p:spPr>
        <p:txBody>
          <a:bodyPr wrap="square">
            <a:spAutoFit/>
          </a:bodyPr>
          <a:lstStyle/>
          <a:p>
            <a:r>
              <a:rPr lang="en-US" altLang="ko-KR" sz="2800" b="1" dirty="0">
                <a:latin typeface="+mj-lt"/>
                <a:ea typeface="Microsoft Sans Serif" panose="020B0604020202020204" pitchFamily="34" charset="0"/>
                <a:cs typeface="Microsoft Sans Serif" panose="020B0604020202020204" pitchFamily="34" charset="0"/>
              </a:rPr>
              <a:t>Création de sites web</a:t>
            </a:r>
          </a:p>
        </p:txBody>
      </p:sp>
      <p:sp>
        <p:nvSpPr>
          <p:cNvPr id="5" name="TextBox 10">
            <a:extLst>
              <a:ext uri="{FF2B5EF4-FFF2-40B4-BE49-F238E27FC236}">
                <a16:creationId xmlns:a16="http://schemas.microsoft.com/office/drawing/2014/main" id="{A47394E2-E6F7-9437-A91E-97F92F8C7377}"/>
              </a:ext>
            </a:extLst>
          </p:cNvPr>
          <p:cNvSpPr txBox="1"/>
          <p:nvPr/>
        </p:nvSpPr>
        <p:spPr>
          <a:xfrm>
            <a:off x="2426445" y="3588577"/>
            <a:ext cx="2286001"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j-lt"/>
                <a:ea typeface="Microsoft Sans Serif" panose="020B0604020202020204" pitchFamily="34" charset="0"/>
                <a:cs typeface="Microsoft Sans Serif" panose="020B0604020202020204" pitchFamily="34" charset="0"/>
              </a:rPr>
              <a:t>Facilité d'utilisation</a:t>
            </a:r>
          </a:p>
          <a:p>
            <a:r>
              <a:rPr lang="en-US" altLang="ko-KR" sz="2400" dirty="0">
                <a:latin typeface="+mj-lt"/>
                <a:ea typeface="Microsoft Sans Serif" panose="020B0604020202020204" pitchFamily="34" charset="0"/>
                <a:cs typeface="Microsoft Sans Serif" panose="020B0604020202020204" pitchFamily="34" charset="0"/>
              </a:rPr>
              <a:t>Accessibilité</a:t>
            </a:r>
          </a:p>
          <a:p>
            <a:r>
              <a:rPr lang="en-US" altLang="ko-KR" sz="2400" dirty="0">
                <a:latin typeface="+mj-lt"/>
                <a:ea typeface="Microsoft Sans Serif" panose="020B0604020202020204" pitchFamily="34" charset="0"/>
                <a:cs typeface="Microsoft Sans Serif" panose="020B0604020202020204" pitchFamily="34" charset="0"/>
              </a:rPr>
              <a:t>Attrayante</a:t>
            </a:r>
          </a:p>
        </p:txBody>
      </p:sp>
      <p:sp>
        <p:nvSpPr>
          <p:cNvPr id="7" name="CuadroTexto 6">
            <a:extLst>
              <a:ext uri="{FF2B5EF4-FFF2-40B4-BE49-F238E27FC236}">
                <a16:creationId xmlns:a16="http://schemas.microsoft.com/office/drawing/2014/main" id="{6BD6A5FD-DB86-2F6B-8FD5-EF209CE0FE7F}"/>
              </a:ext>
            </a:extLst>
          </p:cNvPr>
          <p:cNvSpPr txBox="1"/>
          <p:nvPr/>
        </p:nvSpPr>
        <p:spPr>
          <a:xfrm>
            <a:off x="2417230" y="5530606"/>
            <a:ext cx="3526370" cy="954107"/>
          </a:xfrm>
          <a:prstGeom prst="rect">
            <a:avLst/>
          </a:prstGeom>
          <a:noFill/>
        </p:spPr>
        <p:txBody>
          <a:bodyPr wrap="square">
            <a:spAutoFit/>
          </a:bodyPr>
          <a:lstStyle/>
          <a:p>
            <a:r>
              <a:rPr lang="en-US" altLang="ko-KR" sz="2800" b="1" dirty="0">
                <a:latin typeface="+mj-lt"/>
                <a:ea typeface="Microsoft Sans Serif" panose="020B0604020202020204" pitchFamily="34" charset="0"/>
                <a:cs typeface="Microsoft Sans Serif" panose="020B0604020202020204" pitchFamily="34" charset="0"/>
              </a:rPr>
              <a:t>Outils TIC pour la création de sites web</a:t>
            </a:r>
            <a:endParaRPr lang="ko-KR" altLang="en-US" sz="2800" b="1" dirty="0">
              <a:latin typeface="+mj-lt"/>
              <a:cs typeface="Microsoft Sans Serif" panose="020B0604020202020204" pitchFamily="34" charset="0"/>
            </a:endParaRPr>
          </a:p>
        </p:txBody>
      </p:sp>
      <p:sp>
        <p:nvSpPr>
          <p:cNvPr id="8" name="TextBox 10">
            <a:extLst>
              <a:ext uri="{FF2B5EF4-FFF2-40B4-BE49-F238E27FC236}">
                <a16:creationId xmlns:a16="http://schemas.microsoft.com/office/drawing/2014/main" id="{7DCBD73E-08FE-1BD6-E61E-9F8EF73D8484}"/>
              </a:ext>
            </a:extLst>
          </p:cNvPr>
          <p:cNvSpPr txBox="1"/>
          <p:nvPr/>
        </p:nvSpPr>
        <p:spPr>
          <a:xfrm>
            <a:off x="2417230" y="6500103"/>
            <a:ext cx="2286001" cy="1938992"/>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j-lt"/>
                <a:ea typeface="Microsoft Sans Serif" panose="020B0604020202020204" pitchFamily="34" charset="0"/>
                <a:cs typeface="Microsoft Sans Serif" panose="020B0604020202020204" pitchFamily="34" charset="0"/>
              </a:rPr>
              <a:t>WordPress</a:t>
            </a:r>
          </a:p>
          <a:p>
            <a:r>
              <a:rPr lang="en-US" altLang="ko-KR" sz="2400" dirty="0" err="1">
                <a:latin typeface="+mj-lt"/>
                <a:ea typeface="Microsoft Sans Serif" panose="020B0604020202020204" pitchFamily="34" charset="0"/>
                <a:cs typeface="Microsoft Sans Serif" panose="020B0604020202020204" pitchFamily="34" charset="0"/>
              </a:rPr>
              <a:t>Wix</a:t>
            </a:r>
            <a:endParaRPr lang="en-US" altLang="ko-KR" sz="2400" dirty="0">
              <a:latin typeface="+mj-lt"/>
              <a:ea typeface="Microsoft Sans Serif" panose="020B0604020202020204" pitchFamily="34" charset="0"/>
              <a:cs typeface="Microsoft Sans Serif" panose="020B0604020202020204" pitchFamily="34" charset="0"/>
            </a:endParaRPr>
          </a:p>
          <a:p>
            <a:r>
              <a:rPr lang="en-US" altLang="ko-KR" sz="2400" dirty="0" err="1">
                <a:latin typeface="+mj-lt"/>
                <a:ea typeface="Microsoft Sans Serif" panose="020B0604020202020204" pitchFamily="34" charset="0"/>
                <a:cs typeface="Microsoft Sans Serif" panose="020B0604020202020204" pitchFamily="34" charset="0"/>
              </a:rPr>
              <a:t>SquareSpace</a:t>
            </a:r>
            <a:endParaRPr lang="en-US" altLang="ko-KR" sz="2400" dirty="0">
              <a:latin typeface="+mj-lt"/>
              <a:ea typeface="Microsoft Sans Serif" panose="020B0604020202020204" pitchFamily="34" charset="0"/>
              <a:cs typeface="Microsoft Sans Serif" panose="020B0604020202020204" pitchFamily="34" charset="0"/>
            </a:endParaRPr>
          </a:p>
          <a:p>
            <a:r>
              <a:rPr lang="en-US" altLang="ko-KR" sz="2400" dirty="0">
                <a:latin typeface="+mj-lt"/>
                <a:ea typeface="Microsoft Sans Serif" panose="020B0604020202020204" pitchFamily="34" charset="0"/>
                <a:cs typeface="Microsoft Sans Serif" panose="020B0604020202020204" pitchFamily="34" charset="0"/>
              </a:rPr>
              <a:t>Joomla !</a:t>
            </a:r>
          </a:p>
          <a:p>
            <a:endParaRPr lang="ko-KR" altLang="en-US" sz="2400" dirty="0">
              <a:latin typeface="+mj-lt"/>
              <a:cs typeface="Microsoft Sans Serif" panose="020B0604020202020204" pitchFamily="34" charset="0"/>
            </a:endParaRPr>
          </a:p>
        </p:txBody>
      </p:sp>
      <p:sp>
        <p:nvSpPr>
          <p:cNvPr id="10" name="CuadroTexto 9">
            <a:extLst>
              <a:ext uri="{FF2B5EF4-FFF2-40B4-BE49-F238E27FC236}">
                <a16:creationId xmlns:a16="http://schemas.microsoft.com/office/drawing/2014/main" id="{D98EC897-4108-538C-0545-7CD48DF8D55C}"/>
              </a:ext>
            </a:extLst>
          </p:cNvPr>
          <p:cNvSpPr txBox="1"/>
          <p:nvPr/>
        </p:nvSpPr>
        <p:spPr>
          <a:xfrm>
            <a:off x="13334998" y="2781300"/>
            <a:ext cx="2743201" cy="523220"/>
          </a:xfrm>
          <a:prstGeom prst="rect">
            <a:avLst/>
          </a:prstGeom>
          <a:noFill/>
        </p:spPr>
        <p:txBody>
          <a:bodyPr wrap="square">
            <a:spAutoFit/>
          </a:bodyPr>
          <a:lstStyle/>
          <a:p>
            <a:r>
              <a:rPr lang="en-US" altLang="ko-KR" sz="2800" b="1" dirty="0">
                <a:latin typeface="+mj-lt"/>
                <a:ea typeface="Microsoft Sans Serif" panose="020B0604020202020204" pitchFamily="34" charset="0"/>
                <a:cs typeface="Microsoft Sans Serif" panose="020B0604020202020204" pitchFamily="34" charset="0"/>
              </a:rPr>
              <a:t>Médias sociaux</a:t>
            </a:r>
            <a:endParaRPr lang="ko-KR" altLang="en-US" sz="2800" b="1" dirty="0">
              <a:latin typeface="+mj-lt"/>
              <a:cs typeface="Microsoft Sans Serif" panose="020B0604020202020204" pitchFamily="34" charset="0"/>
            </a:endParaRPr>
          </a:p>
        </p:txBody>
      </p:sp>
      <p:sp>
        <p:nvSpPr>
          <p:cNvPr id="11" name="TextBox 10">
            <a:extLst>
              <a:ext uri="{FF2B5EF4-FFF2-40B4-BE49-F238E27FC236}">
                <a16:creationId xmlns:a16="http://schemas.microsoft.com/office/drawing/2014/main" id="{F1FC14C4-262B-CFC5-F368-E28B96CC6756}"/>
              </a:ext>
            </a:extLst>
          </p:cNvPr>
          <p:cNvSpPr txBox="1"/>
          <p:nvPr/>
        </p:nvSpPr>
        <p:spPr>
          <a:xfrm>
            <a:off x="12954000" y="3542717"/>
            <a:ext cx="4190999" cy="3046988"/>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j-lt"/>
                <a:ea typeface="Microsoft Sans Serif" panose="020B0604020202020204" pitchFamily="34" charset="0"/>
                <a:cs typeface="Microsoft Sans Serif" panose="020B0604020202020204" pitchFamily="34" charset="0"/>
              </a:rPr>
              <a:t>Facebook</a:t>
            </a:r>
          </a:p>
          <a:p>
            <a:r>
              <a:rPr lang="en-US" altLang="ko-KR" sz="2400" dirty="0">
                <a:latin typeface="+mj-lt"/>
                <a:ea typeface="Microsoft Sans Serif" panose="020B0604020202020204" pitchFamily="34" charset="0"/>
                <a:cs typeface="Microsoft Sans Serif" panose="020B0604020202020204" pitchFamily="34" charset="0"/>
              </a:rPr>
              <a:t>Instagram</a:t>
            </a:r>
          </a:p>
          <a:p>
            <a:r>
              <a:rPr lang="en-US" altLang="ko-KR" sz="2400" dirty="0">
                <a:latin typeface="+mj-lt"/>
                <a:ea typeface="Microsoft Sans Serif" panose="020B0604020202020204" pitchFamily="34" charset="0"/>
                <a:cs typeface="Microsoft Sans Serif" panose="020B0604020202020204" pitchFamily="34" charset="0"/>
              </a:rPr>
              <a:t>YouTube</a:t>
            </a:r>
          </a:p>
          <a:p>
            <a:r>
              <a:rPr lang="en-US" altLang="ko-KR" sz="2400" dirty="0">
                <a:latin typeface="+mj-lt"/>
                <a:ea typeface="Microsoft Sans Serif" panose="020B0604020202020204" pitchFamily="34" charset="0"/>
                <a:cs typeface="Microsoft Sans Serif" panose="020B0604020202020204" pitchFamily="34" charset="0"/>
              </a:rPr>
              <a:t>Pinterest</a:t>
            </a:r>
          </a:p>
          <a:p>
            <a:r>
              <a:rPr lang="en-US" altLang="ko-KR" sz="2400" dirty="0">
                <a:latin typeface="+mj-lt"/>
                <a:ea typeface="Microsoft Sans Serif" panose="020B0604020202020204" pitchFamily="34" charset="0"/>
                <a:cs typeface="Microsoft Sans Serif" panose="020B0604020202020204" pitchFamily="34" charset="0"/>
              </a:rPr>
              <a:t>TikTok</a:t>
            </a:r>
          </a:p>
          <a:p>
            <a:r>
              <a:rPr lang="en-US" altLang="ko-KR" sz="2400" dirty="0">
                <a:latin typeface="+mj-lt"/>
                <a:ea typeface="Microsoft Sans Serif" panose="020B0604020202020204" pitchFamily="34" charset="0"/>
                <a:cs typeface="Microsoft Sans Serif" panose="020B0604020202020204" pitchFamily="34" charset="0"/>
              </a:rPr>
              <a:t>LinkedIn</a:t>
            </a:r>
          </a:p>
          <a:p>
            <a:r>
              <a:rPr lang="en-US" altLang="ko-KR" sz="2400" dirty="0">
                <a:latin typeface="+mj-lt"/>
                <a:ea typeface="Microsoft Sans Serif" panose="020B0604020202020204" pitchFamily="34" charset="0"/>
                <a:cs typeface="Microsoft Sans Serif" panose="020B0604020202020204" pitchFamily="34" charset="0"/>
              </a:rPr>
              <a:t>Stratégies de réseautage social</a:t>
            </a:r>
          </a:p>
          <a:p>
            <a:endParaRPr lang="ko-KR" altLang="en-US" sz="2400" dirty="0">
              <a:latin typeface="+mj-lt"/>
              <a:cs typeface="Microsoft Sans Serif" panose="020B0604020202020204" pitchFamily="34" charset="0"/>
            </a:endParaRPr>
          </a:p>
        </p:txBody>
      </p:sp>
      <p:sp>
        <p:nvSpPr>
          <p:cNvPr id="13" name="CuadroTexto 12">
            <a:extLst>
              <a:ext uri="{FF2B5EF4-FFF2-40B4-BE49-F238E27FC236}">
                <a16:creationId xmlns:a16="http://schemas.microsoft.com/office/drawing/2014/main" id="{88CDCD3A-3651-DA36-A870-BD08006C8C91}"/>
              </a:ext>
            </a:extLst>
          </p:cNvPr>
          <p:cNvSpPr txBox="1"/>
          <p:nvPr/>
        </p:nvSpPr>
        <p:spPr>
          <a:xfrm>
            <a:off x="13334999" y="6827902"/>
            <a:ext cx="2743201" cy="523220"/>
          </a:xfrm>
          <a:prstGeom prst="rect">
            <a:avLst/>
          </a:prstGeom>
          <a:noFill/>
        </p:spPr>
        <p:txBody>
          <a:bodyPr wrap="square">
            <a:spAutoFit/>
          </a:bodyPr>
          <a:lstStyle/>
          <a:p>
            <a:r>
              <a:rPr lang="en-US" altLang="ko-KR" sz="2800" b="1" dirty="0">
                <a:latin typeface="+mj-lt"/>
                <a:ea typeface="Microsoft Sans Serif" panose="020B0604020202020204" pitchFamily="34" charset="0"/>
                <a:cs typeface="Microsoft Sans Serif" panose="020B0604020202020204" pitchFamily="34" charset="0"/>
              </a:rPr>
              <a:t>Cybersécurité</a:t>
            </a:r>
            <a:endParaRPr lang="ko-KR" altLang="en-US" sz="2800" b="1" dirty="0">
              <a:latin typeface="+mj-lt"/>
              <a:cs typeface="Microsoft Sans Serif" panose="020B0604020202020204" pitchFamily="34" charset="0"/>
            </a:endParaRPr>
          </a:p>
        </p:txBody>
      </p:sp>
      <p:sp>
        <p:nvSpPr>
          <p:cNvPr id="14" name="TextBox 10">
            <a:extLst>
              <a:ext uri="{FF2B5EF4-FFF2-40B4-BE49-F238E27FC236}">
                <a16:creationId xmlns:a16="http://schemas.microsoft.com/office/drawing/2014/main" id="{BE22D3DF-9016-ADFE-B491-A981D3CF8358}"/>
              </a:ext>
            </a:extLst>
          </p:cNvPr>
          <p:cNvSpPr txBox="1"/>
          <p:nvPr/>
        </p:nvSpPr>
        <p:spPr>
          <a:xfrm>
            <a:off x="13334998" y="7372171"/>
            <a:ext cx="2286001" cy="1200329"/>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400" dirty="0">
                <a:latin typeface="+mj-lt"/>
                <a:ea typeface="Microsoft Sans Serif" panose="020B0604020202020204" pitchFamily="34" charset="0"/>
                <a:cs typeface="Microsoft Sans Serif" panose="020B0604020202020204" pitchFamily="34" charset="0"/>
              </a:rPr>
              <a:t>Risques</a:t>
            </a:r>
          </a:p>
          <a:p>
            <a:r>
              <a:rPr lang="en-US" altLang="ko-KR" sz="2400" dirty="0">
                <a:latin typeface="+mj-lt"/>
                <a:ea typeface="Microsoft Sans Serif" panose="020B0604020202020204" pitchFamily="34" charset="0"/>
                <a:cs typeface="Microsoft Sans Serif" panose="020B0604020202020204" pitchFamily="34" charset="0"/>
              </a:rPr>
              <a:t>Conseils</a:t>
            </a:r>
          </a:p>
          <a:p>
            <a:endParaRPr lang="ko-KR" altLang="en-US" sz="2400" dirty="0">
              <a:latin typeface="+mj-lt"/>
              <a:cs typeface="Microsoft Sans Serif" panose="020B0604020202020204" pitchFamily="34" charset="0"/>
            </a:endParaRPr>
          </a:p>
        </p:txBody>
      </p:sp>
      <p:sp>
        <p:nvSpPr>
          <p:cNvPr id="16" name="Triángulo isósceles 15">
            <a:extLst>
              <a:ext uri="{FF2B5EF4-FFF2-40B4-BE49-F238E27FC236}">
                <a16:creationId xmlns:a16="http://schemas.microsoft.com/office/drawing/2014/main" id="{D3DF233F-C9D5-07D3-B9FA-D0507C580ABB}"/>
              </a:ext>
            </a:extLst>
          </p:cNvPr>
          <p:cNvSpPr/>
          <p:nvPr/>
        </p:nvSpPr>
        <p:spPr>
          <a:xfrm rot="5400000">
            <a:off x="1561069" y="3018028"/>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Triángulo isósceles 17">
            <a:extLst>
              <a:ext uri="{FF2B5EF4-FFF2-40B4-BE49-F238E27FC236}">
                <a16:creationId xmlns:a16="http://schemas.microsoft.com/office/drawing/2014/main" id="{F52CA71C-0E53-7AE2-9CC9-35EB8C36D23B}"/>
              </a:ext>
            </a:extLst>
          </p:cNvPr>
          <p:cNvSpPr/>
          <p:nvPr/>
        </p:nvSpPr>
        <p:spPr>
          <a:xfrm rot="5400000">
            <a:off x="1561069" y="5532628"/>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Triángulo isósceles 18">
            <a:extLst>
              <a:ext uri="{FF2B5EF4-FFF2-40B4-BE49-F238E27FC236}">
                <a16:creationId xmlns:a16="http://schemas.microsoft.com/office/drawing/2014/main" id="{07DC3458-E501-F0EF-1987-3E8ECCB3F0D1}"/>
              </a:ext>
            </a:extLst>
          </p:cNvPr>
          <p:cNvSpPr/>
          <p:nvPr/>
        </p:nvSpPr>
        <p:spPr>
          <a:xfrm rot="5400000">
            <a:off x="12463044" y="2713228"/>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riángulo isósceles 19">
            <a:extLst>
              <a:ext uri="{FF2B5EF4-FFF2-40B4-BE49-F238E27FC236}">
                <a16:creationId xmlns:a16="http://schemas.microsoft.com/office/drawing/2014/main" id="{6B0D1341-5B29-D855-15DF-48B49DE99576}"/>
              </a:ext>
            </a:extLst>
          </p:cNvPr>
          <p:cNvSpPr/>
          <p:nvPr/>
        </p:nvSpPr>
        <p:spPr>
          <a:xfrm rot="5400000">
            <a:off x="12463044" y="6751828"/>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a:extLst>
              <a:ext uri="{FF2B5EF4-FFF2-40B4-BE49-F238E27FC236}">
                <a16:creationId xmlns:a16="http://schemas.microsoft.com/office/drawing/2014/main" id="{5B9CFBE5-30AE-663B-4CD5-9A73C94937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330299"/>
            <a:ext cx="5439602" cy="3626401"/>
          </a:xfrm>
          <a:prstGeom prst="rect">
            <a:avLst/>
          </a:prstGeom>
        </p:spPr>
      </p:pic>
    </p:spTree>
    <p:extLst>
      <p:ext uri="{BB962C8B-B14F-4D97-AF65-F5344CB8AC3E}">
        <p14:creationId xmlns:p14="http://schemas.microsoft.com/office/powerpoint/2010/main" val="2930964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28700" y="9258300"/>
            <a:ext cx="3198719" cy="702057"/>
          </a:xfrm>
          <a:prstGeom prst="rect">
            <a:avLst/>
          </a:prstGeom>
        </p:spPr>
      </p:pic>
      <p:sp>
        <p:nvSpPr>
          <p:cNvPr id="5" name="CuadroTexto 4">
            <a:extLst>
              <a:ext uri="{FF2B5EF4-FFF2-40B4-BE49-F238E27FC236}">
                <a16:creationId xmlns:a16="http://schemas.microsoft.com/office/drawing/2014/main" id="{126AE934-4F65-46EF-99D6-B757BE2961B1}"/>
              </a:ext>
            </a:extLst>
          </p:cNvPr>
          <p:cNvSpPr txBox="1"/>
          <p:nvPr/>
        </p:nvSpPr>
        <p:spPr>
          <a:xfrm>
            <a:off x="4572000" y="2857500"/>
            <a:ext cx="9144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pt-BR" sz="8000" b="1" spc="-114" dirty="0" err="1">
                <a:solidFill>
                  <a:srgbClr val="660066"/>
                </a:solidFill>
                <a:latin typeface="+mj-lt"/>
                <a:ea typeface="Microsoft Sans Serif" panose="020B0604020202020204" pitchFamily="34" charset="0"/>
                <a:cs typeface="Microsoft Sans Serif" panose="020B0604020202020204" pitchFamily="34" charset="0"/>
              </a:rPr>
              <a:t>Merci de votre attention </a:t>
            </a:r>
            <a:r>
              <a:rPr lang="pt-BR" sz="8000" b="1" spc="-114" dirty="0">
                <a:solidFill>
                  <a:srgbClr val="660066"/>
                </a:solidFill>
                <a:latin typeface="+mj-lt"/>
                <a:ea typeface="Microsoft Sans Serif" panose="020B0604020202020204" pitchFamily="34" charset="0"/>
                <a:cs typeface="Microsoft Sans Serif" panose="020B0604020202020204" pitchFamily="34" charset="0"/>
              </a:rPr>
              <a:t>!</a:t>
            </a:r>
            <a:endParaRPr kumimoji="0" lang="pt-BR" sz="8000" b="1" i="0" u="none" strike="noStrike" kern="1200" cap="none" spc="0" normalizeH="0" baseline="0" noProof="0" dirty="0">
              <a:ln>
                <a:noFill/>
              </a:ln>
              <a:solidFill>
                <a:srgbClr val="660066"/>
              </a:solidFill>
              <a:effectLst/>
              <a:uLnTx/>
              <a:uFillTx/>
              <a:latin typeface="+mj-lt"/>
              <a:ea typeface="Microsoft Sans Serif" panose="020B0604020202020204" pitchFamily="34" charset="0"/>
              <a:cs typeface="Microsoft Sans Serif" panose="020B0604020202020204" pitchFamily="34" charset="0"/>
            </a:endParaRPr>
          </a:p>
        </p:txBody>
      </p:sp>
      <p:sp>
        <p:nvSpPr>
          <p:cNvPr id="6" name="object 5">
            <a:extLst>
              <a:ext uri="{FF2B5EF4-FFF2-40B4-BE49-F238E27FC236}">
                <a16:creationId xmlns:a16="http://schemas.microsoft.com/office/drawing/2014/main" id="{289DF507-DEC6-4F81-8770-7AA8C4AE43EE}"/>
              </a:ext>
            </a:extLst>
          </p:cNvPr>
          <p:cNvSpPr txBox="1"/>
          <p:nvPr/>
        </p:nvSpPr>
        <p:spPr>
          <a:xfrm>
            <a:off x="8153400" y="5981700"/>
            <a:ext cx="1981200" cy="381515"/>
          </a:xfrm>
          <a:prstGeom prst="rect">
            <a:avLst/>
          </a:prstGeom>
        </p:spPr>
        <p:txBody>
          <a:bodyPr vert="horz" wrap="square" lIns="0" tIns="12065" rIns="0" bIns="0" rtlCol="0">
            <a:spAutoFit/>
          </a:bodyPr>
          <a:lstStyle/>
          <a:p>
            <a:pPr marL="12700">
              <a:lnSpc>
                <a:spcPct val="100000"/>
              </a:lnSpc>
              <a:spcBef>
                <a:spcPts val="95"/>
              </a:spcBef>
            </a:pPr>
            <a:r>
              <a:rPr sz="2400" spc="165" dirty="0">
                <a:latin typeface="+mj-lt"/>
                <a:cs typeface="Microsoft Sans Serif"/>
              </a:rPr>
              <a:t>dewproject</a:t>
            </a:r>
            <a:r>
              <a:rPr sz="2400" spc="-40" dirty="0">
                <a:latin typeface="+mj-lt"/>
                <a:cs typeface="Microsoft Sans Serif"/>
              </a:rPr>
              <a:t>.</a:t>
            </a:r>
            <a:r>
              <a:rPr sz="2400" spc="-155" dirty="0">
                <a:latin typeface="+mj-lt"/>
                <a:cs typeface="Microsoft Sans Serif"/>
              </a:rPr>
              <a:t>eu</a:t>
            </a:r>
            <a:endParaRPr sz="2400" dirty="0">
              <a:latin typeface="+mj-lt"/>
              <a:cs typeface="Microsoft Sans Serif"/>
            </a:endParaRPr>
          </a:p>
        </p:txBody>
      </p:sp>
    </p:spTree>
    <p:extLst>
      <p:ext uri="{BB962C8B-B14F-4D97-AF65-F5344CB8AC3E}">
        <p14:creationId xmlns:p14="http://schemas.microsoft.com/office/powerpoint/2010/main" val="186235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BAF1E23-EBF9-C733-6D23-13E5F408D10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853" t="6499" r="3200" b="6870"/>
          <a:stretch/>
        </p:blipFill>
        <p:spPr>
          <a:xfrm>
            <a:off x="12411970" y="2230342"/>
            <a:ext cx="4436852" cy="2727551"/>
          </a:xfrm>
          <a:prstGeom prst="rect">
            <a:avLst/>
          </a:prstGeom>
        </p:spPr>
      </p:pic>
      <p:sp>
        <p:nvSpPr>
          <p:cNvPr id="4" name="CuadroTexto 3">
            <a:extLst>
              <a:ext uri="{FF2B5EF4-FFF2-40B4-BE49-F238E27FC236}">
                <a16:creationId xmlns:a16="http://schemas.microsoft.com/office/drawing/2014/main" id="{3DDEA31C-5BED-12AA-018D-6C4C96A266D2}"/>
              </a:ext>
            </a:extLst>
          </p:cNvPr>
          <p:cNvSpPr txBox="1"/>
          <p:nvPr/>
        </p:nvSpPr>
        <p:spPr>
          <a:xfrm>
            <a:off x="1524000" y="1342020"/>
            <a:ext cx="10439400" cy="1938992"/>
          </a:xfrm>
          <a:prstGeom prst="rect">
            <a:avLst/>
          </a:prstGeom>
          <a:noFill/>
        </p:spPr>
        <p:txBody>
          <a:bodyPr wrap="square" rtlCol="0">
            <a:spAutoFit/>
          </a:bodyPr>
          <a:lstStyle/>
          <a:p>
            <a:r>
              <a:rPr lang="en-GB" sz="4000" b="1" dirty="0" smtClean="0">
                <a:solidFill>
                  <a:srgbClr val="660066"/>
                </a:solidFill>
                <a:ea typeface="Microsoft Sans Serif" panose="020B0604020202020204" pitchFamily="34" charset="0"/>
                <a:cs typeface="Microsoft Sans Serif" panose="020B0604020202020204" pitchFamily="34" charset="0"/>
              </a:rPr>
              <a:t>Index</a:t>
            </a:r>
            <a:endParaRPr lang="en-GB" sz="4000" b="1" dirty="0">
              <a:solidFill>
                <a:srgbClr val="660066"/>
              </a:solidFill>
              <a:ea typeface="Microsoft Sans Serif" panose="020B0604020202020204" pitchFamily="34" charset="0"/>
              <a:cs typeface="Microsoft Sans Serif" panose="020B0604020202020204" pitchFamily="34" charset="0"/>
            </a:endParaRPr>
          </a:p>
          <a:p>
            <a:r>
              <a:rPr lang="en-GB" sz="4000" b="1" dirty="0">
                <a:solidFill>
                  <a:srgbClr val="660066"/>
                </a:solidFill>
                <a:ea typeface="Microsoft Sans Serif" panose="020B0604020202020204" pitchFamily="34" charset="0"/>
                <a:cs typeface="Microsoft Sans Serif" panose="020B0604020202020204" pitchFamily="34" charset="0"/>
              </a:rPr>
              <a:t>Compétences numériques pour l'entrepreneuriat féminin</a:t>
            </a:r>
          </a:p>
        </p:txBody>
      </p:sp>
      <p:grpSp>
        <p:nvGrpSpPr>
          <p:cNvPr id="5" name="Group 3">
            <a:extLst>
              <a:ext uri="{FF2B5EF4-FFF2-40B4-BE49-F238E27FC236}">
                <a16:creationId xmlns:a16="http://schemas.microsoft.com/office/drawing/2014/main" id="{0EF00279-8988-4510-7C94-7661409581F6}"/>
              </a:ext>
            </a:extLst>
          </p:cNvPr>
          <p:cNvGrpSpPr/>
          <p:nvPr/>
        </p:nvGrpSpPr>
        <p:grpSpPr>
          <a:xfrm>
            <a:off x="2666998" y="3465177"/>
            <a:ext cx="9906002" cy="1369606"/>
            <a:chOff x="6420992" y="1211871"/>
            <a:chExt cx="5124927" cy="1369606"/>
          </a:xfrm>
        </p:grpSpPr>
        <p:sp>
          <p:nvSpPr>
            <p:cNvPr id="6" name="TextBox 7">
              <a:extLst>
                <a:ext uri="{FF2B5EF4-FFF2-40B4-BE49-F238E27FC236}">
                  <a16:creationId xmlns:a16="http://schemas.microsoft.com/office/drawing/2014/main" id="{5A4904F2-4E66-7567-7716-FA248A9DC20A}"/>
                </a:ext>
              </a:extLst>
            </p:cNvPr>
            <p:cNvSpPr txBox="1"/>
            <p:nvPr/>
          </p:nvSpPr>
          <p:spPr>
            <a:xfrm>
              <a:off x="6420994" y="1750480"/>
              <a:ext cx="5124925" cy="830997"/>
            </a:xfrm>
            <a:prstGeom prst="rect">
              <a:avLst/>
            </a:prstGeom>
            <a:noFill/>
          </p:spPr>
          <p:txBody>
            <a:bodyPr wrap="square" rtlCol="0">
              <a:spAutoFit/>
            </a:bodyPr>
            <a:lstStyle/>
            <a:p>
              <a:r>
                <a:rPr lang="en-US" altLang="ko-KR" sz="2400" dirty="0">
                  <a:ea typeface="Microsoft Sans Serif" panose="020B0604020202020204" pitchFamily="34" charset="0"/>
                  <a:cs typeface="Microsoft Sans Serif" panose="020B0604020202020204" pitchFamily="34" charset="0"/>
                </a:rPr>
                <a:t>Section 1 : Comment concevoir notre site web </a:t>
              </a:r>
            </a:p>
            <a:p>
              <a:r>
                <a:rPr lang="en-US" altLang="ko-KR" sz="2400" dirty="0">
                  <a:ea typeface="Microsoft Sans Serif" panose="020B0604020202020204" pitchFamily="34" charset="0"/>
                  <a:cs typeface="Microsoft Sans Serif" panose="020B0604020202020204" pitchFamily="34" charset="0"/>
                </a:rPr>
                <a:t>Section 2 : Outils TIC pour la création de sites web</a:t>
              </a:r>
            </a:p>
          </p:txBody>
        </p:sp>
        <p:sp>
          <p:nvSpPr>
            <p:cNvPr id="7" name="TextBox 8">
              <a:extLst>
                <a:ext uri="{FF2B5EF4-FFF2-40B4-BE49-F238E27FC236}">
                  <a16:creationId xmlns:a16="http://schemas.microsoft.com/office/drawing/2014/main" id="{90409601-BF7D-077A-4C5B-E6F15F15972C}"/>
                </a:ext>
              </a:extLst>
            </p:cNvPr>
            <p:cNvSpPr txBox="1"/>
            <p:nvPr/>
          </p:nvSpPr>
          <p:spPr>
            <a:xfrm>
              <a:off x="6420992" y="1211871"/>
              <a:ext cx="5124925"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Unité 1 : Développer un site web d'entreprise avec les TIC </a:t>
              </a:r>
              <a:endParaRPr lang="ko-KR" altLang="en-US" sz="2800" b="1" dirty="0">
                <a:cs typeface="Microsoft Sans Serif" panose="020B0604020202020204" pitchFamily="34" charset="0"/>
              </a:endParaRPr>
            </a:p>
          </p:txBody>
        </p:sp>
      </p:grpSp>
      <p:grpSp>
        <p:nvGrpSpPr>
          <p:cNvPr id="8" name="Group 3">
            <a:extLst>
              <a:ext uri="{FF2B5EF4-FFF2-40B4-BE49-F238E27FC236}">
                <a16:creationId xmlns:a16="http://schemas.microsoft.com/office/drawing/2014/main" id="{A0140CF0-B322-6758-2F75-397F70775919}"/>
              </a:ext>
            </a:extLst>
          </p:cNvPr>
          <p:cNvGrpSpPr/>
          <p:nvPr/>
        </p:nvGrpSpPr>
        <p:grpSpPr>
          <a:xfrm>
            <a:off x="2660072" y="4957893"/>
            <a:ext cx="13341928" cy="1709138"/>
            <a:chOff x="6418026" y="1241671"/>
            <a:chExt cx="5127893" cy="1709138"/>
          </a:xfrm>
        </p:grpSpPr>
        <p:sp>
          <p:nvSpPr>
            <p:cNvPr id="9" name="TextBox 7">
              <a:extLst>
                <a:ext uri="{FF2B5EF4-FFF2-40B4-BE49-F238E27FC236}">
                  <a16:creationId xmlns:a16="http://schemas.microsoft.com/office/drawing/2014/main" id="{53E73A98-DFBD-EC7B-3C32-2E8804D21B69}"/>
                </a:ext>
              </a:extLst>
            </p:cNvPr>
            <p:cNvSpPr txBox="1"/>
            <p:nvPr/>
          </p:nvSpPr>
          <p:spPr>
            <a:xfrm>
              <a:off x="6420994" y="1750480"/>
              <a:ext cx="5124925" cy="1200329"/>
            </a:xfrm>
            <a:prstGeom prst="rect">
              <a:avLst/>
            </a:prstGeom>
            <a:noFill/>
          </p:spPr>
          <p:txBody>
            <a:bodyPr wrap="square" rtlCol="0">
              <a:spAutoFit/>
            </a:bodyPr>
            <a:lstStyle/>
            <a:p>
              <a:r>
                <a:rPr lang="en-US" altLang="ko-KR" sz="2400" dirty="0">
                  <a:ea typeface="Microsoft Sans Serif" panose="020B0604020202020204" pitchFamily="34" charset="0"/>
                  <a:cs typeface="Microsoft Sans Serif" panose="020B0604020202020204" pitchFamily="34" charset="0"/>
                </a:rPr>
                <a:t>Section 1 : Que sont les réseaux sociaux et à quoi servent-ils ?</a:t>
              </a:r>
            </a:p>
            <a:p>
              <a:r>
                <a:rPr lang="en-US" altLang="ko-KR" sz="2400" dirty="0">
                  <a:ea typeface="Microsoft Sans Serif" panose="020B0604020202020204" pitchFamily="34" charset="0"/>
                  <a:cs typeface="Microsoft Sans Serif" panose="020B0604020202020204" pitchFamily="34" charset="0"/>
                </a:rPr>
                <a:t>Section 2 : Principaux réseaux sociaux</a:t>
              </a:r>
            </a:p>
            <a:p>
              <a:r>
                <a:rPr lang="en-US" altLang="ko-KR" sz="2400" dirty="0">
                  <a:ea typeface="Microsoft Sans Serif" panose="020B0604020202020204" pitchFamily="34" charset="0"/>
                  <a:cs typeface="Microsoft Sans Serif" panose="020B0604020202020204" pitchFamily="34" charset="0"/>
                </a:rPr>
                <a:t>Section 3 : Comment promouvoir votre entreprise sur les réseaux sociaux</a:t>
              </a:r>
            </a:p>
          </p:txBody>
        </p:sp>
        <p:sp>
          <p:nvSpPr>
            <p:cNvPr id="10" name="TextBox 8">
              <a:extLst>
                <a:ext uri="{FF2B5EF4-FFF2-40B4-BE49-F238E27FC236}">
                  <a16:creationId xmlns:a16="http://schemas.microsoft.com/office/drawing/2014/main" id="{6053C06A-B5EE-2A4F-88A8-AFDF1EA3F80F}"/>
                </a:ext>
              </a:extLst>
            </p:cNvPr>
            <p:cNvSpPr txBox="1"/>
            <p:nvPr/>
          </p:nvSpPr>
          <p:spPr>
            <a:xfrm>
              <a:off x="6418026" y="1241671"/>
              <a:ext cx="5124925" cy="1384995"/>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Unité 2 : Renforcer la présence numérique de votre entreprise sur les réseaux sociaux </a:t>
              </a:r>
              <a:endParaRPr lang="ko-KR" altLang="en-US" sz="2800" b="1" dirty="0">
                <a:cs typeface="Microsoft Sans Serif" panose="020B0604020202020204" pitchFamily="34" charset="0"/>
              </a:endParaRPr>
            </a:p>
          </p:txBody>
        </p:sp>
      </p:grpSp>
      <p:grpSp>
        <p:nvGrpSpPr>
          <p:cNvPr id="11" name="Group 3">
            <a:extLst>
              <a:ext uri="{FF2B5EF4-FFF2-40B4-BE49-F238E27FC236}">
                <a16:creationId xmlns:a16="http://schemas.microsoft.com/office/drawing/2014/main" id="{48D1C9A2-96C4-6F04-E06A-967C35B2E99A}"/>
              </a:ext>
            </a:extLst>
          </p:cNvPr>
          <p:cNvGrpSpPr/>
          <p:nvPr/>
        </p:nvGrpSpPr>
        <p:grpSpPr>
          <a:xfrm>
            <a:off x="2666998" y="6890035"/>
            <a:ext cx="14630402" cy="1383703"/>
            <a:chOff x="6420993" y="891745"/>
            <a:chExt cx="5124925" cy="1383703"/>
          </a:xfrm>
        </p:grpSpPr>
        <p:sp>
          <p:nvSpPr>
            <p:cNvPr id="12" name="TextBox 7">
              <a:extLst>
                <a:ext uri="{FF2B5EF4-FFF2-40B4-BE49-F238E27FC236}">
                  <a16:creationId xmlns:a16="http://schemas.microsoft.com/office/drawing/2014/main" id="{8BFEB443-7B15-FD0E-2F67-BDB53EC4E002}"/>
                </a:ext>
              </a:extLst>
            </p:cNvPr>
            <p:cNvSpPr txBox="1"/>
            <p:nvPr/>
          </p:nvSpPr>
          <p:spPr>
            <a:xfrm>
              <a:off x="6420993" y="1444451"/>
              <a:ext cx="5124925" cy="830997"/>
            </a:xfrm>
            <a:prstGeom prst="rect">
              <a:avLst/>
            </a:prstGeom>
            <a:noFill/>
          </p:spPr>
          <p:txBody>
            <a:bodyPr wrap="square" rtlCol="0">
              <a:spAutoFit/>
            </a:bodyPr>
            <a:lstStyle/>
            <a:p>
              <a:r>
                <a:rPr lang="en-US" altLang="ko-KR" sz="2400" dirty="0">
                  <a:ea typeface="Microsoft Sans Serif" panose="020B0604020202020204" pitchFamily="34" charset="0"/>
                  <a:cs typeface="Microsoft Sans Serif" panose="020B0604020202020204" pitchFamily="34" charset="0"/>
                </a:rPr>
                <a:t>Section 1 : Qu'est-ce que la cybersécurité ?</a:t>
              </a:r>
            </a:p>
            <a:p>
              <a:r>
                <a:rPr lang="en-US" altLang="ko-KR" sz="2400" dirty="0">
                  <a:ea typeface="Microsoft Sans Serif" panose="020B0604020202020204" pitchFamily="34" charset="0"/>
                  <a:cs typeface="Microsoft Sans Serif" panose="020B0604020202020204" pitchFamily="34" charset="0"/>
                </a:rPr>
                <a:t>Section 2 : Conseils en matière de cybersécurité</a:t>
              </a:r>
            </a:p>
          </p:txBody>
        </p:sp>
        <p:sp>
          <p:nvSpPr>
            <p:cNvPr id="13" name="TextBox 8">
              <a:extLst>
                <a:ext uri="{FF2B5EF4-FFF2-40B4-BE49-F238E27FC236}">
                  <a16:creationId xmlns:a16="http://schemas.microsoft.com/office/drawing/2014/main" id="{9E89EB32-6817-C3AC-649D-55E85C7474E6}"/>
                </a:ext>
              </a:extLst>
            </p:cNvPr>
            <p:cNvSpPr txBox="1"/>
            <p:nvPr/>
          </p:nvSpPr>
          <p:spPr>
            <a:xfrm>
              <a:off x="6420993" y="891745"/>
              <a:ext cx="5124925" cy="954107"/>
            </a:xfrm>
            <a:prstGeom prst="rect">
              <a:avLst/>
            </a:prstGeom>
            <a:noFill/>
          </p:spPr>
          <p:txBody>
            <a:bodyPr wrap="square" lIns="108000" rIns="108000" rtlCol="0">
              <a:spAutoFit/>
            </a:bodyPr>
            <a:lstStyle/>
            <a:p>
              <a:r>
                <a:rPr lang="en-US" altLang="ko-KR" sz="2800" b="1" dirty="0">
                  <a:ea typeface="Microsoft Sans Serif" panose="020B0604020202020204" pitchFamily="34" charset="0"/>
                  <a:cs typeface="Microsoft Sans Serif" panose="020B0604020202020204" pitchFamily="34" charset="0"/>
                </a:rPr>
                <a:t>Unité 3 : Apprendre à résoudre les problèmes de cybersécurité de votre entreprise numérique </a:t>
              </a:r>
              <a:endParaRPr lang="ko-KR" altLang="en-US" sz="2800" b="1" dirty="0">
                <a:cs typeface="Microsoft Sans Serif" panose="020B0604020202020204" pitchFamily="34" charset="0"/>
              </a:endParaRPr>
            </a:p>
          </p:txBody>
        </p:sp>
      </p:grpSp>
      <p:sp>
        <p:nvSpPr>
          <p:cNvPr id="14" name="Triángulo isósceles 13">
            <a:extLst>
              <a:ext uri="{FF2B5EF4-FFF2-40B4-BE49-F238E27FC236}">
                <a16:creationId xmlns:a16="http://schemas.microsoft.com/office/drawing/2014/main" id="{7D17DC2D-FF9C-9FAF-9967-E6B5AA2B755F}"/>
              </a:ext>
            </a:extLst>
          </p:cNvPr>
          <p:cNvSpPr/>
          <p:nvPr/>
        </p:nvSpPr>
        <p:spPr>
          <a:xfrm rot="5400000">
            <a:off x="1592072" y="3763592"/>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Triángulo isósceles 14">
            <a:extLst>
              <a:ext uri="{FF2B5EF4-FFF2-40B4-BE49-F238E27FC236}">
                <a16:creationId xmlns:a16="http://schemas.microsoft.com/office/drawing/2014/main" id="{99D4B99B-9CC0-E7B9-C00F-753CC4C02305}"/>
              </a:ext>
            </a:extLst>
          </p:cNvPr>
          <p:cNvSpPr/>
          <p:nvPr/>
        </p:nvSpPr>
        <p:spPr>
          <a:xfrm rot="5400000">
            <a:off x="1592072" y="5223483"/>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riángulo isósceles 15">
            <a:extLst>
              <a:ext uri="{FF2B5EF4-FFF2-40B4-BE49-F238E27FC236}">
                <a16:creationId xmlns:a16="http://schemas.microsoft.com/office/drawing/2014/main" id="{AF2BF9F3-392F-137F-4271-9845A4F5071B}"/>
              </a:ext>
            </a:extLst>
          </p:cNvPr>
          <p:cNvSpPr/>
          <p:nvPr/>
        </p:nvSpPr>
        <p:spPr>
          <a:xfrm rot="5400000">
            <a:off x="1592072" y="7034402"/>
            <a:ext cx="702056" cy="533400"/>
          </a:xfrm>
          <a:prstGeom prst="triangle">
            <a:avLst/>
          </a:prstGeom>
          <a:solidFill>
            <a:srgbClr val="CC66FF"/>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51291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2954000" cy="707886"/>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1 : Développer un site web d'entreprise avec les TIC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101963"/>
            <a:ext cx="15392400" cy="5262979"/>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L'internet nous offre d'</a:t>
            </a:r>
            <a:r>
              <a:rPr lang="en-US" altLang="es-ES" sz="2800" b="1" dirty="0">
                <a:latin typeface="+mj-lt"/>
                <a:ea typeface="Microsoft Sans Serif" panose="020B0604020202020204" pitchFamily="34" charset="0"/>
                <a:cs typeface="Microsoft Sans Serif" panose="020B0604020202020204" pitchFamily="34" charset="0"/>
              </a:rPr>
              <a:t>innombrables possibilités </a:t>
            </a:r>
            <a:r>
              <a:rPr lang="en-US" altLang="es-ES" sz="2800" dirty="0">
                <a:latin typeface="+mj-lt"/>
                <a:ea typeface="Microsoft Sans Serif" panose="020B0604020202020204" pitchFamily="34" charset="0"/>
                <a:cs typeface="Microsoft Sans Serif" panose="020B0604020202020204" pitchFamily="34" charset="0"/>
              </a:rPr>
              <a:t>pour promouvoir notre activité</a:t>
            </a:r>
            <a:r>
              <a:rPr lang="en-US" altLang="es-ES" sz="2800" b="1" dirty="0">
                <a:latin typeface="+mj-lt"/>
                <a:ea typeface="Microsoft Sans Serif" panose="020B0604020202020204" pitchFamily="34" charset="0"/>
                <a:cs typeface="Microsoft Sans Serif" panose="020B0604020202020204" pitchFamily="34" charset="0"/>
              </a:rPr>
              <a:t> en ligne.</a:t>
            </a:r>
            <a:r>
              <a:rPr lang="en-US" altLang="es-ES" sz="2800" dirty="0">
                <a:latin typeface="+mj-lt"/>
                <a:ea typeface="Microsoft Sans Serif" panose="020B0604020202020204" pitchFamily="34" charset="0"/>
                <a:cs typeface="Microsoft Sans Serif" panose="020B0604020202020204" pitchFamily="34" charset="0"/>
              </a:rPr>
              <a:t> De plus en plus d'utilisateurs naviguent fréquemment sur le net, il est donc essentiel de créer un site pour gagner en visibilité et améliorer notre activité en ligne. </a:t>
            </a:r>
            <a:r>
              <a:rPr lang="en-US" altLang="es-ES" sz="2800" b="1" dirty="0">
                <a:latin typeface="+mj-lt"/>
                <a:ea typeface="Microsoft Sans Serif" panose="020B0604020202020204" pitchFamily="34" charset="0"/>
                <a:cs typeface="Microsoft Sans Serif" panose="020B0604020202020204" pitchFamily="34" charset="0"/>
              </a:rPr>
              <a:t>Ce site est notre site web. </a:t>
            </a:r>
            <a:r>
              <a:rPr lang="en-US" altLang="es-ES" sz="2800" dirty="0">
                <a:latin typeface="+mj-lt"/>
                <a:ea typeface="Microsoft Sans Serif" panose="020B0604020202020204" pitchFamily="34" charset="0"/>
                <a:cs typeface="Microsoft Sans Serif" panose="020B0604020202020204" pitchFamily="34" charset="0"/>
              </a:rPr>
              <a:t>Notre site doit rassembler toutes nos informations. Celles-ci doivent comprendre : </a:t>
            </a:r>
          </a:p>
          <a:p>
            <a:pPr>
              <a:defRPr/>
            </a:pP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Le nom, la description et les caractéristiques de notre entreprise. </a:t>
            </a: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Catalogue avec nos produits ou services. </a:t>
            </a: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Menus navigables et intuitifs.   </a:t>
            </a: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Informations de contact (numéro de téléphone, adresse, courriel, réseaux sociaux...).</a:t>
            </a:r>
            <a:endParaRPr lang="en-US" altLang="es-ES" sz="280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Logotype et images de bonne qualité. </a:t>
            </a:r>
          </a:p>
          <a:p>
            <a:pPr marL="457200" indent="-457200">
              <a:buFont typeface="Arial" panose="020B0604020202020204" pitchFamily="34" charset="0"/>
              <a:buChar char="•"/>
              <a:defRPr/>
            </a:pPr>
            <a:r>
              <a:rPr lang="en-US" altLang="es-ES" sz="2800" b="1" dirty="0">
                <a:latin typeface="+mj-lt"/>
                <a:ea typeface="Microsoft Sans Serif" panose="020B0604020202020204" pitchFamily="34" charset="0"/>
                <a:cs typeface="Microsoft Sans Serif" panose="020B0604020202020204" pitchFamily="34" charset="0"/>
              </a:rPr>
              <a:t>Formulaires qui permettent à l'utilisateur de contacter votre entreprise de manière simple pour résoudre des doutes ou faire appel à des services.</a:t>
            </a:r>
          </a:p>
          <a:p>
            <a:pPr>
              <a:defRPr/>
            </a:pPr>
            <a:endParaRPr lang="en-US" altLang="es-ES" sz="2800" b="1" dirty="0">
              <a:latin typeface="+mj-lt"/>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A079F382-1AD8-3D39-4E40-EF6C0838750B}"/>
              </a:ext>
            </a:extLst>
          </p:cNvPr>
          <p:cNvSpPr txBox="1"/>
          <p:nvPr/>
        </p:nvSpPr>
        <p:spPr>
          <a:xfrm>
            <a:off x="1447800" y="2413240"/>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Comment concevoir notre site web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2086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2954000" cy="707886"/>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1 : Développer un site web d'entreprise avec les TIC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101963"/>
            <a:ext cx="10744200" cy="6324808"/>
          </a:xfrm>
          <a:prstGeom prst="rect">
            <a:avLst/>
          </a:prstGeom>
          <a:noFill/>
        </p:spPr>
        <p:txBody>
          <a:bodyPr wrap="square" rtlCol="0">
            <a:spAutoFit/>
          </a:bodyPr>
          <a:lstStyle/>
          <a:p>
            <a:pPr>
              <a:defRPr/>
            </a:pPr>
            <a:r>
              <a:rPr lang="en-US" altLang="es-ES" sz="2650" dirty="0">
                <a:latin typeface="+mj-lt"/>
                <a:ea typeface="Microsoft Sans Serif" panose="020B0604020202020204" pitchFamily="34" charset="0"/>
                <a:cs typeface="Microsoft Sans Serif" panose="020B0604020202020204" pitchFamily="34" charset="0"/>
              </a:rPr>
              <a:t>Il existe une série de critères à prendre en compte pour rendre notre site web attrayant pour l'utilisateur. Gardez à l'esprit que notre site est notre vitrine sur Internet, une bonne impression peut donc faire la différence. Lors de la mise en œuvre de notre design, nous devons veiller à </a:t>
            </a:r>
          </a:p>
          <a:p>
            <a:pPr>
              <a:defRPr/>
            </a:pPr>
            <a:endParaRPr lang="en-US" altLang="es-ES" sz="2650" dirty="0">
              <a:latin typeface="+mj-lt"/>
              <a:ea typeface="Microsoft Sans Serif" panose="020B0604020202020204" pitchFamily="34" charset="0"/>
              <a:cs typeface="Microsoft Sans Serif" panose="020B0604020202020204" pitchFamily="34" charset="0"/>
            </a:endParaRPr>
          </a:p>
          <a:p>
            <a:pPr marL="457200" indent="-457200">
              <a:buFont typeface="Arial" panose="020B0604020202020204" pitchFamily="34" charset="0"/>
              <a:buChar char="•"/>
              <a:defRPr/>
            </a:pPr>
            <a:r>
              <a:rPr lang="en-US" altLang="es-ES" sz="2650" b="1" dirty="0">
                <a:latin typeface="+mj-lt"/>
                <a:ea typeface="Microsoft Sans Serif" panose="020B0604020202020204" pitchFamily="34" charset="0"/>
                <a:cs typeface="Microsoft Sans Serif" panose="020B0604020202020204" pitchFamily="34" charset="0"/>
              </a:rPr>
              <a:t>Convivialité</a:t>
            </a:r>
            <a:r>
              <a:rPr lang="en-US" altLang="es-ES" sz="2650" dirty="0">
                <a:latin typeface="+mj-lt"/>
                <a:ea typeface="Microsoft Sans Serif" panose="020B0604020202020204" pitchFamily="34" charset="0"/>
                <a:cs typeface="Microsoft Sans Serif" panose="020B0604020202020204" pitchFamily="34" charset="0"/>
              </a:rPr>
              <a:t>. Vous devez garantir que la page web est intuitive et conviviale. Dans le cas contraire, les utilisateurs pourraient l'abandonner avant d'avoir trouvé ce qu'ils cherchent et accéder aux sites de nos concurrents.</a:t>
            </a:r>
          </a:p>
          <a:p>
            <a:pPr marL="457200" indent="-457200">
              <a:buFont typeface="Arial" panose="020B0604020202020204" pitchFamily="34" charset="0"/>
              <a:buChar char="•"/>
              <a:defRPr/>
            </a:pPr>
            <a:r>
              <a:rPr lang="en-US" altLang="es-ES" sz="2650" b="1" dirty="0">
                <a:latin typeface="+mj-lt"/>
                <a:ea typeface="Microsoft Sans Serif" panose="020B0604020202020204" pitchFamily="34" charset="0"/>
                <a:cs typeface="Microsoft Sans Serif" panose="020B0604020202020204" pitchFamily="34" charset="0"/>
              </a:rPr>
              <a:t>Accessibilité : </a:t>
            </a:r>
            <a:r>
              <a:rPr lang="en-US" altLang="es-ES" sz="2650" dirty="0">
                <a:latin typeface="+mj-lt"/>
                <a:ea typeface="Microsoft Sans Serif" panose="020B0604020202020204" pitchFamily="34" charset="0"/>
                <a:cs typeface="Microsoft Sans Serif" panose="020B0604020202020204" pitchFamily="34" charset="0"/>
              </a:rPr>
              <a:t>Structurez votre contenu de manière à ce qu'il soit facilement et rapidement accessible. Utilisez des menus </a:t>
            </a:r>
            <a:r>
              <a:rPr lang="en-US" altLang="es-ES" sz="2650" dirty="0" err="1">
                <a:latin typeface="+mj-lt"/>
                <a:ea typeface="Microsoft Sans Serif" panose="020B0604020202020204" pitchFamily="34" charset="0"/>
                <a:cs typeface="Microsoft Sans Serif" panose="020B0604020202020204" pitchFamily="34" charset="0"/>
              </a:rPr>
              <a:t>organisés </a:t>
            </a:r>
            <a:r>
              <a:rPr lang="en-US" altLang="es-ES" sz="2650" dirty="0">
                <a:latin typeface="+mj-lt"/>
                <a:ea typeface="Microsoft Sans Serif" panose="020B0604020202020204" pitchFamily="34" charset="0"/>
                <a:cs typeface="Microsoft Sans Serif" panose="020B0604020202020204" pitchFamily="34" charset="0"/>
              </a:rPr>
              <a:t>et bien structurés.</a:t>
            </a:r>
          </a:p>
          <a:p>
            <a:pPr marL="457200" indent="-457200">
              <a:buFont typeface="Arial" panose="020B0604020202020204" pitchFamily="34" charset="0"/>
              <a:buChar char="•"/>
              <a:defRPr/>
            </a:pPr>
            <a:r>
              <a:rPr lang="en-US" altLang="es-ES" sz="2650" b="1" dirty="0">
                <a:latin typeface="+mj-lt"/>
                <a:ea typeface="Microsoft Sans Serif" panose="020B0604020202020204" pitchFamily="34" charset="0"/>
                <a:cs typeface="Microsoft Sans Serif" panose="020B0604020202020204" pitchFamily="34" charset="0"/>
              </a:rPr>
              <a:t>Attractif </a:t>
            </a:r>
            <a:r>
              <a:rPr lang="en-US" altLang="es-ES" sz="2650" dirty="0">
                <a:latin typeface="+mj-lt"/>
                <a:ea typeface="Microsoft Sans Serif" panose="020B0604020202020204" pitchFamily="34" charset="0"/>
                <a:cs typeface="Microsoft Sans Serif" panose="020B0604020202020204" pitchFamily="34" charset="0"/>
              </a:rPr>
              <a:t>: Notre site web doit être attrayant à la fois pour les utilisateurs et pour les moteurs de recherche. Pour cela, nous devons nous assurer qu'il est visuellement attrayant et techniquement efficace.</a:t>
            </a:r>
          </a:p>
        </p:txBody>
      </p:sp>
      <p:sp>
        <p:nvSpPr>
          <p:cNvPr id="3" name="CuadroTexto 2">
            <a:extLst>
              <a:ext uri="{FF2B5EF4-FFF2-40B4-BE49-F238E27FC236}">
                <a16:creationId xmlns:a16="http://schemas.microsoft.com/office/drawing/2014/main" id="{A079F382-1AD8-3D39-4E40-EF6C0838750B}"/>
              </a:ext>
            </a:extLst>
          </p:cNvPr>
          <p:cNvSpPr txBox="1"/>
          <p:nvPr/>
        </p:nvSpPr>
        <p:spPr>
          <a:xfrm>
            <a:off x="1447800" y="2413240"/>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Comment concevoir notre site web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4" name="Imagen 3">
            <a:extLst>
              <a:ext uri="{FF2B5EF4-FFF2-40B4-BE49-F238E27FC236}">
                <a16:creationId xmlns:a16="http://schemas.microsoft.com/office/drawing/2014/main" id="{10E177C3-E41A-62B3-4BD6-57B192929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84751" y="2628408"/>
            <a:ext cx="1016232" cy="1016232"/>
          </a:xfrm>
          <a:prstGeom prst="rect">
            <a:avLst/>
          </a:prstGeom>
        </p:spPr>
      </p:pic>
      <p:sp>
        <p:nvSpPr>
          <p:cNvPr id="5" name="CuadroTexto 4">
            <a:extLst>
              <a:ext uri="{FF2B5EF4-FFF2-40B4-BE49-F238E27FC236}">
                <a16:creationId xmlns:a16="http://schemas.microsoft.com/office/drawing/2014/main" id="{8CEB44C8-B670-002B-055D-FD6F0DD79FF6}"/>
              </a:ext>
            </a:extLst>
          </p:cNvPr>
          <p:cNvSpPr txBox="1"/>
          <p:nvPr/>
        </p:nvSpPr>
        <p:spPr>
          <a:xfrm>
            <a:off x="12192000" y="3695700"/>
            <a:ext cx="4878680" cy="2031325"/>
          </a:xfrm>
          <a:prstGeom prst="rect">
            <a:avLst/>
          </a:prstGeom>
          <a:noFill/>
        </p:spPr>
        <p:txBody>
          <a:bodyPr wrap="square" rtlCol="0">
            <a:spAutoFit/>
          </a:bodyPr>
          <a:lstStyle/>
          <a:p>
            <a:pPr>
              <a:defRPr/>
            </a:pPr>
            <a:r>
              <a:rPr lang="en-US" altLang="es-ES" dirty="0">
                <a:latin typeface="+mj-lt"/>
                <a:ea typeface="Microsoft Sans Serif" panose="020B0604020202020204" pitchFamily="34" charset="0"/>
                <a:cs typeface="Microsoft Sans Serif" panose="020B0604020202020204" pitchFamily="34" charset="0"/>
              </a:rPr>
              <a:t>Maintenant que vous connaissez les éléments de base que doit comporter votre site web, et en tenant compte de votre image de marque, </a:t>
            </a:r>
            <a:r>
              <a:rPr lang="en-GB" altLang="es-ES" b="1" dirty="0">
                <a:latin typeface="+mj-lt"/>
                <a:ea typeface="Microsoft Sans Serif" panose="020B0604020202020204" pitchFamily="34" charset="0"/>
                <a:cs typeface="Microsoft Sans Serif" panose="020B0604020202020204" pitchFamily="34" charset="0"/>
              </a:rPr>
              <a:t>pouvez-vous imaginer à quoi ressemblerait votre site web ?</a:t>
            </a:r>
            <a:endParaRPr lang="en-US" altLang="es-ES" b="1" dirty="0">
              <a:latin typeface="+mj-lt"/>
              <a:ea typeface="Microsoft Sans Serif" panose="020B0604020202020204" pitchFamily="34" charset="0"/>
              <a:cs typeface="Microsoft Sans Serif" panose="020B0604020202020204" pitchFamily="34" charset="0"/>
            </a:endParaRPr>
          </a:p>
          <a:p>
            <a:pPr>
              <a:defRPr/>
            </a:pPr>
            <a:endParaRPr lang="en-US" altLang="es-ES" dirty="0">
              <a:latin typeface="+mj-lt"/>
              <a:ea typeface="Microsoft Sans Serif" panose="020B0604020202020204" pitchFamily="34" charset="0"/>
              <a:cs typeface="Microsoft Sans Serif" panose="020B0604020202020204" pitchFamily="34" charset="0"/>
            </a:endParaRPr>
          </a:p>
          <a:p>
            <a:pPr>
              <a:defRPr/>
            </a:pPr>
            <a:r>
              <a:rPr lang="en-GB" altLang="es-ES" b="1" dirty="0">
                <a:latin typeface="+mj-lt"/>
                <a:ea typeface="Microsoft Sans Serif" panose="020B0604020202020204" pitchFamily="34" charset="0"/>
                <a:cs typeface="Microsoft Sans Serif" panose="020B0604020202020204" pitchFamily="34" charset="0"/>
              </a:rPr>
              <a:t>Pourriez-vous nous indiquer les informations de base que le site web devrait contenir ?</a:t>
            </a:r>
            <a:endParaRPr lang="en-US" altLang="es-ES" b="1" dirty="0">
              <a:latin typeface="+mj-lt"/>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2EABAFF9-4DEA-F569-7F4F-ECBF68D9EC49}"/>
              </a:ext>
            </a:extLst>
          </p:cNvPr>
          <p:cNvSpPr txBox="1"/>
          <p:nvPr/>
        </p:nvSpPr>
        <p:spPr>
          <a:xfrm>
            <a:off x="13179891" y="2905691"/>
            <a:ext cx="2443817" cy="461665"/>
          </a:xfrm>
          <a:prstGeom prst="rect">
            <a:avLst/>
          </a:prstGeom>
          <a:noFill/>
        </p:spPr>
        <p:txBody>
          <a:bodyPr wrap="square">
            <a:spAutoFit/>
          </a:bodyPr>
          <a:lstStyle/>
          <a:p>
            <a:r>
              <a:rPr lang="en-GB" sz="2400" b="1" i="0" u="none" strike="noStrike" dirty="0" err="1" smtClean="0">
                <a:solidFill>
                  <a:srgbClr val="7030A0"/>
                </a:solidFill>
                <a:effectLst/>
              </a:rPr>
              <a:t>Soyez</a:t>
            </a:r>
            <a:r>
              <a:rPr lang="en-GB" sz="2400" b="1" i="0" u="none" strike="noStrike" dirty="0" smtClean="0">
                <a:solidFill>
                  <a:srgbClr val="7030A0"/>
                </a:solidFill>
                <a:effectLst/>
              </a:rPr>
              <a:t> </a:t>
            </a:r>
            <a:r>
              <a:rPr lang="en-GB" sz="2400" b="1" i="0" u="none" strike="noStrike" dirty="0" err="1" smtClean="0">
                <a:solidFill>
                  <a:srgbClr val="7030A0"/>
                </a:solidFill>
                <a:effectLst/>
              </a:rPr>
              <a:t>actifs</a:t>
            </a:r>
            <a:r>
              <a:rPr lang="en-GB" sz="2400" b="1" i="0" u="none" strike="noStrike" dirty="0" smtClean="0">
                <a:solidFill>
                  <a:srgbClr val="7030A0"/>
                </a:solidFill>
                <a:effectLst/>
              </a:rPr>
              <a:t> !</a:t>
            </a:r>
            <a:endParaRPr lang="en-GB" sz="2400" dirty="0"/>
          </a:p>
        </p:txBody>
      </p:sp>
    </p:spTree>
    <p:extLst>
      <p:ext uri="{BB962C8B-B14F-4D97-AF65-F5344CB8AC3E}">
        <p14:creationId xmlns:p14="http://schemas.microsoft.com/office/powerpoint/2010/main" val="281861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3563600" cy="707886"/>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1 : Développer un site web d'entreprise avec les TIC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238500"/>
            <a:ext cx="15468600" cy="954107"/>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 nombreux </a:t>
            </a:r>
            <a:r>
              <a:rPr lang="en-US" altLang="es-ES" sz="2800" b="1" dirty="0">
                <a:latin typeface="+mj-lt"/>
                <a:ea typeface="Microsoft Sans Serif" panose="020B0604020202020204" pitchFamily="34" charset="0"/>
                <a:cs typeface="Microsoft Sans Serif" panose="020B0604020202020204" pitchFamily="34" charset="0"/>
              </a:rPr>
              <a:t>outils ICT </a:t>
            </a:r>
            <a:r>
              <a:rPr lang="en-US" altLang="es-ES" sz="2800" dirty="0">
                <a:latin typeface="+mj-lt"/>
                <a:ea typeface="Microsoft Sans Serif" panose="020B0604020202020204" pitchFamily="34" charset="0"/>
                <a:cs typeface="Microsoft Sans Serif" panose="020B0604020202020204" pitchFamily="34" charset="0"/>
              </a:rPr>
              <a:t>(gratuits et payants) qui peuvent nous aider à </a:t>
            </a:r>
            <a:r>
              <a:rPr lang="en-US" altLang="es-ES" sz="2800" b="1" dirty="0">
                <a:latin typeface="+mj-lt"/>
                <a:ea typeface="Microsoft Sans Serif" panose="020B0604020202020204" pitchFamily="34" charset="0"/>
                <a:cs typeface="Microsoft Sans Serif" panose="020B0604020202020204" pitchFamily="34" charset="0"/>
              </a:rPr>
              <a:t>concevoir, créer et structurer notre site web</a:t>
            </a:r>
            <a:r>
              <a:rPr lang="en-US" altLang="es-ES" sz="2800" dirty="0">
                <a:latin typeface="+mj-lt"/>
                <a:ea typeface="Microsoft Sans Serif" panose="020B0604020202020204" pitchFamily="34" charset="0"/>
                <a:cs typeface="Microsoft Sans Serif" panose="020B0604020202020204" pitchFamily="34" charset="0"/>
              </a:rPr>
              <a:t>. Parmi les plus utilisés, nous pouvons trouver : </a:t>
            </a:r>
            <a:endParaRPr lang="es-ES" sz="2800" b="1"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2400300"/>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Outils TIC pour la création de sites web</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pic>
        <p:nvPicPr>
          <p:cNvPr id="1026" name="Picture 2" descr="Gráficos y logotipos | WordPress.org España">
            <a:extLst>
              <a:ext uri="{FF2B5EF4-FFF2-40B4-BE49-F238E27FC236}">
                <a16:creationId xmlns:a16="http://schemas.microsoft.com/office/drawing/2014/main" id="{7EE38AD0-A546-AF9C-30E5-B7984D0ED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444471"/>
            <a:ext cx="3026064" cy="163170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ADE8E975-34DD-75A4-E819-A15B8D3D060A}"/>
              </a:ext>
            </a:extLst>
          </p:cNvPr>
          <p:cNvSpPr txBox="1"/>
          <p:nvPr/>
        </p:nvSpPr>
        <p:spPr>
          <a:xfrm>
            <a:off x="4876800" y="4877581"/>
            <a:ext cx="11887200" cy="1384995"/>
          </a:xfrm>
          <a:prstGeom prst="rect">
            <a:avLst/>
          </a:prstGeom>
          <a:noFill/>
        </p:spPr>
        <p:txBody>
          <a:bodyPr wrap="square" rtlCol="0">
            <a:spAutoFit/>
          </a:bodyPr>
          <a:lstStyle/>
          <a:p>
            <a:r>
              <a:rPr lang="en-GB" sz="2800" b="1">
                <a:effectLst/>
                <a:latin typeface="+mj-lt"/>
              </a:rPr>
              <a:t>WordPress </a:t>
            </a:r>
            <a:r>
              <a:rPr lang="en-GB" sz="2800">
                <a:effectLst/>
                <a:latin typeface="+mj-lt"/>
              </a:rPr>
              <a:t>: La plateforme de création de sites web par excellence. Créez et gérez le contenu de n'importe quel type de site web, en particulier les sites commerciaux.</a:t>
            </a:r>
          </a:p>
          <a:p>
            <a:endParaRPr lang="en-GB" sz="2800">
              <a:effectLst/>
              <a:latin typeface="+mj-lt"/>
            </a:endParaRPr>
          </a:p>
        </p:txBody>
      </p:sp>
      <p:sp>
        <p:nvSpPr>
          <p:cNvPr id="5" name="CuadroTexto 4">
            <a:extLst>
              <a:ext uri="{FF2B5EF4-FFF2-40B4-BE49-F238E27FC236}">
                <a16:creationId xmlns:a16="http://schemas.microsoft.com/office/drawing/2014/main" id="{E2D16F0C-2557-C0D5-2F32-99C998210BA3}"/>
              </a:ext>
            </a:extLst>
          </p:cNvPr>
          <p:cNvSpPr txBox="1"/>
          <p:nvPr/>
        </p:nvSpPr>
        <p:spPr>
          <a:xfrm>
            <a:off x="1524000" y="6262576"/>
            <a:ext cx="15240000" cy="3000821"/>
          </a:xfrm>
          <a:prstGeom prst="rect">
            <a:avLst/>
          </a:prstGeom>
          <a:noFill/>
        </p:spPr>
        <p:txBody>
          <a:bodyPr wrap="square">
            <a:spAutoFit/>
          </a:bodyPr>
          <a:lstStyle/>
          <a:p>
            <a:r>
              <a:rPr lang="en-GB" sz="2700" dirty="0">
                <a:latin typeface="+mj-lt"/>
              </a:rPr>
              <a:t>Pour </a:t>
            </a:r>
            <a:r>
              <a:rPr lang="en-GB" sz="2700" dirty="0" err="1">
                <a:latin typeface="+mj-lt"/>
              </a:rPr>
              <a:t>créer</a:t>
            </a:r>
            <a:r>
              <a:rPr lang="en-GB" sz="2700" dirty="0">
                <a:latin typeface="+mj-lt"/>
              </a:rPr>
              <a:t> un site web avec WordPress, nous </a:t>
            </a:r>
            <a:r>
              <a:rPr lang="en-GB" sz="2700" dirty="0" err="1">
                <a:latin typeface="+mj-lt"/>
              </a:rPr>
              <a:t>devons</a:t>
            </a:r>
            <a:r>
              <a:rPr lang="en-GB" sz="2700" dirty="0">
                <a:latin typeface="+mj-lt"/>
              </a:rPr>
              <a:t> </a:t>
            </a:r>
            <a:r>
              <a:rPr lang="en-GB" sz="2700" dirty="0" err="1">
                <a:latin typeface="+mj-lt"/>
              </a:rPr>
              <a:t>choisir</a:t>
            </a:r>
            <a:r>
              <a:rPr lang="en-GB" sz="2700" dirty="0">
                <a:latin typeface="+mj-lt"/>
              </a:rPr>
              <a:t> un </a:t>
            </a:r>
            <a:r>
              <a:rPr lang="en-GB" sz="2700" dirty="0" err="1">
                <a:latin typeface="+mj-lt"/>
              </a:rPr>
              <a:t>domaine</a:t>
            </a:r>
            <a:r>
              <a:rPr lang="en-GB" sz="2700" dirty="0">
                <a:latin typeface="+mj-lt"/>
              </a:rPr>
              <a:t> et un service </a:t>
            </a:r>
            <a:r>
              <a:rPr lang="en-GB" sz="2700" dirty="0" err="1">
                <a:latin typeface="+mj-lt"/>
              </a:rPr>
              <a:t>d'hébergement</a:t>
            </a:r>
            <a:r>
              <a:rPr lang="en-GB" sz="2700" dirty="0">
                <a:latin typeface="+mj-lt"/>
              </a:rPr>
              <a:t> et y installer WordPress. </a:t>
            </a:r>
            <a:r>
              <a:rPr lang="en-GB" sz="2700" dirty="0" err="1">
                <a:latin typeface="+mj-lt"/>
              </a:rPr>
              <a:t>Ensuite</a:t>
            </a:r>
            <a:r>
              <a:rPr lang="en-GB" sz="2700" dirty="0">
                <a:latin typeface="+mj-lt"/>
              </a:rPr>
              <a:t>, nous </a:t>
            </a:r>
            <a:r>
              <a:rPr lang="en-GB" sz="2700" dirty="0" err="1">
                <a:latin typeface="+mj-lt"/>
              </a:rPr>
              <a:t>devons</a:t>
            </a:r>
            <a:r>
              <a:rPr lang="en-GB" sz="2700" dirty="0">
                <a:latin typeface="+mj-lt"/>
              </a:rPr>
              <a:t> </a:t>
            </a:r>
            <a:r>
              <a:rPr lang="en-GB" sz="2700" dirty="0" err="1">
                <a:latin typeface="+mj-lt"/>
              </a:rPr>
              <a:t>créer</a:t>
            </a:r>
            <a:r>
              <a:rPr lang="en-GB" sz="2700" dirty="0">
                <a:latin typeface="+mj-lt"/>
              </a:rPr>
              <a:t> </a:t>
            </a:r>
            <a:r>
              <a:rPr lang="en-GB" sz="2700" dirty="0" err="1">
                <a:latin typeface="+mj-lt"/>
              </a:rPr>
              <a:t>une</a:t>
            </a:r>
            <a:r>
              <a:rPr lang="en-GB" sz="2700" dirty="0">
                <a:latin typeface="+mj-lt"/>
              </a:rPr>
              <a:t> base de </a:t>
            </a:r>
            <a:r>
              <a:rPr lang="en-GB" sz="2700" dirty="0" err="1">
                <a:latin typeface="+mj-lt"/>
              </a:rPr>
              <a:t>données</a:t>
            </a:r>
            <a:r>
              <a:rPr lang="en-GB" sz="2700" dirty="0">
                <a:latin typeface="+mj-lt"/>
              </a:rPr>
              <a:t> </a:t>
            </a:r>
            <a:r>
              <a:rPr lang="en-GB" sz="2700" dirty="0" err="1">
                <a:latin typeface="+mj-lt"/>
              </a:rPr>
              <a:t>ainsi</a:t>
            </a:r>
            <a:r>
              <a:rPr lang="en-GB" sz="2700" dirty="0">
                <a:latin typeface="+mj-lt"/>
              </a:rPr>
              <a:t> que </a:t>
            </a:r>
            <a:r>
              <a:rPr lang="en-GB" sz="2700" dirty="0" err="1">
                <a:latin typeface="+mj-lt"/>
              </a:rPr>
              <a:t>notre</a:t>
            </a:r>
            <a:r>
              <a:rPr lang="en-GB" sz="2700" dirty="0">
                <a:latin typeface="+mj-lt"/>
              </a:rPr>
              <a:t> </a:t>
            </a:r>
            <a:r>
              <a:rPr lang="en-GB" sz="2700" dirty="0" err="1">
                <a:latin typeface="+mj-lt"/>
              </a:rPr>
              <a:t>utilisateur</a:t>
            </a:r>
            <a:r>
              <a:rPr lang="en-GB" sz="2700" dirty="0">
                <a:latin typeface="+mj-lt"/>
              </a:rPr>
              <a:t> et </a:t>
            </a:r>
            <a:r>
              <a:rPr lang="en-GB" sz="2700" dirty="0" err="1">
                <a:latin typeface="+mj-lt"/>
              </a:rPr>
              <a:t>notre</a:t>
            </a:r>
            <a:r>
              <a:rPr lang="en-GB" sz="2700" dirty="0">
                <a:latin typeface="+mj-lt"/>
              </a:rPr>
              <a:t> mot de </a:t>
            </a:r>
            <a:r>
              <a:rPr lang="en-GB" sz="2700" dirty="0" err="1">
                <a:latin typeface="+mj-lt"/>
              </a:rPr>
              <a:t>passe</a:t>
            </a:r>
            <a:r>
              <a:rPr lang="en-GB" sz="2700" dirty="0">
                <a:latin typeface="+mj-lt"/>
              </a:rPr>
              <a:t>, avec </a:t>
            </a:r>
            <a:r>
              <a:rPr lang="en-GB" sz="2700" dirty="0" err="1">
                <a:latin typeface="+mj-lt"/>
              </a:rPr>
              <a:t>toutes</a:t>
            </a:r>
            <a:r>
              <a:rPr lang="en-GB" sz="2700" dirty="0">
                <a:latin typeface="+mj-lt"/>
              </a:rPr>
              <a:t> les permissions. Après </a:t>
            </a:r>
            <a:r>
              <a:rPr lang="en-GB" sz="2700" dirty="0" err="1">
                <a:latin typeface="+mj-lt"/>
              </a:rPr>
              <a:t>cela</a:t>
            </a:r>
            <a:r>
              <a:rPr lang="en-GB" sz="2700" dirty="0">
                <a:latin typeface="+mj-lt"/>
              </a:rPr>
              <a:t>, nous </a:t>
            </a:r>
            <a:r>
              <a:rPr lang="en-GB" sz="2700" dirty="0" err="1">
                <a:latin typeface="+mj-lt"/>
              </a:rPr>
              <a:t>pourrons</a:t>
            </a:r>
            <a:r>
              <a:rPr lang="en-GB" sz="2700" dirty="0">
                <a:latin typeface="+mj-lt"/>
              </a:rPr>
              <a:t> </a:t>
            </a:r>
            <a:r>
              <a:rPr lang="en-GB" sz="2700" dirty="0" err="1">
                <a:latin typeface="+mj-lt"/>
              </a:rPr>
              <a:t>concevoir</a:t>
            </a:r>
            <a:r>
              <a:rPr lang="en-GB" sz="2700" dirty="0">
                <a:latin typeface="+mj-lt"/>
              </a:rPr>
              <a:t> </a:t>
            </a:r>
            <a:r>
              <a:rPr lang="en-GB" sz="2700" dirty="0" err="1">
                <a:latin typeface="+mj-lt"/>
              </a:rPr>
              <a:t>notre</a:t>
            </a:r>
            <a:r>
              <a:rPr lang="en-GB" sz="2700" dirty="0">
                <a:latin typeface="+mj-lt"/>
              </a:rPr>
              <a:t> site web </a:t>
            </a:r>
            <a:r>
              <a:rPr lang="en-GB" sz="2700" dirty="0" err="1">
                <a:latin typeface="+mj-lt"/>
              </a:rPr>
              <a:t>comme</a:t>
            </a:r>
            <a:r>
              <a:rPr lang="en-GB" sz="2700" dirty="0">
                <a:latin typeface="+mj-lt"/>
              </a:rPr>
              <a:t> nous le </a:t>
            </a:r>
            <a:r>
              <a:rPr lang="en-GB" sz="2700" dirty="0" err="1">
                <a:latin typeface="+mj-lt"/>
              </a:rPr>
              <a:t>souhaitons</a:t>
            </a:r>
            <a:r>
              <a:rPr lang="en-GB" sz="2700" dirty="0">
                <a:latin typeface="+mj-lt"/>
              </a:rPr>
              <a:t>.</a:t>
            </a:r>
          </a:p>
          <a:p>
            <a:endParaRPr lang="en-GB" sz="2700" dirty="0">
              <a:latin typeface="+mj-lt"/>
            </a:endParaRPr>
          </a:p>
          <a:p>
            <a:r>
              <a:rPr lang="en-GB" sz="2700" dirty="0">
                <a:latin typeface="+mj-lt"/>
              </a:rPr>
              <a:t>Si </a:t>
            </a:r>
            <a:r>
              <a:rPr lang="en-GB" sz="2700" dirty="0" err="1">
                <a:latin typeface="+mj-lt"/>
              </a:rPr>
              <a:t>vous</a:t>
            </a:r>
            <a:r>
              <a:rPr lang="en-GB" sz="2700" dirty="0">
                <a:latin typeface="+mj-lt"/>
              </a:rPr>
              <a:t> </a:t>
            </a:r>
            <a:r>
              <a:rPr lang="en-GB" sz="2700" dirty="0" err="1">
                <a:latin typeface="+mj-lt"/>
              </a:rPr>
              <a:t>voulez</a:t>
            </a:r>
            <a:r>
              <a:rPr lang="en-GB" sz="2700" dirty="0">
                <a:latin typeface="+mj-lt"/>
              </a:rPr>
              <a:t> </a:t>
            </a:r>
            <a:r>
              <a:rPr lang="en-GB" sz="2700" dirty="0" err="1">
                <a:latin typeface="+mj-lt"/>
              </a:rPr>
              <a:t>en</a:t>
            </a:r>
            <a:r>
              <a:rPr lang="en-GB" sz="2700" dirty="0">
                <a:latin typeface="+mj-lt"/>
              </a:rPr>
              <a:t> savoir plus sur WordPress, </a:t>
            </a:r>
            <a:r>
              <a:rPr lang="en-GB" sz="2700" dirty="0" err="1">
                <a:latin typeface="+mj-lt"/>
              </a:rPr>
              <a:t>vous</a:t>
            </a:r>
            <a:r>
              <a:rPr lang="en-GB" sz="2700" dirty="0">
                <a:latin typeface="+mj-lt"/>
              </a:rPr>
              <a:t> </a:t>
            </a:r>
            <a:r>
              <a:rPr lang="en-GB" sz="2700" dirty="0" err="1">
                <a:latin typeface="+mj-lt"/>
              </a:rPr>
              <a:t>pouvez</a:t>
            </a:r>
            <a:r>
              <a:rPr lang="en-GB" sz="2700" dirty="0">
                <a:latin typeface="+mj-lt"/>
              </a:rPr>
              <a:t> </a:t>
            </a:r>
            <a:r>
              <a:rPr lang="en-GB" sz="2700" dirty="0" err="1">
                <a:latin typeface="+mj-lt"/>
              </a:rPr>
              <a:t>trouver</a:t>
            </a:r>
            <a:r>
              <a:rPr lang="en-GB" sz="2700" dirty="0">
                <a:latin typeface="+mj-lt"/>
              </a:rPr>
              <a:t> </a:t>
            </a:r>
            <a:r>
              <a:rPr lang="en-GB" sz="2700" dirty="0" err="1">
                <a:latin typeface="+mj-lt"/>
              </a:rPr>
              <a:t>ici</a:t>
            </a:r>
            <a:r>
              <a:rPr lang="en-GB" sz="2700" dirty="0">
                <a:latin typeface="+mj-lt"/>
              </a:rPr>
              <a:t> un </a:t>
            </a:r>
            <a:r>
              <a:rPr lang="en-GB" sz="2700" dirty="0" err="1">
                <a:latin typeface="+mj-lt"/>
              </a:rPr>
              <a:t>tutoriel</a:t>
            </a:r>
            <a:r>
              <a:rPr lang="en-GB" sz="2700" dirty="0">
                <a:latin typeface="+mj-lt"/>
              </a:rPr>
              <a:t> pour les </a:t>
            </a:r>
            <a:r>
              <a:rPr lang="en-GB" sz="2700" dirty="0" err="1">
                <a:latin typeface="+mj-lt"/>
              </a:rPr>
              <a:t>débutants</a:t>
            </a:r>
            <a:r>
              <a:rPr lang="en-GB" sz="2700" dirty="0">
                <a:latin typeface="+mj-lt"/>
              </a:rPr>
              <a:t> sur </a:t>
            </a:r>
            <a:r>
              <a:rPr lang="en-GB" sz="2700" dirty="0" err="1">
                <a:latin typeface="+mj-lt"/>
              </a:rPr>
              <a:t>cette</a:t>
            </a:r>
            <a:r>
              <a:rPr lang="en-GB" sz="2700" dirty="0">
                <a:latin typeface="+mj-lt"/>
              </a:rPr>
              <a:t> </a:t>
            </a:r>
            <a:r>
              <a:rPr lang="en-GB" sz="2700" dirty="0" err="1">
                <a:latin typeface="+mj-lt"/>
              </a:rPr>
              <a:t>plateforme</a:t>
            </a:r>
            <a:r>
              <a:rPr lang="en-GB" sz="2700" dirty="0">
                <a:latin typeface="+mj-lt"/>
              </a:rPr>
              <a:t> </a:t>
            </a:r>
            <a:r>
              <a:rPr lang="en-GB" sz="2700" dirty="0">
                <a:latin typeface="+mj-lt"/>
                <a:hlinkClick r:id="rId3">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 https://www.youtube.com/watch?v=B4MXA_yj8oI&amp;ab_channel=CreateaProWebsite</a:t>
            </a:r>
            <a:endParaRPr lang="en-GB" sz="2700" dirty="0">
              <a:latin typeface="+mj-lt"/>
            </a:endParaRPr>
          </a:p>
        </p:txBody>
      </p:sp>
    </p:spTree>
    <p:extLst>
      <p:ext uri="{BB962C8B-B14F-4D97-AF65-F5344CB8AC3E}">
        <p14:creationId xmlns:p14="http://schemas.microsoft.com/office/powerpoint/2010/main" val="2786856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3792200" cy="707886"/>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1 : Développer un site web d'entreprise avec les TIC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238500"/>
            <a:ext cx="15468600" cy="954107"/>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 nombreux </a:t>
            </a:r>
            <a:r>
              <a:rPr lang="en-US" altLang="es-ES" sz="2800" b="1" dirty="0">
                <a:latin typeface="+mj-lt"/>
                <a:ea typeface="Microsoft Sans Serif" panose="020B0604020202020204" pitchFamily="34" charset="0"/>
                <a:cs typeface="Microsoft Sans Serif" panose="020B0604020202020204" pitchFamily="34" charset="0"/>
              </a:rPr>
              <a:t>outils ICT </a:t>
            </a:r>
            <a:r>
              <a:rPr lang="en-US" altLang="es-ES" sz="2800" dirty="0">
                <a:latin typeface="+mj-lt"/>
                <a:ea typeface="Microsoft Sans Serif" panose="020B0604020202020204" pitchFamily="34" charset="0"/>
                <a:cs typeface="Microsoft Sans Serif" panose="020B0604020202020204" pitchFamily="34" charset="0"/>
              </a:rPr>
              <a:t>(gratuits et payants) qui peuvent nous aider à </a:t>
            </a:r>
            <a:r>
              <a:rPr lang="en-US" altLang="es-ES" sz="2800" b="1" dirty="0">
                <a:latin typeface="+mj-lt"/>
                <a:ea typeface="Microsoft Sans Serif" panose="020B0604020202020204" pitchFamily="34" charset="0"/>
                <a:cs typeface="Microsoft Sans Serif" panose="020B0604020202020204" pitchFamily="34" charset="0"/>
              </a:rPr>
              <a:t>concevoir, créer et structurer notre site web</a:t>
            </a:r>
            <a:r>
              <a:rPr lang="en-US" altLang="es-ES" sz="2800" dirty="0">
                <a:latin typeface="+mj-lt"/>
                <a:ea typeface="Microsoft Sans Serif" panose="020B0604020202020204" pitchFamily="34" charset="0"/>
                <a:cs typeface="Microsoft Sans Serif" panose="020B0604020202020204" pitchFamily="34" charset="0"/>
              </a:rPr>
              <a:t>. Parmi les plus utilisés, nous pouvons trouver : </a:t>
            </a:r>
            <a:endParaRPr lang="es-ES" sz="2800" b="1"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2400300"/>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Outils TIC pour la création de sites web</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ADE8E975-34DD-75A4-E819-A15B8D3D060A}"/>
              </a:ext>
            </a:extLst>
          </p:cNvPr>
          <p:cNvSpPr txBox="1"/>
          <p:nvPr/>
        </p:nvSpPr>
        <p:spPr>
          <a:xfrm>
            <a:off x="4038600" y="4381500"/>
            <a:ext cx="12877800" cy="3970318"/>
          </a:xfrm>
          <a:prstGeom prst="rect">
            <a:avLst/>
          </a:prstGeom>
          <a:noFill/>
        </p:spPr>
        <p:txBody>
          <a:bodyPr wrap="square" rtlCol="0">
            <a:spAutoFit/>
          </a:bodyPr>
          <a:lstStyle/>
          <a:p>
            <a:r>
              <a:rPr lang="en-GB" sz="2800" b="1" dirty="0" err="1">
                <a:effectLst/>
                <a:latin typeface="+mj-lt"/>
              </a:rPr>
              <a:t>Wix</a:t>
            </a:r>
            <a:r>
              <a:rPr lang="en-GB" sz="2800" b="1" dirty="0">
                <a:effectLst/>
                <a:latin typeface="+mj-lt"/>
              </a:rPr>
              <a:t> </a:t>
            </a:r>
            <a:r>
              <a:rPr lang="en-GB" sz="2800" dirty="0">
                <a:effectLst/>
                <a:latin typeface="+mj-lt"/>
              </a:rPr>
              <a:t>: </a:t>
            </a:r>
            <a:r>
              <a:rPr lang="en-GB" sz="2800" dirty="0" err="1">
                <a:effectLst/>
                <a:latin typeface="+mj-lt"/>
              </a:rPr>
              <a:t>Cette</a:t>
            </a:r>
            <a:r>
              <a:rPr lang="en-GB" sz="2800" dirty="0">
                <a:effectLst/>
                <a:latin typeface="+mj-lt"/>
              </a:rPr>
              <a:t> </a:t>
            </a:r>
            <a:r>
              <a:rPr lang="en-GB" sz="2800" dirty="0" err="1">
                <a:effectLst/>
                <a:latin typeface="+mj-lt"/>
              </a:rPr>
              <a:t>plateforme</a:t>
            </a:r>
            <a:r>
              <a:rPr lang="en-GB" sz="2800" dirty="0">
                <a:effectLst/>
                <a:latin typeface="+mj-lt"/>
              </a:rPr>
              <a:t> </a:t>
            </a:r>
            <a:r>
              <a:rPr lang="en-GB" sz="2800" dirty="0" err="1">
                <a:effectLst/>
                <a:latin typeface="+mj-lt"/>
              </a:rPr>
              <a:t>est</a:t>
            </a:r>
            <a:r>
              <a:rPr lang="en-GB" sz="2800" dirty="0">
                <a:effectLst/>
                <a:latin typeface="+mj-lt"/>
              </a:rPr>
              <a:t> </a:t>
            </a:r>
            <a:r>
              <a:rPr lang="en-GB" sz="2800" dirty="0" err="1">
                <a:effectLst/>
                <a:latin typeface="+mj-lt"/>
              </a:rPr>
              <a:t>utilisée</a:t>
            </a:r>
            <a:r>
              <a:rPr lang="en-GB" sz="2800" dirty="0">
                <a:effectLst/>
                <a:latin typeface="+mj-lt"/>
              </a:rPr>
              <a:t> pour le </a:t>
            </a:r>
            <a:r>
              <a:rPr lang="en-GB" sz="2800" dirty="0" err="1">
                <a:effectLst/>
                <a:latin typeface="+mj-lt"/>
              </a:rPr>
              <a:t>développement</a:t>
            </a:r>
            <a:r>
              <a:rPr lang="en-GB" sz="2800" dirty="0">
                <a:effectLst/>
                <a:latin typeface="+mj-lt"/>
              </a:rPr>
              <a:t> de sites web et </a:t>
            </a:r>
            <a:r>
              <a:rPr lang="en-GB" sz="2800" dirty="0" err="1">
                <a:effectLst/>
                <a:latin typeface="+mj-lt"/>
              </a:rPr>
              <a:t>permet</a:t>
            </a:r>
            <a:r>
              <a:rPr lang="en-GB" sz="2800" dirty="0">
                <a:effectLst/>
                <a:latin typeface="+mj-lt"/>
              </a:rPr>
              <a:t> de </a:t>
            </a:r>
            <a:r>
              <a:rPr lang="en-GB" sz="2800" dirty="0" err="1">
                <a:effectLst/>
                <a:latin typeface="+mj-lt"/>
              </a:rPr>
              <a:t>créer</a:t>
            </a:r>
            <a:r>
              <a:rPr lang="en-GB" sz="2800" dirty="0">
                <a:effectLst/>
                <a:latin typeface="+mj-lt"/>
              </a:rPr>
              <a:t> des designs </a:t>
            </a:r>
            <a:r>
              <a:rPr lang="en-GB" sz="2800" dirty="0" err="1">
                <a:effectLst/>
                <a:latin typeface="+mj-lt"/>
              </a:rPr>
              <a:t>en</a:t>
            </a:r>
            <a:r>
              <a:rPr lang="en-GB" sz="2800" dirty="0">
                <a:effectLst/>
                <a:latin typeface="+mj-lt"/>
              </a:rPr>
              <a:t> </a:t>
            </a:r>
            <a:r>
              <a:rPr lang="en-GB" sz="2800" dirty="0" err="1">
                <a:effectLst/>
                <a:latin typeface="+mj-lt"/>
              </a:rPr>
              <a:t>toute</a:t>
            </a:r>
            <a:r>
              <a:rPr lang="en-GB" sz="2800" dirty="0">
                <a:effectLst/>
                <a:latin typeface="+mj-lt"/>
              </a:rPr>
              <a:t> </a:t>
            </a:r>
            <a:r>
              <a:rPr lang="en-GB" sz="2800" dirty="0" err="1">
                <a:effectLst/>
                <a:latin typeface="+mj-lt"/>
              </a:rPr>
              <a:t>liberté</a:t>
            </a:r>
            <a:r>
              <a:rPr lang="en-GB" sz="2800" dirty="0">
                <a:effectLst/>
                <a:latin typeface="+mj-lt"/>
              </a:rPr>
              <a:t> et avec </a:t>
            </a:r>
            <a:r>
              <a:rPr lang="en-GB" sz="2800" dirty="0" err="1">
                <a:effectLst/>
                <a:latin typeface="+mj-lt"/>
              </a:rPr>
              <a:t>plusieurs</a:t>
            </a:r>
            <a:r>
              <a:rPr lang="en-GB" sz="2800" dirty="0">
                <a:effectLst/>
                <a:latin typeface="+mj-lt"/>
              </a:rPr>
              <a:t> options </a:t>
            </a:r>
            <a:r>
              <a:rPr lang="en-GB" sz="2800" dirty="0" err="1">
                <a:effectLst/>
                <a:latin typeface="+mj-lt"/>
              </a:rPr>
              <a:t>différentes</a:t>
            </a:r>
            <a:r>
              <a:rPr lang="en-GB" sz="2800" dirty="0">
                <a:effectLst/>
                <a:latin typeface="+mj-lt"/>
              </a:rPr>
              <a:t>.</a:t>
            </a:r>
          </a:p>
          <a:p>
            <a:r>
              <a:rPr lang="en-GB" sz="2800" dirty="0" err="1">
                <a:effectLst/>
                <a:latin typeface="+mj-lt"/>
              </a:rPr>
              <a:t>Dans</a:t>
            </a:r>
            <a:r>
              <a:rPr lang="en-GB" sz="2800" dirty="0">
                <a:effectLst/>
                <a:latin typeface="+mj-lt"/>
              </a:rPr>
              <a:t> le lien </a:t>
            </a:r>
            <a:r>
              <a:rPr lang="en-GB" sz="2800" dirty="0" err="1">
                <a:effectLst/>
                <a:latin typeface="+mj-lt"/>
              </a:rPr>
              <a:t>suivant</a:t>
            </a:r>
            <a:r>
              <a:rPr lang="en-GB" sz="2800" dirty="0">
                <a:effectLst/>
                <a:latin typeface="+mj-lt"/>
              </a:rPr>
              <a:t>, </a:t>
            </a:r>
            <a:r>
              <a:rPr lang="en-GB" sz="2800" dirty="0" err="1">
                <a:effectLst/>
                <a:latin typeface="+mj-lt"/>
              </a:rPr>
              <a:t>vous</a:t>
            </a:r>
            <a:r>
              <a:rPr lang="en-GB" sz="2800" dirty="0">
                <a:effectLst/>
                <a:latin typeface="+mj-lt"/>
              </a:rPr>
              <a:t> </a:t>
            </a:r>
            <a:r>
              <a:rPr lang="en-GB" sz="2800" dirty="0" err="1">
                <a:effectLst/>
                <a:latin typeface="+mj-lt"/>
              </a:rPr>
              <a:t>trouverez</a:t>
            </a:r>
            <a:r>
              <a:rPr lang="en-GB" sz="2800" dirty="0">
                <a:effectLst/>
                <a:latin typeface="+mj-lt"/>
              </a:rPr>
              <a:t> un </a:t>
            </a:r>
            <a:r>
              <a:rPr lang="en-GB" sz="2800" dirty="0" err="1">
                <a:effectLst/>
                <a:latin typeface="+mj-lt"/>
              </a:rPr>
              <a:t>tutoriel</a:t>
            </a:r>
            <a:r>
              <a:rPr lang="en-GB" sz="2800" dirty="0">
                <a:effectLst/>
                <a:latin typeface="+mj-lt"/>
              </a:rPr>
              <a:t> </a:t>
            </a:r>
            <a:r>
              <a:rPr lang="en-GB" sz="2800" dirty="0" err="1">
                <a:effectLst/>
                <a:latin typeface="+mj-lt"/>
              </a:rPr>
              <a:t>vidéo</a:t>
            </a:r>
            <a:r>
              <a:rPr lang="en-GB" sz="2800" dirty="0">
                <a:effectLst/>
                <a:latin typeface="+mj-lt"/>
              </a:rPr>
              <a:t> sur la </a:t>
            </a:r>
            <a:r>
              <a:rPr lang="en-GB" sz="2800" dirty="0" err="1">
                <a:effectLst/>
                <a:latin typeface="+mj-lt"/>
              </a:rPr>
              <a:t>façon</a:t>
            </a:r>
            <a:r>
              <a:rPr lang="en-GB" sz="2800" dirty="0">
                <a:effectLst/>
                <a:latin typeface="+mj-lt"/>
              </a:rPr>
              <a:t> de faire les premiers pas sur </a:t>
            </a:r>
            <a:r>
              <a:rPr lang="en-GB" sz="2800" dirty="0" err="1">
                <a:effectLst/>
                <a:latin typeface="+mj-lt"/>
              </a:rPr>
              <a:t>Wix</a:t>
            </a:r>
            <a:r>
              <a:rPr lang="en-GB" sz="2800" dirty="0">
                <a:effectLst/>
                <a:latin typeface="+mj-lt"/>
              </a:rPr>
              <a:t> :</a:t>
            </a:r>
          </a:p>
          <a:p>
            <a:r>
              <a:rPr lang="en-GB" sz="2800" dirty="0">
                <a:effectLst/>
                <a:latin typeface="+mj-lt"/>
                <a:hlinkClick r:id="rId2">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https://www.youtube.com/watch?v=YxpjW-Mq96Q&amp;ab_channel=Tooltester</a:t>
            </a:r>
            <a:endParaRPr lang="en-GB" sz="2800" dirty="0">
              <a:effectLst/>
              <a:latin typeface="+mj-lt"/>
            </a:endParaRPr>
          </a:p>
          <a:p>
            <a:endParaRPr lang="en-GB" sz="2800" dirty="0">
              <a:effectLst/>
              <a:latin typeface="+mj-lt"/>
            </a:endParaRPr>
          </a:p>
          <a:p>
            <a:endParaRPr lang="en-GB" sz="2800" b="1" dirty="0">
              <a:effectLst/>
              <a:latin typeface="+mj-lt"/>
            </a:endParaRPr>
          </a:p>
          <a:p>
            <a:r>
              <a:rPr lang="en-GB" sz="2800" b="1" dirty="0" err="1">
                <a:effectLst/>
                <a:latin typeface="+mj-lt"/>
              </a:rPr>
              <a:t>SquareSpace</a:t>
            </a:r>
            <a:r>
              <a:rPr lang="en-GB" sz="2800" b="1" dirty="0">
                <a:effectLst/>
                <a:latin typeface="+mj-lt"/>
              </a:rPr>
              <a:t> </a:t>
            </a:r>
            <a:r>
              <a:rPr lang="en-GB" sz="2800" dirty="0">
                <a:effectLst/>
                <a:latin typeface="+mj-lt"/>
              </a:rPr>
              <a:t>: Squarespace </a:t>
            </a:r>
            <a:r>
              <a:rPr lang="en-GB" sz="2800" dirty="0" err="1">
                <a:effectLst/>
                <a:latin typeface="+mj-lt"/>
              </a:rPr>
              <a:t>permet</a:t>
            </a:r>
            <a:r>
              <a:rPr lang="en-GB" sz="2800" dirty="0">
                <a:effectLst/>
                <a:latin typeface="+mj-lt"/>
              </a:rPr>
              <a:t> la </a:t>
            </a:r>
            <a:r>
              <a:rPr lang="en-GB" sz="2800" dirty="0" err="1">
                <a:effectLst/>
                <a:latin typeface="+mj-lt"/>
              </a:rPr>
              <a:t>création</a:t>
            </a:r>
            <a:r>
              <a:rPr lang="en-GB" sz="2800" dirty="0">
                <a:effectLst/>
                <a:latin typeface="+mj-lt"/>
              </a:rPr>
              <a:t> de sites web et </a:t>
            </a:r>
            <a:r>
              <a:rPr lang="en-GB" sz="2800" dirty="0" err="1">
                <a:effectLst/>
                <a:latin typeface="+mj-lt"/>
              </a:rPr>
              <a:t>l'hébergement</a:t>
            </a:r>
            <a:r>
              <a:rPr lang="en-GB" sz="2800" dirty="0">
                <a:effectLst/>
                <a:latin typeface="+mj-lt"/>
              </a:rPr>
              <a:t> de </a:t>
            </a:r>
            <a:r>
              <a:rPr lang="en-GB" sz="2800" dirty="0" err="1">
                <a:effectLst/>
                <a:latin typeface="+mj-lt"/>
              </a:rPr>
              <a:t>contenus</a:t>
            </a:r>
            <a:r>
              <a:rPr lang="en-GB" sz="2800" dirty="0">
                <a:effectLst/>
                <a:latin typeface="+mj-lt"/>
              </a:rPr>
              <a:t>, </a:t>
            </a:r>
            <a:r>
              <a:rPr lang="en-GB" sz="2800" dirty="0" err="1">
                <a:effectLst/>
                <a:latin typeface="+mj-lt"/>
              </a:rPr>
              <a:t>l'analyse</a:t>
            </a:r>
            <a:r>
              <a:rPr lang="en-GB" sz="2800" dirty="0">
                <a:effectLst/>
                <a:latin typeface="+mj-lt"/>
              </a:rPr>
              <a:t> de </a:t>
            </a:r>
            <a:r>
              <a:rPr lang="en-GB" sz="2800" dirty="0" err="1">
                <a:effectLst/>
                <a:latin typeface="+mj-lt"/>
              </a:rPr>
              <a:t>métriques</a:t>
            </a:r>
            <a:r>
              <a:rPr lang="en-GB" sz="2800" dirty="0">
                <a:effectLst/>
                <a:latin typeface="+mj-lt"/>
              </a:rPr>
              <a:t>... </a:t>
            </a:r>
            <a:r>
              <a:rPr lang="en-GB" sz="2800" dirty="0" err="1">
                <a:effectLst/>
                <a:latin typeface="+mj-lt"/>
              </a:rPr>
              <a:t>Dans</a:t>
            </a:r>
            <a:r>
              <a:rPr lang="en-GB" sz="2800" dirty="0">
                <a:effectLst/>
                <a:latin typeface="+mj-lt"/>
              </a:rPr>
              <a:t> le lien </a:t>
            </a:r>
            <a:r>
              <a:rPr lang="en-GB" sz="2800" dirty="0" err="1">
                <a:effectLst/>
                <a:latin typeface="+mj-lt"/>
              </a:rPr>
              <a:t>suivant</a:t>
            </a:r>
            <a:r>
              <a:rPr lang="en-GB" sz="2800" dirty="0">
                <a:effectLst/>
                <a:latin typeface="+mj-lt"/>
              </a:rPr>
              <a:t>, </a:t>
            </a:r>
            <a:r>
              <a:rPr lang="en-GB" sz="2800" dirty="0" err="1">
                <a:effectLst/>
                <a:latin typeface="+mj-lt"/>
              </a:rPr>
              <a:t>vous</a:t>
            </a:r>
            <a:r>
              <a:rPr lang="en-GB" sz="2800" dirty="0">
                <a:effectLst/>
                <a:latin typeface="+mj-lt"/>
              </a:rPr>
              <a:t> </a:t>
            </a:r>
            <a:r>
              <a:rPr lang="en-GB" sz="2800" dirty="0" err="1">
                <a:effectLst/>
                <a:latin typeface="+mj-lt"/>
              </a:rPr>
              <a:t>pouvez</a:t>
            </a:r>
            <a:r>
              <a:rPr lang="en-GB" sz="2800" dirty="0">
                <a:effectLst/>
                <a:latin typeface="+mj-lt"/>
              </a:rPr>
              <a:t> </a:t>
            </a:r>
            <a:r>
              <a:rPr lang="en-GB" sz="2800" dirty="0" err="1">
                <a:effectLst/>
                <a:latin typeface="+mj-lt"/>
              </a:rPr>
              <a:t>regarder</a:t>
            </a:r>
            <a:r>
              <a:rPr lang="en-GB" sz="2800" dirty="0">
                <a:effectLst/>
                <a:latin typeface="+mj-lt"/>
              </a:rPr>
              <a:t> un </a:t>
            </a:r>
            <a:r>
              <a:rPr lang="en-GB" sz="2800" dirty="0" err="1">
                <a:effectLst/>
                <a:latin typeface="+mj-lt"/>
              </a:rPr>
              <a:t>tutoriel</a:t>
            </a:r>
            <a:r>
              <a:rPr lang="en-GB" sz="2800" dirty="0">
                <a:effectLst/>
                <a:latin typeface="+mj-lt"/>
              </a:rPr>
              <a:t> </a:t>
            </a:r>
            <a:r>
              <a:rPr lang="en-GB" sz="2800" dirty="0" err="1">
                <a:effectLst/>
                <a:latin typeface="+mj-lt"/>
              </a:rPr>
              <a:t>vidéo</a:t>
            </a:r>
            <a:r>
              <a:rPr lang="en-GB" sz="2800" dirty="0">
                <a:effectLst/>
                <a:latin typeface="+mj-lt"/>
              </a:rPr>
              <a:t> pour commencer à utiliser </a:t>
            </a:r>
            <a:r>
              <a:rPr lang="en-GB" sz="2800" dirty="0" err="1">
                <a:effectLst/>
                <a:latin typeface="+mj-lt"/>
              </a:rPr>
              <a:t>cette</a:t>
            </a:r>
            <a:r>
              <a:rPr lang="en-GB" sz="2800" dirty="0">
                <a:effectLst/>
                <a:latin typeface="+mj-lt"/>
              </a:rPr>
              <a:t> </a:t>
            </a:r>
            <a:r>
              <a:rPr lang="en-GB" sz="2800" dirty="0" err="1">
                <a:effectLst/>
                <a:latin typeface="+mj-lt"/>
              </a:rPr>
              <a:t>plateforme</a:t>
            </a:r>
            <a:r>
              <a:rPr lang="en-GB" sz="2800" dirty="0">
                <a:effectLst/>
                <a:latin typeface="+mj-lt"/>
              </a:rPr>
              <a:t>. </a:t>
            </a:r>
            <a:r>
              <a:rPr lang="en-GB" sz="2800" dirty="0">
                <a:effectLst/>
                <a:latin typeface="+mj-lt"/>
                <a:hlinkClick r:id="rId3">
                  <a:extLst>
                    <a:ext uri="{A12FA001-AC4F-418D-AE19-62706E023703}">
                      <ahyp:hlinkClr xmlns:ahyp="http://schemas.microsoft.com/office/drawing/2018/hyperlinkcolor" xmlns:p14="http://schemas.microsoft.com/office/powerpoint/2010/main" xmlns:a14="http://schemas.microsoft.com/office/drawing/2010/main" xmlns:a16="http://schemas.microsoft.com/office/drawing/2014/main" xmlns="" val="tx"/>
                    </a:ext>
                  </a:extLst>
                </a:hlinkClick>
              </a:rPr>
              <a:t>https://www.youtube.com/watch?v=8isUiu4Bwx4&amp;ab_channel=WebsiteSoSimple</a:t>
            </a:r>
            <a:endParaRPr lang="en-GB" sz="2800" dirty="0">
              <a:effectLst/>
              <a:latin typeface="+mj-lt"/>
            </a:endParaRPr>
          </a:p>
        </p:txBody>
      </p:sp>
      <p:pic>
        <p:nvPicPr>
          <p:cNvPr id="8" name="Picture 6" descr="Squarespace para ecommerce: 10 pasos para triunfar en esta plataforma">
            <a:extLst>
              <a:ext uri="{FF2B5EF4-FFF2-40B4-BE49-F238E27FC236}">
                <a16:creationId xmlns:a16="http://schemas.microsoft.com/office/drawing/2014/main" id="{ECD38651-E510-5478-DBB3-9D690E5850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874" t="23435" r="21761" b="22496"/>
          <a:stretch/>
        </p:blipFill>
        <p:spPr bwMode="auto">
          <a:xfrm>
            <a:off x="1447800" y="7327514"/>
            <a:ext cx="2134600" cy="140281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Wix | LiveAgent">
            <a:extLst>
              <a:ext uri="{FF2B5EF4-FFF2-40B4-BE49-F238E27FC236}">
                <a16:creationId xmlns:a16="http://schemas.microsoft.com/office/drawing/2014/main" id="{68B92010-5B01-483B-13BC-80041DA8BD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4968603"/>
            <a:ext cx="18288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80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3487400" cy="707886"/>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Unité 1 : Développer un site web d'entreprise avec les TIC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2970698"/>
            <a:ext cx="15468600" cy="954107"/>
          </a:xfrm>
          <a:prstGeom prst="rect">
            <a:avLst/>
          </a:prstGeom>
          <a:noFill/>
        </p:spPr>
        <p:txBody>
          <a:bodyPr wrap="square" rtlCol="0">
            <a:spAutoFit/>
          </a:bodyPr>
          <a:lstStyle/>
          <a:p>
            <a:pPr>
              <a:defRPr/>
            </a:pPr>
            <a:r>
              <a:rPr lang="en-US" altLang="es-ES" sz="2800" dirty="0">
                <a:latin typeface="+mj-lt"/>
                <a:ea typeface="Microsoft Sans Serif" panose="020B0604020202020204" pitchFamily="34" charset="0"/>
                <a:cs typeface="Microsoft Sans Serif" panose="020B0604020202020204" pitchFamily="34" charset="0"/>
              </a:rPr>
              <a:t>Il existe de nombreux </a:t>
            </a:r>
            <a:r>
              <a:rPr lang="en-US" altLang="es-ES" sz="2800" b="1" dirty="0">
                <a:latin typeface="+mj-lt"/>
                <a:ea typeface="Microsoft Sans Serif" panose="020B0604020202020204" pitchFamily="34" charset="0"/>
                <a:cs typeface="Microsoft Sans Serif" panose="020B0604020202020204" pitchFamily="34" charset="0"/>
              </a:rPr>
              <a:t>outils ICT </a:t>
            </a:r>
            <a:r>
              <a:rPr lang="en-US" altLang="es-ES" sz="2800" dirty="0">
                <a:latin typeface="+mj-lt"/>
                <a:ea typeface="Microsoft Sans Serif" panose="020B0604020202020204" pitchFamily="34" charset="0"/>
                <a:cs typeface="Microsoft Sans Serif" panose="020B0604020202020204" pitchFamily="34" charset="0"/>
              </a:rPr>
              <a:t>(gratuits et payants) qui peuvent nous aider à </a:t>
            </a:r>
            <a:r>
              <a:rPr lang="en-US" altLang="es-ES" sz="2800" b="1" dirty="0">
                <a:latin typeface="+mj-lt"/>
                <a:ea typeface="Microsoft Sans Serif" panose="020B0604020202020204" pitchFamily="34" charset="0"/>
                <a:cs typeface="Microsoft Sans Serif" panose="020B0604020202020204" pitchFamily="34" charset="0"/>
              </a:rPr>
              <a:t>concevoir, créer et structurer notre site web</a:t>
            </a:r>
            <a:r>
              <a:rPr lang="en-US" altLang="es-ES" sz="2800" dirty="0">
                <a:latin typeface="+mj-lt"/>
                <a:ea typeface="Microsoft Sans Serif" panose="020B0604020202020204" pitchFamily="34" charset="0"/>
                <a:cs typeface="Microsoft Sans Serif" panose="020B0604020202020204" pitchFamily="34" charset="0"/>
              </a:rPr>
              <a:t>. Parmi les plus utilisés, nous pouvons trouver : </a:t>
            </a:r>
            <a:endParaRPr lang="es-ES" sz="2800" b="1"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2400300"/>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2 : Outils TIC pour la création de sites web</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ADE8E975-34DD-75A4-E819-A15B8D3D060A}"/>
              </a:ext>
            </a:extLst>
          </p:cNvPr>
          <p:cNvSpPr txBox="1"/>
          <p:nvPr/>
        </p:nvSpPr>
        <p:spPr>
          <a:xfrm>
            <a:off x="4876800" y="4128618"/>
            <a:ext cx="11887200" cy="2677656"/>
          </a:xfrm>
          <a:prstGeom prst="rect">
            <a:avLst/>
          </a:prstGeom>
          <a:noFill/>
        </p:spPr>
        <p:txBody>
          <a:bodyPr wrap="square" rtlCol="0">
            <a:spAutoFit/>
          </a:bodyPr>
          <a:lstStyle/>
          <a:p>
            <a:r>
              <a:rPr lang="en-GB" sz="2800" b="1" dirty="0">
                <a:effectLst/>
                <a:latin typeface="+mj-lt"/>
              </a:rPr>
              <a:t>Joomla </a:t>
            </a:r>
            <a:r>
              <a:rPr lang="en-GB" sz="2800" dirty="0">
                <a:effectLst/>
                <a:latin typeface="+mj-lt"/>
              </a:rPr>
              <a:t>! Cette plateforme de gestion de contenu permet de créer des contenus et de développer des sites web de manière dynamique et interactive. Dans le lien suivant, vous trouverez un tutoriel vidéo sur la façon de démarrer avec Joomla !</a:t>
            </a:r>
          </a:p>
          <a:p>
            <a:r>
              <a:rPr lang="en-GB" sz="2800" dirty="0">
                <a:effectLst/>
                <a:latin typeface="+mj-lt"/>
                <a:hlinkClick r:id="rId2"/>
              </a:rPr>
              <a:t>https://www.youtube.com/watch?v=nbtb8Ax4Mpc&amp;t=17s&amp;ab_channel=TheSocialGuide</a:t>
            </a:r>
            <a:endParaRPr lang="en-GB" sz="2800" dirty="0">
              <a:effectLst/>
              <a:latin typeface="+mj-lt"/>
            </a:endParaRPr>
          </a:p>
          <a:p>
            <a:endParaRPr lang="en-GB" sz="2800" dirty="0">
              <a:effectLst/>
              <a:latin typeface="+mj-lt"/>
            </a:endParaRPr>
          </a:p>
        </p:txBody>
      </p:sp>
      <p:pic>
        <p:nvPicPr>
          <p:cNvPr id="4" name="Picture 8" descr="Top 10 Sites para Descargar Plantillas de Joomla GRATIS">
            <a:extLst>
              <a:ext uri="{FF2B5EF4-FFF2-40B4-BE49-F238E27FC236}">
                <a16:creationId xmlns:a16="http://schemas.microsoft.com/office/drawing/2014/main" id="{02E9EA9C-5908-A298-5357-2FD11F02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427" y="4652506"/>
            <a:ext cx="3133963" cy="1330112"/>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591D43A6-667C-2CCE-2AC0-C6F11E1B44AD}"/>
              </a:ext>
            </a:extLst>
          </p:cNvPr>
          <p:cNvSpPr txBox="1"/>
          <p:nvPr/>
        </p:nvSpPr>
        <p:spPr>
          <a:xfrm>
            <a:off x="1447800" y="6460611"/>
            <a:ext cx="15316200" cy="2554545"/>
          </a:xfrm>
          <a:prstGeom prst="rect">
            <a:avLst/>
          </a:prstGeom>
          <a:noFill/>
        </p:spPr>
        <p:txBody>
          <a:bodyPr wrap="square">
            <a:spAutoFit/>
          </a:bodyPr>
          <a:lstStyle/>
          <a:p>
            <a:endParaRPr lang="en-GB" sz="2800" dirty="0">
              <a:effectLst/>
              <a:latin typeface="+mj-lt"/>
            </a:endParaRPr>
          </a:p>
          <a:p>
            <a:r>
              <a:rPr lang="en-GB" sz="2800" dirty="0">
                <a:effectLst/>
                <a:latin typeface="+mj-lt"/>
              </a:rPr>
              <a:t>Il existe des milliers de tutoriels en ligne qui vous permettent de créer votre site web à partir de zéro et de découvrir toutes les possibilités offertes par ces plateformes. </a:t>
            </a:r>
          </a:p>
          <a:p>
            <a:endParaRPr lang="en-GB" sz="2800" dirty="0">
              <a:latin typeface="+mj-lt"/>
            </a:endParaRPr>
          </a:p>
          <a:p>
            <a:pPr lvl="3"/>
            <a:r>
              <a:rPr lang="en-GB" sz="2400" b="1" dirty="0">
                <a:effectLst/>
                <a:latin typeface="+mj-lt"/>
              </a:rPr>
              <a:t>Si vous souhaitez en savoir plus sur l'un des outils précédents, n'hésitez pas à rechercher des ressources gratuites en ligne pour améliorer le développement de sites web et l'esprit d'entreprise.</a:t>
            </a:r>
          </a:p>
        </p:txBody>
      </p:sp>
      <p:pic>
        <p:nvPicPr>
          <p:cNvPr id="1026" name="Picture 2" descr="Visualizza immagine di origine">
            <a:extLst>
              <a:ext uri="{FF2B5EF4-FFF2-40B4-BE49-F238E27FC236}">
                <a16:creationId xmlns:a16="http://schemas.microsoft.com/office/drawing/2014/main" id="{759359EB-E043-EBFE-2537-EF499D53E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8137424"/>
            <a:ext cx="7620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5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E6FC55E-B50D-FAC1-EBFB-D1834BEE64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4147734"/>
            <a:ext cx="6019800" cy="4299857"/>
          </a:xfrm>
          <a:prstGeom prst="rect">
            <a:avLst/>
          </a:prstGeom>
        </p:spPr>
      </p:pic>
      <p:sp>
        <p:nvSpPr>
          <p:cNvPr id="6" name="CuadroTexto 5">
            <a:extLst>
              <a:ext uri="{FF2B5EF4-FFF2-40B4-BE49-F238E27FC236}">
                <a16:creationId xmlns:a16="http://schemas.microsoft.com/office/drawing/2014/main" id="{BCE6FE0C-9211-BC11-99C2-E02647F96304}"/>
              </a:ext>
            </a:extLst>
          </p:cNvPr>
          <p:cNvSpPr txBox="1"/>
          <p:nvPr/>
        </p:nvSpPr>
        <p:spPr>
          <a:xfrm>
            <a:off x="1447800" y="1573291"/>
            <a:ext cx="11963400" cy="1323439"/>
          </a:xfrm>
          <a:prstGeom prst="rect">
            <a:avLst/>
          </a:prstGeom>
          <a:noFill/>
        </p:spPr>
        <p:txBody>
          <a:bodyPr wrap="square" rtlCol="0">
            <a:spAutoFit/>
          </a:bodyPr>
          <a:lstStyle/>
          <a:p>
            <a:r>
              <a:rPr lang="en-US" sz="4000" b="1" dirty="0">
                <a:solidFill>
                  <a:srgbClr val="660066"/>
                </a:solidFill>
                <a:latin typeface="+mj-lt"/>
                <a:ea typeface="Microsoft Sans Serif" panose="020B0604020202020204" pitchFamily="34" charset="0"/>
                <a:cs typeface="Microsoft Sans Serif" panose="020B0604020202020204" pitchFamily="34" charset="0"/>
              </a:rPr>
              <a:t>Unidad 2 : Renforcez la présence numérique de votre entreprise sur les réseaux sociaux </a:t>
            </a:r>
            <a:endParaRPr lang="es-ES" sz="4000" b="1" dirty="0">
              <a:solidFill>
                <a:srgbClr val="660066"/>
              </a:solidFill>
              <a:latin typeface="+mj-lt"/>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5A106F95-60F9-F825-002E-6D9A992BA8E9}"/>
              </a:ext>
            </a:extLst>
          </p:cNvPr>
          <p:cNvSpPr txBox="1"/>
          <p:nvPr/>
        </p:nvSpPr>
        <p:spPr>
          <a:xfrm>
            <a:off x="1447800" y="3881617"/>
            <a:ext cx="9296400" cy="4401205"/>
          </a:xfrm>
          <a:prstGeom prst="rect">
            <a:avLst/>
          </a:prstGeom>
          <a:noFill/>
        </p:spPr>
        <p:txBody>
          <a:bodyPr wrap="square" rtlCol="0">
            <a:spAutoFit/>
          </a:bodyPr>
          <a:lstStyle/>
          <a:p>
            <a:pPr>
              <a:defRPr/>
            </a:pPr>
            <a:r>
              <a:rPr lang="en-US" altLang="es-ES" sz="2800" b="1" dirty="0">
                <a:latin typeface="+mj-lt"/>
                <a:ea typeface="Microsoft Sans Serif" panose="020B0604020202020204" pitchFamily="34" charset="0"/>
                <a:cs typeface="Microsoft Sans Serif" panose="020B0604020202020204" pitchFamily="34" charset="0"/>
              </a:rPr>
              <a:t>Les réseaux sociaux </a:t>
            </a:r>
            <a:r>
              <a:rPr lang="en-US" altLang="es-ES" sz="2800" dirty="0">
                <a:latin typeface="+mj-lt"/>
                <a:ea typeface="Microsoft Sans Serif" panose="020B0604020202020204" pitchFamily="34" charset="0"/>
                <a:cs typeface="Microsoft Sans Serif" panose="020B0604020202020204" pitchFamily="34" charset="0"/>
              </a:rPr>
              <a:t>sont des plateformes numériques qui relient des millions de personnes. Grâce à eux, leurs utilisateurs peuvent partager des </a:t>
            </a:r>
            <a:r>
              <a:rPr lang="en-US" altLang="es-ES" sz="2800" b="1" dirty="0">
                <a:latin typeface="+mj-lt"/>
                <a:ea typeface="Microsoft Sans Serif" panose="020B0604020202020204" pitchFamily="34" charset="0"/>
                <a:cs typeface="Microsoft Sans Serif" panose="020B0604020202020204" pitchFamily="34" charset="0"/>
              </a:rPr>
              <a:t>messages, des images, des liens, des </a:t>
            </a:r>
            <a:r>
              <a:rPr lang="en-US" altLang="es-ES" sz="2800" b="1">
                <a:latin typeface="+mj-lt"/>
                <a:ea typeface="Microsoft Sans Serif" panose="020B0604020202020204" pitchFamily="34" charset="0"/>
                <a:cs typeface="Microsoft Sans Serif" panose="020B0604020202020204" pitchFamily="34" charset="0"/>
              </a:rPr>
              <a:t>vidéos... </a:t>
            </a:r>
          </a:p>
          <a:p>
            <a:pPr>
              <a:defRPr/>
            </a:pPr>
            <a:endParaRPr lang="en-US" altLang="es-ES" sz="2800">
              <a:latin typeface="+mj-lt"/>
              <a:ea typeface="Microsoft Sans Serif" panose="020B0604020202020204" pitchFamily="34" charset="0"/>
              <a:cs typeface="Microsoft Sans Serif" panose="020B0604020202020204" pitchFamily="34" charset="0"/>
            </a:endParaRPr>
          </a:p>
          <a:p>
            <a:pPr>
              <a:defRPr/>
            </a:pPr>
            <a:r>
              <a:rPr lang="en-US" altLang="es-ES" sz="2800">
                <a:latin typeface="+mj-lt"/>
                <a:ea typeface="Microsoft Sans Serif" panose="020B0604020202020204" pitchFamily="34" charset="0"/>
                <a:cs typeface="Microsoft Sans Serif" panose="020B0604020202020204" pitchFamily="34" charset="0"/>
              </a:rPr>
              <a:t>Leur portée ne fait que croître au fil des ans. De plus en plus d'utilisateurs sont actifs sur ces plateformes, et les réseaux sociaux constituent donc un excellent moyen d'interaction, tant au niveau personnel qu'au niveau de l'entreprise. </a:t>
            </a:r>
          </a:p>
          <a:p>
            <a:pPr>
              <a:defRPr/>
            </a:pPr>
            <a:endParaRPr lang="en-US" altLang="es-ES" sz="2800">
              <a:latin typeface="+mj-lt"/>
              <a:ea typeface="Microsoft Sans Serif" panose="020B0604020202020204" pitchFamily="34" charset="0"/>
              <a:cs typeface="Microsoft Sans Serif" panose="020B0604020202020204" pitchFamily="34" charset="0"/>
            </a:endParaRPr>
          </a:p>
          <a:p>
            <a:pPr>
              <a:defRPr/>
            </a:pPr>
            <a:endParaRPr lang="en-US" altLang="es-ES" sz="2800" b="1" dirty="0">
              <a:latin typeface="+mj-lt"/>
              <a:ea typeface="Microsoft Sans Serif" panose="020B0604020202020204" pitchFamily="34" charset="0"/>
              <a:cs typeface="Microsoft Sans Serif" panose="020B0604020202020204" pitchFamily="34" charset="0"/>
            </a:endParaRPr>
          </a:p>
        </p:txBody>
      </p:sp>
      <p:sp>
        <p:nvSpPr>
          <p:cNvPr id="2" name="CuadroTexto 1">
            <a:extLst>
              <a:ext uri="{FF2B5EF4-FFF2-40B4-BE49-F238E27FC236}">
                <a16:creationId xmlns:a16="http://schemas.microsoft.com/office/drawing/2014/main" id="{896B4416-B7A4-558B-655D-3610F0707CCD}"/>
              </a:ext>
            </a:extLst>
          </p:cNvPr>
          <p:cNvSpPr txBox="1"/>
          <p:nvPr/>
        </p:nvSpPr>
        <p:spPr>
          <a:xfrm>
            <a:off x="1447800" y="3091755"/>
            <a:ext cx="12954000" cy="523220"/>
          </a:xfrm>
          <a:prstGeom prst="rect">
            <a:avLst/>
          </a:prstGeom>
          <a:noFill/>
        </p:spPr>
        <p:txBody>
          <a:bodyPr wrap="square" rtlCol="0">
            <a:spAutoFit/>
          </a:bodyPr>
          <a:lstStyle/>
          <a:p>
            <a:r>
              <a:rPr lang="en-US" sz="2800" b="1" dirty="0">
                <a:solidFill>
                  <a:srgbClr val="660066"/>
                </a:solidFill>
                <a:latin typeface="+mj-lt"/>
                <a:ea typeface="Microsoft Sans Serif" panose="020B0604020202020204" pitchFamily="34" charset="0"/>
                <a:cs typeface="Microsoft Sans Serif" panose="020B0604020202020204" pitchFamily="34" charset="0"/>
              </a:rPr>
              <a:t>Section 1 : Que sont les réseaux sociaux et à quoi servent-ils ?</a:t>
            </a:r>
            <a:endParaRPr lang="es-ES" sz="2800" b="1" dirty="0">
              <a:solidFill>
                <a:srgbClr val="660066"/>
              </a:solidFill>
              <a:latin typeface="+mj-lt"/>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33526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300</TotalTime>
  <Words>3404</Words>
  <Application>Microsoft Office PowerPoint</Application>
  <PresentationFormat>Personnalisé</PresentationFormat>
  <Paragraphs>187</Paragraphs>
  <Slides>23</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맑은 고딕</vt:lpstr>
      <vt:lpstr>Arial</vt:lpstr>
      <vt:lpstr>Calibri</vt:lpstr>
      <vt:lpstr>Microsoft Sans Serif</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DEW- PPT2</dc:title>
  <dc:creator>Monia Coppola</dc:creator>
  <cp:keywords>DAE0er5Rmns,BAEXurJiHZU, docId:F94AC0E8877FF6E8281E94A37F4181D3</cp:keywords>
  <cp:lastModifiedBy>Utilisateur</cp:lastModifiedBy>
  <cp:revision>49</cp:revision>
  <dcterms:created xsi:type="dcterms:W3CDTF">2022-01-04T10:29:56Z</dcterms:created>
  <dcterms:modified xsi:type="dcterms:W3CDTF">2023-04-19T08:01:32Z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