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71" r:id="rId6"/>
    <p:sldId id="261" r:id="rId7"/>
    <p:sldId id="274" r:id="rId8"/>
    <p:sldId id="275" r:id="rId9"/>
    <p:sldId id="264" r:id="rId10"/>
    <p:sldId id="276" r:id="rId11"/>
    <p:sldId id="266" r:id="rId12"/>
    <p:sldId id="277" r:id="rId13"/>
    <p:sldId id="265" r:id="rId14"/>
    <p:sldId id="267" r:id="rId15"/>
    <p:sldId id="278" r:id="rId16"/>
    <p:sldId id="279" r:id="rId17"/>
    <p:sldId id="268" r:id="rId18"/>
    <p:sldId id="280" r:id="rId19"/>
    <p:sldId id="269" r:id="rId20"/>
    <p:sldId id="281" r:id="rId21"/>
    <p:sldId id="270" r:id="rId22"/>
    <p:sldId id="262" r:id="rId23"/>
    <p:sldId id="260" r:id="rId24"/>
  </p:sldIdLst>
  <p:sldSz cx="18288000" cy="10287000"/>
  <p:notesSz cx="18288000" cy="10287000"/>
  <p:defaultTextStyle>
    <a:defPPr>
      <a:defRPr lang="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CF9ECC"/>
    <a:srgbClr val="93268F"/>
    <a:srgbClr val="616161"/>
    <a:srgbClr val="660066"/>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740"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F9174AB9-E5A9-489D-A7D3-9AD57A496DEB}" type="datetimeFigureOut">
              <a:rPr lang="es-ES" smtClean="0"/>
              <a:t>24/04/2023</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it"/>
              <a:t>Fai clic per modificare lo stile del testo del patrono</a:t>
            </a:r>
          </a:p>
          <a:p>
            <a:pPr lvl="1"/>
            <a:r>
              <a:rPr lang="it"/>
              <a:t>Secondo livello</a:t>
            </a:r>
          </a:p>
          <a:p>
            <a:pPr lvl="2"/>
            <a:r>
              <a:rPr lang="it"/>
              <a:t>Terzo livello</a:t>
            </a:r>
          </a:p>
          <a:p>
            <a:pPr lvl="3"/>
            <a:r>
              <a:rPr lang="it"/>
              <a:t>Quarto livello</a:t>
            </a:r>
          </a:p>
          <a:p>
            <a:pPr lvl="4"/>
            <a:r>
              <a:rPr lang="it"/>
              <a:t>Quinto Nivello</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E7DEAD95-B074-477B-B995-9C9035F84D97}" type="slidenum">
              <a:rPr lang="es-ES" smtClean="0"/>
              <a:t>‹N›</a:t>
            </a:fld>
            <a:endParaRPr lang="es-ES"/>
          </a:p>
        </p:txBody>
      </p:sp>
    </p:spTree>
    <p:extLst>
      <p:ext uri="{BB962C8B-B14F-4D97-AF65-F5344CB8AC3E}">
        <p14:creationId xmlns:p14="http://schemas.microsoft.com/office/powerpoint/2010/main" val="115850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2</a:t>
            </a:fld>
            <a:endParaRPr lang="es-ES"/>
          </a:p>
        </p:txBody>
      </p:sp>
    </p:spTree>
    <p:extLst>
      <p:ext uri="{BB962C8B-B14F-4D97-AF65-F5344CB8AC3E}">
        <p14:creationId xmlns:p14="http://schemas.microsoft.com/office/powerpoint/2010/main" val="3778573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19</a:t>
            </a:fld>
            <a:endParaRPr lang="es-ES"/>
          </a:p>
        </p:txBody>
      </p:sp>
    </p:spTree>
    <p:extLst>
      <p:ext uri="{BB962C8B-B14F-4D97-AF65-F5344CB8AC3E}">
        <p14:creationId xmlns:p14="http://schemas.microsoft.com/office/powerpoint/2010/main" val="3536308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20</a:t>
            </a:fld>
            <a:endParaRPr lang="es-ES"/>
          </a:p>
        </p:txBody>
      </p:sp>
    </p:spTree>
    <p:extLst>
      <p:ext uri="{BB962C8B-B14F-4D97-AF65-F5344CB8AC3E}">
        <p14:creationId xmlns:p14="http://schemas.microsoft.com/office/powerpoint/2010/main" val="1187454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21</a:t>
            </a:fld>
            <a:endParaRPr lang="es-ES"/>
          </a:p>
        </p:txBody>
      </p:sp>
    </p:spTree>
    <p:extLst>
      <p:ext uri="{BB962C8B-B14F-4D97-AF65-F5344CB8AC3E}">
        <p14:creationId xmlns:p14="http://schemas.microsoft.com/office/powerpoint/2010/main" val="1056946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11</a:t>
            </a:fld>
            <a:endParaRPr lang="es-ES"/>
          </a:p>
        </p:txBody>
      </p:sp>
    </p:spTree>
    <p:extLst>
      <p:ext uri="{BB962C8B-B14F-4D97-AF65-F5344CB8AC3E}">
        <p14:creationId xmlns:p14="http://schemas.microsoft.com/office/powerpoint/2010/main" val="3609599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12</a:t>
            </a:fld>
            <a:endParaRPr lang="es-ES"/>
          </a:p>
        </p:txBody>
      </p:sp>
    </p:spTree>
    <p:extLst>
      <p:ext uri="{BB962C8B-B14F-4D97-AF65-F5344CB8AC3E}">
        <p14:creationId xmlns:p14="http://schemas.microsoft.com/office/powerpoint/2010/main" val="2916567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13</a:t>
            </a:fld>
            <a:endParaRPr lang="es-ES"/>
          </a:p>
        </p:txBody>
      </p:sp>
    </p:spTree>
    <p:extLst>
      <p:ext uri="{BB962C8B-B14F-4D97-AF65-F5344CB8AC3E}">
        <p14:creationId xmlns:p14="http://schemas.microsoft.com/office/powerpoint/2010/main" val="1569767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14</a:t>
            </a:fld>
            <a:endParaRPr lang="es-ES"/>
          </a:p>
        </p:txBody>
      </p:sp>
    </p:spTree>
    <p:extLst>
      <p:ext uri="{BB962C8B-B14F-4D97-AF65-F5344CB8AC3E}">
        <p14:creationId xmlns:p14="http://schemas.microsoft.com/office/powerpoint/2010/main" val="1607014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15</a:t>
            </a:fld>
            <a:endParaRPr lang="es-ES"/>
          </a:p>
        </p:txBody>
      </p:sp>
    </p:spTree>
    <p:extLst>
      <p:ext uri="{BB962C8B-B14F-4D97-AF65-F5344CB8AC3E}">
        <p14:creationId xmlns:p14="http://schemas.microsoft.com/office/powerpoint/2010/main" val="1302355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16</a:t>
            </a:fld>
            <a:endParaRPr lang="es-ES"/>
          </a:p>
        </p:txBody>
      </p:sp>
    </p:spTree>
    <p:extLst>
      <p:ext uri="{BB962C8B-B14F-4D97-AF65-F5344CB8AC3E}">
        <p14:creationId xmlns:p14="http://schemas.microsoft.com/office/powerpoint/2010/main" val="788211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17</a:t>
            </a:fld>
            <a:endParaRPr lang="es-ES"/>
          </a:p>
        </p:txBody>
      </p:sp>
    </p:spTree>
    <p:extLst>
      <p:ext uri="{BB962C8B-B14F-4D97-AF65-F5344CB8AC3E}">
        <p14:creationId xmlns:p14="http://schemas.microsoft.com/office/powerpoint/2010/main" val="3800753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18</a:t>
            </a:fld>
            <a:endParaRPr lang="es-ES"/>
          </a:p>
        </p:txBody>
      </p:sp>
    </p:spTree>
    <p:extLst>
      <p:ext uri="{BB962C8B-B14F-4D97-AF65-F5344CB8AC3E}">
        <p14:creationId xmlns:p14="http://schemas.microsoft.com/office/powerpoint/2010/main" val="1425217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0" y="1"/>
            <a:ext cx="9144635" cy="1812688"/>
          </a:xfrm>
          <a:custGeom>
            <a:avLst/>
            <a:gdLst/>
            <a:ahLst/>
            <a:cxnLst/>
            <a:rect l="l" t="t" r="r" b="b"/>
            <a:pathLst>
              <a:path w="9144635" h="3305175">
                <a:moveTo>
                  <a:pt x="0" y="3304911"/>
                </a:moveTo>
                <a:lnTo>
                  <a:pt x="0" y="0"/>
                </a:lnTo>
                <a:lnTo>
                  <a:pt x="7135660" y="0"/>
                </a:lnTo>
                <a:lnTo>
                  <a:pt x="9144210" y="595197"/>
                </a:lnTo>
                <a:lnTo>
                  <a:pt x="0" y="3304911"/>
                </a:lnTo>
                <a:close/>
              </a:path>
            </a:pathLst>
          </a:custGeom>
          <a:solidFill>
            <a:srgbClr val="93268F"/>
          </a:solidFill>
        </p:spPr>
        <p:txBody>
          <a:bodyPr wrap="square" lIns="0" tIns="0" rIns="0" bIns="0" rtlCol="0"/>
          <a:lstStyle/>
          <a:p>
            <a:endParaRPr/>
          </a:p>
        </p:txBody>
      </p:sp>
      <p:sp>
        <p:nvSpPr>
          <p:cNvPr id="17" name="bg object 17"/>
          <p:cNvSpPr/>
          <p:nvPr/>
        </p:nvSpPr>
        <p:spPr>
          <a:xfrm>
            <a:off x="9144210" y="1"/>
            <a:ext cx="9144000" cy="1812688"/>
          </a:xfrm>
          <a:custGeom>
            <a:avLst/>
            <a:gdLst/>
            <a:ahLst/>
            <a:cxnLst/>
            <a:rect l="l" t="t" r="r" b="b"/>
            <a:pathLst>
              <a:path w="9144000" h="3305175">
                <a:moveTo>
                  <a:pt x="9143788" y="3304786"/>
                </a:moveTo>
                <a:lnTo>
                  <a:pt x="0" y="595197"/>
                </a:lnTo>
                <a:lnTo>
                  <a:pt x="2008550" y="0"/>
                </a:lnTo>
                <a:lnTo>
                  <a:pt x="9143788" y="0"/>
                </a:lnTo>
                <a:lnTo>
                  <a:pt x="9143788" y="3304786"/>
                </a:lnTo>
                <a:close/>
              </a:path>
            </a:pathLst>
          </a:custGeom>
          <a:solidFill>
            <a:srgbClr val="CF9ECC"/>
          </a:solidFill>
        </p:spPr>
        <p:txBody>
          <a:bodyPr wrap="square" lIns="0" tIns="0" rIns="0" bIns="0" rtlCol="0"/>
          <a:lstStyle/>
          <a:p>
            <a:endParaRPr/>
          </a:p>
        </p:txBody>
      </p:sp>
      <p:sp>
        <p:nvSpPr>
          <p:cNvPr id="18" name="bg object 18"/>
          <p:cNvSpPr/>
          <p:nvPr/>
        </p:nvSpPr>
        <p:spPr>
          <a:xfrm>
            <a:off x="7135659" y="0"/>
            <a:ext cx="4017645" cy="326667"/>
          </a:xfrm>
          <a:custGeom>
            <a:avLst/>
            <a:gdLst/>
            <a:ahLst/>
            <a:cxnLst/>
            <a:rect l="l" t="t" r="r" b="b"/>
            <a:pathLst>
              <a:path w="4017645" h="595630">
                <a:moveTo>
                  <a:pt x="2008550" y="595197"/>
                </a:moveTo>
                <a:lnTo>
                  <a:pt x="0" y="0"/>
                </a:lnTo>
                <a:lnTo>
                  <a:pt x="4017101" y="0"/>
                </a:lnTo>
                <a:lnTo>
                  <a:pt x="2008550" y="595197"/>
                </a:lnTo>
                <a:close/>
              </a:path>
            </a:pathLst>
          </a:custGeom>
          <a:solidFill>
            <a:srgbClr val="640D61"/>
          </a:solidFill>
        </p:spPr>
        <p:txBody>
          <a:bodyPr wrap="square" lIns="0" tIns="0" rIns="0" bIns="0" rtlCol="0"/>
          <a:lstStyle/>
          <a:p>
            <a:endParaRPr/>
          </a:p>
        </p:txBody>
      </p:sp>
      <p:sp>
        <p:nvSpPr>
          <p:cNvPr id="19" name="bg object 19"/>
          <p:cNvSpPr/>
          <p:nvPr/>
        </p:nvSpPr>
        <p:spPr>
          <a:xfrm>
            <a:off x="1028700" y="1028712"/>
            <a:ext cx="16230600" cy="8229600"/>
          </a:xfrm>
          <a:custGeom>
            <a:avLst/>
            <a:gdLst/>
            <a:ahLst/>
            <a:cxnLst/>
            <a:rect l="l" t="t" r="r" b="b"/>
            <a:pathLst>
              <a:path w="16230600" h="8229600">
                <a:moveTo>
                  <a:pt x="16230588" y="83553"/>
                </a:moveTo>
                <a:lnTo>
                  <a:pt x="16146564" y="83553"/>
                </a:lnTo>
                <a:lnTo>
                  <a:pt x="16146564" y="0"/>
                </a:lnTo>
                <a:lnTo>
                  <a:pt x="16137128" y="0"/>
                </a:lnTo>
                <a:lnTo>
                  <a:pt x="16137128" y="83553"/>
                </a:lnTo>
                <a:lnTo>
                  <a:pt x="16137128" y="92989"/>
                </a:lnTo>
                <a:lnTo>
                  <a:pt x="16137128" y="8136128"/>
                </a:lnTo>
                <a:lnTo>
                  <a:pt x="93459" y="8136128"/>
                </a:lnTo>
                <a:lnTo>
                  <a:pt x="93459" y="92989"/>
                </a:lnTo>
                <a:lnTo>
                  <a:pt x="16137128" y="92989"/>
                </a:lnTo>
                <a:lnTo>
                  <a:pt x="16137128" y="83553"/>
                </a:lnTo>
                <a:lnTo>
                  <a:pt x="93459" y="83553"/>
                </a:lnTo>
                <a:lnTo>
                  <a:pt x="93459" y="0"/>
                </a:lnTo>
                <a:lnTo>
                  <a:pt x="84023" y="0"/>
                </a:lnTo>
                <a:lnTo>
                  <a:pt x="84023" y="83553"/>
                </a:lnTo>
                <a:lnTo>
                  <a:pt x="0" y="83553"/>
                </a:lnTo>
                <a:lnTo>
                  <a:pt x="0" y="92989"/>
                </a:lnTo>
                <a:lnTo>
                  <a:pt x="84023" y="92989"/>
                </a:lnTo>
                <a:lnTo>
                  <a:pt x="84023" y="8136128"/>
                </a:lnTo>
                <a:lnTo>
                  <a:pt x="0" y="8136128"/>
                </a:lnTo>
                <a:lnTo>
                  <a:pt x="0" y="8145564"/>
                </a:lnTo>
                <a:lnTo>
                  <a:pt x="84023" y="8145564"/>
                </a:lnTo>
                <a:lnTo>
                  <a:pt x="84023" y="8229600"/>
                </a:lnTo>
                <a:lnTo>
                  <a:pt x="93459" y="8229600"/>
                </a:lnTo>
                <a:lnTo>
                  <a:pt x="93459" y="8145564"/>
                </a:lnTo>
                <a:lnTo>
                  <a:pt x="16137128" y="8145564"/>
                </a:lnTo>
                <a:lnTo>
                  <a:pt x="16137128" y="8229600"/>
                </a:lnTo>
                <a:lnTo>
                  <a:pt x="16146564" y="8229600"/>
                </a:lnTo>
                <a:lnTo>
                  <a:pt x="16146564" y="8145564"/>
                </a:lnTo>
                <a:lnTo>
                  <a:pt x="16230588" y="8145564"/>
                </a:lnTo>
                <a:lnTo>
                  <a:pt x="16230588" y="8136128"/>
                </a:lnTo>
                <a:lnTo>
                  <a:pt x="16146564" y="8136128"/>
                </a:lnTo>
                <a:lnTo>
                  <a:pt x="16146564" y="92989"/>
                </a:lnTo>
                <a:lnTo>
                  <a:pt x="16230588" y="92989"/>
                </a:lnTo>
                <a:lnTo>
                  <a:pt x="16230588" y="83553"/>
                </a:lnTo>
                <a:close/>
              </a:path>
            </a:pathLst>
          </a:custGeom>
          <a:solidFill>
            <a:srgbClr val="CF9ECC"/>
          </a:solidFill>
        </p:spPr>
        <p:txBody>
          <a:bodyPr wrap="square" lIns="0" tIns="0" rIns="0" bIns="0" rtlCol="0"/>
          <a:lstStyle/>
          <a:p>
            <a:endParaRPr/>
          </a:p>
        </p:txBody>
      </p:sp>
      <p:pic>
        <p:nvPicPr>
          <p:cNvPr id="14" name="object 3">
            <a:extLst>
              <a:ext uri="{FF2B5EF4-FFF2-40B4-BE49-F238E27FC236}">
                <a16:creationId xmlns:a16="http://schemas.microsoft.com/office/drawing/2014/main" xmlns="" id="{98A62DA6-F2F2-4E53-9D8E-CA81D9C9F4A5}"/>
              </a:ext>
            </a:extLst>
          </p:cNvPr>
          <p:cNvPicPr/>
          <p:nvPr userDrawn="1"/>
        </p:nvPicPr>
        <p:blipFill>
          <a:blip r:embed="rId4" cstate="print"/>
          <a:stretch>
            <a:fillRect/>
          </a:stretch>
        </p:blipFill>
        <p:spPr>
          <a:xfrm>
            <a:off x="1028700" y="9258300"/>
            <a:ext cx="3198719" cy="702057"/>
          </a:xfrm>
          <a:prstGeom prst="rect">
            <a:avLst/>
          </a:prstGeom>
        </p:spPr>
      </p:pic>
      <p:sp>
        <p:nvSpPr>
          <p:cNvPr id="20" name="CuadroTexto 19">
            <a:extLst>
              <a:ext uri="{FF2B5EF4-FFF2-40B4-BE49-F238E27FC236}">
                <a16:creationId xmlns:a16="http://schemas.microsoft.com/office/drawing/2014/main" xmlns="" id="{F566177E-5613-44D6-B20B-82BBE06F7CDC}"/>
              </a:ext>
            </a:extLst>
          </p:cNvPr>
          <p:cNvSpPr txBox="1"/>
          <p:nvPr userDrawn="1"/>
        </p:nvSpPr>
        <p:spPr>
          <a:xfrm>
            <a:off x="4648200" y="9412402"/>
            <a:ext cx="12611100" cy="477054"/>
          </a:xfrm>
          <a:prstGeom prst="rect">
            <a:avLst/>
          </a:prstGeom>
          <a:noFill/>
        </p:spPr>
        <p:txBody>
          <a:bodyPr wrap="square">
            <a:spAutoFit/>
          </a:bodyPr>
          <a:lstStyle/>
          <a:p>
            <a:pPr marL="12700" algn="just">
              <a:lnSpc>
                <a:spcPts val="1495"/>
              </a:lnSpc>
            </a:pPr>
            <a:r>
              <a:rPr lang="it" sz="1400" spc="-75" dirty="0">
                <a:latin typeface="Arial" panose="020B0604020202020204" pitchFamily="34" charset="0"/>
                <a:cs typeface="Arial" panose="020B0604020202020204" pitchFamily="34" charset="0"/>
              </a:rPr>
              <a:t>"IL</a:t>
            </a:r>
            <a:r>
              <a:rPr lang="it" sz="1400" spc="120" dirty="0">
                <a:latin typeface="Arial" panose="020B0604020202020204" pitchFamily="34" charset="0"/>
                <a:cs typeface="Arial" panose="020B0604020202020204" pitchFamily="34" charset="0"/>
              </a:rPr>
              <a:t> </a:t>
            </a:r>
            <a:r>
              <a:rPr lang="it" sz="1400" spc="-35" dirty="0">
                <a:latin typeface="Arial" panose="020B0604020202020204" pitchFamily="34" charset="0"/>
                <a:cs typeface="Arial" panose="020B0604020202020204" pitchFamily="34" charset="0"/>
              </a:rPr>
              <a:t>europeo</a:t>
            </a:r>
            <a:r>
              <a:rPr lang="it" sz="1400" spc="120" dirty="0">
                <a:latin typeface="Arial" panose="020B0604020202020204" pitchFamily="34" charset="0"/>
                <a:cs typeface="Arial" panose="020B0604020202020204" pitchFamily="34" charset="0"/>
              </a:rPr>
              <a:t> </a:t>
            </a:r>
            <a:r>
              <a:rPr lang="it" sz="1400" spc="-50" dirty="0">
                <a:latin typeface="Arial" panose="020B0604020202020204" pitchFamily="34" charset="0"/>
                <a:cs typeface="Arial" panose="020B0604020202020204" pitchFamily="34" charset="0"/>
              </a:rPr>
              <a:t>Commissione</a:t>
            </a:r>
            <a:r>
              <a:rPr lang="it" sz="1400" spc="120" dirty="0">
                <a:latin typeface="Arial" panose="020B0604020202020204" pitchFamily="34" charset="0"/>
                <a:cs typeface="Arial" panose="020B0604020202020204" pitchFamily="34" charset="0"/>
              </a:rPr>
              <a:t> </a:t>
            </a:r>
            <a:r>
              <a:rPr lang="it" sz="1400" spc="-15" dirty="0">
                <a:latin typeface="Arial" panose="020B0604020202020204" pitchFamily="34" charset="0"/>
                <a:cs typeface="Arial" panose="020B0604020202020204" pitchFamily="34" charset="0"/>
              </a:rPr>
              <a:t>supporto</a:t>
            </a:r>
            <a:r>
              <a:rPr lang="it" sz="1400" spc="125" dirty="0">
                <a:latin typeface="Arial" panose="020B0604020202020204" pitchFamily="34" charset="0"/>
                <a:cs typeface="Arial" panose="020B0604020202020204" pitchFamily="34" charset="0"/>
              </a:rPr>
              <a:t> </a:t>
            </a:r>
            <a:r>
              <a:rPr lang="it" sz="1400" spc="20" dirty="0">
                <a:latin typeface="Arial" panose="020B0604020202020204" pitchFamily="34" charset="0"/>
                <a:cs typeface="Arial" panose="020B0604020202020204" pitchFamily="34" charset="0"/>
              </a:rPr>
              <a:t>per</a:t>
            </a:r>
            <a:r>
              <a:rPr lang="it" sz="1400" spc="120" dirty="0">
                <a:latin typeface="Arial" panose="020B0604020202020204" pitchFamily="34" charset="0"/>
                <a:cs typeface="Arial" panose="020B0604020202020204" pitchFamily="34" charset="0"/>
              </a:rPr>
              <a:t> </a:t>
            </a:r>
            <a:r>
              <a:rPr lang="it" sz="1400" dirty="0">
                <a:latin typeface="Arial" panose="020B0604020202020204" pitchFamily="34" charset="0"/>
                <a:cs typeface="Arial" panose="020B0604020202020204" pitchFamily="34" charset="0"/>
              </a:rPr>
              <a:t>IL</a:t>
            </a:r>
            <a:r>
              <a:rPr lang="it" sz="1400" spc="120" dirty="0">
                <a:latin typeface="Arial" panose="020B0604020202020204" pitchFamily="34" charset="0"/>
                <a:cs typeface="Arial" panose="020B0604020202020204" pitchFamily="34" charset="0"/>
              </a:rPr>
              <a:t> </a:t>
            </a:r>
            <a:r>
              <a:rPr lang="it" sz="1400" dirty="0">
                <a:latin typeface="Arial" panose="020B0604020202020204" pitchFamily="34" charset="0"/>
                <a:cs typeface="Arial" panose="020B0604020202020204" pitchFamily="34" charset="0"/>
              </a:rPr>
              <a:t>produzione</a:t>
            </a:r>
            <a:r>
              <a:rPr lang="it" sz="1400" spc="125" dirty="0">
                <a:latin typeface="Arial" panose="020B0604020202020204" pitchFamily="34" charset="0"/>
                <a:cs typeface="Arial" panose="020B0604020202020204" pitchFamily="34" charset="0"/>
              </a:rPr>
              <a:t> </a:t>
            </a:r>
            <a:r>
              <a:rPr lang="it" sz="1400" spc="45" dirty="0">
                <a:latin typeface="Arial" panose="020B0604020202020204" pitchFamily="34" charset="0"/>
                <a:cs typeface="Arial" panose="020B0604020202020204" pitchFamily="34" charset="0"/>
              </a:rPr>
              <a:t>Di</a:t>
            </a:r>
            <a:r>
              <a:rPr lang="it" sz="1400" spc="120" dirty="0">
                <a:latin typeface="Arial" panose="020B0604020202020204" pitchFamily="34" charset="0"/>
                <a:cs typeface="Arial" panose="020B0604020202020204" pitchFamily="34" charset="0"/>
              </a:rPr>
              <a:t> </a:t>
            </a:r>
            <a:r>
              <a:rPr lang="it" sz="1400" spc="-30" dirty="0">
                <a:latin typeface="Arial" panose="020B0604020202020204" pitchFamily="34" charset="0"/>
                <a:cs typeface="Arial" panose="020B0604020202020204" pitchFamily="34" charset="0"/>
              </a:rPr>
              <a:t>Questo</a:t>
            </a:r>
            <a:r>
              <a:rPr lang="it" sz="1400" spc="120" dirty="0">
                <a:latin typeface="Arial" panose="020B0604020202020204" pitchFamily="34" charset="0"/>
                <a:cs typeface="Arial" panose="020B0604020202020204" pitchFamily="34" charset="0"/>
              </a:rPr>
              <a:t> </a:t>
            </a:r>
            <a:r>
              <a:rPr lang="it" sz="1400" spc="5" dirty="0">
                <a:latin typeface="Arial" panose="020B0604020202020204" pitchFamily="34" charset="0"/>
                <a:cs typeface="Arial" panose="020B0604020202020204" pitchFamily="34" charset="0"/>
              </a:rPr>
              <a:t>pubblicazione</a:t>
            </a:r>
            <a:r>
              <a:rPr lang="it" sz="1400" spc="120" dirty="0">
                <a:latin typeface="Arial" panose="020B0604020202020204" pitchFamily="34" charset="0"/>
                <a:cs typeface="Arial" panose="020B0604020202020204" pitchFamily="34" charset="0"/>
              </a:rPr>
              <a:t> </a:t>
            </a:r>
            <a:r>
              <a:rPr lang="it" sz="1400" spc="-30" dirty="0">
                <a:latin typeface="Arial" panose="020B0604020202020204" pitchFamily="34" charset="0"/>
                <a:cs typeface="Arial" panose="020B0604020202020204" pitchFamily="34" charset="0"/>
              </a:rPr>
              <a:t>fa</a:t>
            </a:r>
            <a:r>
              <a:rPr lang="it" sz="1400" spc="125" dirty="0">
                <a:latin typeface="Arial" panose="020B0604020202020204" pitchFamily="34" charset="0"/>
                <a:cs typeface="Arial" panose="020B0604020202020204" pitchFamily="34" charset="0"/>
              </a:rPr>
              <a:t> </a:t>
            </a:r>
            <a:r>
              <a:rPr lang="it" sz="1400" spc="5" dirty="0">
                <a:latin typeface="Arial" panose="020B0604020202020204" pitchFamily="34" charset="0"/>
                <a:cs typeface="Arial" panose="020B0604020202020204" pitchFamily="34" charset="0"/>
              </a:rPr>
              <a:t>non</a:t>
            </a:r>
            <a:r>
              <a:rPr lang="it" sz="1400" spc="120" dirty="0">
                <a:latin typeface="Arial" panose="020B0604020202020204" pitchFamily="34" charset="0"/>
                <a:cs typeface="Arial" panose="020B0604020202020204" pitchFamily="34" charset="0"/>
              </a:rPr>
              <a:t> </a:t>
            </a:r>
            <a:r>
              <a:rPr lang="it" sz="1400" dirty="0">
                <a:latin typeface="Arial" panose="020B0604020202020204" pitchFamily="34" charset="0"/>
                <a:cs typeface="Arial" panose="020B0604020202020204" pitchFamily="34" charset="0"/>
              </a:rPr>
              <a:t>costituire</a:t>
            </a:r>
            <a:r>
              <a:rPr lang="it" sz="1400" spc="120" dirty="0">
                <a:latin typeface="Arial" panose="020B0604020202020204" pitchFamily="34" charset="0"/>
                <a:cs typeface="Arial" panose="020B0604020202020204" pitchFamily="34" charset="0"/>
              </a:rPr>
              <a:t> </a:t>
            </a:r>
            <a:r>
              <a:rPr lang="it" sz="1400" spc="-30" dirty="0">
                <a:latin typeface="Arial" panose="020B0604020202020204" pitchFamily="34" charset="0"/>
                <a:cs typeface="Arial" panose="020B0604020202020204" pitchFamily="34" charset="0"/>
              </a:rPr>
              <a:t>approvazione</a:t>
            </a:r>
            <a:r>
              <a:rPr lang="it" sz="1400" spc="125" dirty="0">
                <a:latin typeface="Arial" panose="020B0604020202020204" pitchFamily="34" charset="0"/>
                <a:cs typeface="Arial" panose="020B0604020202020204" pitchFamily="34" charset="0"/>
              </a:rPr>
              <a:t> </a:t>
            </a:r>
            <a:r>
              <a:rPr lang="it" sz="1400" spc="45" dirty="0">
                <a:latin typeface="Arial" panose="020B0604020202020204" pitchFamily="34" charset="0"/>
                <a:cs typeface="Arial" panose="020B0604020202020204" pitchFamily="34" charset="0"/>
              </a:rPr>
              <a:t>Di</a:t>
            </a:r>
            <a:r>
              <a:rPr lang="it" sz="1400" spc="120" dirty="0">
                <a:latin typeface="Arial" panose="020B0604020202020204" pitchFamily="34" charset="0"/>
                <a:cs typeface="Arial" panose="020B0604020202020204" pitchFamily="34" charset="0"/>
              </a:rPr>
              <a:t> </a:t>
            </a:r>
            <a:r>
              <a:rPr lang="it" sz="1400" dirty="0">
                <a:latin typeface="Arial" panose="020B0604020202020204" pitchFamily="34" charset="0"/>
                <a:cs typeface="Arial" panose="020B0604020202020204" pitchFamily="34" charset="0"/>
              </a:rPr>
              <a:t>IL</a:t>
            </a:r>
            <a:r>
              <a:rPr lang="it" sz="1400" spc="120" dirty="0">
                <a:latin typeface="Arial" panose="020B0604020202020204" pitchFamily="34" charset="0"/>
                <a:cs typeface="Arial" panose="020B0604020202020204" pitchFamily="34" charset="0"/>
              </a:rPr>
              <a:t> </a:t>
            </a:r>
            <a:r>
              <a:rPr lang="it" sz="1400" spc="-10" dirty="0">
                <a:latin typeface="Arial" panose="020B0604020202020204" pitchFamily="34" charset="0"/>
                <a:cs typeface="Arial" panose="020B0604020202020204" pitchFamily="34" charset="0"/>
              </a:rPr>
              <a:t>Contenuti</a:t>
            </a:r>
            <a:r>
              <a:rPr lang="it" sz="1400" spc="125" dirty="0">
                <a:latin typeface="Arial" panose="020B0604020202020204" pitchFamily="34" charset="0"/>
                <a:cs typeface="Arial" panose="020B0604020202020204" pitchFamily="34" charset="0"/>
              </a:rPr>
              <a:t> </a:t>
            </a:r>
            <a:r>
              <a:rPr lang="it" sz="1400" spc="-15" dirty="0">
                <a:latin typeface="Arial" panose="020B0604020202020204" pitchFamily="34" charset="0"/>
                <a:cs typeface="Arial" panose="020B0604020202020204" pitchFamily="34" charset="0"/>
              </a:rPr>
              <a:t>Quale</a:t>
            </a:r>
            <a:r>
              <a:rPr lang="it" sz="1400" spc="120" dirty="0">
                <a:latin typeface="Arial" panose="020B0604020202020204" pitchFamily="34" charset="0"/>
                <a:cs typeface="Arial" panose="020B0604020202020204" pitchFamily="34" charset="0"/>
              </a:rPr>
              <a:t> </a:t>
            </a:r>
            <a:r>
              <a:rPr lang="it" sz="1400" dirty="0">
                <a:latin typeface="Arial" panose="020B0604020202020204" pitchFamily="34" charset="0"/>
                <a:cs typeface="Arial" panose="020B0604020202020204" pitchFamily="34" charset="0"/>
              </a:rPr>
              <a:t>riflette</a:t>
            </a:r>
            <a:r>
              <a:rPr lang="it" sz="1400" spc="120" dirty="0">
                <a:latin typeface="Arial" panose="020B0604020202020204" pitchFamily="34" charset="0"/>
                <a:cs typeface="Arial" panose="020B0604020202020204" pitchFamily="34" charset="0"/>
              </a:rPr>
              <a:t> </a:t>
            </a:r>
            <a:r>
              <a:rPr lang="it" sz="1400" dirty="0">
                <a:latin typeface="Arial" panose="020B0604020202020204" pitchFamily="34" charset="0"/>
                <a:cs typeface="Arial" panose="020B0604020202020204" pitchFamily="34" charset="0"/>
              </a:rPr>
              <a:t>IL</a:t>
            </a:r>
            <a:r>
              <a:rPr lang="it" sz="1400" spc="120" dirty="0">
                <a:latin typeface="Arial" panose="020B0604020202020204" pitchFamily="34" charset="0"/>
                <a:cs typeface="Arial" panose="020B0604020202020204" pitchFamily="34" charset="0"/>
              </a:rPr>
              <a:t> </a:t>
            </a:r>
            <a:r>
              <a:rPr lang="it" sz="1400" spc="-50" dirty="0">
                <a:latin typeface="Arial" panose="020B0604020202020204" pitchFamily="34" charset="0"/>
                <a:cs typeface="Arial" panose="020B0604020202020204" pitchFamily="34" charset="0"/>
              </a:rPr>
              <a:t>visualizzazioni</a:t>
            </a:r>
            <a:r>
              <a:rPr lang="it" sz="1400" spc="125" dirty="0">
                <a:latin typeface="Arial" panose="020B0604020202020204" pitchFamily="34" charset="0"/>
                <a:cs typeface="Arial" panose="020B0604020202020204" pitchFamily="34" charset="0"/>
              </a:rPr>
              <a:t> </a:t>
            </a:r>
            <a:r>
              <a:rPr lang="it" sz="1400" spc="-45" dirty="0">
                <a:latin typeface="Arial" panose="020B0604020202020204" pitchFamily="34" charset="0"/>
                <a:cs typeface="Arial" panose="020B0604020202020204" pitchFamily="34" charset="0"/>
              </a:rPr>
              <a:t>soltanto</a:t>
            </a:r>
            <a:r>
              <a:rPr lang="it" sz="1400" spc="120" dirty="0">
                <a:latin typeface="Arial" panose="020B0604020202020204" pitchFamily="34" charset="0"/>
                <a:cs typeface="Arial" panose="020B0604020202020204" pitchFamily="34" charset="0"/>
              </a:rPr>
              <a:t> </a:t>
            </a:r>
            <a:r>
              <a:rPr lang="it" sz="1400" spc="45" dirty="0">
                <a:latin typeface="Arial" panose="020B0604020202020204" pitchFamily="34" charset="0"/>
                <a:cs typeface="Arial" panose="020B0604020202020204" pitchFamily="34" charset="0"/>
              </a:rPr>
              <a:t>di </a:t>
            </a:r>
            <a:r>
              <a:rPr lang="it" sz="1400" dirty="0">
                <a:latin typeface="Arial" panose="020B0604020202020204" pitchFamily="34" charset="0"/>
                <a:cs typeface="Arial" panose="020B0604020202020204" pitchFamily="34" charset="0"/>
              </a:rPr>
              <a:t>lui</a:t>
            </a:r>
            <a:r>
              <a:rPr lang="it" sz="1400" spc="15" dirty="0">
                <a:latin typeface="Arial" panose="020B0604020202020204" pitchFamily="34" charset="0"/>
                <a:cs typeface="Arial" panose="020B0604020202020204" pitchFamily="34" charset="0"/>
              </a:rPr>
              <a:t> </a:t>
            </a:r>
            <a:r>
              <a:rPr lang="it" sz="1400" spc="-35" dirty="0">
                <a:latin typeface="Arial" panose="020B0604020202020204" pitchFamily="34" charset="0"/>
                <a:cs typeface="Arial" panose="020B0604020202020204" pitchFamily="34" charset="0"/>
              </a:rPr>
              <a:t>autori,</a:t>
            </a:r>
            <a:r>
              <a:rPr lang="it" sz="1400" spc="20" dirty="0">
                <a:latin typeface="Arial" panose="020B0604020202020204" pitchFamily="34" charset="0"/>
                <a:cs typeface="Arial" panose="020B0604020202020204" pitchFamily="34" charset="0"/>
              </a:rPr>
              <a:t> </a:t>
            </a:r>
            <a:r>
              <a:rPr lang="it" sz="1400" dirty="0">
                <a:latin typeface="Arial" panose="020B0604020202020204" pitchFamily="34" charset="0"/>
                <a:cs typeface="Arial" panose="020B0604020202020204" pitchFamily="34" charset="0"/>
              </a:rPr>
              <a:t>E</a:t>
            </a:r>
            <a:r>
              <a:rPr lang="it" sz="1400" spc="15" dirty="0">
                <a:latin typeface="Arial" panose="020B0604020202020204" pitchFamily="34" charset="0"/>
                <a:cs typeface="Arial" panose="020B0604020202020204" pitchFamily="34" charset="0"/>
              </a:rPr>
              <a:t> </a:t>
            </a:r>
            <a:r>
              <a:rPr lang="it" sz="1400" dirty="0">
                <a:latin typeface="Arial" panose="020B0604020202020204" pitchFamily="34" charset="0"/>
                <a:cs typeface="Arial" panose="020B0604020202020204" pitchFamily="34" charset="0"/>
              </a:rPr>
              <a:t>IL</a:t>
            </a:r>
            <a:r>
              <a:rPr lang="it" sz="1400" spc="20" dirty="0">
                <a:latin typeface="Arial" panose="020B0604020202020204" pitchFamily="34" charset="0"/>
                <a:cs typeface="Arial" panose="020B0604020202020204" pitchFamily="34" charset="0"/>
              </a:rPr>
              <a:t> </a:t>
            </a:r>
            <a:r>
              <a:rPr lang="it" sz="1400" spc="-50" dirty="0">
                <a:latin typeface="Arial" panose="020B0604020202020204" pitchFamily="34" charset="0"/>
                <a:cs typeface="Arial" panose="020B0604020202020204" pitchFamily="34" charset="0"/>
              </a:rPr>
              <a:t>Commissione</a:t>
            </a:r>
            <a:r>
              <a:rPr lang="it" sz="1400" spc="15" dirty="0">
                <a:latin typeface="Arial" panose="020B0604020202020204" pitchFamily="34" charset="0"/>
                <a:cs typeface="Arial" panose="020B0604020202020204" pitchFamily="34" charset="0"/>
              </a:rPr>
              <a:t> </a:t>
            </a:r>
            <a:r>
              <a:rPr lang="it" sz="1400" dirty="0">
                <a:latin typeface="Arial" panose="020B0604020202020204" pitchFamily="34" charset="0"/>
                <a:cs typeface="Arial" panose="020B0604020202020204" pitchFamily="34" charset="0"/>
              </a:rPr>
              <a:t>non può</a:t>
            </a:r>
            <a:r>
              <a:rPr lang="it" sz="1400" spc="20" dirty="0">
                <a:latin typeface="Arial" panose="020B0604020202020204" pitchFamily="34" charset="0"/>
                <a:cs typeface="Arial" panose="020B0604020202020204" pitchFamily="34" charset="0"/>
              </a:rPr>
              <a:t> </a:t>
            </a:r>
            <a:r>
              <a:rPr lang="it" sz="1400" spc="10" dirty="0">
                <a:latin typeface="Arial" panose="020B0604020202020204" pitchFamily="34" charset="0"/>
                <a:cs typeface="Arial" panose="020B0604020202020204" pitchFamily="34" charset="0"/>
              </a:rPr>
              <a:t>Essere</a:t>
            </a:r>
            <a:r>
              <a:rPr lang="it" sz="1400" spc="15" dirty="0">
                <a:latin typeface="Arial" panose="020B0604020202020204" pitchFamily="34" charset="0"/>
                <a:cs typeface="Arial" panose="020B0604020202020204" pitchFamily="34" charset="0"/>
              </a:rPr>
              <a:t> </a:t>
            </a:r>
            <a:r>
              <a:rPr lang="it" sz="1400" spc="-15" dirty="0">
                <a:latin typeface="Arial" panose="020B0604020202020204" pitchFamily="34" charset="0"/>
                <a:cs typeface="Arial" panose="020B0604020202020204" pitchFamily="34" charset="0"/>
              </a:rPr>
              <a:t>tenuto</a:t>
            </a:r>
            <a:r>
              <a:rPr lang="it" sz="1400" spc="20" dirty="0">
                <a:latin typeface="Arial" panose="020B0604020202020204" pitchFamily="34" charset="0"/>
                <a:cs typeface="Arial" panose="020B0604020202020204" pitchFamily="34" charset="0"/>
              </a:rPr>
              <a:t> </a:t>
            </a:r>
            <a:r>
              <a:rPr lang="it" sz="1400" spc="-30" dirty="0">
                <a:latin typeface="Arial" panose="020B0604020202020204" pitchFamily="34" charset="0"/>
                <a:cs typeface="Arial" panose="020B0604020202020204" pitchFamily="34" charset="0"/>
              </a:rPr>
              <a:t>responsabile</a:t>
            </a:r>
            <a:r>
              <a:rPr lang="it" sz="1400" spc="15" dirty="0">
                <a:latin typeface="Arial" panose="020B0604020202020204" pitchFamily="34" charset="0"/>
                <a:cs typeface="Arial" panose="020B0604020202020204" pitchFamily="34" charset="0"/>
              </a:rPr>
              <a:t> </a:t>
            </a:r>
            <a:r>
              <a:rPr lang="it" sz="1400" spc="20" dirty="0">
                <a:latin typeface="Arial" panose="020B0604020202020204" pitchFamily="34" charset="0"/>
                <a:cs typeface="Arial" panose="020B0604020202020204" pitchFamily="34" charset="0"/>
              </a:rPr>
              <a:t>per </a:t>
            </a:r>
            <a:r>
              <a:rPr lang="it" sz="1400" spc="-45" dirty="0">
                <a:latin typeface="Arial" panose="020B0604020202020204" pitchFamily="34" charset="0"/>
                <a:cs typeface="Arial" panose="020B0604020202020204" pitchFamily="34" charset="0"/>
              </a:rPr>
              <a:t>qualsiasi</a:t>
            </a:r>
            <a:r>
              <a:rPr lang="it" sz="1400" spc="20" dirty="0">
                <a:latin typeface="Arial" panose="020B0604020202020204" pitchFamily="34" charset="0"/>
                <a:cs typeface="Arial" panose="020B0604020202020204" pitchFamily="34" charset="0"/>
              </a:rPr>
              <a:t> </a:t>
            </a:r>
            <a:r>
              <a:rPr lang="it" sz="1400" spc="-70" dirty="0">
                <a:latin typeface="Arial" panose="020B0604020202020204" pitchFamily="34" charset="0"/>
                <a:cs typeface="Arial" panose="020B0604020202020204" pitchFamily="34" charset="0"/>
              </a:rPr>
              <a:t>utilizzo</a:t>
            </a:r>
            <a:r>
              <a:rPr lang="it" sz="1400" spc="15" dirty="0">
                <a:latin typeface="Arial" panose="020B0604020202020204" pitchFamily="34" charset="0"/>
                <a:cs typeface="Arial" panose="020B0604020202020204" pitchFamily="34" charset="0"/>
              </a:rPr>
              <a:t> </a:t>
            </a:r>
            <a:r>
              <a:rPr lang="it" sz="1400" spc="-15" dirty="0">
                <a:latin typeface="Arial" panose="020B0604020202020204" pitchFamily="34" charset="0"/>
                <a:cs typeface="Arial" panose="020B0604020202020204" pitchFamily="34" charset="0"/>
              </a:rPr>
              <a:t>Quale</a:t>
            </a:r>
            <a:r>
              <a:rPr lang="it" sz="1400" spc="20" dirty="0">
                <a:latin typeface="Arial" panose="020B0604020202020204" pitchFamily="34" charset="0"/>
                <a:cs typeface="Arial" panose="020B0604020202020204" pitchFamily="34" charset="0"/>
              </a:rPr>
              <a:t> </a:t>
            </a:r>
            <a:r>
              <a:rPr lang="it" sz="1400" spc="-55" dirty="0">
                <a:latin typeface="Arial" panose="020B0604020202020204" pitchFamily="34" charset="0"/>
                <a:cs typeface="Arial" panose="020B0604020202020204" pitchFamily="34" charset="0"/>
              </a:rPr>
              <a:t>Maggio</a:t>
            </a:r>
            <a:r>
              <a:rPr lang="it" sz="1400" spc="15" dirty="0">
                <a:latin typeface="Arial" panose="020B0604020202020204" pitchFamily="34" charset="0"/>
                <a:cs typeface="Arial" panose="020B0604020202020204" pitchFamily="34" charset="0"/>
              </a:rPr>
              <a:t> </a:t>
            </a:r>
            <a:r>
              <a:rPr lang="it" sz="1400" spc="10" dirty="0">
                <a:latin typeface="Arial" panose="020B0604020202020204" pitchFamily="34" charset="0"/>
                <a:cs typeface="Arial" panose="020B0604020202020204" pitchFamily="34" charset="0"/>
              </a:rPr>
              <a:t>Essere</a:t>
            </a:r>
            <a:r>
              <a:rPr lang="it" sz="1400" spc="20" dirty="0">
                <a:latin typeface="Arial" panose="020B0604020202020204" pitchFamily="34" charset="0"/>
                <a:cs typeface="Arial" panose="020B0604020202020204" pitchFamily="34" charset="0"/>
              </a:rPr>
              <a:t> </a:t>
            </a:r>
            <a:r>
              <a:rPr lang="it" sz="1400" spc="-10" dirty="0">
                <a:latin typeface="Arial" panose="020B0604020202020204" pitchFamily="34" charset="0"/>
                <a:cs typeface="Arial" panose="020B0604020202020204" pitchFamily="34" charset="0"/>
              </a:rPr>
              <a:t>fatto</a:t>
            </a:r>
            <a:r>
              <a:rPr lang="it" sz="1400" spc="15" dirty="0">
                <a:latin typeface="Arial" panose="020B0604020202020204" pitchFamily="34" charset="0"/>
                <a:cs typeface="Arial" panose="020B0604020202020204" pitchFamily="34" charset="0"/>
              </a:rPr>
              <a:t> </a:t>
            </a:r>
            <a:r>
              <a:rPr lang="it" sz="1400" spc="45" dirty="0">
                <a:latin typeface="Arial" panose="020B0604020202020204" pitchFamily="34" charset="0"/>
                <a:cs typeface="Arial" panose="020B0604020202020204" pitchFamily="34" charset="0"/>
              </a:rPr>
              <a:t>Di</a:t>
            </a:r>
            <a:r>
              <a:rPr lang="it" sz="1400" spc="20" dirty="0">
                <a:latin typeface="Arial" panose="020B0604020202020204" pitchFamily="34" charset="0"/>
                <a:cs typeface="Arial" panose="020B0604020202020204" pitchFamily="34" charset="0"/>
              </a:rPr>
              <a:t> </a:t>
            </a:r>
            <a:r>
              <a:rPr lang="it" sz="1400" dirty="0">
                <a:latin typeface="Arial" panose="020B0604020202020204" pitchFamily="34" charset="0"/>
                <a:cs typeface="Arial" panose="020B0604020202020204" pitchFamily="34" charset="0"/>
              </a:rPr>
              <a:t>IL</a:t>
            </a:r>
            <a:r>
              <a:rPr lang="it" sz="1400" spc="15" dirty="0">
                <a:latin typeface="Arial" panose="020B0604020202020204" pitchFamily="34" charset="0"/>
                <a:cs typeface="Arial" panose="020B0604020202020204" pitchFamily="34" charset="0"/>
              </a:rPr>
              <a:t> </a:t>
            </a:r>
            <a:r>
              <a:rPr lang="it" sz="1400" spc="-5" dirty="0">
                <a:latin typeface="Arial" panose="020B0604020202020204" pitchFamily="34" charset="0"/>
                <a:cs typeface="Arial" panose="020B0604020202020204" pitchFamily="34" charset="0"/>
              </a:rPr>
              <a:t>informazione</a:t>
            </a:r>
            <a:r>
              <a:rPr lang="it" sz="1400" spc="20" dirty="0">
                <a:latin typeface="Arial" panose="020B0604020202020204" pitchFamily="34" charset="0"/>
                <a:cs typeface="Arial" panose="020B0604020202020204" pitchFamily="34" charset="0"/>
              </a:rPr>
              <a:t> </a:t>
            </a:r>
            <a:r>
              <a:rPr lang="it" sz="1400" spc="5" dirty="0">
                <a:latin typeface="Arial" panose="020B0604020202020204" pitchFamily="34" charset="0"/>
                <a:cs typeface="Arial" panose="020B0604020202020204" pitchFamily="34" charset="0"/>
              </a:rPr>
              <a:t>contenuto</a:t>
            </a:r>
            <a:r>
              <a:rPr lang="it" sz="1400" spc="20" dirty="0">
                <a:latin typeface="Arial" panose="020B0604020202020204" pitchFamily="34" charset="0"/>
                <a:cs typeface="Arial" panose="020B0604020202020204" pitchFamily="34" charset="0"/>
              </a:rPr>
              <a:t> </a:t>
            </a:r>
            <a:r>
              <a:rPr lang="it" sz="1400" spc="-10" dirty="0">
                <a:latin typeface="Arial" panose="020B0604020202020204" pitchFamily="34" charset="0"/>
                <a:cs typeface="Arial" panose="020B0604020202020204" pitchFamily="34" charset="0"/>
              </a:rPr>
              <a:t>in essa."</a:t>
            </a:r>
          </a:p>
        </p:txBody>
      </p:sp>
      <p:sp>
        <p:nvSpPr>
          <p:cNvPr id="9" name="bg object 17">
            <a:extLst>
              <a:ext uri="{FF2B5EF4-FFF2-40B4-BE49-F238E27FC236}">
                <a16:creationId xmlns:a16="http://schemas.microsoft.com/office/drawing/2014/main" xmlns="" id="{FC197942-6AC6-4F03-95FA-9ABAA5C58449}"/>
              </a:ext>
            </a:extLst>
          </p:cNvPr>
          <p:cNvSpPr/>
          <p:nvPr userDrawn="1"/>
        </p:nvSpPr>
        <p:spPr>
          <a:xfrm>
            <a:off x="9137374" y="1"/>
            <a:ext cx="9144000" cy="1812688"/>
          </a:xfrm>
          <a:custGeom>
            <a:avLst/>
            <a:gdLst/>
            <a:ahLst/>
            <a:cxnLst/>
            <a:rect l="l" t="t" r="r" b="b"/>
            <a:pathLst>
              <a:path w="9144000" h="3305175">
                <a:moveTo>
                  <a:pt x="9143788" y="3304786"/>
                </a:moveTo>
                <a:lnTo>
                  <a:pt x="0" y="595197"/>
                </a:lnTo>
                <a:lnTo>
                  <a:pt x="2008550" y="0"/>
                </a:lnTo>
                <a:lnTo>
                  <a:pt x="9143788" y="0"/>
                </a:lnTo>
                <a:lnTo>
                  <a:pt x="9143788" y="3304786"/>
                </a:lnTo>
                <a:close/>
              </a:path>
            </a:pathLst>
          </a:custGeom>
          <a:solidFill>
            <a:srgbClr val="CF9ECC"/>
          </a:solidFill>
        </p:spPr>
        <p:txBody>
          <a:bodyPr wrap="square" lIns="0" tIns="0" rIns="0" bIns="0" rtlCol="0"/>
          <a:lstStyle/>
          <a:p>
            <a:endParaRPr/>
          </a:p>
        </p:txBody>
      </p:sp>
      <p:sp>
        <p:nvSpPr>
          <p:cNvPr id="10" name="bg object 18">
            <a:extLst>
              <a:ext uri="{FF2B5EF4-FFF2-40B4-BE49-F238E27FC236}">
                <a16:creationId xmlns:a16="http://schemas.microsoft.com/office/drawing/2014/main" xmlns="" id="{42A7D881-9AEE-47C6-B303-504511CB82EF}"/>
              </a:ext>
            </a:extLst>
          </p:cNvPr>
          <p:cNvSpPr/>
          <p:nvPr userDrawn="1"/>
        </p:nvSpPr>
        <p:spPr>
          <a:xfrm>
            <a:off x="7128823" y="0"/>
            <a:ext cx="4017645" cy="326667"/>
          </a:xfrm>
          <a:custGeom>
            <a:avLst/>
            <a:gdLst/>
            <a:ahLst/>
            <a:cxnLst/>
            <a:rect l="l" t="t" r="r" b="b"/>
            <a:pathLst>
              <a:path w="4017645" h="595630">
                <a:moveTo>
                  <a:pt x="2008550" y="595197"/>
                </a:moveTo>
                <a:lnTo>
                  <a:pt x="0" y="0"/>
                </a:lnTo>
                <a:lnTo>
                  <a:pt x="4017101" y="0"/>
                </a:lnTo>
                <a:lnTo>
                  <a:pt x="2008550" y="595197"/>
                </a:lnTo>
                <a:close/>
              </a:path>
            </a:pathLst>
          </a:custGeom>
          <a:solidFill>
            <a:srgbClr val="640D61"/>
          </a:solidFill>
        </p:spPr>
        <p:txBody>
          <a:bodyPr wrap="square" lIns="0" tIns="0" rIns="0" bIns="0" rtlCol="0"/>
          <a:lstStyle/>
          <a:p>
            <a:endParaRPr/>
          </a:p>
        </p:txBody>
      </p:sp>
      <p:pic>
        <p:nvPicPr>
          <p:cNvPr id="15" name="object 2">
            <a:extLst>
              <a:ext uri="{FF2B5EF4-FFF2-40B4-BE49-F238E27FC236}">
                <a16:creationId xmlns:a16="http://schemas.microsoft.com/office/drawing/2014/main" xmlns="" id="{F5D5174B-1C49-46EE-8C4A-B609DADA1439}"/>
              </a:ext>
            </a:extLst>
          </p:cNvPr>
          <p:cNvPicPr/>
          <p:nvPr userDrawn="1"/>
        </p:nvPicPr>
        <p:blipFill>
          <a:blip r:embed="rId5" cstate="print"/>
          <a:stretch>
            <a:fillRect/>
          </a:stretch>
        </p:blipFill>
        <p:spPr>
          <a:xfrm>
            <a:off x="14325600" y="1465438"/>
            <a:ext cx="2749826" cy="694502"/>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JXXHqM6RzZQ"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B4MXA_yj8oI&amp;ab_channel=CreateaProWebsite" TargetMode="Externa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8isUiu4Bwx4&amp;ab_channel=WebsiteSoSimple" TargetMode="External"/><Relationship Id="rId2" Type="http://schemas.openxmlformats.org/officeDocument/2006/relationships/hyperlink" Target="https://www.youtube.com/watch?v=YxpjW-Mq96Q&amp;ab_channel=Tooltester" TargetMode="Externa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youtube.com/watch?v=nbtb8Ax4Mpc&amp;t=17s&amp;ab_channel=TheSocialGuide" TargetMode="Externa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276850" y="3569329"/>
            <a:ext cx="7734299" cy="1943099"/>
          </a:xfrm>
          <a:prstGeom prst="rect">
            <a:avLst/>
          </a:prstGeom>
        </p:spPr>
      </p:pic>
      <p:pic>
        <p:nvPicPr>
          <p:cNvPr id="3" name="object 3"/>
          <p:cNvPicPr/>
          <p:nvPr/>
        </p:nvPicPr>
        <p:blipFill>
          <a:blip r:embed="rId3" cstate="print"/>
          <a:stretch>
            <a:fillRect/>
          </a:stretch>
        </p:blipFill>
        <p:spPr>
          <a:xfrm>
            <a:off x="1028700" y="9258300"/>
            <a:ext cx="3198719" cy="702057"/>
          </a:xfrm>
          <a:prstGeom prst="rect">
            <a:avLst/>
          </a:prstGeom>
        </p:spPr>
      </p:pic>
      <p:sp>
        <p:nvSpPr>
          <p:cNvPr id="7" name="object 5">
            <a:extLst>
              <a:ext uri="{FF2B5EF4-FFF2-40B4-BE49-F238E27FC236}">
                <a16:creationId xmlns:a16="http://schemas.microsoft.com/office/drawing/2014/main" xmlns="" id="{329F43CC-983C-4AE4-9AF5-526D0587C786}"/>
              </a:ext>
            </a:extLst>
          </p:cNvPr>
          <p:cNvSpPr txBox="1"/>
          <p:nvPr/>
        </p:nvSpPr>
        <p:spPr>
          <a:xfrm>
            <a:off x="8344699" y="6045518"/>
            <a:ext cx="2475701" cy="319959"/>
          </a:xfrm>
          <a:prstGeom prst="rect">
            <a:avLst/>
          </a:prstGeom>
        </p:spPr>
        <p:txBody>
          <a:bodyPr vert="horz" wrap="square" lIns="0" tIns="12065" rIns="0" bIns="0" rtlCol="0">
            <a:spAutoFit/>
          </a:bodyPr>
          <a:lstStyle/>
          <a:p>
            <a:pPr marL="12700">
              <a:lnSpc>
                <a:spcPct val="100000"/>
              </a:lnSpc>
              <a:spcBef>
                <a:spcPts val="95"/>
              </a:spcBef>
            </a:pPr>
            <a:r>
              <a:rPr sz="2000" spc="40" dirty="0">
                <a:latin typeface="Microsoft Sans Serif"/>
                <a:cs typeface="Microsoft Sans Serif"/>
              </a:rPr>
              <a:t>d </a:t>
            </a:r>
            <a:r>
              <a:rPr sz="2000" spc="-40" dirty="0">
                <a:latin typeface="Microsoft Sans Serif"/>
                <a:cs typeface="Microsoft Sans Serif"/>
              </a:rPr>
              <a:t>ew </a:t>
            </a:r>
            <a:r>
              <a:rPr sz="2000" spc="40" dirty="0">
                <a:latin typeface="Microsoft Sans Serif"/>
                <a:cs typeface="Microsoft Sans Serif"/>
              </a:rPr>
              <a:t>p </a:t>
            </a:r>
            <a:r>
              <a:rPr sz="2000" spc="-75" dirty="0">
                <a:latin typeface="Microsoft Sans Serif"/>
                <a:cs typeface="Microsoft Sans Serif"/>
              </a:rPr>
              <a:t>r </a:t>
            </a:r>
            <a:r>
              <a:rPr sz="2000" spc="-25" dirty="0">
                <a:latin typeface="Microsoft Sans Serif"/>
                <a:cs typeface="Microsoft Sans Serif"/>
              </a:rPr>
              <a:t>o </a:t>
            </a:r>
            <a:r>
              <a:rPr sz="2000" spc="20" dirty="0">
                <a:latin typeface="Microsoft Sans Serif"/>
                <a:cs typeface="Microsoft Sans Serif"/>
              </a:rPr>
              <a:t>j </a:t>
            </a:r>
            <a:r>
              <a:rPr sz="2000" spc="-40" dirty="0">
                <a:latin typeface="Microsoft Sans Serif"/>
                <a:cs typeface="Microsoft Sans Serif"/>
              </a:rPr>
              <a:t>e </a:t>
            </a:r>
            <a:r>
              <a:rPr sz="2000" spc="65" dirty="0">
                <a:latin typeface="Microsoft Sans Serif"/>
                <a:cs typeface="Microsoft Sans Serif"/>
              </a:rPr>
              <a:t>c </a:t>
            </a:r>
            <a:r>
              <a:rPr sz="2000" spc="165" dirty="0">
                <a:latin typeface="Microsoft Sans Serif"/>
                <a:cs typeface="Microsoft Sans Serif"/>
              </a:rPr>
              <a:t>t </a:t>
            </a:r>
            <a:r>
              <a:rPr sz="2000" spc="-40" dirty="0">
                <a:latin typeface="Microsoft Sans Serif"/>
                <a:cs typeface="Microsoft Sans Serif"/>
              </a:rPr>
              <a:t>.e </a:t>
            </a:r>
            <a:r>
              <a:rPr sz="2000" spc="-155" dirty="0">
                <a:latin typeface="Microsoft Sans Serif"/>
                <a:cs typeface="Microsoft Sans Serif"/>
              </a:rPr>
              <a:t>u </a:t>
            </a:r>
            <a:endParaRPr sz="2000" dirty="0">
              <a:latin typeface="Microsoft Sans Serif"/>
              <a:cs typeface="Microsoft Sans Serif"/>
            </a:endParaRPr>
          </a:p>
        </p:txBody>
      </p:sp>
      <p:sp>
        <p:nvSpPr>
          <p:cNvPr id="6" name="CuadroTexto 5">
            <a:extLst>
              <a:ext uri="{FF2B5EF4-FFF2-40B4-BE49-F238E27FC236}">
                <a16:creationId xmlns:a16="http://schemas.microsoft.com/office/drawing/2014/main" xmlns="" id="{70A5CE10-3A58-5C79-C2D7-215993864E2A}"/>
              </a:ext>
            </a:extLst>
          </p:cNvPr>
          <p:cNvSpPr txBox="1"/>
          <p:nvPr/>
        </p:nvSpPr>
        <p:spPr>
          <a:xfrm>
            <a:off x="3238499" y="6667500"/>
            <a:ext cx="11811000" cy="2149306"/>
          </a:xfrm>
          <a:prstGeom prst="rect">
            <a:avLst/>
          </a:prstGeom>
          <a:noFill/>
        </p:spPr>
        <p:txBody>
          <a:bodyPr wrap="square">
            <a:spAutoFit/>
          </a:bodyPr>
          <a:lstStyle/>
          <a:p>
            <a:pPr marL="12700" algn="ctr">
              <a:lnSpc>
                <a:spcPct val="100000"/>
              </a:lnSpc>
              <a:spcBef>
                <a:spcPts val="100"/>
              </a:spcBef>
            </a:pPr>
            <a:r>
              <a:rPr lang="it" sz="4400" b="1" spc="-65" dirty="0">
                <a:solidFill>
                  <a:srgbClr val="660066"/>
                </a:solidFill>
                <a:latin typeface="+mj-lt"/>
                <a:ea typeface="Microsoft Sans Serif" panose="020B0604020202020204" pitchFamily="34" charset="0"/>
                <a:cs typeface="Microsoft Sans Serif" panose="020B0604020202020204" pitchFamily="34" charset="0"/>
              </a:rPr>
              <a:t>Competenze digitali per l'imprenditoria femminile</a:t>
            </a:r>
            <a:endParaRPr lang="en-US" sz="4400" b="1" spc="-65" dirty="0">
              <a:latin typeface="+mj-lt"/>
              <a:ea typeface="Microsoft Sans Serif" panose="020B0604020202020204" pitchFamily="34" charset="0"/>
              <a:cs typeface="Microsoft Sans Serif" panose="020B0604020202020204" pitchFamily="34" charset="0"/>
            </a:endParaRPr>
          </a:p>
          <a:p>
            <a:pPr marL="12700" algn="ctr">
              <a:lnSpc>
                <a:spcPct val="100000"/>
              </a:lnSpc>
              <a:spcBef>
                <a:spcPts val="100"/>
              </a:spcBef>
            </a:pPr>
            <a:r>
              <a:rPr lang="it" sz="4400" spc="-65" dirty="0">
                <a:latin typeface="+mj-lt"/>
                <a:ea typeface="Microsoft Sans Serif" panose="020B0604020202020204" pitchFamily="34" charset="0"/>
                <a:cs typeface="Microsoft Sans Serif" panose="020B0604020202020204" pitchFamily="34" charset="0"/>
              </a:rPr>
              <a:t>Partner: Internet Web Solutions</a:t>
            </a:r>
          </a:p>
          <a:p>
            <a:pPr marL="12700">
              <a:lnSpc>
                <a:spcPct val="100000"/>
              </a:lnSpc>
              <a:spcBef>
                <a:spcPts val="100"/>
              </a:spcBef>
            </a:pPr>
            <a:endParaRPr lang="en-US" sz="4400" b="1" spc="-65" dirty="0">
              <a:latin typeface="+mj-lt"/>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it" sz="4000" b="1" dirty="0">
                <a:solidFill>
                  <a:srgbClr val="660066"/>
                </a:solidFill>
                <a:latin typeface="+mj-lt"/>
                <a:ea typeface="Microsoft Sans Serif" panose="020B0604020202020204" pitchFamily="34" charset="0"/>
                <a:cs typeface="Microsoft Sans Serif" panose="020B0604020202020204" pitchFamily="34" charset="0"/>
              </a:rPr>
              <a:t>Unidad 2: Potenzia la presenza digitale della tua azienda sui social network</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xmlns="" id="{5A106F95-60F9-F825-002E-6D9A992BA8E9}"/>
              </a:ext>
            </a:extLst>
          </p:cNvPr>
          <p:cNvSpPr txBox="1"/>
          <p:nvPr/>
        </p:nvSpPr>
        <p:spPr>
          <a:xfrm>
            <a:off x="1447800" y="3881617"/>
            <a:ext cx="15392400" cy="5262979"/>
          </a:xfrm>
          <a:prstGeom prst="rect">
            <a:avLst/>
          </a:prstGeom>
          <a:noFill/>
        </p:spPr>
        <p:txBody>
          <a:bodyPr wrap="square" rtlCol="0">
            <a:spAutoFit/>
          </a:bodyPr>
          <a:lstStyle/>
          <a:p>
            <a:pPr>
              <a:defRPr/>
            </a:pPr>
            <a:r>
              <a:rPr lang="it" altLang="es-ES" sz="2800" dirty="0">
                <a:latin typeface="+mj-lt"/>
                <a:ea typeface="Microsoft Sans Serif" panose="020B0604020202020204" pitchFamily="34" charset="0"/>
                <a:cs typeface="Microsoft Sans Serif" panose="020B0604020202020204" pitchFamily="34" charset="0"/>
              </a:rPr>
              <a:t>I social network hanno diversi </a:t>
            </a:r>
            <a:r>
              <a:rPr lang="it" altLang="es-ES" sz="2800" b="1" dirty="0">
                <a:latin typeface="+mj-lt"/>
                <a:ea typeface="Microsoft Sans Serif" panose="020B0604020202020204" pitchFamily="34" charset="0"/>
                <a:cs typeface="Microsoft Sans Serif" panose="020B0604020202020204" pitchFamily="34" charset="0"/>
              </a:rPr>
              <a:t>vantaggi per il nostro business online:</a:t>
            </a:r>
          </a:p>
          <a:p>
            <a:pPr>
              <a:defRPr/>
            </a:pP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it" altLang="es-ES" sz="2800" b="1" dirty="0">
                <a:latin typeface="+mj-lt"/>
                <a:ea typeface="Microsoft Sans Serif" panose="020B0604020202020204" pitchFamily="34" charset="0"/>
                <a:cs typeface="Microsoft Sans Serif" panose="020B0604020202020204" pitchFamily="34" charset="0"/>
              </a:rPr>
              <a:t>Interazione stretta e personalizzabile </a:t>
            </a:r>
            <a:r>
              <a:rPr lang="it" altLang="es-ES" sz="2800" dirty="0">
                <a:latin typeface="+mj-lt"/>
                <a:ea typeface="Microsoft Sans Serif" panose="020B0604020202020204" pitchFamily="34" charset="0"/>
                <a:cs typeface="Microsoft Sans Serif" panose="020B0604020202020204" pitchFamily="34" charset="0"/>
              </a:rPr>
              <a:t>con gli utenti.</a:t>
            </a:r>
          </a:p>
          <a:p>
            <a:pPr marL="457200" indent="-457200">
              <a:buFont typeface="Arial" panose="020B0604020202020204" pitchFamily="34" charset="0"/>
              <a:buChar char="•"/>
              <a:defRPr/>
            </a:pPr>
            <a:r>
              <a:rPr lang="it" altLang="es-ES" sz="2800" b="1" dirty="0" smtClean="0">
                <a:latin typeface="+mj-lt"/>
                <a:ea typeface="Microsoft Sans Serif" panose="020B0604020202020204" pitchFamily="34" charset="0"/>
                <a:cs typeface="Microsoft Sans Serif" panose="020B0604020202020204" pitchFamily="34" charset="0"/>
              </a:rPr>
              <a:t>Migliorano </a:t>
            </a:r>
            <a:r>
              <a:rPr lang="it" altLang="es-ES" sz="2800" b="1" dirty="0">
                <a:latin typeface="+mj-lt"/>
                <a:ea typeface="Microsoft Sans Serif" panose="020B0604020202020204" pitchFamily="34" charset="0"/>
                <a:cs typeface="Microsoft Sans Serif" panose="020B0604020202020204" pitchFamily="34" charset="0"/>
              </a:rPr>
              <a:t>la nostra reputazione e immagine online </a:t>
            </a:r>
            <a:r>
              <a:rPr lang="it" altLang="es-ES" sz="2800" dirty="0">
                <a:latin typeface="+mj-lt"/>
                <a:ea typeface="Microsoft Sans Serif" panose="020B0604020202020204" pitchFamily="34" charset="0"/>
                <a:cs typeface="Microsoft Sans Serif" panose="020B0604020202020204" pitchFamily="34" charset="0"/>
              </a:rPr>
              <a:t>in modo organico e divertente.</a:t>
            </a:r>
          </a:p>
          <a:p>
            <a:pPr marL="457200" indent="-457200">
              <a:buFont typeface="Arial" panose="020B0604020202020204" pitchFamily="34" charset="0"/>
              <a:buChar char="•"/>
              <a:defRPr/>
            </a:pPr>
            <a:r>
              <a:rPr lang="it" altLang="es-ES" sz="2800" b="1" dirty="0">
                <a:latin typeface="+mj-lt"/>
                <a:ea typeface="Microsoft Sans Serif" panose="020B0604020202020204" pitchFamily="34" charset="0"/>
                <a:cs typeface="Microsoft Sans Serif" panose="020B0604020202020204" pitchFamily="34" charset="0"/>
              </a:rPr>
              <a:t>Immediatezza e velocità.</a:t>
            </a:r>
          </a:p>
          <a:p>
            <a:pPr marL="457200" indent="-457200">
              <a:buFont typeface="Arial" panose="020B0604020202020204" pitchFamily="34" charset="0"/>
              <a:buChar char="•"/>
              <a:defRPr/>
            </a:pPr>
            <a:r>
              <a:rPr lang="it" altLang="es-ES" sz="2800" dirty="0">
                <a:latin typeface="+mj-lt"/>
                <a:ea typeface="Microsoft Sans Serif" panose="020B0604020202020204" pitchFamily="34" charset="0"/>
                <a:cs typeface="Microsoft Sans Serif" panose="020B0604020202020204" pitchFamily="34" charset="0"/>
              </a:rPr>
              <a:t>Condividi </a:t>
            </a:r>
            <a:r>
              <a:rPr lang="it" altLang="es-ES" sz="2800" b="1" dirty="0">
                <a:latin typeface="+mj-lt"/>
                <a:ea typeface="Microsoft Sans Serif" panose="020B0604020202020204" pitchFamily="34" charset="0"/>
                <a:cs typeface="Microsoft Sans Serif" panose="020B0604020202020204" pitchFamily="34" charset="0"/>
              </a:rPr>
              <a:t>diversi tipi di file </a:t>
            </a:r>
            <a:r>
              <a:rPr lang="it" altLang="es-ES" sz="2800" dirty="0">
                <a:latin typeface="+mj-lt"/>
                <a:ea typeface="Microsoft Sans Serif" panose="020B0604020202020204" pitchFamily="34" charset="0"/>
                <a:cs typeface="Microsoft Sans Serif" panose="020B0604020202020204" pitchFamily="34" charset="0"/>
              </a:rPr>
              <a:t>con altri utenti: immagini dei nostri prodotti, video promozionali, siti web...</a:t>
            </a:r>
          </a:p>
          <a:p>
            <a:pPr marL="457200" indent="-457200">
              <a:buFont typeface="Arial" panose="020B0604020202020204" pitchFamily="34" charset="0"/>
              <a:buChar char="•"/>
              <a:defRPr/>
            </a:pPr>
            <a:r>
              <a:rPr lang="it" altLang="es-ES" sz="2800" b="1" dirty="0">
                <a:latin typeface="+mj-lt"/>
                <a:ea typeface="Microsoft Sans Serif" panose="020B0604020202020204" pitchFamily="34" charset="0"/>
                <a:cs typeface="Microsoft Sans Serif" panose="020B0604020202020204" pitchFamily="34" charset="0"/>
              </a:rPr>
              <a:t>Analisi metrica </a:t>
            </a:r>
            <a:r>
              <a:rPr lang="it" altLang="es-ES" sz="2800" dirty="0">
                <a:latin typeface="+mj-lt"/>
                <a:ea typeface="Microsoft Sans Serif" panose="020B0604020202020204" pitchFamily="34" charset="0"/>
                <a:cs typeface="Microsoft Sans Serif" panose="020B0604020202020204" pitchFamily="34" charset="0"/>
              </a:rPr>
              <a:t>, che ci permette di conoscere meglio </a:t>
            </a:r>
            <a:r>
              <a:rPr lang="it" altLang="es-ES" sz="2800" dirty="0" smtClean="0">
                <a:latin typeface="+mj-lt"/>
                <a:ea typeface="Microsoft Sans Serif" panose="020B0604020202020204" pitchFamily="34" charset="0"/>
                <a:cs typeface="Microsoft Sans Serif" panose="020B0604020202020204" pitchFamily="34" charset="0"/>
              </a:rPr>
              <a:t>l’efficacia </a:t>
            </a:r>
            <a:r>
              <a:rPr lang="it" altLang="es-ES" sz="2800" dirty="0">
                <a:latin typeface="+mj-lt"/>
                <a:ea typeface="Microsoft Sans Serif" panose="020B0604020202020204" pitchFamily="34" charset="0"/>
                <a:cs typeface="Microsoft Sans Serif" panose="020B0604020202020204" pitchFamily="34" charset="0"/>
              </a:rPr>
              <a:t>della nostra strategia online.</a:t>
            </a:r>
            <a:endParaRPr lang="en-US" altLang="es-ES" sz="2800" b="1"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it" altLang="es-ES" sz="2800" b="1" dirty="0">
                <a:latin typeface="+mj-lt"/>
                <a:ea typeface="Microsoft Sans Serif" panose="020B0604020202020204" pitchFamily="34" charset="0"/>
                <a:cs typeface="Microsoft Sans Serif" panose="020B0604020202020204" pitchFamily="34" charset="0"/>
              </a:rPr>
              <a:t>Conoscere utenti in tutto il mondo </a:t>
            </a:r>
            <a:r>
              <a:rPr lang="it" altLang="es-ES" sz="2800" dirty="0">
                <a:latin typeface="+mj-lt"/>
                <a:ea typeface="Microsoft Sans Serif" panose="020B0604020202020204" pitchFamily="34" charset="0"/>
                <a:cs typeface="Microsoft Sans Serif" panose="020B0604020202020204" pitchFamily="34" charset="0"/>
              </a:rPr>
              <a:t>, che ci permette di accedere ai mercati internazionali.</a:t>
            </a:r>
          </a:p>
          <a:p>
            <a:pPr>
              <a:defRPr/>
            </a:pPr>
            <a:endParaRPr lang="en-US" altLang="es-ES" sz="2800" b="1" dirty="0">
              <a:latin typeface="+mj-lt"/>
              <a:ea typeface="Microsoft Sans Serif" panose="020B0604020202020204" pitchFamily="34" charset="0"/>
              <a:cs typeface="Microsoft Sans Serif" panose="020B0604020202020204" pitchFamily="34" charset="0"/>
            </a:endParaRPr>
          </a:p>
          <a:p>
            <a:pPr lvl="3">
              <a:defRPr/>
            </a:pPr>
            <a:r>
              <a:rPr lang="it" altLang="es-ES" sz="2800" b="1" dirty="0">
                <a:latin typeface="+mj-lt"/>
                <a:ea typeface="Microsoft Sans Serif" panose="020B0604020202020204" pitchFamily="34" charset="0"/>
                <a:cs typeface="Microsoft Sans Serif" panose="020B0604020202020204" pitchFamily="34" charset="0"/>
              </a:rPr>
              <a:t>Se implementiamo una buona strategia di social networking, possiamo sfruttare tutti questi vantaggi per valorizzare e pubblicizzare il nostro business online.</a:t>
            </a:r>
          </a:p>
        </p:txBody>
      </p:sp>
      <p:sp>
        <p:nvSpPr>
          <p:cNvPr id="2" name="CuadroTexto 1">
            <a:extLst>
              <a:ext uri="{FF2B5EF4-FFF2-40B4-BE49-F238E27FC236}">
                <a16:creationId xmlns:a16="http://schemas.microsoft.com/office/drawing/2014/main" xmlns=""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it" sz="2800" b="1" dirty="0">
                <a:solidFill>
                  <a:srgbClr val="660066"/>
                </a:solidFill>
                <a:latin typeface="+mj-lt"/>
                <a:ea typeface="Microsoft Sans Serif" panose="020B0604020202020204" pitchFamily="34" charset="0"/>
                <a:cs typeface="Microsoft Sans Serif" panose="020B0604020202020204" pitchFamily="34" charset="0"/>
              </a:rPr>
              <a:t>Sezione 1: Cosa sono i social network e a cosa servono?</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pic>
        <p:nvPicPr>
          <p:cNvPr id="3" name="Picture 2" descr="Visualizza immagine di origine">
            <a:extLst>
              <a:ext uri="{FF2B5EF4-FFF2-40B4-BE49-F238E27FC236}">
                <a16:creationId xmlns:a16="http://schemas.microsoft.com/office/drawing/2014/main" xmlns="" id="{EB520A87-FFA5-DCC3-5C32-B2A2B8C976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8039100"/>
            <a:ext cx="980948" cy="980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5123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YouTube (canal) - Wikipedia, la enciclopedia libre">
            <a:extLst>
              <a:ext uri="{FF2B5EF4-FFF2-40B4-BE49-F238E27FC236}">
                <a16:creationId xmlns:a16="http://schemas.microsoft.com/office/drawing/2014/main" xmlns="" id="{C5AD394B-DB69-483A-2CFC-6611F5D1196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1751"/>
          <a:stretch/>
        </p:blipFill>
        <p:spPr bwMode="auto">
          <a:xfrm>
            <a:off x="1600200" y="7211822"/>
            <a:ext cx="1466850" cy="1662164"/>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xmlns=""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it" sz="4000" b="1" dirty="0">
                <a:solidFill>
                  <a:srgbClr val="660066"/>
                </a:solidFill>
                <a:latin typeface="+mj-lt"/>
                <a:ea typeface="Microsoft Sans Serif" panose="020B0604020202020204" pitchFamily="34" charset="0"/>
                <a:cs typeface="Microsoft Sans Serif" panose="020B0604020202020204" pitchFamily="34" charset="0"/>
              </a:rPr>
              <a:t>Unidad 2: Potenzia la presenza digitale della tua azienda sui social network</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xmlns="" id="{5A106F95-60F9-F825-002E-6D9A992BA8E9}"/>
              </a:ext>
            </a:extLst>
          </p:cNvPr>
          <p:cNvSpPr txBox="1"/>
          <p:nvPr/>
        </p:nvSpPr>
        <p:spPr>
          <a:xfrm>
            <a:off x="1447800" y="3881618"/>
            <a:ext cx="15621000" cy="1815882"/>
          </a:xfrm>
          <a:prstGeom prst="rect">
            <a:avLst/>
          </a:prstGeom>
          <a:noFill/>
        </p:spPr>
        <p:txBody>
          <a:bodyPr wrap="square" rtlCol="0">
            <a:spAutoFit/>
          </a:bodyPr>
          <a:lstStyle/>
          <a:p>
            <a:pPr>
              <a:defRPr/>
            </a:pPr>
            <a:r>
              <a:rPr lang="it" altLang="es-ES" sz="2800" dirty="0">
                <a:latin typeface="+mj-lt"/>
                <a:ea typeface="Microsoft Sans Serif" panose="020B0604020202020204" pitchFamily="34" charset="0"/>
                <a:cs typeface="Microsoft Sans Serif" panose="020B0604020202020204" pitchFamily="34" charset="0"/>
              </a:rPr>
              <a:t>Ci sono centinaia di </a:t>
            </a:r>
            <a:r>
              <a:rPr lang="it" altLang="es-ES" sz="2800" b="1" dirty="0">
                <a:latin typeface="+mj-lt"/>
                <a:ea typeface="Microsoft Sans Serif" panose="020B0604020202020204" pitchFamily="34" charset="0"/>
                <a:cs typeface="Microsoft Sans Serif" panose="020B0604020202020204" pitchFamily="34" charset="0"/>
              </a:rPr>
              <a:t>social network </a:t>
            </a:r>
            <a:r>
              <a:rPr lang="it" altLang="es-ES" sz="2800" b="1" dirty="0" smtClean="0">
                <a:latin typeface="+mj-lt"/>
                <a:ea typeface="Microsoft Sans Serif" panose="020B0604020202020204" pitchFamily="34" charset="0"/>
                <a:cs typeface="Microsoft Sans Serif" panose="020B0604020202020204" pitchFamily="34" charset="0"/>
              </a:rPr>
              <a:t>online</a:t>
            </a:r>
            <a:r>
              <a:rPr lang="it" altLang="es-ES" sz="2800" dirty="0" smtClean="0">
                <a:latin typeface="+mj-lt"/>
                <a:ea typeface="Microsoft Sans Serif" panose="020B0604020202020204" pitchFamily="34" charset="0"/>
                <a:cs typeface="Microsoft Sans Serif" panose="020B0604020202020204" pitchFamily="34" charset="0"/>
              </a:rPr>
              <a:t>; </a:t>
            </a:r>
            <a:r>
              <a:rPr lang="it" altLang="es-ES" sz="2800" dirty="0">
                <a:latin typeface="+mj-lt"/>
                <a:ea typeface="Microsoft Sans Serif" panose="020B0604020202020204" pitchFamily="34" charset="0"/>
                <a:cs typeface="Microsoft Sans Serif" panose="020B0604020202020204" pitchFamily="34" charset="0"/>
              </a:rPr>
              <a:t>tuttavia, non tutti hanno le stesse caratteristiche o lo stesso gruppo target. Nei paragrafi seguenti, spieghiamo i social network più popolari e il profilo dei loro principali utenti.</a:t>
            </a:r>
            <a:endParaRPr lang="en-US" altLang="es-ES" sz="2800" dirty="0">
              <a:latin typeface="+mj-lt"/>
              <a:ea typeface="Microsoft Sans Serif" panose="020B0604020202020204" pitchFamily="34" charset="0"/>
              <a:cs typeface="Microsoft Sans Serif" panose="020B0604020202020204" pitchFamily="34" charset="0"/>
            </a:endParaRPr>
          </a:p>
          <a:p>
            <a:pPr>
              <a:defRPr/>
            </a:pPr>
            <a:endParaRPr lang="en-US" altLang="es-ES" sz="2800"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xmlns=""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it" sz="2800" b="1" dirty="0">
                <a:solidFill>
                  <a:srgbClr val="660066"/>
                </a:solidFill>
                <a:latin typeface="+mj-lt"/>
                <a:ea typeface="Microsoft Sans Serif" panose="020B0604020202020204" pitchFamily="34" charset="0"/>
                <a:cs typeface="Microsoft Sans Serif" panose="020B0604020202020204" pitchFamily="34" charset="0"/>
              </a:rPr>
              <a:t>Sezione 2: Principali social network</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pic>
        <p:nvPicPr>
          <p:cNvPr id="2050" name="Picture 2" descr="Facebook - Entrar o registrarse">
            <a:extLst>
              <a:ext uri="{FF2B5EF4-FFF2-40B4-BE49-F238E27FC236}">
                <a16:creationId xmlns:a16="http://schemas.microsoft.com/office/drawing/2014/main" xmlns="" id="{F6679F0C-27C1-45FD-12E5-8A65FCC7DF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4050" y="5697500"/>
            <a:ext cx="990600" cy="9906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xmlns="" id="{0385DFD9-4138-A819-162A-EDE69570DA3F}"/>
              </a:ext>
            </a:extLst>
          </p:cNvPr>
          <p:cNvSpPr txBox="1"/>
          <p:nvPr/>
        </p:nvSpPr>
        <p:spPr>
          <a:xfrm>
            <a:off x="3442252" y="5272830"/>
            <a:ext cx="13335000" cy="2308324"/>
          </a:xfrm>
          <a:prstGeom prst="rect">
            <a:avLst/>
          </a:prstGeom>
          <a:noFill/>
        </p:spPr>
        <p:txBody>
          <a:bodyPr wrap="square" rtlCol="0">
            <a:spAutoFit/>
          </a:bodyPr>
          <a:lstStyle/>
          <a:p>
            <a:r>
              <a:rPr lang="it" sz="2400" b="1" dirty="0">
                <a:effectLst/>
                <a:latin typeface="+mj-lt"/>
              </a:rPr>
              <a:t>Facebook </a:t>
            </a:r>
            <a:r>
              <a:rPr lang="it" sz="2400" dirty="0">
                <a:effectLst/>
                <a:latin typeface="+mj-lt"/>
              </a:rPr>
              <a:t>: è il </a:t>
            </a:r>
            <a:r>
              <a:rPr lang="it" sz="2400" b="1" dirty="0">
                <a:effectLst/>
                <a:latin typeface="+mj-lt"/>
              </a:rPr>
              <a:t>social network più utilizzato al mondo </a:t>
            </a:r>
            <a:r>
              <a:rPr lang="it" sz="2400" dirty="0">
                <a:effectLst/>
                <a:latin typeface="+mj-lt"/>
              </a:rPr>
              <a:t>, con quasi 2.500 milioni di utenti al mese. I suoi utenti medi sono adulti di età superiore ai 30 anni, con più attività sugli utenti di 50 anni. Puoi condividere notizie interessanti, video, immagini accattivanti, creare una community o un gruppo per intrattenere conversazioni, realizzare sondaggi online o trasmissioni in diretta... Su Facebook funzionano contenuti immediati e accattivanti, quindi assicurati di catturare </a:t>
            </a:r>
            <a:r>
              <a:rPr lang="it" sz="2400" dirty="0" smtClean="0">
                <a:effectLst/>
                <a:latin typeface="+mj-lt"/>
              </a:rPr>
              <a:t>l’attenzione </a:t>
            </a:r>
            <a:r>
              <a:rPr lang="it" sz="2400" dirty="0">
                <a:effectLst/>
                <a:latin typeface="+mj-lt"/>
              </a:rPr>
              <a:t>dell'utente utilizzando immagini interessanti e titoli.</a:t>
            </a:r>
          </a:p>
        </p:txBody>
      </p:sp>
      <p:sp>
        <p:nvSpPr>
          <p:cNvPr id="5" name="CuadroTexto 4">
            <a:extLst>
              <a:ext uri="{FF2B5EF4-FFF2-40B4-BE49-F238E27FC236}">
                <a16:creationId xmlns:a16="http://schemas.microsoft.com/office/drawing/2014/main" xmlns="" id="{9113B15A-5057-EA3B-87C4-B5A9E7487E36}"/>
              </a:ext>
            </a:extLst>
          </p:cNvPr>
          <p:cNvSpPr txBox="1"/>
          <p:nvPr/>
        </p:nvSpPr>
        <p:spPr>
          <a:xfrm>
            <a:off x="3442252" y="7536240"/>
            <a:ext cx="13182600" cy="1569660"/>
          </a:xfrm>
          <a:prstGeom prst="rect">
            <a:avLst/>
          </a:prstGeom>
          <a:noFill/>
        </p:spPr>
        <p:txBody>
          <a:bodyPr wrap="square" rtlCol="0">
            <a:spAutoFit/>
          </a:bodyPr>
          <a:lstStyle/>
          <a:p>
            <a:r>
              <a:rPr lang="it" sz="2400" b="1" dirty="0" smtClean="0">
                <a:effectLst/>
                <a:latin typeface="+mj-lt"/>
              </a:rPr>
              <a:t>YouTube</a:t>
            </a:r>
            <a:r>
              <a:rPr lang="it" sz="2400" dirty="0" smtClean="0">
                <a:effectLst/>
                <a:latin typeface="+mj-lt"/>
              </a:rPr>
              <a:t>: </a:t>
            </a:r>
            <a:r>
              <a:rPr lang="it" sz="2400" dirty="0">
                <a:effectLst/>
                <a:latin typeface="+mj-lt"/>
              </a:rPr>
              <a:t>questo social network ha più di 2.000 milioni di utenti al mese. Appartiene a Google ed è utilizzato da un settore di popolazione molto diversificato (15-50 anni). Sebbene YouTube possieda diverse opzioni di contenuto, è la piattaforma audiovisiva definitiva. Tutorial, recensioni e video istruttivi, </a:t>
            </a:r>
            <a:r>
              <a:rPr lang="it" sz="2400" dirty="0" smtClean="0">
                <a:effectLst/>
                <a:latin typeface="+mj-lt"/>
              </a:rPr>
              <a:t>nonchè </a:t>
            </a:r>
            <a:r>
              <a:rPr lang="it" sz="2400" dirty="0">
                <a:effectLst/>
                <a:latin typeface="+mj-lt"/>
              </a:rPr>
              <a:t>video per il tempo libero e </a:t>
            </a:r>
            <a:r>
              <a:rPr lang="it" sz="2400" dirty="0" smtClean="0">
                <a:effectLst/>
                <a:latin typeface="+mj-lt"/>
              </a:rPr>
              <a:t>l’intrattenimento </a:t>
            </a:r>
            <a:r>
              <a:rPr lang="it" sz="2400" dirty="0">
                <a:effectLst/>
                <a:latin typeface="+mj-lt"/>
              </a:rPr>
              <a:t>sono particolarmente rilevanti.</a:t>
            </a:r>
          </a:p>
        </p:txBody>
      </p:sp>
    </p:spTree>
    <p:extLst>
      <p:ext uri="{BB962C8B-B14F-4D97-AF65-F5344CB8AC3E}">
        <p14:creationId xmlns:p14="http://schemas.microsoft.com/office/powerpoint/2010/main" val="315002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it" sz="4000" b="1" dirty="0">
                <a:solidFill>
                  <a:srgbClr val="660066"/>
                </a:solidFill>
                <a:latin typeface="+mj-lt"/>
                <a:ea typeface="Microsoft Sans Serif" panose="020B0604020202020204" pitchFamily="34" charset="0"/>
                <a:cs typeface="Microsoft Sans Serif" panose="020B0604020202020204" pitchFamily="34" charset="0"/>
              </a:rPr>
              <a:t>Unidad 2: Potenzia la presenza digitale della tua azienda sui social network</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xmlns="" id="{5A106F95-60F9-F825-002E-6D9A992BA8E9}"/>
              </a:ext>
            </a:extLst>
          </p:cNvPr>
          <p:cNvSpPr txBox="1"/>
          <p:nvPr/>
        </p:nvSpPr>
        <p:spPr>
          <a:xfrm>
            <a:off x="1447800" y="3881618"/>
            <a:ext cx="15621000" cy="1815882"/>
          </a:xfrm>
          <a:prstGeom prst="rect">
            <a:avLst/>
          </a:prstGeom>
          <a:noFill/>
        </p:spPr>
        <p:txBody>
          <a:bodyPr wrap="square" rtlCol="0">
            <a:spAutoFit/>
          </a:bodyPr>
          <a:lstStyle/>
          <a:p>
            <a:pPr>
              <a:defRPr/>
            </a:pPr>
            <a:r>
              <a:rPr lang="it" altLang="es-ES" sz="2800" dirty="0">
                <a:latin typeface="+mj-lt"/>
                <a:ea typeface="Microsoft Sans Serif" panose="020B0604020202020204" pitchFamily="34" charset="0"/>
                <a:cs typeface="Microsoft Sans Serif" panose="020B0604020202020204" pitchFamily="34" charset="0"/>
              </a:rPr>
              <a:t>Ci sono centinaia di </a:t>
            </a:r>
            <a:r>
              <a:rPr lang="it" altLang="es-ES" sz="2800" b="1" dirty="0">
                <a:latin typeface="+mj-lt"/>
                <a:ea typeface="Microsoft Sans Serif" panose="020B0604020202020204" pitchFamily="34" charset="0"/>
                <a:cs typeface="Microsoft Sans Serif" panose="020B0604020202020204" pitchFamily="34" charset="0"/>
              </a:rPr>
              <a:t>social network online </a:t>
            </a:r>
            <a:r>
              <a:rPr lang="it" altLang="es-ES" sz="2800" dirty="0">
                <a:latin typeface="+mj-lt"/>
                <a:ea typeface="Microsoft Sans Serif" panose="020B0604020202020204" pitchFamily="34" charset="0"/>
                <a:cs typeface="Microsoft Sans Serif" panose="020B0604020202020204" pitchFamily="34" charset="0"/>
              </a:rPr>
              <a:t>; tuttavia, non tutti hanno le stesse caratteristiche o lo stesso </a:t>
            </a:r>
            <a:r>
              <a:rPr lang="it" altLang="es-ES" sz="2800">
                <a:latin typeface="+mj-lt"/>
                <a:ea typeface="Microsoft Sans Serif" panose="020B0604020202020204" pitchFamily="34" charset="0"/>
                <a:cs typeface="Microsoft Sans Serif" panose="020B0604020202020204" pitchFamily="34" charset="0"/>
              </a:rPr>
              <a:t>gruppo target. Nei paragrafi seguenti, spieghiamo i social network più popolari e il profilo dei loro principali utenti.</a:t>
            </a:r>
            <a:endParaRPr lang="en-US" altLang="es-ES" sz="2800" dirty="0">
              <a:latin typeface="+mj-lt"/>
              <a:ea typeface="Microsoft Sans Serif" panose="020B0604020202020204" pitchFamily="34" charset="0"/>
              <a:cs typeface="Microsoft Sans Serif" panose="020B0604020202020204" pitchFamily="34" charset="0"/>
            </a:endParaRPr>
          </a:p>
          <a:p>
            <a:pPr>
              <a:defRPr/>
            </a:pPr>
            <a:endParaRPr lang="en-US" altLang="es-ES" sz="2800"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xmlns=""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it" sz="2800" b="1" dirty="0">
                <a:solidFill>
                  <a:srgbClr val="660066"/>
                </a:solidFill>
                <a:latin typeface="+mj-lt"/>
                <a:ea typeface="Microsoft Sans Serif" panose="020B0604020202020204" pitchFamily="34" charset="0"/>
                <a:cs typeface="Microsoft Sans Serif" panose="020B0604020202020204" pitchFamily="34" charset="0"/>
              </a:rPr>
              <a:t>Sezione 2: Principali social network</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xmlns="" id="{4439DFB6-6256-383C-A63E-6C59EA93BC33}"/>
              </a:ext>
            </a:extLst>
          </p:cNvPr>
          <p:cNvSpPr txBox="1"/>
          <p:nvPr/>
        </p:nvSpPr>
        <p:spPr>
          <a:xfrm>
            <a:off x="3505200" y="5413659"/>
            <a:ext cx="13335000" cy="1569660"/>
          </a:xfrm>
          <a:prstGeom prst="rect">
            <a:avLst/>
          </a:prstGeom>
          <a:noFill/>
        </p:spPr>
        <p:txBody>
          <a:bodyPr wrap="square" rtlCol="0">
            <a:spAutoFit/>
          </a:bodyPr>
          <a:lstStyle/>
          <a:p>
            <a:r>
              <a:rPr lang="it" sz="2400" b="1" dirty="0">
                <a:effectLst/>
                <a:latin typeface="+mj-lt"/>
                <a:cs typeface="Arial" panose="020B0604020202020204" pitchFamily="34" charset="0"/>
              </a:rPr>
              <a:t>Instagram </a:t>
            </a:r>
            <a:r>
              <a:rPr lang="it" sz="2400" dirty="0">
                <a:effectLst/>
                <a:latin typeface="+mj-lt"/>
                <a:cs typeface="Arial" panose="020B0604020202020204" pitchFamily="34" charset="0"/>
              </a:rPr>
              <a:t>: questa piattaforma viene utilizzata </a:t>
            </a:r>
            <a:r>
              <a:rPr lang="it" sz="2400" b="1" dirty="0">
                <a:effectLst/>
                <a:latin typeface="+mj-lt"/>
                <a:cs typeface="Arial" panose="020B0604020202020204" pitchFamily="34" charset="0"/>
              </a:rPr>
              <a:t>per la condivisione di immagini e brevi video (reels) </a:t>
            </a:r>
            <a:r>
              <a:rPr lang="it" sz="2400" dirty="0">
                <a:effectLst/>
                <a:latin typeface="+mj-lt"/>
                <a:cs typeface="Arial" panose="020B0604020202020204" pitchFamily="34" charset="0"/>
              </a:rPr>
              <a:t>. Ha più di 1.000 milioni di utenti attivi al mese. </a:t>
            </a:r>
            <a:r>
              <a:rPr lang="it" sz="2400" dirty="0" smtClean="0">
                <a:effectLst/>
                <a:latin typeface="+mj-lt"/>
                <a:cs typeface="Arial" panose="020B0604020202020204" pitchFamily="34" charset="0"/>
              </a:rPr>
              <a:t>L’utilizzo </a:t>
            </a:r>
            <a:r>
              <a:rPr lang="it" sz="2400" dirty="0">
                <a:effectLst/>
                <a:latin typeface="+mj-lt"/>
                <a:cs typeface="Arial" panose="020B0604020202020204" pitchFamily="34" charset="0"/>
              </a:rPr>
              <a:t>è esteso tra adolescenti e giovani adulti (sotto i 40 anni). Puoi utilizzare questa piattaforma per condividere fotografie, immagini, video e design del tuo prodotto, </a:t>
            </a:r>
            <a:r>
              <a:rPr lang="it" sz="2400" dirty="0" smtClean="0">
                <a:effectLst/>
                <a:latin typeface="+mj-lt"/>
                <a:cs typeface="Arial" panose="020B0604020202020204" pitchFamily="34" charset="0"/>
              </a:rPr>
              <a:t>nonchè </a:t>
            </a:r>
            <a:r>
              <a:rPr lang="it" sz="2400" dirty="0">
                <a:effectLst/>
                <a:latin typeface="+mj-lt"/>
                <a:cs typeface="Arial" panose="020B0604020202020204" pitchFamily="34" charset="0"/>
              </a:rPr>
              <a:t>recensioni e promozioni.</a:t>
            </a:r>
          </a:p>
        </p:txBody>
      </p:sp>
      <p:pic>
        <p:nvPicPr>
          <p:cNvPr id="2056" name="Picture 8" descr="Instagram - Wikipedia, la enciclopedia libre">
            <a:extLst>
              <a:ext uri="{FF2B5EF4-FFF2-40B4-BE49-F238E27FC236}">
                <a16:creationId xmlns:a16="http://schemas.microsoft.com/office/drawing/2014/main" xmlns="" id="{C687AEAD-F087-97D0-EBF2-FC39B095FD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5697500"/>
            <a:ext cx="990600" cy="990600"/>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xmlns="" id="{8FEE9A86-CC60-64AE-1E52-168F48E2DE41}"/>
              </a:ext>
            </a:extLst>
          </p:cNvPr>
          <p:cNvSpPr txBox="1"/>
          <p:nvPr/>
        </p:nvSpPr>
        <p:spPr>
          <a:xfrm>
            <a:off x="3505200" y="7353300"/>
            <a:ext cx="13335000" cy="1569660"/>
          </a:xfrm>
          <a:prstGeom prst="rect">
            <a:avLst/>
          </a:prstGeom>
          <a:noFill/>
        </p:spPr>
        <p:txBody>
          <a:bodyPr wrap="square">
            <a:spAutoFit/>
          </a:bodyPr>
          <a:lstStyle/>
          <a:p>
            <a:r>
              <a:rPr lang="it" sz="2400" b="1" dirty="0">
                <a:effectLst/>
                <a:latin typeface="+mj-lt"/>
              </a:rPr>
              <a:t>Pinterest </a:t>
            </a:r>
            <a:r>
              <a:rPr lang="it" sz="2400" dirty="0">
                <a:effectLst/>
                <a:latin typeface="+mj-lt"/>
              </a:rPr>
              <a:t>: Si concentra sulla </a:t>
            </a:r>
            <a:r>
              <a:rPr lang="it" sz="2400" b="1" dirty="0">
                <a:effectLst/>
                <a:latin typeface="+mj-lt"/>
              </a:rPr>
              <a:t>condivisione e il salvataggio di immagini </a:t>
            </a:r>
            <a:r>
              <a:rPr lang="it" sz="2400" dirty="0">
                <a:effectLst/>
                <a:latin typeface="+mj-lt"/>
              </a:rPr>
              <a:t>(pin) per trovare ispirazione in diversi temi, in particolare </a:t>
            </a:r>
            <a:r>
              <a:rPr lang="it" sz="2400" b="1" dirty="0" smtClean="0">
                <a:effectLst/>
                <a:latin typeface="+mj-lt"/>
              </a:rPr>
              <a:t>nel settore della </a:t>
            </a:r>
            <a:r>
              <a:rPr lang="it" sz="2400" b="1" dirty="0">
                <a:effectLst/>
                <a:latin typeface="+mj-lt"/>
              </a:rPr>
              <a:t>cucina, moda, decorazione e </a:t>
            </a:r>
            <a:r>
              <a:rPr lang="it" sz="2400" b="1" dirty="0" smtClean="0">
                <a:latin typeface="+mj-lt"/>
              </a:rPr>
              <a:t>del fai da te</a:t>
            </a:r>
            <a:r>
              <a:rPr lang="it" sz="2400" dirty="0" smtClean="0">
                <a:effectLst/>
                <a:latin typeface="+mj-lt"/>
              </a:rPr>
              <a:t>. </a:t>
            </a:r>
            <a:r>
              <a:rPr lang="it" sz="2400" dirty="0">
                <a:effectLst/>
                <a:latin typeface="+mj-lt"/>
              </a:rPr>
              <a:t>È </a:t>
            </a:r>
            <a:r>
              <a:rPr lang="it" sz="2400" dirty="0" smtClean="0">
                <a:latin typeface="+mj-lt"/>
              </a:rPr>
              <a:t>particolarmente diffuso </a:t>
            </a:r>
            <a:r>
              <a:rPr lang="it" sz="2400" dirty="0" smtClean="0">
                <a:effectLst/>
                <a:latin typeface="+mj-lt"/>
              </a:rPr>
              <a:t>tra </a:t>
            </a:r>
            <a:r>
              <a:rPr lang="it" sz="2400" dirty="0">
                <a:effectLst/>
                <a:latin typeface="+mj-lt"/>
              </a:rPr>
              <a:t>le donne adulte, quindi possiamo usare Pinterest per promuovere visivamente la nostra attività tra il nostro gruppo target.</a:t>
            </a:r>
          </a:p>
        </p:txBody>
      </p:sp>
      <p:pic>
        <p:nvPicPr>
          <p:cNvPr id="10" name="Picture 10" descr="Pinterest - Apps en Google Play">
            <a:extLst>
              <a:ext uri="{FF2B5EF4-FFF2-40B4-BE49-F238E27FC236}">
                <a16:creationId xmlns:a16="http://schemas.microsoft.com/office/drawing/2014/main" xmlns="" id="{1844E8F7-523C-6B8F-0E4A-F78DE2D8FE5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6419" y="7255848"/>
            <a:ext cx="1297781" cy="1297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5764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4" name="Picture 16" descr="TikTok España (@tiktok_es) Official TikTok | Watch TikTok España's Newest  TikTok Videos">
            <a:extLst>
              <a:ext uri="{FF2B5EF4-FFF2-40B4-BE49-F238E27FC236}">
                <a16:creationId xmlns:a16="http://schemas.microsoft.com/office/drawing/2014/main" xmlns="" id="{5B082747-1869-01B0-3FCD-FED4B5352F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6837" y="5425407"/>
            <a:ext cx="1604962" cy="1604962"/>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xmlns=""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it" sz="4000" b="1" dirty="0">
                <a:solidFill>
                  <a:srgbClr val="660066"/>
                </a:solidFill>
                <a:latin typeface="+mj-lt"/>
                <a:ea typeface="Microsoft Sans Serif" panose="020B0604020202020204" pitchFamily="34" charset="0"/>
                <a:cs typeface="Microsoft Sans Serif" panose="020B0604020202020204" pitchFamily="34" charset="0"/>
              </a:rPr>
              <a:t>Unidad 2: Potenzia la presenza digitale della tua azienda sui social network</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xmlns="" id="{9113B15A-5057-EA3B-87C4-B5A9E7487E36}"/>
              </a:ext>
            </a:extLst>
          </p:cNvPr>
          <p:cNvSpPr txBox="1"/>
          <p:nvPr/>
        </p:nvSpPr>
        <p:spPr>
          <a:xfrm>
            <a:off x="2991678" y="5709096"/>
            <a:ext cx="13868400" cy="1569660"/>
          </a:xfrm>
          <a:prstGeom prst="rect">
            <a:avLst/>
          </a:prstGeom>
          <a:noFill/>
        </p:spPr>
        <p:txBody>
          <a:bodyPr wrap="square" rtlCol="0">
            <a:spAutoFit/>
          </a:bodyPr>
          <a:lstStyle/>
          <a:p>
            <a:r>
              <a:rPr lang="it" sz="2400" b="1" dirty="0">
                <a:effectLst/>
                <a:latin typeface="+mj-lt"/>
              </a:rPr>
              <a:t>TikTok </a:t>
            </a:r>
            <a:r>
              <a:rPr lang="it" sz="2400" dirty="0">
                <a:effectLst/>
                <a:latin typeface="+mj-lt"/>
              </a:rPr>
              <a:t>: il social media più recente. I suoi contenuti principali sono </a:t>
            </a:r>
            <a:r>
              <a:rPr lang="it" sz="2400" b="1" dirty="0">
                <a:effectLst/>
                <a:latin typeface="+mj-lt"/>
              </a:rPr>
              <a:t>video brevi e concisi </a:t>
            </a:r>
            <a:r>
              <a:rPr lang="it" sz="2400" dirty="0">
                <a:effectLst/>
                <a:latin typeface="+mj-lt"/>
              </a:rPr>
              <a:t>. I suoi utenti sono giovani adulti e </a:t>
            </a:r>
            <a:r>
              <a:rPr lang="it" sz="2400" b="1" dirty="0">
                <a:effectLst/>
                <a:latin typeface="+mj-lt"/>
              </a:rPr>
              <a:t>adolescenti </a:t>
            </a:r>
            <a:r>
              <a:rPr lang="it" sz="2400" dirty="0">
                <a:effectLst/>
                <a:latin typeface="+mj-lt"/>
              </a:rPr>
              <a:t>, quindi se la tua azienda ha questo gruppo target, è l'ideale per migliorare la tua presenza. Condividi video brevi e divertenti che catturano </a:t>
            </a:r>
            <a:r>
              <a:rPr lang="it" sz="2400" dirty="0" smtClean="0">
                <a:effectLst/>
                <a:latin typeface="+mj-lt"/>
              </a:rPr>
              <a:t>l’attenzione </a:t>
            </a:r>
            <a:r>
              <a:rPr lang="it" sz="2400" dirty="0">
                <a:effectLst/>
                <a:latin typeface="+mj-lt"/>
              </a:rPr>
              <a:t>del pubblico con sfide, musica accattivante o immagini attraenti.</a:t>
            </a:r>
          </a:p>
        </p:txBody>
      </p:sp>
      <p:sp>
        <p:nvSpPr>
          <p:cNvPr id="8" name="CuadroTexto 7">
            <a:extLst>
              <a:ext uri="{FF2B5EF4-FFF2-40B4-BE49-F238E27FC236}">
                <a16:creationId xmlns:a16="http://schemas.microsoft.com/office/drawing/2014/main" xmlns="" id="{4439DFB6-6256-383C-A63E-6C59EA93BC33}"/>
              </a:ext>
            </a:extLst>
          </p:cNvPr>
          <p:cNvSpPr txBox="1"/>
          <p:nvPr/>
        </p:nvSpPr>
        <p:spPr>
          <a:xfrm>
            <a:off x="2991678" y="7616397"/>
            <a:ext cx="13868400" cy="830997"/>
          </a:xfrm>
          <a:prstGeom prst="rect">
            <a:avLst/>
          </a:prstGeom>
          <a:noFill/>
        </p:spPr>
        <p:txBody>
          <a:bodyPr wrap="square" rtlCol="0">
            <a:spAutoFit/>
          </a:bodyPr>
          <a:lstStyle/>
          <a:p>
            <a:r>
              <a:rPr lang="it" sz="2400" b="1">
                <a:effectLst/>
                <a:latin typeface="+mj-lt"/>
              </a:rPr>
              <a:t>LinkedIn </a:t>
            </a:r>
            <a:r>
              <a:rPr lang="it" sz="2400">
                <a:effectLst/>
                <a:latin typeface="+mj-lt"/>
              </a:rPr>
              <a:t>: questo social network è ancora rilevante nel </a:t>
            </a:r>
            <a:r>
              <a:rPr lang="it" sz="2400" b="1">
                <a:effectLst/>
                <a:latin typeface="+mj-lt"/>
              </a:rPr>
              <a:t>settore lavorativo </a:t>
            </a:r>
            <a:r>
              <a:rPr lang="it" sz="2400">
                <a:effectLst/>
                <a:latin typeface="+mj-lt"/>
              </a:rPr>
              <a:t>. LinkedIn consente di condividere </a:t>
            </a:r>
            <a:r>
              <a:rPr lang="it" sz="2400" b="1">
                <a:effectLst/>
                <a:latin typeface="+mj-lt"/>
              </a:rPr>
              <a:t>le informazioni sulla tua attività, trovare un lavoro o contattare aziende simili per collaborare </a:t>
            </a:r>
            <a:r>
              <a:rPr lang="it" sz="2400">
                <a:effectLst/>
                <a:latin typeface="+mj-lt"/>
              </a:rPr>
              <a:t>.</a:t>
            </a:r>
          </a:p>
        </p:txBody>
      </p:sp>
      <p:pic>
        <p:nvPicPr>
          <p:cNvPr id="2066" name="Picture 18" descr="square-linkedin-512 – INDESO">
            <a:extLst>
              <a:ext uri="{FF2B5EF4-FFF2-40B4-BE49-F238E27FC236}">
                <a16:creationId xmlns:a16="http://schemas.microsoft.com/office/drawing/2014/main" xmlns="" id="{510BAA1E-0AAC-F0BA-6B16-4444726FB0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5354" y="7507932"/>
            <a:ext cx="1047929" cy="1047929"/>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a:extLst>
              <a:ext uri="{FF2B5EF4-FFF2-40B4-BE49-F238E27FC236}">
                <a16:creationId xmlns:a16="http://schemas.microsoft.com/office/drawing/2014/main" xmlns="" id="{238527C2-2336-89B8-21CB-D2C88D21E7B9}"/>
              </a:ext>
            </a:extLst>
          </p:cNvPr>
          <p:cNvSpPr txBox="1"/>
          <p:nvPr/>
        </p:nvSpPr>
        <p:spPr>
          <a:xfrm>
            <a:off x="1447800" y="3091755"/>
            <a:ext cx="12954000" cy="523220"/>
          </a:xfrm>
          <a:prstGeom prst="rect">
            <a:avLst/>
          </a:prstGeom>
          <a:noFill/>
        </p:spPr>
        <p:txBody>
          <a:bodyPr wrap="square" rtlCol="0">
            <a:spAutoFit/>
          </a:bodyPr>
          <a:lstStyle/>
          <a:p>
            <a:r>
              <a:rPr lang="it" sz="2800" b="1" dirty="0">
                <a:solidFill>
                  <a:srgbClr val="660066"/>
                </a:solidFill>
                <a:latin typeface="+mj-lt"/>
                <a:ea typeface="Microsoft Sans Serif" panose="020B0604020202020204" pitchFamily="34" charset="0"/>
                <a:cs typeface="Microsoft Sans Serif" panose="020B0604020202020204" pitchFamily="34" charset="0"/>
              </a:rPr>
              <a:t>Sezione 2: Principali social network</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xmlns="" id="{7C8DC3C2-1AD0-3D42-B1E7-3CF61F621295}"/>
              </a:ext>
            </a:extLst>
          </p:cNvPr>
          <p:cNvSpPr txBox="1"/>
          <p:nvPr/>
        </p:nvSpPr>
        <p:spPr>
          <a:xfrm>
            <a:off x="1447800" y="3881618"/>
            <a:ext cx="15621000" cy="1815882"/>
          </a:xfrm>
          <a:prstGeom prst="rect">
            <a:avLst/>
          </a:prstGeom>
          <a:noFill/>
        </p:spPr>
        <p:txBody>
          <a:bodyPr wrap="square" rtlCol="0">
            <a:spAutoFit/>
          </a:bodyPr>
          <a:lstStyle/>
          <a:p>
            <a:pPr>
              <a:defRPr/>
            </a:pPr>
            <a:r>
              <a:rPr lang="it" altLang="es-ES" sz="2800" dirty="0">
                <a:latin typeface="+mj-lt"/>
                <a:ea typeface="Microsoft Sans Serif" panose="020B0604020202020204" pitchFamily="34" charset="0"/>
                <a:cs typeface="Microsoft Sans Serif" panose="020B0604020202020204" pitchFamily="34" charset="0"/>
              </a:rPr>
              <a:t>Ci sono centinaia di </a:t>
            </a:r>
            <a:r>
              <a:rPr lang="it" altLang="es-ES" sz="2800" b="1" dirty="0">
                <a:latin typeface="+mj-lt"/>
                <a:ea typeface="Microsoft Sans Serif" panose="020B0604020202020204" pitchFamily="34" charset="0"/>
                <a:cs typeface="Microsoft Sans Serif" panose="020B0604020202020204" pitchFamily="34" charset="0"/>
              </a:rPr>
              <a:t>social network online </a:t>
            </a:r>
            <a:r>
              <a:rPr lang="it" altLang="es-ES" sz="2800" dirty="0">
                <a:latin typeface="+mj-lt"/>
                <a:ea typeface="Microsoft Sans Serif" panose="020B0604020202020204" pitchFamily="34" charset="0"/>
                <a:cs typeface="Microsoft Sans Serif" panose="020B0604020202020204" pitchFamily="34" charset="0"/>
              </a:rPr>
              <a:t>; tuttavia, non tutti hanno le stesse caratteristiche o lo stesso </a:t>
            </a:r>
            <a:r>
              <a:rPr lang="it" altLang="es-ES" sz="2800">
                <a:latin typeface="+mj-lt"/>
                <a:ea typeface="Microsoft Sans Serif" panose="020B0604020202020204" pitchFamily="34" charset="0"/>
                <a:cs typeface="Microsoft Sans Serif" panose="020B0604020202020204" pitchFamily="34" charset="0"/>
              </a:rPr>
              <a:t>gruppo target. Nei paragrafi seguenti, spieghiamo i social network più popolari e il profilo dei loro principali utenti.</a:t>
            </a:r>
            <a:endParaRPr lang="en-US" altLang="es-ES" sz="2800" dirty="0">
              <a:latin typeface="+mj-lt"/>
              <a:ea typeface="Microsoft Sans Serif" panose="020B0604020202020204" pitchFamily="34" charset="0"/>
              <a:cs typeface="Microsoft Sans Serif" panose="020B0604020202020204" pitchFamily="34" charset="0"/>
            </a:endParaRPr>
          </a:p>
          <a:p>
            <a:pPr>
              <a:defRPr/>
            </a:pPr>
            <a:endParaRPr lang="en-US" altLang="es-ES" sz="2800" dirty="0">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09950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it" sz="4000" b="1" dirty="0">
                <a:solidFill>
                  <a:srgbClr val="660066"/>
                </a:solidFill>
                <a:latin typeface="+mj-lt"/>
                <a:ea typeface="Microsoft Sans Serif" panose="020B0604020202020204" pitchFamily="34" charset="0"/>
                <a:cs typeface="Microsoft Sans Serif" panose="020B0604020202020204" pitchFamily="34" charset="0"/>
              </a:rPr>
              <a:t>Unidad 2: Potenzia la presenza digitale della tua azienda sui social network</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xmlns="" id="{5A106F95-60F9-F825-002E-6D9A992BA8E9}"/>
              </a:ext>
            </a:extLst>
          </p:cNvPr>
          <p:cNvSpPr txBox="1"/>
          <p:nvPr/>
        </p:nvSpPr>
        <p:spPr>
          <a:xfrm>
            <a:off x="1447800" y="4000500"/>
            <a:ext cx="15544800" cy="4832092"/>
          </a:xfrm>
          <a:prstGeom prst="rect">
            <a:avLst/>
          </a:prstGeom>
          <a:noFill/>
        </p:spPr>
        <p:txBody>
          <a:bodyPr wrap="square" rtlCol="0">
            <a:spAutoFit/>
          </a:bodyPr>
          <a:lstStyle/>
          <a:p>
            <a:r>
              <a:rPr lang="it" sz="2800" dirty="0">
                <a:effectLst/>
                <a:latin typeface="+mj-lt"/>
              </a:rPr>
              <a:t>Per realizzare </a:t>
            </a:r>
            <a:r>
              <a:rPr lang="it" sz="2800" dirty="0" smtClean="0">
                <a:effectLst/>
                <a:latin typeface="+mj-lt"/>
              </a:rPr>
              <a:t>un’efficace </a:t>
            </a:r>
            <a:r>
              <a:rPr lang="it" sz="2800" b="1" dirty="0">
                <a:effectLst/>
                <a:latin typeface="+mj-lt"/>
              </a:rPr>
              <a:t>strategia di marketing sui social network </a:t>
            </a:r>
            <a:r>
              <a:rPr lang="it" sz="2800" dirty="0">
                <a:effectLst/>
                <a:latin typeface="+mj-lt"/>
              </a:rPr>
              <a:t>, sono molti gli aspetti da tenere in considerazione. Qui presentiamo alcuni consigli su come aumentare la tua visibilità.</a:t>
            </a:r>
          </a:p>
          <a:p>
            <a:r>
              <a:rPr lang="it" sz="2800" dirty="0">
                <a:effectLst/>
                <a:latin typeface="+mj-lt"/>
              </a:rPr>
              <a:t> </a:t>
            </a:r>
          </a:p>
          <a:p>
            <a:pPr marL="457200" indent="-457200">
              <a:buFont typeface="Arial" panose="020B0604020202020204" pitchFamily="34" charset="0"/>
              <a:buChar char="•"/>
            </a:pPr>
            <a:r>
              <a:rPr lang="it" sz="2800" b="1" dirty="0">
                <a:effectLst/>
                <a:latin typeface="+mj-lt"/>
              </a:rPr>
              <a:t>Scegli le piattaforme </a:t>
            </a:r>
            <a:r>
              <a:rPr lang="it" sz="2800" b="1" dirty="0" smtClean="0">
                <a:effectLst/>
                <a:latin typeface="+mj-lt"/>
              </a:rPr>
              <a:t>giuste</a:t>
            </a:r>
            <a:r>
              <a:rPr lang="it" sz="2800" dirty="0" smtClean="0">
                <a:effectLst/>
                <a:latin typeface="+mj-lt"/>
              </a:rPr>
              <a:t>. </a:t>
            </a:r>
            <a:r>
              <a:rPr lang="it" sz="2800" dirty="0">
                <a:effectLst/>
                <a:latin typeface="+mj-lt"/>
              </a:rPr>
              <a:t>Dopo aver ricercato diverse piattaforme, dobbiamo scegliere quelle che meglio si adattano al tuo gruppo target. È consigliabile utilizzare più di un social network, ma dobbiamo assicurarci di poter gestire tutti i diversi account contemporaneamente.</a:t>
            </a:r>
          </a:p>
          <a:p>
            <a:pPr marL="457200" indent="-457200">
              <a:buFont typeface="Arial" panose="020B0604020202020204" pitchFamily="34" charset="0"/>
              <a:buChar char="•"/>
            </a:pPr>
            <a:r>
              <a:rPr lang="it" sz="2800" b="1" dirty="0">
                <a:effectLst/>
                <a:latin typeface="+mj-lt"/>
              </a:rPr>
              <a:t>Prenditi cura della tua reputazione </a:t>
            </a:r>
            <a:r>
              <a:rPr lang="it" sz="2800" b="1" dirty="0" smtClean="0">
                <a:effectLst/>
                <a:latin typeface="+mj-lt"/>
              </a:rPr>
              <a:t>online</a:t>
            </a:r>
            <a:r>
              <a:rPr lang="it" sz="2800" dirty="0" smtClean="0">
                <a:effectLst/>
                <a:latin typeface="+mj-lt"/>
              </a:rPr>
              <a:t>. </a:t>
            </a:r>
            <a:r>
              <a:rPr lang="it" sz="2800" dirty="0">
                <a:effectLst/>
                <a:latin typeface="+mj-lt"/>
              </a:rPr>
              <a:t>La reputazione online o e-reputation misura la stima o il prestigio di una pagina web, servizio, azienda o prodotto su Internet. È importante </a:t>
            </a:r>
            <a:r>
              <a:rPr lang="it" sz="2800" dirty="0" smtClean="0">
                <a:effectLst/>
                <a:latin typeface="+mj-lt"/>
              </a:rPr>
              <a:t>perchè </a:t>
            </a:r>
            <a:r>
              <a:rPr lang="it" sz="2800" dirty="0">
                <a:effectLst/>
                <a:latin typeface="+mj-lt"/>
              </a:rPr>
              <a:t>determinerà la fiducia e la soddisfazione dei nostri clienti o utenti, attuali o potenziali. Inoltre, migliorerà la lealtà e </a:t>
            </a:r>
            <a:r>
              <a:rPr lang="it" sz="2800" dirty="0" smtClean="0">
                <a:effectLst/>
                <a:latin typeface="+mj-lt"/>
              </a:rPr>
              <a:t>l’affidabilità </a:t>
            </a:r>
            <a:r>
              <a:rPr lang="it" sz="2800" dirty="0">
                <a:effectLst/>
                <a:latin typeface="+mj-lt"/>
              </a:rPr>
              <a:t>della nostra attività. Ad esempio, se tutti i commenti nei nostri post sono positivi, avremo più possibilità di raggiungere un pubblico più ampio che se sono negativi.</a:t>
            </a:r>
          </a:p>
        </p:txBody>
      </p:sp>
      <p:sp>
        <p:nvSpPr>
          <p:cNvPr id="2" name="CuadroTexto 1">
            <a:extLst>
              <a:ext uri="{FF2B5EF4-FFF2-40B4-BE49-F238E27FC236}">
                <a16:creationId xmlns:a16="http://schemas.microsoft.com/office/drawing/2014/main" xmlns=""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it" sz="2800" b="1" dirty="0">
                <a:solidFill>
                  <a:srgbClr val="660066"/>
                </a:solidFill>
                <a:latin typeface="+mj-lt"/>
                <a:ea typeface="Microsoft Sans Serif" panose="020B0604020202020204" pitchFamily="34" charset="0"/>
                <a:cs typeface="Microsoft Sans Serif" panose="020B0604020202020204" pitchFamily="34" charset="0"/>
              </a:rPr>
              <a:t>Sezione 3: Come promuovere la tua azienda sui social network</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065093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it" sz="4000" b="1" dirty="0">
                <a:solidFill>
                  <a:srgbClr val="660066"/>
                </a:solidFill>
                <a:latin typeface="+mj-lt"/>
                <a:ea typeface="Microsoft Sans Serif" panose="020B0604020202020204" pitchFamily="34" charset="0"/>
                <a:cs typeface="Microsoft Sans Serif" panose="020B0604020202020204" pitchFamily="34" charset="0"/>
              </a:rPr>
              <a:t>Unidad 2: Potenzia la presenza digitale della tua azienda sui social network</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xmlns="" id="{5A106F95-60F9-F825-002E-6D9A992BA8E9}"/>
              </a:ext>
            </a:extLst>
          </p:cNvPr>
          <p:cNvSpPr txBox="1"/>
          <p:nvPr/>
        </p:nvSpPr>
        <p:spPr>
          <a:xfrm>
            <a:off x="1447800" y="4000500"/>
            <a:ext cx="15544800" cy="4401205"/>
          </a:xfrm>
          <a:prstGeom prst="rect">
            <a:avLst/>
          </a:prstGeom>
          <a:noFill/>
        </p:spPr>
        <p:txBody>
          <a:bodyPr wrap="square" rtlCol="0">
            <a:spAutoFit/>
          </a:bodyPr>
          <a:lstStyle/>
          <a:p>
            <a:pPr marL="457200" indent="-457200">
              <a:buFont typeface="Arial" panose="020B0604020202020204" pitchFamily="34" charset="0"/>
              <a:buChar char="•"/>
            </a:pPr>
            <a:r>
              <a:rPr lang="it" sz="2800" b="1" dirty="0">
                <a:effectLst/>
                <a:latin typeface="+mj-lt"/>
              </a:rPr>
              <a:t>Sii chiaro sui tuoi </a:t>
            </a:r>
            <a:r>
              <a:rPr lang="it" sz="2800" b="1" dirty="0" smtClean="0">
                <a:effectLst/>
                <a:latin typeface="+mj-lt"/>
              </a:rPr>
              <a:t>obiettivi</a:t>
            </a:r>
            <a:r>
              <a:rPr lang="it" sz="2800" dirty="0" smtClean="0">
                <a:effectLst/>
                <a:latin typeface="+mj-lt"/>
              </a:rPr>
              <a:t>. </a:t>
            </a:r>
            <a:r>
              <a:rPr lang="it" sz="2800" dirty="0">
                <a:effectLst/>
                <a:latin typeface="+mj-lt"/>
              </a:rPr>
              <a:t>A seconda della natura della tua azienda, il tuo obiettivo sui social network sarà quello di ottenere follower, vendere un prodotto, pubblicizzare il tuo sito web... Tieni presente questo obiettivo quando prendi una decisione nella tua strategia.</a:t>
            </a:r>
          </a:p>
          <a:p>
            <a:pPr marL="457200" indent="-457200">
              <a:buFont typeface="Arial" panose="020B0604020202020204" pitchFamily="34" charset="0"/>
              <a:buChar char="•"/>
            </a:pPr>
            <a:r>
              <a:rPr lang="it" sz="2800" b="1" dirty="0">
                <a:effectLst/>
                <a:latin typeface="+mj-lt"/>
              </a:rPr>
              <a:t>Crea contenuti di </a:t>
            </a:r>
            <a:r>
              <a:rPr lang="it" sz="2800" b="1" dirty="0" smtClean="0">
                <a:effectLst/>
                <a:latin typeface="+mj-lt"/>
              </a:rPr>
              <a:t>qualità</a:t>
            </a:r>
            <a:r>
              <a:rPr lang="it" sz="2800" dirty="0" smtClean="0">
                <a:effectLst/>
                <a:latin typeface="+mj-lt"/>
              </a:rPr>
              <a:t>. </a:t>
            </a:r>
            <a:r>
              <a:rPr lang="it" sz="2800" dirty="0">
                <a:effectLst/>
                <a:latin typeface="+mj-lt"/>
              </a:rPr>
              <a:t>Assicurati che i tuoi contenuti siano freschi, originali e di buona qualità. Immagini e brevi video sono un modo rapido e dinamico per contattare il tuo pubblico, ma devi assicurarti che abbiano una buona risoluzione.</a:t>
            </a:r>
          </a:p>
          <a:p>
            <a:pPr marL="457200" indent="-457200">
              <a:buFont typeface="Arial" panose="020B0604020202020204" pitchFamily="34" charset="0"/>
              <a:buChar char="•"/>
            </a:pPr>
            <a:r>
              <a:rPr lang="it" sz="2800" b="1" dirty="0">
                <a:effectLst/>
                <a:latin typeface="+mj-lt"/>
              </a:rPr>
              <a:t>Aggiornamenti </a:t>
            </a:r>
            <a:r>
              <a:rPr lang="it" sz="2800" b="1" dirty="0" smtClean="0">
                <a:effectLst/>
                <a:latin typeface="+mj-lt"/>
              </a:rPr>
              <a:t>frequenti</a:t>
            </a:r>
            <a:r>
              <a:rPr lang="it" sz="2800" dirty="0" smtClean="0">
                <a:effectLst/>
                <a:latin typeface="+mj-lt"/>
              </a:rPr>
              <a:t>. </a:t>
            </a:r>
            <a:r>
              <a:rPr lang="it" sz="2800" dirty="0">
                <a:effectLst/>
                <a:latin typeface="+mj-lt"/>
              </a:rPr>
              <a:t>Non dobbiamo abbandonare i nostri account social; in caso contrario, sarà più difficile accedere al nostro pubblico. Ricerca </a:t>
            </a:r>
            <a:r>
              <a:rPr lang="it" sz="2800" dirty="0" smtClean="0">
                <a:effectLst/>
                <a:latin typeface="+mj-lt"/>
              </a:rPr>
              <a:t>l’attività </a:t>
            </a:r>
            <a:r>
              <a:rPr lang="it" sz="2800" dirty="0">
                <a:effectLst/>
                <a:latin typeface="+mj-lt"/>
              </a:rPr>
              <a:t>e gli orari del tuo gruppo target per sapere quando pubblicare e quale quantità di contenuti settimanali è adeguata per rendere gli utenti interessati al tuo profilo.</a:t>
            </a:r>
          </a:p>
        </p:txBody>
      </p:sp>
      <p:sp>
        <p:nvSpPr>
          <p:cNvPr id="2" name="CuadroTexto 1">
            <a:extLst>
              <a:ext uri="{FF2B5EF4-FFF2-40B4-BE49-F238E27FC236}">
                <a16:creationId xmlns:a16="http://schemas.microsoft.com/office/drawing/2014/main" xmlns=""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it" sz="2800" b="1" dirty="0">
                <a:solidFill>
                  <a:srgbClr val="660066"/>
                </a:solidFill>
                <a:latin typeface="+mj-lt"/>
                <a:ea typeface="Microsoft Sans Serif" panose="020B0604020202020204" pitchFamily="34" charset="0"/>
                <a:cs typeface="Microsoft Sans Serif" panose="020B0604020202020204" pitchFamily="34" charset="0"/>
              </a:rPr>
              <a:t>Sezione 3: Come promuovere la tua azienda sui social network</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954067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it" sz="4000" b="1" dirty="0">
                <a:solidFill>
                  <a:srgbClr val="660066"/>
                </a:solidFill>
                <a:latin typeface="+mj-lt"/>
                <a:ea typeface="Microsoft Sans Serif" panose="020B0604020202020204" pitchFamily="34" charset="0"/>
                <a:cs typeface="Microsoft Sans Serif" panose="020B0604020202020204" pitchFamily="34" charset="0"/>
              </a:rPr>
              <a:t>Unidad 2: Potenzia la presenza digitale della tua azienda sui social network</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xmlns="" id="{5A106F95-60F9-F825-002E-6D9A992BA8E9}"/>
              </a:ext>
            </a:extLst>
          </p:cNvPr>
          <p:cNvSpPr txBox="1"/>
          <p:nvPr/>
        </p:nvSpPr>
        <p:spPr>
          <a:xfrm>
            <a:off x="1447800" y="4000500"/>
            <a:ext cx="10896600" cy="4893647"/>
          </a:xfrm>
          <a:prstGeom prst="rect">
            <a:avLst/>
          </a:prstGeom>
          <a:noFill/>
        </p:spPr>
        <p:txBody>
          <a:bodyPr wrap="square" rtlCol="0">
            <a:spAutoFit/>
          </a:bodyPr>
          <a:lstStyle/>
          <a:p>
            <a:pPr marL="457200" indent="-457200">
              <a:buFont typeface="Arial" panose="020B0604020202020204" pitchFamily="34" charset="0"/>
              <a:buChar char="•"/>
            </a:pPr>
            <a:r>
              <a:rPr lang="it" sz="2400" b="1" dirty="0">
                <a:effectLst/>
                <a:latin typeface="+mj-lt"/>
              </a:rPr>
              <a:t>Interagisci con i tuoi </a:t>
            </a:r>
            <a:r>
              <a:rPr lang="it" sz="2400" b="1" dirty="0" smtClean="0">
                <a:effectLst/>
                <a:latin typeface="+mj-lt"/>
              </a:rPr>
              <a:t>follower</a:t>
            </a:r>
            <a:r>
              <a:rPr lang="it" sz="2400" dirty="0" smtClean="0">
                <a:effectLst/>
                <a:latin typeface="+mj-lt"/>
              </a:rPr>
              <a:t>. </a:t>
            </a:r>
            <a:r>
              <a:rPr lang="it" sz="2400" dirty="0">
                <a:effectLst/>
                <a:latin typeface="+mj-lt"/>
              </a:rPr>
              <a:t>Uno dei principali vantaggi dei social network è che mette in contatto milioni di utenti con interessi simili. Possiamo ottenere follower attraverso interazioni, come sondaggi, sfide, tendenze, commenti, domande... Questo ci aiuterà a misurare </a:t>
            </a:r>
            <a:r>
              <a:rPr lang="it" sz="2400" dirty="0" smtClean="0">
                <a:effectLst/>
                <a:latin typeface="+mj-lt"/>
              </a:rPr>
              <a:t>l’efficacia </a:t>
            </a:r>
            <a:r>
              <a:rPr lang="it" sz="2400" dirty="0">
                <a:effectLst/>
                <a:latin typeface="+mj-lt"/>
              </a:rPr>
              <a:t>della nostra strategia e conoscere meglio gli interessi e le esigenze dei nostri clienti.</a:t>
            </a:r>
          </a:p>
          <a:p>
            <a:pPr marL="457200" indent="-457200">
              <a:buFont typeface="Arial" panose="020B0604020202020204" pitchFamily="34" charset="0"/>
              <a:buChar char="•"/>
            </a:pPr>
            <a:r>
              <a:rPr lang="it" sz="2400" b="1" dirty="0">
                <a:effectLst/>
                <a:latin typeface="+mj-lt"/>
              </a:rPr>
              <a:t>Contatto con profili </a:t>
            </a:r>
            <a:r>
              <a:rPr lang="it" sz="2400" b="1" dirty="0" smtClean="0">
                <a:effectLst/>
                <a:latin typeface="+mj-lt"/>
              </a:rPr>
              <a:t>simili</a:t>
            </a:r>
            <a:r>
              <a:rPr lang="it" sz="2400" dirty="0" smtClean="0">
                <a:effectLst/>
                <a:latin typeface="+mj-lt"/>
              </a:rPr>
              <a:t>. </a:t>
            </a:r>
            <a:r>
              <a:rPr lang="it" sz="2400" dirty="0">
                <a:effectLst/>
                <a:latin typeface="+mj-lt"/>
              </a:rPr>
              <a:t>Non esitare a collaborare con aziende simili, in quanto potrebbe essere redditizio per entrambe le attività.</a:t>
            </a:r>
          </a:p>
          <a:p>
            <a:pPr marL="457200" indent="-457200">
              <a:buFont typeface="Arial" panose="020B0604020202020204" pitchFamily="34" charset="0"/>
              <a:buChar char="•"/>
            </a:pPr>
            <a:r>
              <a:rPr lang="it" sz="2400" b="1" dirty="0">
                <a:effectLst/>
                <a:latin typeface="+mj-lt"/>
              </a:rPr>
              <a:t>Misura l'impatto della tua strategia </a:t>
            </a:r>
            <a:r>
              <a:rPr lang="it" sz="2400" dirty="0">
                <a:effectLst/>
                <a:latin typeface="+mj-lt"/>
              </a:rPr>
              <a:t>. Misurare </a:t>
            </a:r>
            <a:r>
              <a:rPr lang="it" sz="2400" dirty="0" smtClean="0">
                <a:effectLst/>
                <a:latin typeface="+mj-lt"/>
              </a:rPr>
              <a:t>l’efficacia </a:t>
            </a:r>
            <a:r>
              <a:rPr lang="it" sz="2400" dirty="0">
                <a:effectLst/>
                <a:latin typeface="+mj-lt"/>
              </a:rPr>
              <a:t>e </a:t>
            </a:r>
            <a:r>
              <a:rPr lang="it" sz="2400" dirty="0" smtClean="0">
                <a:effectLst/>
                <a:latin typeface="+mj-lt"/>
              </a:rPr>
              <a:t>l’impatto </a:t>
            </a:r>
            <a:r>
              <a:rPr lang="it" sz="2400" dirty="0">
                <a:effectLst/>
                <a:latin typeface="+mj-lt"/>
              </a:rPr>
              <a:t>sui social network. Per fare ciò, puoi eseguire </a:t>
            </a:r>
            <a:r>
              <a:rPr lang="it" sz="2400" dirty="0" smtClean="0">
                <a:effectLst/>
                <a:latin typeface="+mj-lt"/>
              </a:rPr>
              <a:t>un’analisi </a:t>
            </a:r>
            <a:r>
              <a:rPr lang="it" sz="2400" dirty="0">
                <a:effectLst/>
                <a:latin typeface="+mj-lt"/>
              </a:rPr>
              <a:t>SWOT, dove puoi studiare i tuoi punti di forza, obiettivi, punti deboli e minacce. Correggi ciò che non funziona e migliora ciò che funziona. Al seguente link è possibile trovare informazioni più dettagliate su come eseguire un'analisi SWOT </a:t>
            </a:r>
            <a:r>
              <a:rPr lang="it" sz="2400" dirty="0" smtClean="0">
                <a:effectLst/>
                <a:latin typeface="+mj-lt"/>
                <a:hlinkClick r:id="rId3">
                  <a:extLst>
                    <a:ext uri="{A12FA001-AC4F-418D-AE19-62706E023703}">
                      <ahyp:hlinkClr xmlns:ahyp="http://schemas.microsoft.com/office/drawing/2018/hyperlinkcolor" xmlns="" val="tx"/>
                    </a:ext>
                  </a:extLst>
                </a:hlinkClick>
              </a:rPr>
              <a:t>https</a:t>
            </a:r>
            <a:r>
              <a:rPr lang="it" sz="2400" dirty="0">
                <a:effectLst/>
                <a:latin typeface="+mj-lt"/>
                <a:hlinkClick r:id="rId3">
                  <a:extLst>
                    <a:ext uri="{A12FA001-AC4F-418D-AE19-62706E023703}">
                      <ahyp:hlinkClr xmlns:ahyp="http://schemas.microsoft.com/office/drawing/2018/hyperlinkcolor" xmlns="" val="tx"/>
                    </a:ext>
                  </a:extLst>
                </a:hlinkClick>
              </a:rPr>
              <a:t>://www.youtube.com/watch?v=JXXHqM6RzZQ</a:t>
            </a:r>
            <a:endParaRPr lang="en-GB" sz="2400" dirty="0">
              <a:effectLst/>
              <a:latin typeface="+mj-lt"/>
            </a:endParaRPr>
          </a:p>
        </p:txBody>
      </p:sp>
      <p:sp>
        <p:nvSpPr>
          <p:cNvPr id="2" name="CuadroTexto 1">
            <a:extLst>
              <a:ext uri="{FF2B5EF4-FFF2-40B4-BE49-F238E27FC236}">
                <a16:creationId xmlns:a16="http://schemas.microsoft.com/office/drawing/2014/main" xmlns=""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it" sz="2800" b="1" dirty="0">
                <a:solidFill>
                  <a:srgbClr val="660066"/>
                </a:solidFill>
                <a:latin typeface="+mj-lt"/>
                <a:ea typeface="Microsoft Sans Serif" panose="020B0604020202020204" pitchFamily="34" charset="0"/>
                <a:cs typeface="Microsoft Sans Serif" panose="020B0604020202020204" pitchFamily="34" charset="0"/>
              </a:rPr>
              <a:t>Sezione 3: Come promuovere la tua azienda sui social network</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pic>
        <p:nvPicPr>
          <p:cNvPr id="3" name="Imagen 2">
            <a:extLst>
              <a:ext uri="{FF2B5EF4-FFF2-40B4-BE49-F238E27FC236}">
                <a16:creationId xmlns:a16="http://schemas.microsoft.com/office/drawing/2014/main" xmlns="" id="{CAE1B0A4-7012-813A-31DC-6E0058D706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84751" y="2704608"/>
            <a:ext cx="1016232" cy="1016232"/>
          </a:xfrm>
          <a:prstGeom prst="rect">
            <a:avLst/>
          </a:prstGeom>
        </p:spPr>
      </p:pic>
      <p:sp>
        <p:nvSpPr>
          <p:cNvPr id="4" name="CuadroTexto 3">
            <a:extLst>
              <a:ext uri="{FF2B5EF4-FFF2-40B4-BE49-F238E27FC236}">
                <a16:creationId xmlns:a16="http://schemas.microsoft.com/office/drawing/2014/main" xmlns="" id="{1261FC0E-122D-CB25-E3D5-DD9500A0F7AD}"/>
              </a:ext>
            </a:extLst>
          </p:cNvPr>
          <p:cNvSpPr txBox="1"/>
          <p:nvPr/>
        </p:nvSpPr>
        <p:spPr>
          <a:xfrm>
            <a:off x="12954000" y="3771900"/>
            <a:ext cx="4116680" cy="1754326"/>
          </a:xfrm>
          <a:prstGeom prst="rect">
            <a:avLst/>
          </a:prstGeom>
          <a:noFill/>
        </p:spPr>
        <p:txBody>
          <a:bodyPr wrap="square" rtlCol="0">
            <a:spAutoFit/>
          </a:bodyPr>
          <a:lstStyle/>
          <a:p>
            <a:pPr>
              <a:defRPr/>
            </a:pPr>
            <a:r>
              <a:rPr lang="it" altLang="es-ES" dirty="0">
                <a:latin typeface="+mj-lt"/>
                <a:ea typeface="Microsoft Sans Serif" panose="020B0604020202020204" pitchFamily="34" charset="0"/>
                <a:cs typeface="Microsoft Sans Serif" panose="020B0604020202020204" pitchFamily="34" charset="0"/>
              </a:rPr>
              <a:t>Ora che sai di più sull'importanza dei social media per la tua azienda e su come possono promuoverli, </a:t>
            </a:r>
            <a:r>
              <a:rPr lang="it" altLang="es-ES" b="1" dirty="0">
                <a:latin typeface="+mj-lt"/>
                <a:ea typeface="Microsoft Sans Serif" panose="020B0604020202020204" pitchFamily="34" charset="0"/>
                <a:cs typeface="Microsoft Sans Serif" panose="020B0604020202020204" pitchFamily="34" charset="0"/>
              </a:rPr>
              <a:t>quale piano strategico seguiresti per aumentare la tua presenza digitale nei social </a:t>
            </a:r>
            <a:r>
              <a:rPr lang="it" altLang="es-ES" b="1" dirty="0" smtClean="0">
                <a:latin typeface="+mj-lt"/>
                <a:ea typeface="Microsoft Sans Serif" panose="020B0604020202020204" pitchFamily="34" charset="0"/>
                <a:cs typeface="Microsoft Sans Serif" panose="020B0604020202020204" pitchFamily="34" charset="0"/>
              </a:rPr>
              <a:t>network?</a:t>
            </a:r>
          </a:p>
          <a:p>
            <a:pPr>
              <a:defRPr/>
            </a:pPr>
            <a:r>
              <a:rPr lang="it" altLang="es-ES" b="1" dirty="0" smtClean="0">
                <a:latin typeface="+mj-lt"/>
                <a:ea typeface="Microsoft Sans Serif" panose="020B0604020202020204" pitchFamily="34" charset="0"/>
                <a:cs typeface="Microsoft Sans Serif" panose="020B0604020202020204" pitchFamily="34" charset="0"/>
              </a:rPr>
              <a:t>Quali </a:t>
            </a:r>
            <a:r>
              <a:rPr lang="it" altLang="es-ES" b="1" dirty="0">
                <a:latin typeface="+mj-lt"/>
                <a:ea typeface="Microsoft Sans Serif" panose="020B0604020202020204" pitchFamily="34" charset="0"/>
                <a:cs typeface="Microsoft Sans Serif" panose="020B0604020202020204" pitchFamily="34" charset="0"/>
              </a:rPr>
              <a:t>sarebbero i tuoi obiettivi principali?</a:t>
            </a:r>
            <a:endParaRPr lang="en-US" altLang="es-ES" b="1" dirty="0">
              <a:latin typeface="+mj-lt"/>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xmlns="" id="{D39B4D60-56D5-CD80-7CD7-23F1D3B9876D}"/>
              </a:ext>
            </a:extLst>
          </p:cNvPr>
          <p:cNvSpPr txBox="1"/>
          <p:nvPr/>
        </p:nvSpPr>
        <p:spPr>
          <a:xfrm>
            <a:off x="13100983" y="3037188"/>
            <a:ext cx="2520017" cy="461665"/>
          </a:xfrm>
          <a:prstGeom prst="rect">
            <a:avLst/>
          </a:prstGeom>
          <a:noFill/>
        </p:spPr>
        <p:txBody>
          <a:bodyPr wrap="square">
            <a:spAutoFit/>
          </a:bodyPr>
          <a:lstStyle/>
          <a:p>
            <a:r>
              <a:rPr lang="it" sz="2400" b="1" i="0" u="none" strike="noStrike" dirty="0" smtClean="0">
                <a:solidFill>
                  <a:srgbClr val="7030A0"/>
                </a:solidFill>
                <a:effectLst/>
              </a:rPr>
              <a:t>DATTI DA FARE!</a:t>
            </a:r>
            <a:endParaRPr lang="en-GB" sz="2400" dirty="0"/>
          </a:p>
        </p:txBody>
      </p:sp>
    </p:spTree>
    <p:extLst>
      <p:ext uri="{BB962C8B-B14F-4D97-AF65-F5344CB8AC3E}">
        <p14:creationId xmlns:p14="http://schemas.microsoft.com/office/powerpoint/2010/main" val="2744497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3A8583F9-7EBD-FDDE-220E-E0F079E187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82400" y="4000500"/>
            <a:ext cx="5486400" cy="3918857"/>
          </a:xfrm>
          <a:prstGeom prst="rect">
            <a:avLst/>
          </a:prstGeom>
        </p:spPr>
      </p:pic>
      <p:sp>
        <p:nvSpPr>
          <p:cNvPr id="6" name="CuadroTexto 5">
            <a:extLst>
              <a:ext uri="{FF2B5EF4-FFF2-40B4-BE49-F238E27FC236}">
                <a16:creationId xmlns:a16="http://schemas.microsoft.com/office/drawing/2014/main" xmlns="" id="{BCE6FE0C-9211-BC11-99C2-E02647F96304}"/>
              </a:ext>
            </a:extLst>
          </p:cNvPr>
          <p:cNvSpPr txBox="1"/>
          <p:nvPr/>
        </p:nvSpPr>
        <p:spPr>
          <a:xfrm>
            <a:off x="1295400" y="1420891"/>
            <a:ext cx="11963400" cy="1323439"/>
          </a:xfrm>
          <a:prstGeom prst="rect">
            <a:avLst/>
          </a:prstGeom>
          <a:noFill/>
        </p:spPr>
        <p:txBody>
          <a:bodyPr wrap="square" rtlCol="0">
            <a:spAutoFit/>
          </a:bodyPr>
          <a:lstStyle/>
          <a:p>
            <a:r>
              <a:rPr lang="it" sz="4000" b="1" dirty="0">
                <a:solidFill>
                  <a:srgbClr val="660066"/>
                </a:solidFill>
                <a:latin typeface="+mj-lt"/>
                <a:ea typeface="Microsoft Sans Serif" panose="020B0604020202020204" pitchFamily="34" charset="0"/>
                <a:cs typeface="Microsoft Sans Serif" panose="020B0604020202020204" pitchFamily="34" charset="0"/>
              </a:rPr>
              <a:t>Unità 3: impara a risolvere i problemi di sicurezza informatica della tua azienda digitale</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xmlns="" id="{5A106F95-60F9-F825-002E-6D9A992BA8E9}"/>
              </a:ext>
            </a:extLst>
          </p:cNvPr>
          <p:cNvSpPr txBox="1"/>
          <p:nvPr/>
        </p:nvSpPr>
        <p:spPr>
          <a:xfrm>
            <a:off x="1371600" y="3477280"/>
            <a:ext cx="10820400" cy="6124754"/>
          </a:xfrm>
          <a:prstGeom prst="rect">
            <a:avLst/>
          </a:prstGeom>
          <a:noFill/>
        </p:spPr>
        <p:txBody>
          <a:bodyPr wrap="square" rtlCol="0">
            <a:spAutoFit/>
          </a:bodyPr>
          <a:lstStyle/>
          <a:p>
            <a:pPr>
              <a:defRPr/>
            </a:pPr>
            <a:r>
              <a:rPr lang="it" altLang="es-ES" sz="2800" b="1" dirty="0">
                <a:latin typeface="+mj-lt"/>
                <a:ea typeface="Microsoft Sans Serif" panose="020B0604020202020204" pitchFamily="34" charset="0"/>
                <a:cs typeface="Microsoft Sans Serif" panose="020B0604020202020204" pitchFamily="34" charset="0"/>
              </a:rPr>
              <a:t>La sicurezza informatica </a:t>
            </a:r>
            <a:r>
              <a:rPr lang="it" altLang="es-ES" sz="2800" dirty="0">
                <a:latin typeface="+mj-lt"/>
                <a:ea typeface="Microsoft Sans Serif" panose="020B0604020202020204" pitchFamily="34" charset="0"/>
                <a:cs typeface="Microsoft Sans Serif" panose="020B0604020202020204" pitchFamily="34" charset="0"/>
              </a:rPr>
              <a:t>consiste in una serie di pratiche che hanno </a:t>
            </a:r>
            <a:r>
              <a:rPr lang="it" altLang="es-ES" sz="2800" dirty="0" smtClean="0">
                <a:latin typeface="+mj-lt"/>
                <a:ea typeface="Microsoft Sans Serif" panose="020B0604020202020204" pitchFamily="34" charset="0"/>
                <a:cs typeface="Microsoft Sans Serif" panose="020B0604020202020204" pitchFamily="34" charset="0"/>
              </a:rPr>
              <a:t>l’obiettivo </a:t>
            </a:r>
            <a:r>
              <a:rPr lang="it" altLang="es-ES" sz="2800" dirty="0">
                <a:latin typeface="+mj-lt"/>
                <a:ea typeface="Microsoft Sans Serif" panose="020B0604020202020204" pitchFamily="34" charset="0"/>
                <a:cs typeface="Microsoft Sans Serif" panose="020B0604020202020204" pitchFamily="34" charset="0"/>
              </a:rPr>
              <a:t>di </a:t>
            </a:r>
            <a:r>
              <a:rPr lang="it" altLang="es-ES" sz="2800" b="1" dirty="0">
                <a:latin typeface="+mj-lt"/>
                <a:ea typeface="Microsoft Sans Serif" panose="020B0604020202020204" pitchFamily="34" charset="0"/>
                <a:cs typeface="Microsoft Sans Serif" panose="020B0604020202020204" pitchFamily="34" charset="0"/>
              </a:rPr>
              <a:t>proteggere i sistemi e le informazioni </a:t>
            </a:r>
            <a:r>
              <a:rPr lang="it" altLang="es-ES" sz="2800" dirty="0">
                <a:latin typeface="+mj-lt"/>
                <a:ea typeface="Microsoft Sans Serif" panose="020B0604020202020204" pitchFamily="34" charset="0"/>
                <a:cs typeface="Microsoft Sans Serif" panose="020B0604020202020204" pitchFamily="34" charset="0"/>
              </a:rPr>
              <a:t>nei nostri dispositivi da </a:t>
            </a:r>
            <a:r>
              <a:rPr lang="it" altLang="es-ES" sz="2800" b="1" dirty="0">
                <a:latin typeface="+mj-lt"/>
                <a:ea typeface="Microsoft Sans Serif" panose="020B0604020202020204" pitchFamily="34" charset="0"/>
                <a:cs typeface="Microsoft Sans Serif" panose="020B0604020202020204" pitchFamily="34" charset="0"/>
              </a:rPr>
              <a:t>potenziali attacchi informatici </a:t>
            </a:r>
            <a:r>
              <a:rPr lang="it" altLang="es-ES" sz="2800" dirty="0">
                <a:latin typeface="+mj-lt"/>
                <a:ea typeface="Microsoft Sans Serif" panose="020B0604020202020204" pitchFamily="34" charset="0"/>
                <a:cs typeface="Microsoft Sans Serif" panose="020B0604020202020204" pitchFamily="34" charset="0"/>
              </a:rPr>
              <a:t>. Tra le minacce più comuni possiamo trovare:</a:t>
            </a:r>
          </a:p>
          <a:p>
            <a:pPr>
              <a:defRPr/>
            </a:pP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it" sz="2800" b="1" dirty="0">
                <a:effectLst/>
                <a:latin typeface="+mj-lt"/>
              </a:rPr>
              <a:t>Phishing </a:t>
            </a:r>
            <a:r>
              <a:rPr lang="it" sz="2800" dirty="0">
                <a:effectLst/>
                <a:latin typeface="+mj-lt"/>
              </a:rPr>
              <a:t>: Consiste </a:t>
            </a:r>
            <a:r>
              <a:rPr lang="it" sz="2800" dirty="0" smtClean="0">
                <a:effectLst/>
                <a:latin typeface="+mj-lt"/>
              </a:rPr>
              <a:t>nell’impersonare un’azienda </a:t>
            </a:r>
            <a:r>
              <a:rPr lang="it" sz="2800" dirty="0">
                <a:effectLst/>
                <a:latin typeface="+mj-lt"/>
              </a:rPr>
              <a:t>con </a:t>
            </a:r>
            <a:r>
              <a:rPr lang="it" sz="2800" dirty="0" smtClean="0">
                <a:effectLst/>
                <a:latin typeface="+mj-lt"/>
              </a:rPr>
              <a:t>l’obiettivo </a:t>
            </a:r>
            <a:r>
              <a:rPr lang="it" sz="2800" dirty="0">
                <a:effectLst/>
                <a:latin typeface="+mj-lt"/>
              </a:rPr>
              <a:t>di indurre le vittime a rubare i propri dati o effettuare un acquisto fraudolento. Vengono spesso utilizzati mezzi di comunicazione come pagine Web fraudolente o e-mail </a:t>
            </a:r>
            <a:r>
              <a:rPr lang="it" altLang="es-ES" sz="2800" dirty="0">
                <a:latin typeface="+mj-lt"/>
                <a:ea typeface="Microsoft Sans Serif" panose="020B0604020202020204" pitchFamily="34" charset="0"/>
                <a:cs typeface="Microsoft Sans Serif" panose="020B0604020202020204" pitchFamily="34" charset="0"/>
              </a:rPr>
              <a:t>.</a:t>
            </a: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it" sz="2800" b="1" dirty="0" smtClean="0">
                <a:effectLst/>
                <a:latin typeface="+mj-lt"/>
              </a:rPr>
              <a:t>Spam</a:t>
            </a:r>
            <a:r>
              <a:rPr lang="it" sz="2800" dirty="0" smtClean="0">
                <a:effectLst/>
                <a:latin typeface="+mj-lt"/>
              </a:rPr>
              <a:t>: </a:t>
            </a:r>
            <a:r>
              <a:rPr lang="it" sz="2800" dirty="0">
                <a:effectLst/>
                <a:latin typeface="+mj-lt"/>
              </a:rPr>
              <a:t>sono messaggi non richiesti e inviati in blocco. Spesso presentano aggiunte ricorrenti, offerte o premi imbattibili o potenziali problemi nel tuo dispositivo. Tuttavia, tutte queste sono frodi con </a:t>
            </a:r>
            <a:r>
              <a:rPr lang="it" sz="2800" dirty="0" smtClean="0">
                <a:effectLst/>
                <a:latin typeface="+mj-lt"/>
              </a:rPr>
              <a:t>l’obiettivo </a:t>
            </a:r>
            <a:r>
              <a:rPr lang="it" sz="2800" dirty="0">
                <a:effectLst/>
                <a:latin typeface="+mj-lt"/>
              </a:rPr>
              <a:t>di rubare le tue informazioni </a:t>
            </a:r>
            <a:r>
              <a:rPr lang="it" altLang="es-ES" sz="2800" dirty="0">
                <a:latin typeface="+mj-lt"/>
                <a:ea typeface="Microsoft Sans Serif" panose="020B0604020202020204" pitchFamily="34" charset="0"/>
                <a:cs typeface="Microsoft Sans Serif" panose="020B0604020202020204" pitchFamily="34" charset="0"/>
              </a:rPr>
              <a:t>.</a:t>
            </a: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endParaRPr lang="en-US" altLang="es-ES" sz="2800"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xmlns="" id="{896B4416-B7A4-558B-655D-3610F0707CCD}"/>
              </a:ext>
            </a:extLst>
          </p:cNvPr>
          <p:cNvSpPr txBox="1"/>
          <p:nvPr/>
        </p:nvSpPr>
        <p:spPr>
          <a:xfrm>
            <a:off x="1371600" y="2849195"/>
            <a:ext cx="12954000" cy="523220"/>
          </a:xfrm>
          <a:prstGeom prst="rect">
            <a:avLst/>
          </a:prstGeom>
          <a:noFill/>
        </p:spPr>
        <p:txBody>
          <a:bodyPr wrap="square" rtlCol="0">
            <a:spAutoFit/>
          </a:bodyPr>
          <a:lstStyle/>
          <a:p>
            <a:r>
              <a:rPr lang="it" sz="2800" b="1" dirty="0">
                <a:solidFill>
                  <a:srgbClr val="660066"/>
                </a:solidFill>
                <a:latin typeface="+mj-lt"/>
                <a:ea typeface="Microsoft Sans Serif" panose="020B0604020202020204" pitchFamily="34" charset="0"/>
                <a:cs typeface="Microsoft Sans Serif" panose="020B0604020202020204" pitchFamily="34" charset="0"/>
              </a:rPr>
              <a:t>Sezione 1: </a:t>
            </a:r>
            <a:r>
              <a:rPr lang="it" sz="2800" b="1" dirty="0" smtClean="0">
                <a:solidFill>
                  <a:srgbClr val="660066"/>
                </a:solidFill>
                <a:latin typeface="+mj-lt"/>
                <a:ea typeface="Microsoft Sans Serif" panose="020B0604020202020204" pitchFamily="34" charset="0"/>
                <a:cs typeface="Microsoft Sans Serif" panose="020B0604020202020204" pitchFamily="34" charset="0"/>
              </a:rPr>
              <a:t>Cos’è </a:t>
            </a:r>
            <a:r>
              <a:rPr lang="it" sz="2800" b="1" dirty="0">
                <a:solidFill>
                  <a:srgbClr val="660066"/>
                </a:solidFill>
                <a:latin typeface="+mj-lt"/>
                <a:ea typeface="Microsoft Sans Serif" panose="020B0604020202020204" pitchFamily="34" charset="0"/>
                <a:cs typeface="Microsoft Sans Serif" panose="020B0604020202020204" pitchFamily="34" charset="0"/>
              </a:rPr>
              <a:t>la sicurezza informatica?</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474921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3A8583F9-7EBD-FDDE-220E-E0F079E187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82400" y="4000500"/>
            <a:ext cx="5486400" cy="3918857"/>
          </a:xfrm>
          <a:prstGeom prst="rect">
            <a:avLst/>
          </a:prstGeom>
        </p:spPr>
      </p:pic>
      <p:sp>
        <p:nvSpPr>
          <p:cNvPr id="6" name="CuadroTexto 5">
            <a:extLst>
              <a:ext uri="{FF2B5EF4-FFF2-40B4-BE49-F238E27FC236}">
                <a16:creationId xmlns:a16="http://schemas.microsoft.com/office/drawing/2014/main" xmlns=""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it" sz="4000" b="1" dirty="0">
                <a:solidFill>
                  <a:srgbClr val="660066"/>
                </a:solidFill>
                <a:latin typeface="+mj-lt"/>
                <a:ea typeface="Microsoft Sans Serif" panose="020B0604020202020204" pitchFamily="34" charset="0"/>
                <a:cs typeface="Microsoft Sans Serif" panose="020B0604020202020204" pitchFamily="34" charset="0"/>
              </a:rPr>
              <a:t>Unità 3: impara a risolvere i problemi di sicurezza informatica della tua azienda digitale</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xmlns="" id="{5A106F95-60F9-F825-002E-6D9A992BA8E9}"/>
              </a:ext>
            </a:extLst>
          </p:cNvPr>
          <p:cNvSpPr txBox="1"/>
          <p:nvPr/>
        </p:nvSpPr>
        <p:spPr>
          <a:xfrm>
            <a:off x="1447800" y="3810000"/>
            <a:ext cx="10134600" cy="5693866"/>
          </a:xfrm>
          <a:prstGeom prst="rect">
            <a:avLst/>
          </a:prstGeom>
          <a:noFill/>
        </p:spPr>
        <p:txBody>
          <a:bodyPr wrap="square" rtlCol="0">
            <a:spAutoFit/>
          </a:bodyPr>
          <a:lstStyle/>
          <a:p>
            <a:pPr>
              <a:defRPr/>
            </a:pP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it" sz="2800" b="1" dirty="0">
                <a:effectLst/>
                <a:latin typeface="+mj-lt"/>
              </a:rPr>
              <a:t>Malware </a:t>
            </a:r>
            <a:r>
              <a:rPr lang="it" sz="2800" dirty="0">
                <a:effectLst/>
                <a:latin typeface="+mj-lt"/>
              </a:rPr>
              <a:t>: sono software creati per danneggiare, impedire o compromettere il corretto funzionamento dei nostri dispositivi, oltre a rubare le nostre informazioni. Esistono milioni di tipi di malware, con caratteristiche e obiettivi diversi. Tra quelli più diffusi possiamo trovare trojan, worm, botnet, adware </a:t>
            </a:r>
            <a:r>
              <a:rPr lang="it" sz="2800" dirty="0" smtClean="0">
                <a:effectLst/>
                <a:latin typeface="+mj-lt"/>
              </a:rPr>
              <a:t>..</a:t>
            </a:r>
            <a:r>
              <a:rPr lang="it" altLang="es-ES" sz="2800" dirty="0" smtClean="0">
                <a:latin typeface="+mj-lt"/>
                <a:ea typeface="Microsoft Sans Serif" panose="020B0604020202020204" pitchFamily="34" charset="0"/>
                <a:cs typeface="Microsoft Sans Serif" panose="020B0604020202020204" pitchFamily="34" charset="0"/>
              </a:rPr>
              <a:t>.</a:t>
            </a:r>
            <a:endParaRPr lang="it" altLang="es-ES" sz="28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endParaRPr lang="en-US" altLang="es-ES" sz="2800" dirty="0">
              <a:latin typeface="+mj-lt"/>
              <a:ea typeface="Microsoft Sans Serif" panose="020B0604020202020204" pitchFamily="34" charset="0"/>
              <a:cs typeface="Microsoft Sans Serif" panose="020B0604020202020204" pitchFamily="34" charset="0"/>
            </a:endParaRPr>
          </a:p>
          <a:p>
            <a:pPr>
              <a:defRPr/>
            </a:pPr>
            <a:r>
              <a:rPr lang="it" sz="2800" dirty="0">
                <a:effectLst/>
                <a:latin typeface="+mj-lt"/>
              </a:rPr>
              <a:t>Ci sono migliaia di minacce a cui siamo esposti quando navighiamo sul web. Tuttavia, non tutto è perduto: ci sono alcune misure che possiamo adottare per evitare potenziali minacce informatiche. Nella sezione seguente, troveremo alcuni suggerimenti su come proteggere il nostro business online </a:t>
            </a:r>
            <a:r>
              <a:rPr lang="it" sz="2800" dirty="0">
                <a:effectLst/>
                <a:latin typeface="+mj-lt"/>
                <a:ea typeface="Microsoft Sans Serif" panose="020B0604020202020204" pitchFamily="34" charset="0"/>
                <a:cs typeface="Microsoft Sans Serif" panose="020B0604020202020204" pitchFamily="34" charset="0"/>
              </a:rPr>
              <a:t>.</a:t>
            </a:r>
            <a:endParaRPr lang="en-US" altLang="es-ES" sz="2800" dirty="0">
              <a:latin typeface="+mj-lt"/>
              <a:ea typeface="Microsoft Sans Serif" panose="020B0604020202020204" pitchFamily="34" charset="0"/>
              <a:cs typeface="Microsoft Sans Serif" panose="020B0604020202020204" pitchFamily="34" charset="0"/>
            </a:endParaRPr>
          </a:p>
          <a:p>
            <a:pPr>
              <a:defRPr/>
            </a:pPr>
            <a:endParaRPr lang="en-US" altLang="es-ES" sz="2800"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xmlns=""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it" sz="2800" b="1" dirty="0">
                <a:solidFill>
                  <a:srgbClr val="660066"/>
                </a:solidFill>
                <a:latin typeface="+mj-lt"/>
                <a:ea typeface="Microsoft Sans Serif" panose="020B0604020202020204" pitchFamily="34" charset="0"/>
                <a:cs typeface="Microsoft Sans Serif" panose="020B0604020202020204" pitchFamily="34" charset="0"/>
              </a:rPr>
              <a:t>Sezione 1: </a:t>
            </a:r>
            <a:r>
              <a:rPr lang="it" sz="2800" b="1" dirty="0" smtClean="0">
                <a:solidFill>
                  <a:srgbClr val="660066"/>
                </a:solidFill>
                <a:latin typeface="+mj-lt"/>
                <a:ea typeface="Microsoft Sans Serif" panose="020B0604020202020204" pitchFamily="34" charset="0"/>
                <a:cs typeface="Microsoft Sans Serif" panose="020B0604020202020204" pitchFamily="34" charset="0"/>
              </a:rPr>
              <a:t>Cos’è </a:t>
            </a:r>
            <a:r>
              <a:rPr lang="it" sz="2800" b="1" dirty="0">
                <a:solidFill>
                  <a:srgbClr val="660066"/>
                </a:solidFill>
                <a:latin typeface="+mj-lt"/>
                <a:ea typeface="Microsoft Sans Serif" panose="020B0604020202020204" pitchFamily="34" charset="0"/>
                <a:cs typeface="Microsoft Sans Serif" panose="020B0604020202020204" pitchFamily="34" charset="0"/>
              </a:rPr>
              <a:t>la sicurezza informatica?</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095997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it" sz="4000" b="1" dirty="0">
                <a:solidFill>
                  <a:srgbClr val="660066"/>
                </a:solidFill>
                <a:latin typeface="+mj-lt"/>
                <a:ea typeface="Microsoft Sans Serif" panose="020B0604020202020204" pitchFamily="34" charset="0"/>
                <a:cs typeface="Microsoft Sans Serif" panose="020B0604020202020204" pitchFamily="34" charset="0"/>
              </a:rPr>
              <a:t>Unità 3: impara a risolvere i problemi di sicurezza informatica della tua azienda digitale</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xmlns="" id="{5A106F95-60F9-F825-002E-6D9A992BA8E9}"/>
              </a:ext>
            </a:extLst>
          </p:cNvPr>
          <p:cNvSpPr txBox="1"/>
          <p:nvPr/>
        </p:nvSpPr>
        <p:spPr>
          <a:xfrm>
            <a:off x="1447800" y="4040536"/>
            <a:ext cx="15297150" cy="5693866"/>
          </a:xfrm>
          <a:prstGeom prst="rect">
            <a:avLst/>
          </a:prstGeom>
          <a:noFill/>
        </p:spPr>
        <p:txBody>
          <a:bodyPr wrap="square" rtlCol="0">
            <a:spAutoFit/>
          </a:bodyPr>
          <a:lstStyle/>
          <a:p>
            <a:pPr marL="514350" indent="-514350">
              <a:buFont typeface="+mj-lt"/>
              <a:buAutoNum type="arabicPeriod"/>
              <a:defRPr/>
            </a:pPr>
            <a:r>
              <a:rPr lang="it" sz="2800" b="1" dirty="0">
                <a:effectLst/>
                <a:latin typeface="+mj-lt"/>
              </a:rPr>
              <a:t>Usa il buon </a:t>
            </a:r>
            <a:r>
              <a:rPr lang="it" sz="2800" b="1" dirty="0" smtClean="0">
                <a:effectLst/>
                <a:latin typeface="+mj-lt"/>
              </a:rPr>
              <a:t>senso</a:t>
            </a:r>
            <a:r>
              <a:rPr lang="it" sz="2800" dirty="0" smtClean="0">
                <a:effectLst/>
                <a:latin typeface="+mj-lt"/>
              </a:rPr>
              <a:t>. </a:t>
            </a:r>
            <a:r>
              <a:rPr lang="it" sz="2800" dirty="0">
                <a:effectLst/>
                <a:latin typeface="+mj-lt"/>
              </a:rPr>
              <a:t>Il primo e più importante consiglio che dobbiamo seguire è mantenere il buon senso. Se qualcosa è troppo bello per essere vero, probabilmente è falso. Sii scettico e non fidarti di fonti </a:t>
            </a:r>
            <a:r>
              <a:rPr lang="it" sz="2800" dirty="0" smtClean="0">
                <a:effectLst/>
                <a:latin typeface="+mj-lt"/>
              </a:rPr>
              <a:t>sconosciute</a:t>
            </a:r>
            <a:r>
              <a:rPr lang="it" altLang="es-ES" sz="2800" dirty="0" smtClean="0">
                <a:latin typeface="+mj-lt"/>
                <a:ea typeface="Microsoft Sans Serif" panose="020B0604020202020204" pitchFamily="34" charset="0"/>
                <a:cs typeface="Microsoft Sans Serif" panose="020B0604020202020204" pitchFamily="34" charset="0"/>
              </a:rPr>
              <a:t>.</a:t>
            </a:r>
            <a:endParaRPr lang="en-US" altLang="es-ES" sz="2800" b="1" dirty="0">
              <a:latin typeface="+mj-lt"/>
              <a:ea typeface="Microsoft Sans Serif" panose="020B0604020202020204" pitchFamily="34" charset="0"/>
              <a:cs typeface="Microsoft Sans Serif" panose="020B0604020202020204" pitchFamily="34" charset="0"/>
            </a:endParaRPr>
          </a:p>
          <a:p>
            <a:pPr marL="514350" indent="-514350">
              <a:buFont typeface="+mj-lt"/>
              <a:buAutoNum type="arabicPeriod"/>
              <a:defRPr/>
            </a:pPr>
            <a:r>
              <a:rPr lang="it" sz="2800" b="1" dirty="0">
                <a:effectLst/>
                <a:latin typeface="+mj-lt"/>
              </a:rPr>
              <a:t>Conserva sempre una copia di </a:t>
            </a:r>
            <a:r>
              <a:rPr lang="it" sz="2800" b="1" dirty="0" smtClean="0">
                <a:effectLst/>
                <a:latin typeface="+mj-lt"/>
              </a:rPr>
              <a:t>backup</a:t>
            </a:r>
            <a:r>
              <a:rPr lang="it" sz="2800" dirty="0" smtClean="0">
                <a:effectLst/>
                <a:latin typeface="+mj-lt"/>
              </a:rPr>
              <a:t>. </a:t>
            </a:r>
            <a:r>
              <a:rPr lang="it" sz="2800" dirty="0">
                <a:effectLst/>
                <a:latin typeface="+mj-lt"/>
              </a:rPr>
              <a:t>Proteggi i tuoi dati, file e informazioni in caso di danni indesiderati. Per ottenere ciò, è consigliabile conservare due file di backup: uno offline (come un disco rigido) e uno online (il cloud</a:t>
            </a:r>
            <a:r>
              <a:rPr lang="it" sz="2800" dirty="0" smtClean="0">
                <a:effectLst/>
                <a:latin typeface="+mj-lt"/>
              </a:rPr>
              <a:t>)</a:t>
            </a:r>
            <a:r>
              <a:rPr lang="it" altLang="es-ES" sz="2800" dirty="0" smtClean="0">
                <a:latin typeface="+mj-lt"/>
                <a:ea typeface="Microsoft Sans Serif" panose="020B0604020202020204" pitchFamily="34" charset="0"/>
                <a:cs typeface="Microsoft Sans Serif" panose="020B0604020202020204" pitchFamily="34" charset="0"/>
              </a:rPr>
              <a:t>.</a:t>
            </a:r>
            <a:endParaRPr lang="en-US" altLang="es-ES" sz="2800" b="1" dirty="0">
              <a:latin typeface="+mj-lt"/>
              <a:ea typeface="Microsoft Sans Serif" panose="020B0604020202020204" pitchFamily="34" charset="0"/>
              <a:cs typeface="Microsoft Sans Serif" panose="020B0604020202020204" pitchFamily="34" charset="0"/>
            </a:endParaRPr>
          </a:p>
          <a:p>
            <a:pPr marL="514350" indent="-514350">
              <a:buFont typeface="+mj-lt"/>
              <a:buAutoNum type="arabicPeriod"/>
              <a:defRPr/>
            </a:pPr>
            <a:r>
              <a:rPr lang="it" sz="2800" b="1" dirty="0">
                <a:effectLst/>
                <a:latin typeface="+mj-lt"/>
              </a:rPr>
              <a:t>Non aprire link sconosciuti o </a:t>
            </a:r>
            <a:r>
              <a:rPr lang="it" sz="2800" b="1" dirty="0" smtClean="0">
                <a:effectLst/>
                <a:latin typeface="+mj-lt"/>
              </a:rPr>
              <a:t>inaffidabili</a:t>
            </a:r>
            <a:r>
              <a:rPr lang="it" sz="2800" dirty="0" smtClean="0">
                <a:effectLst/>
                <a:latin typeface="+mj-lt"/>
              </a:rPr>
              <a:t>. </a:t>
            </a:r>
            <a:r>
              <a:rPr lang="it" sz="2800" dirty="0">
                <a:effectLst/>
                <a:latin typeface="+mj-lt"/>
              </a:rPr>
              <a:t>Altrimenti, potremmo consentire </a:t>
            </a:r>
            <a:r>
              <a:rPr lang="it" sz="2800" dirty="0" smtClean="0">
                <a:effectLst/>
                <a:latin typeface="+mj-lt"/>
              </a:rPr>
              <a:t>l’accesso </a:t>
            </a:r>
            <a:r>
              <a:rPr lang="it" sz="2800" dirty="0">
                <a:effectLst/>
                <a:latin typeface="+mj-lt"/>
              </a:rPr>
              <a:t>al malware. Assicurati che i collegamenti a cui accedi provengano da una fonte nota o siano sicuri.</a:t>
            </a:r>
          </a:p>
          <a:p>
            <a:pPr marL="514350" indent="-514350">
              <a:buFont typeface="+mj-lt"/>
              <a:buAutoNum type="arabicPeriod"/>
              <a:defRPr/>
            </a:pPr>
            <a:endParaRPr lang="en-GB" sz="2800" dirty="0">
              <a:latin typeface="+mj-lt"/>
            </a:endParaRPr>
          </a:p>
          <a:p>
            <a:pPr lvl="2">
              <a:defRPr/>
            </a:pPr>
            <a:r>
              <a:rPr lang="it" sz="2800" b="1" dirty="0">
                <a:effectLst/>
                <a:latin typeface="+mj-lt"/>
              </a:rPr>
              <a:t>Possiamo sapere che una pagina è sicura se inizia con https:// o ha un lucchetto sulla barra di ricerca. Tuttavia, ciò non garantisce che il suo contenuto sia veritiero </a:t>
            </a:r>
            <a:r>
              <a:rPr lang="it" altLang="es-ES" sz="2800" b="1" dirty="0">
                <a:latin typeface="+mj-lt"/>
                <a:ea typeface="Microsoft Sans Serif" panose="020B0604020202020204" pitchFamily="34" charset="0"/>
                <a:cs typeface="Microsoft Sans Serif" panose="020B0604020202020204" pitchFamily="34" charset="0"/>
              </a:rPr>
              <a:t>.</a:t>
            </a:r>
          </a:p>
          <a:p>
            <a:pPr marL="514350" indent="-514350">
              <a:buFont typeface="+mj-lt"/>
              <a:buAutoNum type="arabicPeriod"/>
              <a:defRPr/>
            </a:pPr>
            <a:endParaRPr lang="en-US" altLang="es-ES" sz="2800" dirty="0">
              <a:latin typeface="+mj-lt"/>
              <a:ea typeface="Microsoft Sans Serif" panose="020B0604020202020204" pitchFamily="34" charset="0"/>
              <a:cs typeface="Microsoft Sans Serif" panose="020B0604020202020204" pitchFamily="34" charset="0"/>
            </a:endParaRPr>
          </a:p>
          <a:p>
            <a:pPr>
              <a:defRPr/>
            </a:pPr>
            <a:endParaRPr lang="en-US" altLang="es-ES" sz="2800"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xmlns=""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it" sz="2800" b="1" dirty="0">
                <a:solidFill>
                  <a:srgbClr val="660066"/>
                </a:solidFill>
                <a:latin typeface="+mj-lt"/>
                <a:ea typeface="Microsoft Sans Serif" panose="020B0604020202020204" pitchFamily="34" charset="0"/>
                <a:cs typeface="Microsoft Sans Serif" panose="020B0604020202020204" pitchFamily="34" charset="0"/>
              </a:rPr>
              <a:t>Sezione 2: Suggerimenti per la sicurezza informatica</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pic>
        <p:nvPicPr>
          <p:cNvPr id="3" name="Picture 2" descr="Visualizza immagine di origine">
            <a:extLst>
              <a:ext uri="{FF2B5EF4-FFF2-40B4-BE49-F238E27FC236}">
                <a16:creationId xmlns:a16="http://schemas.microsoft.com/office/drawing/2014/main" xmlns="" id="{2E226750-9825-9B88-4F61-B94A6EEDDD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1252" y="7820152"/>
            <a:ext cx="980948" cy="980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8858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3" cstate="print"/>
          <a:stretch>
            <a:fillRect/>
          </a:stretch>
        </p:blipFill>
        <p:spPr>
          <a:xfrm>
            <a:off x="1028700" y="9258300"/>
            <a:ext cx="3198719" cy="702057"/>
          </a:xfrm>
          <a:prstGeom prst="rect">
            <a:avLst/>
          </a:prstGeom>
        </p:spPr>
      </p:pic>
      <p:sp>
        <p:nvSpPr>
          <p:cNvPr id="16" name="Triángulo isósceles 15">
            <a:extLst>
              <a:ext uri="{FF2B5EF4-FFF2-40B4-BE49-F238E27FC236}">
                <a16:creationId xmlns:a16="http://schemas.microsoft.com/office/drawing/2014/main" xmlns="" id="{7900BF38-6738-4647-A30F-F5A131571143}"/>
              </a:ext>
            </a:extLst>
          </p:cNvPr>
          <p:cNvSpPr/>
          <p:nvPr/>
        </p:nvSpPr>
        <p:spPr>
          <a:xfrm rot="5400000">
            <a:off x="1592072" y="3499443"/>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Triángulo isósceles 19">
            <a:extLst>
              <a:ext uri="{FF2B5EF4-FFF2-40B4-BE49-F238E27FC236}">
                <a16:creationId xmlns:a16="http://schemas.microsoft.com/office/drawing/2014/main" xmlns="" id="{6CAF8B21-6313-4C78-BF13-AC3A6A3624B0}"/>
              </a:ext>
            </a:extLst>
          </p:cNvPr>
          <p:cNvSpPr/>
          <p:nvPr/>
        </p:nvSpPr>
        <p:spPr>
          <a:xfrm rot="5400000">
            <a:off x="1603590" y="4686682"/>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Triángulo isósceles 22">
            <a:extLst>
              <a:ext uri="{FF2B5EF4-FFF2-40B4-BE49-F238E27FC236}">
                <a16:creationId xmlns:a16="http://schemas.microsoft.com/office/drawing/2014/main" xmlns="" id="{E51A8DAE-CEA6-48E8-B209-034642B2BFEA}"/>
              </a:ext>
            </a:extLst>
          </p:cNvPr>
          <p:cNvSpPr/>
          <p:nvPr/>
        </p:nvSpPr>
        <p:spPr>
          <a:xfrm rot="5400000">
            <a:off x="1598999" y="5873921"/>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CuadroTexto 26">
            <a:extLst>
              <a:ext uri="{FF2B5EF4-FFF2-40B4-BE49-F238E27FC236}">
                <a16:creationId xmlns:a16="http://schemas.microsoft.com/office/drawing/2014/main" xmlns="" id="{2CAA7C88-9B00-7682-73D5-C6A0201A926C}"/>
              </a:ext>
            </a:extLst>
          </p:cNvPr>
          <p:cNvSpPr txBox="1"/>
          <p:nvPr/>
        </p:nvSpPr>
        <p:spPr>
          <a:xfrm>
            <a:off x="1524000" y="1503549"/>
            <a:ext cx="5995556" cy="707886"/>
          </a:xfrm>
          <a:prstGeom prst="rect">
            <a:avLst/>
          </a:prstGeom>
          <a:noFill/>
        </p:spPr>
        <p:txBody>
          <a:bodyPr wrap="square" rtlCol="0">
            <a:spAutoFit/>
          </a:bodyPr>
          <a:lstStyle/>
          <a:p>
            <a:r>
              <a:rPr lang="it" sz="4000" b="1" dirty="0">
                <a:solidFill>
                  <a:srgbClr val="660066"/>
                </a:solidFill>
                <a:ea typeface="Microsoft Sans Serif" panose="020B0604020202020204" pitchFamily="34" charset="0"/>
                <a:cs typeface="Microsoft Sans Serif" panose="020B0604020202020204" pitchFamily="34" charset="0"/>
              </a:rPr>
              <a:t>Obiettivi e traguardi</a:t>
            </a:r>
          </a:p>
        </p:txBody>
      </p:sp>
      <p:sp>
        <p:nvSpPr>
          <p:cNvPr id="28" name="CuadroTexto 27">
            <a:extLst>
              <a:ext uri="{FF2B5EF4-FFF2-40B4-BE49-F238E27FC236}">
                <a16:creationId xmlns:a16="http://schemas.microsoft.com/office/drawing/2014/main" xmlns="" id="{2F63A8DB-F2FF-E2AF-2AEA-E37B311C0255}"/>
              </a:ext>
            </a:extLst>
          </p:cNvPr>
          <p:cNvSpPr txBox="1"/>
          <p:nvPr/>
        </p:nvSpPr>
        <p:spPr>
          <a:xfrm>
            <a:off x="1524000" y="2262365"/>
            <a:ext cx="10040186" cy="523220"/>
          </a:xfrm>
          <a:prstGeom prst="rect">
            <a:avLst/>
          </a:prstGeom>
          <a:noFill/>
        </p:spPr>
        <p:txBody>
          <a:bodyPr wrap="square" rtlCol="0">
            <a:spAutoFit/>
          </a:bodyPr>
          <a:lstStyle/>
          <a:p>
            <a:pPr algn="just"/>
            <a:r>
              <a:rPr lang="it" sz="2800" dirty="0">
                <a:effectLst/>
                <a:ea typeface="Microsoft Sans Serif" panose="020B0604020202020204" pitchFamily="34" charset="0"/>
                <a:cs typeface="Microsoft Sans Serif" panose="020B0604020202020204" pitchFamily="34" charset="0"/>
              </a:rPr>
              <a:t>Alla fine di questo modulo sarai in grado di:</a:t>
            </a:r>
          </a:p>
        </p:txBody>
      </p:sp>
      <p:sp>
        <p:nvSpPr>
          <p:cNvPr id="31" name="TextBox 8">
            <a:extLst>
              <a:ext uri="{FF2B5EF4-FFF2-40B4-BE49-F238E27FC236}">
                <a16:creationId xmlns:a16="http://schemas.microsoft.com/office/drawing/2014/main" xmlns="" id="{74181288-8A74-D2DC-B1F9-9C2FF25AB44D}"/>
              </a:ext>
            </a:extLst>
          </p:cNvPr>
          <p:cNvSpPr txBox="1"/>
          <p:nvPr/>
        </p:nvSpPr>
        <p:spPr>
          <a:xfrm>
            <a:off x="2628059" y="3311486"/>
            <a:ext cx="6934200" cy="954107"/>
          </a:xfrm>
          <a:prstGeom prst="rect">
            <a:avLst/>
          </a:prstGeom>
          <a:noFill/>
        </p:spPr>
        <p:txBody>
          <a:bodyPr wrap="square" lIns="108000" rIns="108000" rtlCol="0">
            <a:spAutoFit/>
          </a:bodyPr>
          <a:lstStyle/>
          <a:p>
            <a:r>
              <a:rPr lang="it" altLang="ko-KR" sz="2800" b="1" dirty="0" smtClean="0">
                <a:ea typeface="Microsoft Sans Serif" panose="020B0604020202020204" pitchFamily="34" charset="0"/>
                <a:cs typeface="Microsoft Sans Serif" panose="020B0604020202020204" pitchFamily="34" charset="0"/>
              </a:rPr>
              <a:t>Scoprire </a:t>
            </a:r>
            <a:r>
              <a:rPr lang="it" altLang="ko-KR" sz="2800" b="1" dirty="0">
                <a:ea typeface="Microsoft Sans Serif" panose="020B0604020202020204" pitchFamily="34" charset="0"/>
                <a:cs typeface="Microsoft Sans Serif" panose="020B0604020202020204" pitchFamily="34" charset="0"/>
              </a:rPr>
              <a:t>come progettare il tuo sito web aziendale con gli strumenti ICT.</a:t>
            </a:r>
            <a:endParaRPr lang="ko-KR" altLang="en-US" sz="2800" b="1" dirty="0">
              <a:cs typeface="Microsoft Sans Serif" panose="020B0604020202020204" pitchFamily="34" charset="0"/>
            </a:endParaRPr>
          </a:p>
        </p:txBody>
      </p:sp>
      <p:sp>
        <p:nvSpPr>
          <p:cNvPr id="34" name="TextBox 8">
            <a:extLst>
              <a:ext uri="{FF2B5EF4-FFF2-40B4-BE49-F238E27FC236}">
                <a16:creationId xmlns:a16="http://schemas.microsoft.com/office/drawing/2014/main" xmlns="" id="{03DA9740-34FA-F089-F638-21B36FE86179}"/>
              </a:ext>
            </a:extLst>
          </p:cNvPr>
          <p:cNvSpPr txBox="1"/>
          <p:nvPr/>
        </p:nvSpPr>
        <p:spPr>
          <a:xfrm>
            <a:off x="2666998" y="4606886"/>
            <a:ext cx="6895261" cy="954107"/>
          </a:xfrm>
          <a:prstGeom prst="rect">
            <a:avLst/>
          </a:prstGeom>
          <a:noFill/>
        </p:spPr>
        <p:txBody>
          <a:bodyPr wrap="square" lIns="108000" rIns="108000" rtlCol="0">
            <a:spAutoFit/>
          </a:bodyPr>
          <a:lstStyle/>
          <a:p>
            <a:r>
              <a:rPr lang="it" altLang="ko-KR" sz="2800" b="1" dirty="0">
                <a:ea typeface="Microsoft Sans Serif" panose="020B0604020202020204" pitchFamily="34" charset="0"/>
                <a:cs typeface="Microsoft Sans Serif" panose="020B0604020202020204" pitchFamily="34" charset="0"/>
              </a:rPr>
              <a:t>Conoscere i principali social network, il loro pubblico e le principali caratteristiche.</a:t>
            </a:r>
            <a:endParaRPr lang="ko-KR" altLang="en-US" sz="2800" b="1" dirty="0">
              <a:cs typeface="Microsoft Sans Serif" panose="020B0604020202020204" pitchFamily="34" charset="0"/>
            </a:endParaRPr>
          </a:p>
        </p:txBody>
      </p:sp>
      <p:sp>
        <p:nvSpPr>
          <p:cNvPr id="37" name="TextBox 8">
            <a:extLst>
              <a:ext uri="{FF2B5EF4-FFF2-40B4-BE49-F238E27FC236}">
                <a16:creationId xmlns:a16="http://schemas.microsoft.com/office/drawing/2014/main" xmlns="" id="{5686FDDB-810F-19D2-7521-396C987D0461}"/>
              </a:ext>
            </a:extLst>
          </p:cNvPr>
          <p:cNvSpPr txBox="1"/>
          <p:nvPr/>
        </p:nvSpPr>
        <p:spPr>
          <a:xfrm>
            <a:off x="2666998" y="5758837"/>
            <a:ext cx="5124925" cy="954107"/>
          </a:xfrm>
          <a:prstGeom prst="rect">
            <a:avLst/>
          </a:prstGeom>
          <a:noFill/>
        </p:spPr>
        <p:txBody>
          <a:bodyPr wrap="square" lIns="108000" rIns="108000" rtlCol="0">
            <a:spAutoFit/>
          </a:bodyPr>
          <a:lstStyle/>
          <a:p>
            <a:r>
              <a:rPr lang="it" altLang="ko-KR" sz="2800" b="1" dirty="0" smtClean="0">
                <a:ea typeface="Microsoft Sans Serif" panose="020B0604020202020204" pitchFamily="34" charset="0"/>
                <a:cs typeface="Microsoft Sans Serif" panose="020B0604020202020204" pitchFamily="34" charset="0"/>
              </a:rPr>
              <a:t>Usare </a:t>
            </a:r>
            <a:r>
              <a:rPr lang="it" altLang="ko-KR" sz="2800" b="1" dirty="0">
                <a:ea typeface="Microsoft Sans Serif" panose="020B0604020202020204" pitchFamily="34" charset="0"/>
                <a:cs typeface="Microsoft Sans Serif" panose="020B0604020202020204" pitchFamily="34" charset="0"/>
              </a:rPr>
              <a:t>i social network per migliorare il tuo business online.</a:t>
            </a:r>
            <a:endParaRPr lang="ko-KR" altLang="en-US" sz="2800" b="1" dirty="0">
              <a:cs typeface="Microsoft Sans Serif" panose="020B0604020202020204" pitchFamily="34" charset="0"/>
            </a:endParaRPr>
          </a:p>
        </p:txBody>
      </p:sp>
      <p:sp>
        <p:nvSpPr>
          <p:cNvPr id="2" name="Triángulo isósceles 1">
            <a:extLst>
              <a:ext uri="{FF2B5EF4-FFF2-40B4-BE49-F238E27FC236}">
                <a16:creationId xmlns:a16="http://schemas.microsoft.com/office/drawing/2014/main" xmlns="" id="{DE334AE4-D17D-E423-61C0-45694BA20A13}"/>
              </a:ext>
            </a:extLst>
          </p:cNvPr>
          <p:cNvSpPr/>
          <p:nvPr/>
        </p:nvSpPr>
        <p:spPr>
          <a:xfrm rot="5400000">
            <a:off x="1598999" y="7009175"/>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TextBox 8">
            <a:extLst>
              <a:ext uri="{FF2B5EF4-FFF2-40B4-BE49-F238E27FC236}">
                <a16:creationId xmlns:a16="http://schemas.microsoft.com/office/drawing/2014/main" xmlns="" id="{826B1E13-D710-E911-5520-D37F80388F54}"/>
              </a:ext>
            </a:extLst>
          </p:cNvPr>
          <p:cNvSpPr txBox="1"/>
          <p:nvPr/>
        </p:nvSpPr>
        <p:spPr>
          <a:xfrm>
            <a:off x="2671009" y="6932593"/>
            <a:ext cx="5124925" cy="1384995"/>
          </a:xfrm>
          <a:prstGeom prst="rect">
            <a:avLst/>
          </a:prstGeom>
          <a:noFill/>
        </p:spPr>
        <p:txBody>
          <a:bodyPr wrap="square" lIns="108000" rIns="108000" rtlCol="0">
            <a:spAutoFit/>
          </a:bodyPr>
          <a:lstStyle/>
          <a:p>
            <a:r>
              <a:rPr lang="it" altLang="ko-KR" sz="2800" b="1" dirty="0" smtClean="0">
                <a:ea typeface="Microsoft Sans Serif" panose="020B0604020202020204" pitchFamily="34" charset="0"/>
                <a:cs typeface="Microsoft Sans Serif" panose="020B0604020202020204" pitchFamily="34" charset="0"/>
              </a:rPr>
              <a:t>Scoprire cos'è </a:t>
            </a:r>
            <a:r>
              <a:rPr lang="it" altLang="ko-KR" sz="2800" b="1" dirty="0">
                <a:ea typeface="Microsoft Sans Serif" panose="020B0604020202020204" pitchFamily="34" charset="0"/>
                <a:cs typeface="Microsoft Sans Serif" panose="020B0604020202020204" pitchFamily="34" charset="0"/>
              </a:rPr>
              <a:t>la sicurezza informatica e le principali minacce informatiche.</a:t>
            </a:r>
            <a:endParaRPr lang="ko-KR" altLang="en-US" sz="2800" b="1" dirty="0">
              <a:cs typeface="Microsoft Sans Serif" panose="020B0604020202020204" pitchFamily="34" charset="0"/>
            </a:endParaRPr>
          </a:p>
        </p:txBody>
      </p:sp>
      <p:sp>
        <p:nvSpPr>
          <p:cNvPr id="6" name="Triángulo isósceles 5">
            <a:extLst>
              <a:ext uri="{FF2B5EF4-FFF2-40B4-BE49-F238E27FC236}">
                <a16:creationId xmlns:a16="http://schemas.microsoft.com/office/drawing/2014/main" xmlns="" id="{64D8B227-B3E4-6583-DA58-85520B441EF3}"/>
              </a:ext>
            </a:extLst>
          </p:cNvPr>
          <p:cNvSpPr/>
          <p:nvPr/>
        </p:nvSpPr>
        <p:spPr>
          <a:xfrm rot="5400000">
            <a:off x="1592072" y="8144429"/>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TextBox 8">
            <a:extLst>
              <a:ext uri="{FF2B5EF4-FFF2-40B4-BE49-F238E27FC236}">
                <a16:creationId xmlns:a16="http://schemas.microsoft.com/office/drawing/2014/main" xmlns="" id="{106485FC-532C-0537-2823-2D6AC3B567A4}"/>
              </a:ext>
            </a:extLst>
          </p:cNvPr>
          <p:cNvSpPr txBox="1"/>
          <p:nvPr/>
        </p:nvSpPr>
        <p:spPr>
          <a:xfrm>
            <a:off x="2666998" y="8149519"/>
            <a:ext cx="5124925" cy="954107"/>
          </a:xfrm>
          <a:prstGeom prst="rect">
            <a:avLst/>
          </a:prstGeom>
          <a:noFill/>
        </p:spPr>
        <p:txBody>
          <a:bodyPr wrap="square" lIns="108000" rIns="108000" rtlCol="0">
            <a:spAutoFit/>
          </a:bodyPr>
          <a:lstStyle/>
          <a:p>
            <a:r>
              <a:rPr lang="it" altLang="ko-KR" sz="2800" b="1" dirty="0" smtClean="0">
                <a:ea typeface="Microsoft Sans Serif" panose="020B0604020202020204" pitchFamily="34" charset="0"/>
                <a:cs typeface="Microsoft Sans Serif" panose="020B0604020202020204" pitchFamily="34" charset="0"/>
              </a:rPr>
              <a:t>Scoprire </a:t>
            </a:r>
            <a:r>
              <a:rPr lang="it" altLang="ko-KR" sz="2800" b="1" dirty="0">
                <a:ea typeface="Microsoft Sans Serif" panose="020B0604020202020204" pitchFamily="34" charset="0"/>
                <a:cs typeface="Microsoft Sans Serif" panose="020B0604020202020204" pitchFamily="34" charset="0"/>
              </a:rPr>
              <a:t>come proteggere i nostri dispositivi.</a:t>
            </a:r>
            <a:endParaRPr lang="ko-KR" altLang="en-US" sz="2800" b="1" dirty="0">
              <a:cs typeface="Microsoft Sans Serif" panose="020B0604020202020204" pitchFamily="34" charset="0"/>
            </a:endParaRPr>
          </a:p>
        </p:txBody>
      </p:sp>
      <p:sp>
        <p:nvSpPr>
          <p:cNvPr id="8" name="TextBox 8">
            <a:extLst>
              <a:ext uri="{FF2B5EF4-FFF2-40B4-BE49-F238E27FC236}">
                <a16:creationId xmlns:a16="http://schemas.microsoft.com/office/drawing/2014/main" xmlns="" id="{1A2E00AF-6E3C-0F63-38C7-6706B382F33D}"/>
              </a:ext>
            </a:extLst>
          </p:cNvPr>
          <p:cNvSpPr txBox="1"/>
          <p:nvPr/>
        </p:nvSpPr>
        <p:spPr>
          <a:xfrm>
            <a:off x="9649798" y="3415115"/>
            <a:ext cx="7195458" cy="728392"/>
          </a:xfrm>
          <a:prstGeom prst="rect">
            <a:avLst/>
          </a:prstGeom>
          <a:noFill/>
        </p:spPr>
        <p:txBody>
          <a:bodyPr wrap="square" lIns="108000" rIns="108000" rtlCol="0">
            <a:spAutoFit/>
          </a:bodyPr>
          <a:lstStyle/>
          <a:p>
            <a:pPr rtl="0">
              <a:spcBef>
                <a:spcPts val="0"/>
              </a:spcBef>
              <a:spcAft>
                <a:spcPts val="0"/>
              </a:spcAft>
            </a:pPr>
            <a:r>
              <a:rPr lang="it" sz="2000" b="0" i="0" u="none" strike="noStrike" dirty="0">
                <a:solidFill>
                  <a:srgbClr val="000000"/>
                </a:solidFill>
                <a:effectLst/>
                <a:latin typeface="Calibri" panose="020F0502020204030204" pitchFamily="34" charset="0"/>
              </a:rPr>
              <a:t>Competenza Entrecomp coinvolta: </a:t>
            </a:r>
            <a:r>
              <a:rPr lang="it" sz="2000" b="1" i="0" u="none" strike="noStrike" dirty="0">
                <a:solidFill>
                  <a:srgbClr val="9900CC"/>
                </a:solidFill>
                <a:effectLst/>
                <a:latin typeface="Calibri" panose="020F0502020204030204" pitchFamily="34" charset="0"/>
              </a:rPr>
              <a:t>Idee &amp; Opportunità-&gt;Creatività </a:t>
            </a:r>
            <a:r>
              <a:rPr lang="it" sz="2000" b="0" i="0" u="none" strike="noStrike" dirty="0">
                <a:solidFill>
                  <a:srgbClr val="000000"/>
                </a:solidFill>
                <a:effectLst/>
                <a:latin typeface="Calibri" panose="020F0502020204030204" pitchFamily="34" charset="0"/>
              </a:rPr>
              <a:t>+ Competenza DigComp: </a:t>
            </a:r>
            <a:r>
              <a:rPr lang="it" sz="2000" b="1" i="0" u="none" strike="noStrike" dirty="0">
                <a:solidFill>
                  <a:srgbClr val="9900CC"/>
                </a:solidFill>
                <a:effectLst/>
                <a:latin typeface="Calibri" panose="020F0502020204030204" pitchFamily="34" charset="0"/>
              </a:rPr>
              <a:t>Creazione di Contenuti Digitali</a:t>
            </a:r>
          </a:p>
        </p:txBody>
      </p:sp>
      <p:sp>
        <p:nvSpPr>
          <p:cNvPr id="36" name="TextBox 8">
            <a:extLst>
              <a:ext uri="{FF2B5EF4-FFF2-40B4-BE49-F238E27FC236}">
                <a16:creationId xmlns:a16="http://schemas.microsoft.com/office/drawing/2014/main" xmlns="" id="{E35502F8-AECC-5066-42CC-94296A831354}"/>
              </a:ext>
            </a:extLst>
          </p:cNvPr>
          <p:cNvSpPr txBox="1"/>
          <p:nvPr/>
        </p:nvSpPr>
        <p:spPr>
          <a:xfrm>
            <a:off x="9280972" y="4610408"/>
            <a:ext cx="6934200" cy="1015663"/>
          </a:xfrm>
          <a:prstGeom prst="rect">
            <a:avLst/>
          </a:prstGeom>
          <a:noFill/>
        </p:spPr>
        <p:txBody>
          <a:bodyPr wrap="square" lIns="108000" rIns="108000" rtlCol="0">
            <a:spAutoFit/>
          </a:bodyPr>
          <a:lstStyle/>
          <a:p>
            <a:pPr rtl="0">
              <a:spcBef>
                <a:spcPts val="0"/>
              </a:spcBef>
              <a:spcAft>
                <a:spcPts val="0"/>
              </a:spcAft>
            </a:pPr>
            <a:r>
              <a:rPr lang="it" sz="2000" b="0" i="0" u="none" strike="noStrike" dirty="0">
                <a:solidFill>
                  <a:srgbClr val="000000"/>
                </a:solidFill>
                <a:effectLst/>
                <a:latin typeface="Calibri" panose="020F0502020204030204" pitchFamily="34" charset="0"/>
              </a:rPr>
              <a:t>Competenza Entrecomp coinvolta: </a:t>
            </a:r>
            <a:r>
              <a:rPr lang="it" sz="2000" b="1" i="0" u="none" strike="noStrike" dirty="0">
                <a:solidFill>
                  <a:srgbClr val="9900CC"/>
                </a:solidFill>
                <a:effectLst/>
                <a:latin typeface="Calibri" panose="020F0502020204030204" pitchFamily="34" charset="0"/>
              </a:rPr>
              <a:t>Into action-&gt;Pianificazione e gestione </a:t>
            </a:r>
            <a:r>
              <a:rPr lang="it" sz="2000" b="0" i="0" u="none" strike="noStrike" dirty="0">
                <a:solidFill>
                  <a:srgbClr val="000000"/>
                </a:solidFill>
                <a:effectLst/>
                <a:latin typeface="Calibri" panose="020F0502020204030204" pitchFamily="34" charset="0"/>
              </a:rPr>
              <a:t>+ Competenza DigComp: </a:t>
            </a:r>
            <a:r>
              <a:rPr lang="it" sz="2000" b="1" i="0" u="none" strike="noStrike" dirty="0">
                <a:solidFill>
                  <a:srgbClr val="9900CC"/>
                </a:solidFill>
                <a:effectLst/>
                <a:latin typeface="Calibri" panose="020F0502020204030204" pitchFamily="34" charset="0"/>
              </a:rPr>
              <a:t>Alfabetizzazione su informazioni e dati/Comunicazione e collaborazione</a:t>
            </a:r>
          </a:p>
        </p:txBody>
      </p:sp>
      <p:sp>
        <p:nvSpPr>
          <p:cNvPr id="38" name="TextBox 8">
            <a:extLst>
              <a:ext uri="{FF2B5EF4-FFF2-40B4-BE49-F238E27FC236}">
                <a16:creationId xmlns:a16="http://schemas.microsoft.com/office/drawing/2014/main" xmlns="" id="{760B8FB5-B1A3-27DE-C2B0-B3F4070FAE39}"/>
              </a:ext>
            </a:extLst>
          </p:cNvPr>
          <p:cNvSpPr txBox="1"/>
          <p:nvPr/>
        </p:nvSpPr>
        <p:spPr>
          <a:xfrm>
            <a:off x="8243250" y="5909888"/>
            <a:ext cx="6934200" cy="1015663"/>
          </a:xfrm>
          <a:prstGeom prst="rect">
            <a:avLst/>
          </a:prstGeom>
          <a:noFill/>
        </p:spPr>
        <p:txBody>
          <a:bodyPr wrap="square" lIns="108000" rIns="108000" rtlCol="0">
            <a:spAutoFit/>
          </a:bodyPr>
          <a:lstStyle/>
          <a:p>
            <a:pPr rtl="0">
              <a:spcBef>
                <a:spcPts val="0"/>
              </a:spcBef>
              <a:spcAft>
                <a:spcPts val="0"/>
              </a:spcAft>
            </a:pPr>
            <a:r>
              <a:rPr lang="it" sz="2000" b="0" i="0" u="none" strike="noStrike" dirty="0">
                <a:solidFill>
                  <a:srgbClr val="000000"/>
                </a:solidFill>
                <a:effectLst/>
                <a:latin typeface="Calibri" panose="020F0502020204030204" pitchFamily="34" charset="0"/>
              </a:rPr>
              <a:t>Competenza Entrecomp coinvolta: </a:t>
            </a:r>
            <a:r>
              <a:rPr lang="it" sz="2000" b="1" i="0" u="none" strike="noStrike" dirty="0">
                <a:solidFill>
                  <a:srgbClr val="9900CC"/>
                </a:solidFill>
                <a:effectLst/>
                <a:latin typeface="Calibri" panose="020F0502020204030204" pitchFamily="34" charset="0"/>
              </a:rPr>
              <a:t>Risorse-&gt;Mobilizzazione delle risorse </a:t>
            </a:r>
            <a:r>
              <a:rPr lang="it" sz="2000" b="0" i="0" u="none" strike="noStrike" dirty="0">
                <a:solidFill>
                  <a:srgbClr val="000000"/>
                </a:solidFill>
                <a:effectLst/>
                <a:latin typeface="Calibri" panose="020F0502020204030204" pitchFamily="34" charset="0"/>
              </a:rPr>
              <a:t>+ Competenza DigComp: </a:t>
            </a:r>
            <a:r>
              <a:rPr lang="it" sz="2000" b="1" i="0" u="none" strike="noStrike" dirty="0">
                <a:solidFill>
                  <a:srgbClr val="9900CC"/>
                </a:solidFill>
                <a:effectLst/>
                <a:latin typeface="Calibri" panose="020F0502020204030204" pitchFamily="34" charset="0"/>
              </a:rPr>
              <a:t>Alfabetizzazione su informazioni e dati/Comunicazione e collaborazione</a:t>
            </a:r>
          </a:p>
        </p:txBody>
      </p:sp>
      <p:sp>
        <p:nvSpPr>
          <p:cNvPr id="39" name="TextBox 8">
            <a:extLst>
              <a:ext uri="{FF2B5EF4-FFF2-40B4-BE49-F238E27FC236}">
                <a16:creationId xmlns:a16="http://schemas.microsoft.com/office/drawing/2014/main" xmlns="" id="{418F0CB4-8FD2-CB3D-D37E-3B04C0C0619F}"/>
              </a:ext>
            </a:extLst>
          </p:cNvPr>
          <p:cNvSpPr txBox="1"/>
          <p:nvPr/>
        </p:nvSpPr>
        <p:spPr>
          <a:xfrm>
            <a:off x="9101551" y="7412724"/>
            <a:ext cx="6934200" cy="1015663"/>
          </a:xfrm>
          <a:prstGeom prst="rect">
            <a:avLst/>
          </a:prstGeom>
          <a:noFill/>
        </p:spPr>
        <p:txBody>
          <a:bodyPr wrap="square" lIns="108000" rIns="108000" rtlCol="0">
            <a:spAutoFit/>
          </a:bodyPr>
          <a:lstStyle/>
          <a:p>
            <a:pPr rtl="0">
              <a:spcBef>
                <a:spcPts val="0"/>
              </a:spcBef>
              <a:spcAft>
                <a:spcPts val="0"/>
              </a:spcAft>
            </a:pPr>
            <a:r>
              <a:rPr lang="it" sz="2000" b="0" i="0" u="none" strike="noStrike" dirty="0">
                <a:solidFill>
                  <a:srgbClr val="000000"/>
                </a:solidFill>
                <a:effectLst/>
                <a:latin typeface="Calibri" panose="020F0502020204030204" pitchFamily="34" charset="0"/>
              </a:rPr>
              <a:t>Competenza Entrecomp coinvolta: </a:t>
            </a:r>
            <a:r>
              <a:rPr lang="it" sz="2000" b="1" i="0" u="none" strike="noStrike" dirty="0">
                <a:solidFill>
                  <a:srgbClr val="9900CC"/>
                </a:solidFill>
                <a:effectLst/>
                <a:latin typeface="Calibri" panose="020F0502020204030204" pitchFamily="34" charset="0"/>
              </a:rPr>
              <a:t>Into action-&gt;Fronteggiare ambiguità, incertezza, rischio/Risorse: Autoconsapevolezza e autoefficacia </a:t>
            </a:r>
            <a:r>
              <a:rPr lang="it" sz="2000" b="0" i="0" u="none" strike="noStrike" dirty="0">
                <a:solidFill>
                  <a:srgbClr val="000000"/>
                </a:solidFill>
                <a:effectLst/>
                <a:latin typeface="Calibri" panose="020F0502020204030204" pitchFamily="34" charset="0"/>
              </a:rPr>
              <a:t>+ Competenza DigComp: </a:t>
            </a:r>
            <a:r>
              <a:rPr lang="it" sz="2000" b="1" i="0" u="none" strike="noStrike" dirty="0">
                <a:solidFill>
                  <a:srgbClr val="9900CC"/>
                </a:solidFill>
                <a:effectLst/>
                <a:latin typeface="Calibri" panose="020F0502020204030204" pitchFamily="34" charset="0"/>
              </a:rPr>
              <a:t>Sicurezza</a:t>
            </a:r>
          </a:p>
        </p:txBody>
      </p:sp>
      <p:cxnSp>
        <p:nvCxnSpPr>
          <p:cNvPr id="43" name="Conector recto de flecha 42">
            <a:extLst>
              <a:ext uri="{FF2B5EF4-FFF2-40B4-BE49-F238E27FC236}">
                <a16:creationId xmlns:a16="http://schemas.microsoft.com/office/drawing/2014/main" xmlns="" id="{39E62859-F69D-2644-02A8-66914B31EFDB}"/>
              </a:ext>
            </a:extLst>
          </p:cNvPr>
          <p:cNvCxnSpPr/>
          <p:nvPr/>
        </p:nvCxnSpPr>
        <p:spPr>
          <a:xfrm>
            <a:off x="8634204" y="3924300"/>
            <a:ext cx="781523" cy="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Rectángulo 47">
            <a:extLst>
              <a:ext uri="{FF2B5EF4-FFF2-40B4-BE49-F238E27FC236}">
                <a16:creationId xmlns:a16="http://schemas.microsoft.com/office/drawing/2014/main" xmlns="" id="{C7A04E02-B14A-16EA-B0A3-13D790BFDF81}"/>
              </a:ext>
            </a:extLst>
          </p:cNvPr>
          <p:cNvSpPr/>
          <p:nvPr/>
        </p:nvSpPr>
        <p:spPr>
          <a:xfrm>
            <a:off x="9677400" y="3366101"/>
            <a:ext cx="6934200" cy="88217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ángulo 48">
            <a:extLst>
              <a:ext uri="{FF2B5EF4-FFF2-40B4-BE49-F238E27FC236}">
                <a16:creationId xmlns:a16="http://schemas.microsoft.com/office/drawing/2014/main" xmlns="" id="{170F0FF3-B01E-A1CE-D67B-FCD78C4FF87A}"/>
              </a:ext>
            </a:extLst>
          </p:cNvPr>
          <p:cNvSpPr/>
          <p:nvPr/>
        </p:nvSpPr>
        <p:spPr>
          <a:xfrm>
            <a:off x="9280972" y="4562915"/>
            <a:ext cx="6934200" cy="106649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ángulo 49">
            <a:extLst>
              <a:ext uri="{FF2B5EF4-FFF2-40B4-BE49-F238E27FC236}">
                <a16:creationId xmlns:a16="http://schemas.microsoft.com/office/drawing/2014/main" xmlns="" id="{A3E5DAC5-A3DD-85D6-5BD0-1DF441A3FBD5}"/>
              </a:ext>
            </a:extLst>
          </p:cNvPr>
          <p:cNvSpPr/>
          <p:nvPr/>
        </p:nvSpPr>
        <p:spPr>
          <a:xfrm>
            <a:off x="8066606" y="5905808"/>
            <a:ext cx="6934200" cy="106649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ángulo 50">
            <a:extLst>
              <a:ext uri="{FF2B5EF4-FFF2-40B4-BE49-F238E27FC236}">
                <a16:creationId xmlns:a16="http://schemas.microsoft.com/office/drawing/2014/main" xmlns="" id="{0CC47F23-E290-5CBE-244C-F00AF178E7BD}"/>
              </a:ext>
            </a:extLst>
          </p:cNvPr>
          <p:cNvSpPr/>
          <p:nvPr/>
        </p:nvSpPr>
        <p:spPr>
          <a:xfrm>
            <a:off x="8932857" y="7353300"/>
            <a:ext cx="7102894" cy="127984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2" name="Conector recto de flecha 51">
            <a:extLst>
              <a:ext uri="{FF2B5EF4-FFF2-40B4-BE49-F238E27FC236}">
                <a16:creationId xmlns:a16="http://schemas.microsoft.com/office/drawing/2014/main" xmlns="" id="{A5AA818F-A427-8545-9B47-6FF42E375059}"/>
              </a:ext>
            </a:extLst>
          </p:cNvPr>
          <p:cNvCxnSpPr/>
          <p:nvPr/>
        </p:nvCxnSpPr>
        <p:spPr>
          <a:xfrm>
            <a:off x="8305800" y="5219700"/>
            <a:ext cx="781523" cy="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ector recto de flecha 52">
            <a:extLst>
              <a:ext uri="{FF2B5EF4-FFF2-40B4-BE49-F238E27FC236}">
                <a16:creationId xmlns:a16="http://schemas.microsoft.com/office/drawing/2014/main" xmlns="" id="{3A748B6F-B8F4-3A63-A0C4-BF3DFDB0DDEA}"/>
              </a:ext>
            </a:extLst>
          </p:cNvPr>
          <p:cNvCxnSpPr/>
          <p:nvPr/>
        </p:nvCxnSpPr>
        <p:spPr>
          <a:xfrm>
            <a:off x="7047418" y="6098773"/>
            <a:ext cx="781523" cy="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Conector recto de flecha 54">
            <a:extLst>
              <a:ext uri="{FF2B5EF4-FFF2-40B4-BE49-F238E27FC236}">
                <a16:creationId xmlns:a16="http://schemas.microsoft.com/office/drawing/2014/main" xmlns="" id="{261A7104-A83A-BE93-E580-F8C8138D4EB8}"/>
              </a:ext>
            </a:extLst>
          </p:cNvPr>
          <p:cNvCxnSpPr>
            <a:cxnSpLocks/>
          </p:cNvCxnSpPr>
          <p:nvPr/>
        </p:nvCxnSpPr>
        <p:spPr>
          <a:xfrm flipV="1">
            <a:off x="7828941" y="8303597"/>
            <a:ext cx="829848" cy="8808"/>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Conector recto de flecha 60">
            <a:extLst>
              <a:ext uri="{FF2B5EF4-FFF2-40B4-BE49-F238E27FC236}">
                <a16:creationId xmlns:a16="http://schemas.microsoft.com/office/drawing/2014/main" xmlns="" id="{9695E8F6-0E3B-9A7D-1494-2129D09C18F6}"/>
              </a:ext>
            </a:extLst>
          </p:cNvPr>
          <p:cNvCxnSpPr>
            <a:cxnSpLocks/>
          </p:cNvCxnSpPr>
          <p:nvPr/>
        </p:nvCxnSpPr>
        <p:spPr>
          <a:xfrm>
            <a:off x="7047418" y="7535349"/>
            <a:ext cx="1556868" cy="125384"/>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it" sz="4000" b="1" dirty="0">
                <a:solidFill>
                  <a:srgbClr val="660066"/>
                </a:solidFill>
                <a:latin typeface="+mj-lt"/>
                <a:ea typeface="Microsoft Sans Serif" panose="020B0604020202020204" pitchFamily="34" charset="0"/>
                <a:cs typeface="Microsoft Sans Serif" panose="020B0604020202020204" pitchFamily="34" charset="0"/>
              </a:rPr>
              <a:t>Unità 3: impara a risolvere i problemi di sicurezza informatica della tua azienda digitale</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xmlns="" id="{5A106F95-60F9-F825-002E-6D9A992BA8E9}"/>
              </a:ext>
            </a:extLst>
          </p:cNvPr>
          <p:cNvSpPr txBox="1"/>
          <p:nvPr/>
        </p:nvSpPr>
        <p:spPr>
          <a:xfrm>
            <a:off x="1521929" y="4076700"/>
            <a:ext cx="15244141" cy="5693866"/>
          </a:xfrm>
          <a:prstGeom prst="rect">
            <a:avLst/>
          </a:prstGeom>
          <a:noFill/>
        </p:spPr>
        <p:txBody>
          <a:bodyPr wrap="square" rtlCol="0">
            <a:spAutoFit/>
          </a:bodyPr>
          <a:lstStyle/>
          <a:p>
            <a:pPr marL="514350" indent="-514350">
              <a:buFont typeface="+mj-lt"/>
              <a:buAutoNum type="arabicPeriod" startAt="4"/>
              <a:defRPr/>
            </a:pPr>
            <a:r>
              <a:rPr lang="it" sz="2800" b="1" dirty="0">
                <a:effectLst/>
                <a:latin typeface="+mj-lt"/>
              </a:rPr>
              <a:t>Mantieni aggiornati il tuo antivirus e le diverse </a:t>
            </a:r>
            <a:r>
              <a:rPr lang="it" sz="2800" b="1" dirty="0" smtClean="0">
                <a:effectLst/>
                <a:latin typeface="+mj-lt"/>
              </a:rPr>
              <a:t>app</a:t>
            </a:r>
            <a:r>
              <a:rPr lang="it" sz="2800" dirty="0" smtClean="0">
                <a:effectLst/>
                <a:latin typeface="+mj-lt"/>
              </a:rPr>
              <a:t>. </a:t>
            </a:r>
            <a:r>
              <a:rPr lang="it" sz="2800" dirty="0">
                <a:effectLst/>
                <a:latin typeface="+mj-lt"/>
              </a:rPr>
              <a:t>Il mondo tecnologico è in continua evoluzione e il crimine informatico non è da meno. Per garantire la nostra sicurezza dobbiamo mantenere aggiornato il nostro software: questo è </a:t>
            </a:r>
            <a:r>
              <a:rPr lang="it" sz="2800" dirty="0" smtClean="0">
                <a:effectLst/>
                <a:latin typeface="+mj-lt"/>
              </a:rPr>
              <a:t>l’unico </a:t>
            </a:r>
            <a:r>
              <a:rPr lang="it" sz="2800" dirty="0">
                <a:effectLst/>
                <a:latin typeface="+mj-lt"/>
              </a:rPr>
              <a:t>modo per bloccare nuove </a:t>
            </a:r>
            <a:r>
              <a:rPr lang="it" sz="2800" dirty="0" smtClean="0">
                <a:effectLst/>
                <a:latin typeface="+mj-lt"/>
              </a:rPr>
              <a:t>minacce</a:t>
            </a:r>
            <a:r>
              <a:rPr lang="it" altLang="es-ES" sz="2800" dirty="0" smtClean="0">
                <a:latin typeface="+mj-lt"/>
                <a:ea typeface="Microsoft Sans Serif" panose="020B0604020202020204" pitchFamily="34" charset="0"/>
                <a:cs typeface="Microsoft Sans Serif" panose="020B0604020202020204" pitchFamily="34" charset="0"/>
              </a:rPr>
              <a:t>.</a:t>
            </a:r>
            <a:endParaRPr lang="it" altLang="es-ES" sz="2800" dirty="0">
              <a:latin typeface="+mj-lt"/>
              <a:ea typeface="Microsoft Sans Serif" panose="020B0604020202020204" pitchFamily="34" charset="0"/>
              <a:cs typeface="Microsoft Sans Serif" panose="020B0604020202020204" pitchFamily="34" charset="0"/>
            </a:endParaRPr>
          </a:p>
          <a:p>
            <a:pPr marL="514350" indent="-514350">
              <a:buFont typeface="+mj-lt"/>
              <a:buAutoNum type="arabicPeriod" startAt="4"/>
              <a:defRPr/>
            </a:pPr>
            <a:r>
              <a:rPr lang="it" sz="2800" b="1" dirty="0">
                <a:effectLst/>
                <a:latin typeface="+mj-lt"/>
              </a:rPr>
              <a:t>Cripta i tuoi </a:t>
            </a:r>
            <a:r>
              <a:rPr lang="it" sz="2800" b="1" dirty="0" smtClean="0">
                <a:effectLst/>
                <a:latin typeface="+mj-lt"/>
              </a:rPr>
              <a:t>dati</a:t>
            </a:r>
            <a:r>
              <a:rPr lang="it" sz="2800" dirty="0" smtClean="0">
                <a:effectLst/>
                <a:latin typeface="+mj-lt"/>
              </a:rPr>
              <a:t>. </a:t>
            </a:r>
            <a:r>
              <a:rPr lang="it" sz="2800" dirty="0">
                <a:effectLst/>
                <a:latin typeface="+mj-lt"/>
              </a:rPr>
              <a:t>Consiste nel convertire il testo normale in testo cifrato (illeggibile). Mantieni al sicuro le tue informazioni riservate crittografando i tuoi dati, in modo che solo coloro che dispongono della chiave corretta possano </a:t>
            </a:r>
            <a:r>
              <a:rPr lang="it" sz="2800" dirty="0" smtClean="0">
                <a:effectLst/>
                <a:latin typeface="+mj-lt"/>
              </a:rPr>
              <a:t>decrittografarl </a:t>
            </a:r>
            <a:r>
              <a:rPr lang="it" sz="2800" dirty="0">
                <a:effectLst/>
                <a:latin typeface="+mj-lt"/>
                <a:ea typeface="Microsoft Sans Serif" panose="020B0604020202020204" pitchFamily="34" charset="0"/>
                <a:cs typeface="Microsoft Sans Serif" panose="020B0604020202020204" pitchFamily="34" charset="0"/>
              </a:rPr>
              <a:t>.</a:t>
            </a:r>
          </a:p>
          <a:p>
            <a:pPr marL="514350" indent="-514350">
              <a:buFont typeface="+mj-lt"/>
              <a:buAutoNum type="arabicPeriod" startAt="4"/>
              <a:defRPr/>
            </a:pPr>
            <a:r>
              <a:rPr lang="it" sz="2800" b="1" dirty="0">
                <a:effectLst/>
                <a:latin typeface="+mj-lt"/>
              </a:rPr>
              <a:t>Crea password </a:t>
            </a:r>
            <a:r>
              <a:rPr lang="it" sz="2800" b="1" dirty="0" smtClean="0">
                <a:effectLst/>
                <a:latin typeface="+mj-lt"/>
              </a:rPr>
              <a:t>sicure</a:t>
            </a:r>
            <a:r>
              <a:rPr lang="it" sz="2800" dirty="0" smtClean="0">
                <a:effectLst/>
                <a:latin typeface="+mj-lt"/>
              </a:rPr>
              <a:t>. </a:t>
            </a:r>
            <a:r>
              <a:rPr lang="it" sz="2800" dirty="0">
                <a:effectLst/>
                <a:latin typeface="+mj-lt"/>
              </a:rPr>
              <a:t>Le password sicure non includono informazioni personali e hanno più di 8 caratteri che includono lettere maiuscole, minuscole, numeri e caratteri speciali. Usa password diverse su piattaforme diverse per evitare di perderle tutte in caso di hackeraggio. La maggior parte delle piattaforme offre </a:t>
            </a:r>
            <a:r>
              <a:rPr lang="it" sz="2800" dirty="0" smtClean="0">
                <a:effectLst/>
                <a:latin typeface="+mj-lt"/>
              </a:rPr>
              <a:t>l’accesso </a:t>
            </a:r>
            <a:r>
              <a:rPr lang="it" sz="2800" dirty="0">
                <a:effectLst/>
                <a:latin typeface="+mj-lt"/>
              </a:rPr>
              <a:t>in due passaggi (che offre una maggiore sicurezza), </a:t>
            </a:r>
            <a:r>
              <a:rPr lang="it" sz="2800" dirty="0" smtClean="0">
                <a:effectLst/>
                <a:latin typeface="+mj-lt"/>
              </a:rPr>
              <a:t>nonchè </a:t>
            </a:r>
            <a:r>
              <a:rPr lang="it" sz="2800" dirty="0">
                <a:effectLst/>
                <a:latin typeface="+mj-lt"/>
              </a:rPr>
              <a:t>metodi di recupero della password in caso di dimenticanza </a:t>
            </a:r>
            <a:r>
              <a:rPr lang="it" sz="2800" dirty="0">
                <a:latin typeface="+mj-lt"/>
                <a:ea typeface="Microsoft Sans Serif" panose="020B0604020202020204" pitchFamily="34" charset="0"/>
                <a:cs typeface="Microsoft Sans Serif" panose="020B0604020202020204" pitchFamily="34" charset="0"/>
              </a:rPr>
              <a:t>.</a:t>
            </a:r>
          </a:p>
          <a:p>
            <a:pPr marL="514350" indent="-514350">
              <a:buFont typeface="+mj-lt"/>
              <a:buAutoNum type="arabicPeriod" startAt="4"/>
              <a:defRPr/>
            </a:pPr>
            <a:endParaRPr lang="en-US" altLang="es-ES" sz="2800" dirty="0">
              <a:latin typeface="+mj-lt"/>
              <a:ea typeface="Microsoft Sans Serif" panose="020B0604020202020204" pitchFamily="34" charset="0"/>
              <a:cs typeface="Microsoft Sans Serif" panose="020B0604020202020204" pitchFamily="34" charset="0"/>
            </a:endParaRPr>
          </a:p>
          <a:p>
            <a:pPr>
              <a:defRPr/>
            </a:pPr>
            <a:endParaRPr lang="en-US" altLang="es-ES" sz="2800"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xmlns=""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it" sz="2800" b="1" dirty="0">
                <a:solidFill>
                  <a:srgbClr val="660066"/>
                </a:solidFill>
                <a:latin typeface="+mj-lt"/>
                <a:ea typeface="Microsoft Sans Serif" panose="020B0604020202020204" pitchFamily="34" charset="0"/>
                <a:cs typeface="Microsoft Sans Serif" panose="020B0604020202020204" pitchFamily="34" charset="0"/>
              </a:rPr>
              <a:t>Sezione 2: Suggerimenti per la sicurezza informatica</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268912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6D763D43-ECF3-50E5-340D-A6700D5A823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53" t="6499" r="3200" b="6870"/>
          <a:stretch/>
        </p:blipFill>
        <p:spPr>
          <a:xfrm>
            <a:off x="11322751" y="5905500"/>
            <a:ext cx="4878680" cy="2999166"/>
          </a:xfrm>
          <a:prstGeom prst="rect">
            <a:avLst/>
          </a:prstGeom>
        </p:spPr>
      </p:pic>
      <p:sp>
        <p:nvSpPr>
          <p:cNvPr id="6" name="CuadroTexto 5">
            <a:extLst>
              <a:ext uri="{FF2B5EF4-FFF2-40B4-BE49-F238E27FC236}">
                <a16:creationId xmlns:a16="http://schemas.microsoft.com/office/drawing/2014/main" xmlns=""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it" sz="4000" b="1" dirty="0">
                <a:solidFill>
                  <a:srgbClr val="660066"/>
                </a:solidFill>
                <a:latin typeface="+mj-lt"/>
                <a:ea typeface="Microsoft Sans Serif" panose="020B0604020202020204" pitchFamily="34" charset="0"/>
                <a:cs typeface="Microsoft Sans Serif" panose="020B0604020202020204" pitchFamily="34" charset="0"/>
              </a:rPr>
              <a:t>Unità 3: </a:t>
            </a:r>
            <a:r>
              <a:rPr lang="it" sz="4000" b="1" dirty="0" smtClean="0">
                <a:solidFill>
                  <a:srgbClr val="660066"/>
                </a:solidFill>
                <a:latin typeface="+mj-lt"/>
                <a:ea typeface="Microsoft Sans Serif" panose="020B0604020202020204" pitchFamily="34" charset="0"/>
                <a:cs typeface="Microsoft Sans Serif" panose="020B0604020202020204" pitchFamily="34" charset="0"/>
              </a:rPr>
              <a:t>Impara </a:t>
            </a:r>
            <a:r>
              <a:rPr lang="it" sz="4000" b="1" dirty="0">
                <a:solidFill>
                  <a:srgbClr val="660066"/>
                </a:solidFill>
                <a:latin typeface="+mj-lt"/>
                <a:ea typeface="Microsoft Sans Serif" panose="020B0604020202020204" pitchFamily="34" charset="0"/>
                <a:cs typeface="Microsoft Sans Serif" panose="020B0604020202020204" pitchFamily="34" charset="0"/>
              </a:rPr>
              <a:t>a risolvere i problemi di sicurezza informatica della tua azienda digitale</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xmlns="" id="{5A106F95-60F9-F825-002E-6D9A992BA8E9}"/>
              </a:ext>
            </a:extLst>
          </p:cNvPr>
          <p:cNvSpPr txBox="1"/>
          <p:nvPr/>
        </p:nvSpPr>
        <p:spPr>
          <a:xfrm>
            <a:off x="1447800" y="4250085"/>
            <a:ext cx="8610600" cy="3539430"/>
          </a:xfrm>
          <a:prstGeom prst="rect">
            <a:avLst/>
          </a:prstGeom>
          <a:noFill/>
        </p:spPr>
        <p:txBody>
          <a:bodyPr wrap="square" rtlCol="0">
            <a:spAutoFit/>
          </a:bodyPr>
          <a:lstStyle/>
          <a:p>
            <a:pPr marL="514350" indent="-514350">
              <a:buFont typeface="+mj-lt"/>
              <a:buAutoNum type="arabicPeriod" startAt="7"/>
              <a:defRPr/>
            </a:pPr>
            <a:r>
              <a:rPr lang="it" sz="2800" b="1" dirty="0">
                <a:effectLst/>
                <a:latin typeface="+mj-lt"/>
              </a:rPr>
              <a:t>Esci quando finisci di utilizzare le tue piattaforme. </a:t>
            </a:r>
            <a:r>
              <a:rPr lang="it" sz="2800" dirty="0">
                <a:effectLst/>
                <a:latin typeface="+mj-lt"/>
              </a:rPr>
              <a:t>Ciò garantirà la tua sicurezza in caso di furto fisico o </a:t>
            </a:r>
            <a:r>
              <a:rPr lang="it" sz="2800" dirty="0" smtClean="0">
                <a:effectLst/>
                <a:latin typeface="+mj-lt"/>
              </a:rPr>
              <a:t>hacking</a:t>
            </a:r>
            <a:r>
              <a:rPr lang="it" altLang="es-ES" sz="2800" dirty="0" smtClean="0">
                <a:latin typeface="+mj-lt"/>
                <a:ea typeface="Microsoft Sans Serif" panose="020B0604020202020204" pitchFamily="34" charset="0"/>
                <a:cs typeface="Microsoft Sans Serif" panose="020B0604020202020204" pitchFamily="34" charset="0"/>
              </a:rPr>
              <a:t>.</a:t>
            </a:r>
            <a:endParaRPr lang="it" altLang="es-ES" sz="2800" dirty="0">
              <a:latin typeface="+mj-lt"/>
              <a:ea typeface="Microsoft Sans Serif" panose="020B0604020202020204" pitchFamily="34" charset="0"/>
              <a:cs typeface="Microsoft Sans Serif" panose="020B0604020202020204" pitchFamily="34" charset="0"/>
            </a:endParaRPr>
          </a:p>
          <a:p>
            <a:pPr marL="514350" indent="-514350">
              <a:buFont typeface="+mj-lt"/>
              <a:buAutoNum type="arabicPeriod" startAt="7"/>
              <a:defRPr/>
            </a:pPr>
            <a:endParaRPr lang="en-US" altLang="es-ES" sz="2800" b="1" dirty="0">
              <a:latin typeface="+mj-lt"/>
              <a:ea typeface="Microsoft Sans Serif" panose="020B0604020202020204" pitchFamily="34" charset="0"/>
              <a:cs typeface="Microsoft Sans Serif" panose="020B0604020202020204" pitchFamily="34" charset="0"/>
            </a:endParaRPr>
          </a:p>
          <a:p>
            <a:pPr marL="514350" indent="-514350">
              <a:buFont typeface="+mj-lt"/>
              <a:buAutoNum type="arabicPeriod" startAt="7"/>
              <a:defRPr/>
            </a:pPr>
            <a:r>
              <a:rPr lang="it" sz="2800" b="1" dirty="0">
                <a:effectLst/>
                <a:latin typeface="+mj-lt"/>
              </a:rPr>
              <a:t>Evita di connetterti a reti pubbliche, </a:t>
            </a:r>
            <a:r>
              <a:rPr lang="it" sz="2800" b="1" dirty="0" smtClean="0">
                <a:effectLst/>
                <a:latin typeface="+mj-lt"/>
              </a:rPr>
              <a:t>poichè </a:t>
            </a:r>
            <a:r>
              <a:rPr lang="it" sz="2800" b="1" dirty="0">
                <a:effectLst/>
                <a:latin typeface="+mj-lt"/>
              </a:rPr>
              <a:t>potremmo essere vittime di furto di informazioni. </a:t>
            </a:r>
            <a:r>
              <a:rPr lang="it" sz="2800" dirty="0">
                <a:effectLst/>
                <a:latin typeface="+mj-lt"/>
              </a:rPr>
              <a:t>Disabilita la connessione automatica per evitare che ciò accada senza che tu te ne </a:t>
            </a:r>
            <a:r>
              <a:rPr lang="it" sz="2800" dirty="0" smtClean="0">
                <a:effectLst/>
                <a:latin typeface="+mj-lt"/>
              </a:rPr>
              <a:t>accorga</a:t>
            </a:r>
            <a:r>
              <a:rPr lang="it" altLang="es-ES" sz="2800" dirty="0" smtClean="0">
                <a:latin typeface="+mj-lt"/>
                <a:ea typeface="Microsoft Sans Serif" panose="020B0604020202020204" pitchFamily="34" charset="0"/>
                <a:cs typeface="Microsoft Sans Serif" panose="020B0604020202020204" pitchFamily="34" charset="0"/>
              </a:rPr>
              <a:t>.</a:t>
            </a:r>
            <a:endParaRPr lang="it" altLang="es-ES" sz="2800"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xmlns=""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it" sz="2800" b="1" dirty="0">
                <a:solidFill>
                  <a:srgbClr val="660066"/>
                </a:solidFill>
                <a:latin typeface="+mj-lt"/>
                <a:ea typeface="Microsoft Sans Serif" panose="020B0604020202020204" pitchFamily="34" charset="0"/>
                <a:cs typeface="Microsoft Sans Serif" panose="020B0604020202020204" pitchFamily="34" charset="0"/>
              </a:rPr>
              <a:t>Sezione 2: Suggerimenti per la sicurezza informatica</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pic>
        <p:nvPicPr>
          <p:cNvPr id="4" name="Imagen 3">
            <a:extLst>
              <a:ext uri="{FF2B5EF4-FFF2-40B4-BE49-F238E27FC236}">
                <a16:creationId xmlns:a16="http://schemas.microsoft.com/office/drawing/2014/main" xmlns="" id="{ED499F76-6EAD-DB00-77B1-64EA93702D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2751" y="2865161"/>
            <a:ext cx="1016232" cy="1016232"/>
          </a:xfrm>
          <a:prstGeom prst="rect">
            <a:avLst/>
          </a:prstGeom>
        </p:spPr>
      </p:pic>
      <p:sp>
        <p:nvSpPr>
          <p:cNvPr id="5" name="CuadroTexto 4">
            <a:extLst>
              <a:ext uri="{FF2B5EF4-FFF2-40B4-BE49-F238E27FC236}">
                <a16:creationId xmlns:a16="http://schemas.microsoft.com/office/drawing/2014/main" xmlns="" id="{2C074C3B-18A2-85B2-21A9-2C4FDEA102D4}"/>
              </a:ext>
            </a:extLst>
          </p:cNvPr>
          <p:cNvSpPr txBox="1"/>
          <p:nvPr/>
        </p:nvSpPr>
        <p:spPr>
          <a:xfrm>
            <a:off x="11430000" y="3932453"/>
            <a:ext cx="5334000" cy="1754326"/>
          </a:xfrm>
          <a:prstGeom prst="rect">
            <a:avLst/>
          </a:prstGeom>
          <a:noFill/>
        </p:spPr>
        <p:txBody>
          <a:bodyPr wrap="square" rtlCol="0">
            <a:spAutoFit/>
          </a:bodyPr>
          <a:lstStyle/>
          <a:p>
            <a:pPr>
              <a:defRPr/>
            </a:pPr>
            <a:r>
              <a:rPr lang="it" altLang="es-ES" dirty="0">
                <a:latin typeface="+mj-lt"/>
                <a:ea typeface="Microsoft Sans Serif" panose="020B0604020202020204" pitchFamily="34" charset="0"/>
                <a:cs typeface="Microsoft Sans Serif" panose="020B0604020202020204" pitchFamily="34" charset="0"/>
              </a:rPr>
              <a:t>Pensando alla sicurezza informatica della tua azienda e a tutto ciò che hai appreso in questa unità, </a:t>
            </a:r>
            <a:r>
              <a:rPr lang="it" altLang="es-ES" b="1" dirty="0">
                <a:latin typeface="+mj-lt"/>
                <a:ea typeface="Microsoft Sans Serif" panose="020B0604020202020204" pitchFamily="34" charset="0"/>
                <a:cs typeface="Microsoft Sans Serif" panose="020B0604020202020204" pitchFamily="34" charset="0"/>
              </a:rPr>
              <a:t>menziona quali misure adotteresti per </a:t>
            </a:r>
            <a:r>
              <a:rPr lang="it" altLang="es-ES" b="1" dirty="0" smtClean="0">
                <a:latin typeface="+mj-lt"/>
                <a:ea typeface="Microsoft Sans Serif" panose="020B0604020202020204" pitchFamily="34" charset="0"/>
                <a:cs typeface="Microsoft Sans Serif" panose="020B0604020202020204" pitchFamily="34" charset="0"/>
              </a:rPr>
              <a:t>l’archiviazione </a:t>
            </a:r>
            <a:r>
              <a:rPr lang="it" altLang="es-ES" b="1" dirty="0">
                <a:latin typeface="+mj-lt"/>
                <a:ea typeface="Microsoft Sans Serif" panose="020B0604020202020204" pitchFamily="34" charset="0"/>
                <a:cs typeface="Microsoft Sans Serif" panose="020B0604020202020204" pitchFamily="34" charset="0"/>
              </a:rPr>
              <a:t>delle informazioni della tua azienda e quali minacce ritieni siano le più frequenti che potresti affrontare quotidianamente. Come puoi </a:t>
            </a:r>
            <a:r>
              <a:rPr lang="it" altLang="es-ES" b="1" dirty="0" smtClean="0">
                <a:latin typeface="+mj-lt"/>
                <a:ea typeface="Microsoft Sans Serif" panose="020B0604020202020204" pitchFamily="34" charset="0"/>
                <a:cs typeface="Microsoft Sans Serif" panose="020B0604020202020204" pitchFamily="34" charset="0"/>
              </a:rPr>
              <a:t>prevenirle?</a:t>
            </a:r>
            <a:endParaRPr lang="en-US" altLang="es-ES" b="1" dirty="0">
              <a:latin typeface="+mj-lt"/>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xmlns="" id="{74876C28-D6C2-0E47-E660-CFB34E23F276}"/>
              </a:ext>
            </a:extLst>
          </p:cNvPr>
          <p:cNvSpPr txBox="1"/>
          <p:nvPr/>
        </p:nvSpPr>
        <p:spPr>
          <a:xfrm>
            <a:off x="12301972" y="3218600"/>
            <a:ext cx="2557028" cy="461665"/>
          </a:xfrm>
          <a:prstGeom prst="rect">
            <a:avLst/>
          </a:prstGeom>
          <a:noFill/>
        </p:spPr>
        <p:txBody>
          <a:bodyPr wrap="square">
            <a:spAutoFit/>
          </a:bodyPr>
          <a:lstStyle/>
          <a:p>
            <a:r>
              <a:rPr lang="it" sz="2400" b="1" dirty="0" smtClean="0">
                <a:solidFill>
                  <a:srgbClr val="7030A0"/>
                </a:solidFill>
              </a:rPr>
              <a:t>DATTI DA FARE</a:t>
            </a:r>
            <a:r>
              <a:rPr lang="it" sz="2400" b="1" i="0" u="none" strike="noStrike" dirty="0" smtClean="0">
                <a:solidFill>
                  <a:srgbClr val="7030A0"/>
                </a:solidFill>
                <a:effectLst/>
              </a:rPr>
              <a:t>!</a:t>
            </a:r>
            <a:endParaRPr lang="en-GB" sz="2400" dirty="0"/>
          </a:p>
        </p:txBody>
      </p:sp>
    </p:spTree>
    <p:extLst>
      <p:ext uri="{BB962C8B-B14F-4D97-AF65-F5344CB8AC3E}">
        <p14:creationId xmlns:p14="http://schemas.microsoft.com/office/powerpoint/2010/main" val="3807233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5ED5BF74-22CB-411B-B24F-648218F3A38C}"/>
              </a:ext>
            </a:extLst>
          </p:cNvPr>
          <p:cNvSpPr txBox="1"/>
          <p:nvPr/>
        </p:nvSpPr>
        <p:spPr>
          <a:xfrm>
            <a:off x="1447800" y="1573291"/>
            <a:ext cx="3581400" cy="707886"/>
          </a:xfrm>
          <a:prstGeom prst="rect">
            <a:avLst/>
          </a:prstGeom>
          <a:noFill/>
        </p:spPr>
        <p:txBody>
          <a:bodyPr wrap="square" rtlCol="0">
            <a:spAutoFit/>
          </a:bodyPr>
          <a:lstStyle/>
          <a:p>
            <a:r>
              <a:rPr lang="it" sz="4000" b="1" dirty="0" smtClean="0">
                <a:solidFill>
                  <a:srgbClr val="660066"/>
                </a:solidFill>
                <a:latin typeface="+mj-lt"/>
                <a:ea typeface="Microsoft Sans Serif" panose="020B0604020202020204" pitchFamily="34" charset="0"/>
                <a:cs typeface="Microsoft Sans Serif" panose="020B0604020202020204" pitchFamily="34" charset="0"/>
              </a:rPr>
              <a:t>Riassumendo</a:t>
            </a:r>
            <a:endParaRPr lang="it"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xmlns="" id="{3C357393-DEA7-C6A2-387E-C00C2B8E46C7}"/>
              </a:ext>
            </a:extLst>
          </p:cNvPr>
          <p:cNvSpPr txBox="1"/>
          <p:nvPr/>
        </p:nvSpPr>
        <p:spPr>
          <a:xfrm>
            <a:off x="2417231" y="3055213"/>
            <a:ext cx="4288369" cy="523220"/>
          </a:xfrm>
          <a:prstGeom prst="rect">
            <a:avLst/>
          </a:prstGeom>
          <a:noFill/>
        </p:spPr>
        <p:txBody>
          <a:bodyPr wrap="square">
            <a:spAutoFit/>
          </a:bodyPr>
          <a:lstStyle/>
          <a:p>
            <a:r>
              <a:rPr lang="it" altLang="ko-KR" sz="2800" b="1" dirty="0">
                <a:latin typeface="+mj-lt"/>
                <a:ea typeface="Microsoft Sans Serif" panose="020B0604020202020204" pitchFamily="34" charset="0"/>
                <a:cs typeface="Microsoft Sans Serif" panose="020B0604020202020204" pitchFamily="34" charset="0"/>
              </a:rPr>
              <a:t>Creazione sito web</a:t>
            </a:r>
          </a:p>
        </p:txBody>
      </p:sp>
      <p:sp>
        <p:nvSpPr>
          <p:cNvPr id="5" name="TextBox 10">
            <a:extLst>
              <a:ext uri="{FF2B5EF4-FFF2-40B4-BE49-F238E27FC236}">
                <a16:creationId xmlns:a16="http://schemas.microsoft.com/office/drawing/2014/main" xmlns="" id="{A47394E2-E6F7-9437-A91E-97F92F8C7377}"/>
              </a:ext>
            </a:extLst>
          </p:cNvPr>
          <p:cNvSpPr txBox="1"/>
          <p:nvPr/>
        </p:nvSpPr>
        <p:spPr>
          <a:xfrm>
            <a:off x="2426445" y="3588577"/>
            <a:ext cx="2286001" cy="120032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it" altLang="ko-KR" sz="2400" dirty="0">
                <a:latin typeface="+mj-lt"/>
                <a:ea typeface="Microsoft Sans Serif" panose="020B0604020202020204" pitchFamily="34" charset="0"/>
                <a:cs typeface="Microsoft Sans Serif" panose="020B0604020202020204" pitchFamily="34" charset="0"/>
              </a:rPr>
              <a:t>Usabilità</a:t>
            </a:r>
          </a:p>
          <a:p>
            <a:r>
              <a:rPr lang="it" altLang="ko-KR" sz="2400" dirty="0">
                <a:latin typeface="+mj-lt"/>
                <a:ea typeface="Microsoft Sans Serif" panose="020B0604020202020204" pitchFamily="34" charset="0"/>
                <a:cs typeface="Microsoft Sans Serif" panose="020B0604020202020204" pitchFamily="34" charset="0"/>
              </a:rPr>
              <a:t>Accessibilità</a:t>
            </a:r>
          </a:p>
          <a:p>
            <a:r>
              <a:rPr lang="it" altLang="ko-KR" sz="2400" dirty="0">
                <a:latin typeface="+mj-lt"/>
                <a:ea typeface="Microsoft Sans Serif" panose="020B0604020202020204" pitchFamily="34" charset="0"/>
                <a:cs typeface="Microsoft Sans Serif" panose="020B0604020202020204" pitchFamily="34" charset="0"/>
              </a:rPr>
              <a:t>Attraente</a:t>
            </a:r>
          </a:p>
        </p:txBody>
      </p:sp>
      <p:sp>
        <p:nvSpPr>
          <p:cNvPr id="7" name="CuadroTexto 6">
            <a:extLst>
              <a:ext uri="{FF2B5EF4-FFF2-40B4-BE49-F238E27FC236}">
                <a16:creationId xmlns:a16="http://schemas.microsoft.com/office/drawing/2014/main" xmlns="" id="{6BD6A5FD-DB86-2F6B-8FD5-EF209CE0FE7F}"/>
              </a:ext>
            </a:extLst>
          </p:cNvPr>
          <p:cNvSpPr txBox="1"/>
          <p:nvPr/>
        </p:nvSpPr>
        <p:spPr>
          <a:xfrm>
            <a:off x="2285999" y="5443824"/>
            <a:ext cx="2743201" cy="954107"/>
          </a:xfrm>
          <a:prstGeom prst="rect">
            <a:avLst/>
          </a:prstGeom>
          <a:noFill/>
        </p:spPr>
        <p:txBody>
          <a:bodyPr wrap="square">
            <a:spAutoFit/>
          </a:bodyPr>
          <a:lstStyle/>
          <a:p>
            <a:r>
              <a:rPr lang="it" altLang="ko-KR" sz="2800" b="1" dirty="0">
                <a:latin typeface="+mj-lt"/>
                <a:ea typeface="Microsoft Sans Serif" panose="020B0604020202020204" pitchFamily="34" charset="0"/>
                <a:cs typeface="Microsoft Sans Serif" panose="020B0604020202020204" pitchFamily="34" charset="0"/>
              </a:rPr>
              <a:t>Strumenti ICT per la creazione di siti web</a:t>
            </a:r>
            <a:endParaRPr lang="ko-KR" altLang="en-US" sz="2800" b="1" dirty="0">
              <a:latin typeface="+mj-lt"/>
              <a:cs typeface="Microsoft Sans Serif" panose="020B0604020202020204" pitchFamily="34" charset="0"/>
            </a:endParaRPr>
          </a:p>
        </p:txBody>
      </p:sp>
      <p:sp>
        <p:nvSpPr>
          <p:cNvPr id="8" name="TextBox 10">
            <a:extLst>
              <a:ext uri="{FF2B5EF4-FFF2-40B4-BE49-F238E27FC236}">
                <a16:creationId xmlns:a16="http://schemas.microsoft.com/office/drawing/2014/main" xmlns="" id="{7DCBD73E-08FE-1BD6-E61E-9F8EF73D8484}"/>
              </a:ext>
            </a:extLst>
          </p:cNvPr>
          <p:cNvSpPr txBox="1"/>
          <p:nvPr/>
        </p:nvSpPr>
        <p:spPr>
          <a:xfrm>
            <a:off x="2417231" y="6741080"/>
            <a:ext cx="2286001" cy="193899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it" altLang="ko-KR" sz="2400" dirty="0">
                <a:latin typeface="+mj-lt"/>
                <a:ea typeface="Microsoft Sans Serif" panose="020B0604020202020204" pitchFamily="34" charset="0"/>
                <a:cs typeface="Microsoft Sans Serif" panose="020B0604020202020204" pitchFamily="34" charset="0"/>
              </a:rPr>
              <a:t>wordpress</a:t>
            </a:r>
          </a:p>
          <a:p>
            <a:r>
              <a:rPr lang="it" altLang="ko-KR" sz="2400" dirty="0" err="1">
                <a:latin typeface="+mj-lt"/>
                <a:ea typeface="Microsoft Sans Serif" panose="020B0604020202020204" pitchFamily="34" charset="0"/>
                <a:cs typeface="Microsoft Sans Serif" panose="020B0604020202020204" pitchFamily="34" charset="0"/>
              </a:rPr>
              <a:t>Wix</a:t>
            </a:r>
            <a:endParaRPr lang="en-US" altLang="ko-KR" sz="2400" dirty="0">
              <a:latin typeface="+mj-lt"/>
              <a:ea typeface="Microsoft Sans Serif" panose="020B0604020202020204" pitchFamily="34" charset="0"/>
              <a:cs typeface="Microsoft Sans Serif" panose="020B0604020202020204" pitchFamily="34" charset="0"/>
            </a:endParaRPr>
          </a:p>
          <a:p>
            <a:r>
              <a:rPr lang="it" altLang="ko-KR" sz="2400" dirty="0" err="1">
                <a:latin typeface="+mj-lt"/>
                <a:ea typeface="Microsoft Sans Serif" panose="020B0604020202020204" pitchFamily="34" charset="0"/>
                <a:cs typeface="Microsoft Sans Serif" panose="020B0604020202020204" pitchFamily="34" charset="0"/>
              </a:rPr>
              <a:t>Squarespace</a:t>
            </a:r>
            <a:endParaRPr lang="en-US" altLang="ko-KR" sz="2400" dirty="0">
              <a:latin typeface="+mj-lt"/>
              <a:ea typeface="Microsoft Sans Serif" panose="020B0604020202020204" pitchFamily="34" charset="0"/>
              <a:cs typeface="Microsoft Sans Serif" panose="020B0604020202020204" pitchFamily="34" charset="0"/>
            </a:endParaRPr>
          </a:p>
          <a:p>
            <a:r>
              <a:rPr lang="it" altLang="ko-KR" sz="2400" dirty="0">
                <a:latin typeface="+mj-lt"/>
                <a:ea typeface="Microsoft Sans Serif" panose="020B0604020202020204" pitchFamily="34" charset="0"/>
                <a:cs typeface="Microsoft Sans Serif" panose="020B0604020202020204" pitchFamily="34" charset="0"/>
              </a:rPr>
              <a:t>Joomla!</a:t>
            </a:r>
          </a:p>
          <a:p>
            <a:endParaRPr lang="ko-KR" altLang="en-US" sz="2400" dirty="0">
              <a:latin typeface="+mj-lt"/>
              <a:cs typeface="Microsoft Sans Serif" panose="020B0604020202020204" pitchFamily="34" charset="0"/>
            </a:endParaRPr>
          </a:p>
        </p:txBody>
      </p:sp>
      <p:sp>
        <p:nvSpPr>
          <p:cNvPr id="10" name="CuadroTexto 9">
            <a:extLst>
              <a:ext uri="{FF2B5EF4-FFF2-40B4-BE49-F238E27FC236}">
                <a16:creationId xmlns:a16="http://schemas.microsoft.com/office/drawing/2014/main" xmlns="" id="{D98EC897-4108-538C-0545-7CD48DF8D55C}"/>
              </a:ext>
            </a:extLst>
          </p:cNvPr>
          <p:cNvSpPr txBox="1"/>
          <p:nvPr/>
        </p:nvSpPr>
        <p:spPr>
          <a:xfrm>
            <a:off x="13334998" y="2781300"/>
            <a:ext cx="2743201" cy="523220"/>
          </a:xfrm>
          <a:prstGeom prst="rect">
            <a:avLst/>
          </a:prstGeom>
          <a:noFill/>
        </p:spPr>
        <p:txBody>
          <a:bodyPr wrap="square">
            <a:spAutoFit/>
          </a:bodyPr>
          <a:lstStyle/>
          <a:p>
            <a:r>
              <a:rPr lang="it" altLang="ko-KR" sz="2800" b="1" dirty="0">
                <a:latin typeface="+mj-lt"/>
                <a:ea typeface="Microsoft Sans Serif" panose="020B0604020202020204" pitchFamily="34" charset="0"/>
                <a:cs typeface="Microsoft Sans Serif" panose="020B0604020202020204" pitchFamily="34" charset="0"/>
              </a:rPr>
              <a:t>Social media</a:t>
            </a:r>
            <a:endParaRPr lang="ko-KR" altLang="en-US" sz="2800" b="1" dirty="0">
              <a:latin typeface="+mj-lt"/>
              <a:cs typeface="Microsoft Sans Serif" panose="020B0604020202020204" pitchFamily="34" charset="0"/>
            </a:endParaRPr>
          </a:p>
        </p:txBody>
      </p:sp>
      <p:sp>
        <p:nvSpPr>
          <p:cNvPr id="11" name="TextBox 10">
            <a:extLst>
              <a:ext uri="{FF2B5EF4-FFF2-40B4-BE49-F238E27FC236}">
                <a16:creationId xmlns:a16="http://schemas.microsoft.com/office/drawing/2014/main" xmlns="" id="{F1FC14C4-262B-CFC5-F368-E28B96CC6756}"/>
              </a:ext>
            </a:extLst>
          </p:cNvPr>
          <p:cNvSpPr txBox="1"/>
          <p:nvPr/>
        </p:nvSpPr>
        <p:spPr>
          <a:xfrm>
            <a:off x="13344491" y="3358051"/>
            <a:ext cx="2997428" cy="3416320"/>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it" altLang="ko-KR" sz="2400" dirty="0">
                <a:latin typeface="+mj-lt"/>
                <a:ea typeface="Microsoft Sans Serif" panose="020B0604020202020204" pitchFamily="34" charset="0"/>
                <a:cs typeface="Microsoft Sans Serif" panose="020B0604020202020204" pitchFamily="34" charset="0"/>
              </a:rPr>
              <a:t>Facebook</a:t>
            </a:r>
          </a:p>
          <a:p>
            <a:r>
              <a:rPr lang="it" altLang="ko-KR" sz="2400" dirty="0">
                <a:latin typeface="+mj-lt"/>
                <a:ea typeface="Microsoft Sans Serif" panose="020B0604020202020204" pitchFamily="34" charset="0"/>
                <a:cs typeface="Microsoft Sans Serif" panose="020B0604020202020204" pitchFamily="34" charset="0"/>
              </a:rPr>
              <a:t>Instagram</a:t>
            </a:r>
          </a:p>
          <a:p>
            <a:r>
              <a:rPr lang="it" altLang="ko-KR" sz="2400" dirty="0">
                <a:latin typeface="+mj-lt"/>
                <a:ea typeface="Microsoft Sans Serif" panose="020B0604020202020204" pitchFamily="34" charset="0"/>
                <a:cs typeface="Microsoft Sans Serif" panose="020B0604020202020204" pitchFamily="34" charset="0"/>
              </a:rPr>
              <a:t>Youtube</a:t>
            </a:r>
          </a:p>
          <a:p>
            <a:r>
              <a:rPr lang="it" altLang="ko-KR" sz="2400" dirty="0">
                <a:latin typeface="+mj-lt"/>
                <a:ea typeface="Microsoft Sans Serif" panose="020B0604020202020204" pitchFamily="34" charset="0"/>
                <a:cs typeface="Microsoft Sans Serif" panose="020B0604020202020204" pitchFamily="34" charset="0"/>
              </a:rPr>
              <a:t>Pinterest</a:t>
            </a:r>
          </a:p>
          <a:p>
            <a:r>
              <a:rPr lang="it" altLang="ko-KR" sz="2400" dirty="0">
                <a:latin typeface="+mj-lt"/>
                <a:ea typeface="Microsoft Sans Serif" panose="020B0604020202020204" pitchFamily="34" charset="0"/>
                <a:cs typeface="Microsoft Sans Serif" panose="020B0604020202020204" pitchFamily="34" charset="0"/>
              </a:rPr>
              <a:t>Tic toc</a:t>
            </a:r>
          </a:p>
          <a:p>
            <a:r>
              <a:rPr lang="it" altLang="ko-KR" sz="2400" dirty="0">
                <a:latin typeface="+mj-lt"/>
                <a:ea typeface="Microsoft Sans Serif" panose="020B0604020202020204" pitchFamily="34" charset="0"/>
                <a:cs typeface="Microsoft Sans Serif" panose="020B0604020202020204" pitchFamily="34" charset="0"/>
              </a:rPr>
              <a:t>Linkedin</a:t>
            </a:r>
          </a:p>
          <a:p>
            <a:r>
              <a:rPr lang="it" altLang="ko-KR" sz="2400" dirty="0">
                <a:latin typeface="+mj-lt"/>
                <a:ea typeface="Microsoft Sans Serif" panose="020B0604020202020204" pitchFamily="34" charset="0"/>
                <a:cs typeface="Microsoft Sans Serif" panose="020B0604020202020204" pitchFamily="34" charset="0"/>
              </a:rPr>
              <a:t>Strategie di social networking</a:t>
            </a:r>
          </a:p>
          <a:p>
            <a:endParaRPr lang="ko-KR" altLang="en-US" sz="2400" dirty="0">
              <a:latin typeface="+mj-lt"/>
              <a:cs typeface="Microsoft Sans Serif" panose="020B0604020202020204" pitchFamily="34" charset="0"/>
            </a:endParaRPr>
          </a:p>
        </p:txBody>
      </p:sp>
      <p:sp>
        <p:nvSpPr>
          <p:cNvPr id="13" name="CuadroTexto 12">
            <a:extLst>
              <a:ext uri="{FF2B5EF4-FFF2-40B4-BE49-F238E27FC236}">
                <a16:creationId xmlns:a16="http://schemas.microsoft.com/office/drawing/2014/main" xmlns="" id="{88CDCD3A-3651-DA36-A870-BD08006C8C91}"/>
              </a:ext>
            </a:extLst>
          </p:cNvPr>
          <p:cNvSpPr txBox="1"/>
          <p:nvPr/>
        </p:nvSpPr>
        <p:spPr>
          <a:xfrm>
            <a:off x="13334999" y="6827902"/>
            <a:ext cx="2743201" cy="523220"/>
          </a:xfrm>
          <a:prstGeom prst="rect">
            <a:avLst/>
          </a:prstGeom>
          <a:noFill/>
        </p:spPr>
        <p:txBody>
          <a:bodyPr wrap="square">
            <a:spAutoFit/>
          </a:bodyPr>
          <a:lstStyle/>
          <a:p>
            <a:r>
              <a:rPr lang="it" altLang="ko-KR" sz="2800" b="1" dirty="0">
                <a:latin typeface="+mj-lt"/>
                <a:ea typeface="Microsoft Sans Serif" panose="020B0604020202020204" pitchFamily="34" charset="0"/>
                <a:cs typeface="Microsoft Sans Serif" panose="020B0604020202020204" pitchFamily="34" charset="0"/>
              </a:rPr>
              <a:t>Sicurezza informatica</a:t>
            </a:r>
            <a:endParaRPr lang="ko-KR" altLang="en-US" sz="2800" b="1" dirty="0">
              <a:latin typeface="+mj-lt"/>
              <a:cs typeface="Microsoft Sans Serif" panose="020B0604020202020204" pitchFamily="34" charset="0"/>
            </a:endParaRPr>
          </a:p>
        </p:txBody>
      </p:sp>
      <p:sp>
        <p:nvSpPr>
          <p:cNvPr id="14" name="TextBox 10">
            <a:extLst>
              <a:ext uri="{FF2B5EF4-FFF2-40B4-BE49-F238E27FC236}">
                <a16:creationId xmlns:a16="http://schemas.microsoft.com/office/drawing/2014/main" xmlns="" id="{BE22D3DF-9016-ADFE-B491-A981D3CF8358}"/>
              </a:ext>
            </a:extLst>
          </p:cNvPr>
          <p:cNvSpPr txBox="1"/>
          <p:nvPr/>
        </p:nvSpPr>
        <p:spPr>
          <a:xfrm>
            <a:off x="13334998" y="7672476"/>
            <a:ext cx="2286001" cy="120032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it" altLang="ko-KR" sz="2400" dirty="0">
                <a:latin typeface="+mj-lt"/>
                <a:ea typeface="Microsoft Sans Serif" panose="020B0604020202020204" pitchFamily="34" charset="0"/>
                <a:cs typeface="Microsoft Sans Serif" panose="020B0604020202020204" pitchFamily="34" charset="0"/>
              </a:rPr>
              <a:t>Rischi</a:t>
            </a:r>
          </a:p>
          <a:p>
            <a:r>
              <a:rPr lang="it" altLang="ko-KR" sz="2400" dirty="0">
                <a:latin typeface="+mj-lt"/>
                <a:ea typeface="Microsoft Sans Serif" panose="020B0604020202020204" pitchFamily="34" charset="0"/>
                <a:cs typeface="Microsoft Sans Serif" panose="020B0604020202020204" pitchFamily="34" charset="0"/>
              </a:rPr>
              <a:t>Suggerimenti</a:t>
            </a:r>
          </a:p>
          <a:p>
            <a:endParaRPr lang="ko-KR" altLang="en-US" sz="2400" dirty="0">
              <a:latin typeface="+mj-lt"/>
              <a:cs typeface="Microsoft Sans Serif" panose="020B0604020202020204" pitchFamily="34" charset="0"/>
            </a:endParaRPr>
          </a:p>
        </p:txBody>
      </p:sp>
      <p:sp>
        <p:nvSpPr>
          <p:cNvPr id="16" name="Triángulo isósceles 15">
            <a:extLst>
              <a:ext uri="{FF2B5EF4-FFF2-40B4-BE49-F238E27FC236}">
                <a16:creationId xmlns:a16="http://schemas.microsoft.com/office/drawing/2014/main" xmlns="" id="{D3DF233F-C9D5-07D3-B9FA-D0507C580ABB}"/>
              </a:ext>
            </a:extLst>
          </p:cNvPr>
          <p:cNvSpPr/>
          <p:nvPr/>
        </p:nvSpPr>
        <p:spPr>
          <a:xfrm rot="5400000">
            <a:off x="1561069" y="3018028"/>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Triángulo isósceles 17">
            <a:extLst>
              <a:ext uri="{FF2B5EF4-FFF2-40B4-BE49-F238E27FC236}">
                <a16:creationId xmlns:a16="http://schemas.microsoft.com/office/drawing/2014/main" xmlns="" id="{F52CA71C-0E53-7AE2-9CC9-35EB8C36D23B}"/>
              </a:ext>
            </a:extLst>
          </p:cNvPr>
          <p:cNvSpPr/>
          <p:nvPr/>
        </p:nvSpPr>
        <p:spPr>
          <a:xfrm rot="5400000">
            <a:off x="1561069" y="5532628"/>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Triángulo isósceles 18">
            <a:extLst>
              <a:ext uri="{FF2B5EF4-FFF2-40B4-BE49-F238E27FC236}">
                <a16:creationId xmlns:a16="http://schemas.microsoft.com/office/drawing/2014/main" xmlns="" id="{07DC3458-E501-F0EF-1987-3E8ECCB3F0D1}"/>
              </a:ext>
            </a:extLst>
          </p:cNvPr>
          <p:cNvSpPr/>
          <p:nvPr/>
        </p:nvSpPr>
        <p:spPr>
          <a:xfrm rot="5400000">
            <a:off x="12463044" y="2713228"/>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Triángulo isósceles 19">
            <a:extLst>
              <a:ext uri="{FF2B5EF4-FFF2-40B4-BE49-F238E27FC236}">
                <a16:creationId xmlns:a16="http://schemas.microsoft.com/office/drawing/2014/main" xmlns="" id="{6B0D1341-5B29-D855-15DF-48B49DE99576}"/>
              </a:ext>
            </a:extLst>
          </p:cNvPr>
          <p:cNvSpPr/>
          <p:nvPr/>
        </p:nvSpPr>
        <p:spPr>
          <a:xfrm rot="5400000">
            <a:off x="12463044" y="6751828"/>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1" name="Imagen 20">
            <a:extLst>
              <a:ext uri="{FF2B5EF4-FFF2-40B4-BE49-F238E27FC236}">
                <a16:creationId xmlns:a16="http://schemas.microsoft.com/office/drawing/2014/main" xmlns="" id="{5B9CFBE5-30AE-663B-4CD5-9A73C94937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1200" y="3330299"/>
            <a:ext cx="5439602" cy="3626401"/>
          </a:xfrm>
          <a:prstGeom prst="rect">
            <a:avLst/>
          </a:prstGeom>
        </p:spPr>
      </p:pic>
    </p:spTree>
    <p:extLst>
      <p:ext uri="{BB962C8B-B14F-4D97-AF65-F5344CB8AC3E}">
        <p14:creationId xmlns:p14="http://schemas.microsoft.com/office/powerpoint/2010/main" val="29309647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1028700" y="9258300"/>
            <a:ext cx="3198719" cy="702057"/>
          </a:xfrm>
          <a:prstGeom prst="rect">
            <a:avLst/>
          </a:prstGeom>
        </p:spPr>
      </p:pic>
      <p:sp>
        <p:nvSpPr>
          <p:cNvPr id="5" name="CuadroTexto 4">
            <a:extLst>
              <a:ext uri="{FF2B5EF4-FFF2-40B4-BE49-F238E27FC236}">
                <a16:creationId xmlns:a16="http://schemas.microsoft.com/office/drawing/2014/main" xmlns="" id="{126AE934-4F65-46EF-99D6-B757BE2961B1}"/>
              </a:ext>
            </a:extLst>
          </p:cNvPr>
          <p:cNvSpPr txBox="1"/>
          <p:nvPr/>
        </p:nvSpPr>
        <p:spPr>
          <a:xfrm>
            <a:off x="4343400" y="4457700"/>
            <a:ext cx="9144000"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 sz="8000" b="1" spc="-114" dirty="0" smtClean="0">
                <a:solidFill>
                  <a:srgbClr val="660066"/>
                </a:solidFill>
                <a:latin typeface="+mj-lt"/>
                <a:ea typeface="Microsoft Sans Serif" panose="020B0604020202020204" pitchFamily="34" charset="0"/>
                <a:cs typeface="Microsoft Sans Serif" panose="020B0604020202020204" pitchFamily="34" charset="0"/>
              </a:rPr>
              <a:t>Grazie!</a:t>
            </a:r>
            <a:endParaRPr kumimoji="0" lang="pt-BR" sz="8000" b="1" i="0" u="none" strike="noStrike" kern="1200" cap="none" spc="0" normalizeH="0" baseline="0" noProof="0" dirty="0">
              <a:ln>
                <a:noFill/>
              </a:ln>
              <a:solidFill>
                <a:srgbClr val="660066"/>
              </a:solidFill>
              <a:effectLst/>
              <a:uLnTx/>
              <a:uFillTx/>
              <a:latin typeface="+mj-lt"/>
              <a:ea typeface="Microsoft Sans Serif" panose="020B0604020202020204" pitchFamily="34" charset="0"/>
              <a:cs typeface="Microsoft Sans Serif" panose="020B0604020202020204" pitchFamily="34" charset="0"/>
            </a:endParaRPr>
          </a:p>
        </p:txBody>
      </p:sp>
      <p:sp>
        <p:nvSpPr>
          <p:cNvPr id="6" name="object 5">
            <a:extLst>
              <a:ext uri="{FF2B5EF4-FFF2-40B4-BE49-F238E27FC236}">
                <a16:creationId xmlns:a16="http://schemas.microsoft.com/office/drawing/2014/main" xmlns="" id="{289DF507-DEC6-4F81-8770-7AA8C4AE43EE}"/>
              </a:ext>
            </a:extLst>
          </p:cNvPr>
          <p:cNvSpPr txBox="1"/>
          <p:nvPr/>
        </p:nvSpPr>
        <p:spPr>
          <a:xfrm>
            <a:off x="8153400" y="5981700"/>
            <a:ext cx="1981200" cy="381515"/>
          </a:xfrm>
          <a:prstGeom prst="rect">
            <a:avLst/>
          </a:prstGeom>
        </p:spPr>
        <p:txBody>
          <a:bodyPr vert="horz" wrap="square" lIns="0" tIns="12065" rIns="0" bIns="0" rtlCol="0">
            <a:spAutoFit/>
          </a:bodyPr>
          <a:lstStyle/>
          <a:p>
            <a:pPr marL="12700">
              <a:lnSpc>
                <a:spcPct val="100000"/>
              </a:lnSpc>
              <a:spcBef>
                <a:spcPts val="95"/>
              </a:spcBef>
            </a:pPr>
            <a:r>
              <a:rPr sz="2400" spc="40" dirty="0">
                <a:latin typeface="+mj-lt"/>
                <a:cs typeface="Microsoft Sans Serif"/>
              </a:rPr>
              <a:t>d </a:t>
            </a:r>
            <a:r>
              <a:rPr sz="2400" spc="-40" dirty="0">
                <a:latin typeface="+mj-lt"/>
                <a:cs typeface="Microsoft Sans Serif"/>
              </a:rPr>
              <a:t>ew </a:t>
            </a:r>
            <a:r>
              <a:rPr sz="2400" spc="40" dirty="0">
                <a:latin typeface="+mj-lt"/>
                <a:cs typeface="Microsoft Sans Serif"/>
              </a:rPr>
              <a:t>p </a:t>
            </a:r>
            <a:r>
              <a:rPr sz="2400" spc="-75" dirty="0">
                <a:latin typeface="+mj-lt"/>
                <a:cs typeface="Microsoft Sans Serif"/>
              </a:rPr>
              <a:t>r </a:t>
            </a:r>
            <a:r>
              <a:rPr sz="2400" spc="-25" dirty="0">
                <a:latin typeface="+mj-lt"/>
                <a:cs typeface="Microsoft Sans Serif"/>
              </a:rPr>
              <a:t>o </a:t>
            </a:r>
            <a:r>
              <a:rPr sz="2400" spc="20" dirty="0">
                <a:latin typeface="+mj-lt"/>
                <a:cs typeface="Microsoft Sans Serif"/>
              </a:rPr>
              <a:t>j </a:t>
            </a:r>
            <a:r>
              <a:rPr sz="2400" spc="-40" dirty="0">
                <a:latin typeface="+mj-lt"/>
                <a:cs typeface="Microsoft Sans Serif"/>
              </a:rPr>
              <a:t>e </a:t>
            </a:r>
            <a:r>
              <a:rPr sz="2400" spc="65" dirty="0">
                <a:latin typeface="+mj-lt"/>
                <a:cs typeface="Microsoft Sans Serif"/>
              </a:rPr>
              <a:t>c </a:t>
            </a:r>
            <a:r>
              <a:rPr sz="2400" spc="165" dirty="0">
                <a:latin typeface="+mj-lt"/>
                <a:cs typeface="Microsoft Sans Serif"/>
              </a:rPr>
              <a:t>t </a:t>
            </a:r>
            <a:r>
              <a:rPr sz="2400" spc="-40" dirty="0">
                <a:latin typeface="+mj-lt"/>
                <a:cs typeface="Microsoft Sans Serif"/>
              </a:rPr>
              <a:t>.e </a:t>
            </a:r>
            <a:r>
              <a:rPr sz="2400" spc="-155" dirty="0">
                <a:latin typeface="+mj-lt"/>
                <a:cs typeface="Microsoft Sans Serif"/>
              </a:rPr>
              <a:t>u </a:t>
            </a:r>
            <a:endParaRPr sz="2400" dirty="0">
              <a:latin typeface="+mj-lt"/>
              <a:cs typeface="Microsoft Sans Serif"/>
            </a:endParaRPr>
          </a:p>
        </p:txBody>
      </p:sp>
    </p:spTree>
    <p:extLst>
      <p:ext uri="{BB962C8B-B14F-4D97-AF65-F5344CB8AC3E}">
        <p14:creationId xmlns:p14="http://schemas.microsoft.com/office/powerpoint/2010/main" val="1862354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4BAF1E23-EBF9-C733-6D23-13E5F408D10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53" t="6499" r="3200" b="6870"/>
          <a:stretch/>
        </p:blipFill>
        <p:spPr>
          <a:xfrm>
            <a:off x="12954000" y="3334820"/>
            <a:ext cx="4193261" cy="2577804"/>
          </a:xfrm>
          <a:prstGeom prst="rect">
            <a:avLst/>
          </a:prstGeom>
        </p:spPr>
      </p:pic>
      <p:sp>
        <p:nvSpPr>
          <p:cNvPr id="4" name="CuadroTexto 3">
            <a:extLst>
              <a:ext uri="{FF2B5EF4-FFF2-40B4-BE49-F238E27FC236}">
                <a16:creationId xmlns:a16="http://schemas.microsoft.com/office/drawing/2014/main" xmlns="" id="{3DDEA31C-5BED-12AA-018D-6C4C96A266D2}"/>
              </a:ext>
            </a:extLst>
          </p:cNvPr>
          <p:cNvSpPr txBox="1"/>
          <p:nvPr/>
        </p:nvSpPr>
        <p:spPr>
          <a:xfrm>
            <a:off x="1738740" y="1395828"/>
            <a:ext cx="10986659" cy="1938992"/>
          </a:xfrm>
          <a:prstGeom prst="rect">
            <a:avLst/>
          </a:prstGeom>
          <a:noFill/>
        </p:spPr>
        <p:txBody>
          <a:bodyPr wrap="square" rtlCol="0">
            <a:spAutoFit/>
          </a:bodyPr>
          <a:lstStyle/>
          <a:p>
            <a:r>
              <a:rPr lang="it" sz="4000" b="1" dirty="0">
                <a:solidFill>
                  <a:srgbClr val="660066"/>
                </a:solidFill>
                <a:ea typeface="Microsoft Sans Serif" panose="020B0604020202020204" pitchFamily="34" charset="0"/>
                <a:cs typeface="Microsoft Sans Serif" panose="020B0604020202020204" pitchFamily="34" charset="0"/>
              </a:rPr>
              <a:t>Indice</a:t>
            </a:r>
          </a:p>
          <a:p>
            <a:endParaRPr lang="en-GB" sz="4000" b="1" dirty="0">
              <a:solidFill>
                <a:srgbClr val="660066"/>
              </a:solidFill>
              <a:ea typeface="Microsoft Sans Serif" panose="020B0604020202020204" pitchFamily="34" charset="0"/>
              <a:cs typeface="Microsoft Sans Serif" panose="020B0604020202020204" pitchFamily="34" charset="0"/>
            </a:endParaRPr>
          </a:p>
          <a:p>
            <a:r>
              <a:rPr lang="it" sz="4000" b="1" dirty="0">
                <a:solidFill>
                  <a:srgbClr val="660066"/>
                </a:solidFill>
                <a:ea typeface="Microsoft Sans Serif" panose="020B0604020202020204" pitchFamily="34" charset="0"/>
                <a:cs typeface="Microsoft Sans Serif" panose="020B0604020202020204" pitchFamily="34" charset="0"/>
              </a:rPr>
              <a:t>Competenze digitali per l'imprenditoria femminile</a:t>
            </a:r>
          </a:p>
        </p:txBody>
      </p:sp>
      <p:grpSp>
        <p:nvGrpSpPr>
          <p:cNvPr id="5" name="Group 3">
            <a:extLst>
              <a:ext uri="{FF2B5EF4-FFF2-40B4-BE49-F238E27FC236}">
                <a16:creationId xmlns:a16="http://schemas.microsoft.com/office/drawing/2014/main" xmlns="" id="{0EF00279-8988-4510-7C94-7661409581F6}"/>
              </a:ext>
            </a:extLst>
          </p:cNvPr>
          <p:cNvGrpSpPr/>
          <p:nvPr/>
        </p:nvGrpSpPr>
        <p:grpSpPr>
          <a:xfrm>
            <a:off x="2248105" y="3730871"/>
            <a:ext cx="8558916" cy="1348068"/>
            <a:chOff x="6406269" y="1072885"/>
            <a:chExt cx="5139648" cy="1348068"/>
          </a:xfrm>
        </p:grpSpPr>
        <p:sp>
          <p:nvSpPr>
            <p:cNvPr id="6" name="TextBox 7">
              <a:extLst>
                <a:ext uri="{FF2B5EF4-FFF2-40B4-BE49-F238E27FC236}">
                  <a16:creationId xmlns:a16="http://schemas.microsoft.com/office/drawing/2014/main" xmlns="" id="{5A4904F2-4E66-7567-7716-FA248A9DC20A}"/>
                </a:ext>
              </a:extLst>
            </p:cNvPr>
            <p:cNvSpPr txBox="1"/>
            <p:nvPr/>
          </p:nvSpPr>
          <p:spPr>
            <a:xfrm>
              <a:off x="6406269" y="1589956"/>
              <a:ext cx="5124925" cy="830997"/>
            </a:xfrm>
            <a:prstGeom prst="rect">
              <a:avLst/>
            </a:prstGeom>
            <a:noFill/>
          </p:spPr>
          <p:txBody>
            <a:bodyPr wrap="square" rtlCol="0">
              <a:spAutoFit/>
            </a:bodyPr>
            <a:lstStyle/>
            <a:p>
              <a:r>
                <a:rPr lang="it" altLang="ko-KR" sz="2400" dirty="0">
                  <a:ea typeface="Microsoft Sans Serif" panose="020B0604020202020204" pitchFamily="34" charset="0"/>
                  <a:cs typeface="Microsoft Sans Serif" panose="020B0604020202020204" pitchFamily="34" charset="0"/>
                </a:rPr>
                <a:t>Sezione 1: Come progettare il nostro sito web</a:t>
              </a:r>
            </a:p>
            <a:p>
              <a:r>
                <a:rPr lang="it" altLang="ko-KR" sz="2400" dirty="0">
                  <a:ea typeface="Microsoft Sans Serif" panose="020B0604020202020204" pitchFamily="34" charset="0"/>
                  <a:cs typeface="Microsoft Sans Serif" panose="020B0604020202020204" pitchFamily="34" charset="0"/>
                </a:rPr>
                <a:t>Sezione 2: Strumenti ICT per la creazione di siti web</a:t>
              </a:r>
            </a:p>
          </p:txBody>
        </p:sp>
        <p:sp>
          <p:nvSpPr>
            <p:cNvPr id="7" name="TextBox 8">
              <a:extLst>
                <a:ext uri="{FF2B5EF4-FFF2-40B4-BE49-F238E27FC236}">
                  <a16:creationId xmlns:a16="http://schemas.microsoft.com/office/drawing/2014/main" xmlns="" id="{90409601-BF7D-077A-4C5B-E6F15F15972C}"/>
                </a:ext>
              </a:extLst>
            </p:cNvPr>
            <p:cNvSpPr txBox="1"/>
            <p:nvPr/>
          </p:nvSpPr>
          <p:spPr>
            <a:xfrm>
              <a:off x="6420992" y="1072885"/>
              <a:ext cx="5124925" cy="523220"/>
            </a:xfrm>
            <a:prstGeom prst="rect">
              <a:avLst/>
            </a:prstGeom>
            <a:noFill/>
          </p:spPr>
          <p:txBody>
            <a:bodyPr wrap="square" lIns="108000" rIns="108000" rtlCol="0">
              <a:spAutoFit/>
            </a:bodyPr>
            <a:lstStyle/>
            <a:p>
              <a:r>
                <a:rPr lang="it" altLang="ko-KR" sz="2800" b="1" dirty="0">
                  <a:ea typeface="Microsoft Sans Serif" panose="020B0604020202020204" pitchFamily="34" charset="0"/>
                  <a:cs typeface="Microsoft Sans Serif" panose="020B0604020202020204" pitchFamily="34" charset="0"/>
                </a:rPr>
                <a:t>Unità 1: Sviluppa il tuo sito web aziendale con le </a:t>
              </a:r>
              <a:r>
                <a:rPr lang="it" altLang="ko-KR" sz="2800" b="1" dirty="0" smtClean="0">
                  <a:ea typeface="Microsoft Sans Serif" panose="020B0604020202020204" pitchFamily="34" charset="0"/>
                  <a:cs typeface="Microsoft Sans Serif" panose="020B0604020202020204" pitchFamily="34" charset="0"/>
                </a:rPr>
                <a:t>ICT</a:t>
              </a:r>
              <a:endParaRPr lang="ko-KR" altLang="en-US" sz="2800" b="1" dirty="0">
                <a:cs typeface="Microsoft Sans Serif" panose="020B0604020202020204" pitchFamily="34" charset="0"/>
              </a:endParaRPr>
            </a:p>
          </p:txBody>
        </p:sp>
      </p:grpSp>
      <p:grpSp>
        <p:nvGrpSpPr>
          <p:cNvPr id="8" name="Group 3">
            <a:extLst>
              <a:ext uri="{FF2B5EF4-FFF2-40B4-BE49-F238E27FC236}">
                <a16:creationId xmlns:a16="http://schemas.microsoft.com/office/drawing/2014/main" xmlns="" id="{A0140CF0-B322-6758-2F75-397F70775919}"/>
              </a:ext>
            </a:extLst>
          </p:cNvPr>
          <p:cNvGrpSpPr/>
          <p:nvPr/>
        </p:nvGrpSpPr>
        <p:grpSpPr>
          <a:xfrm>
            <a:off x="2232212" y="5199959"/>
            <a:ext cx="11970328" cy="1709138"/>
            <a:chOff x="6418026" y="1241671"/>
            <a:chExt cx="5127893" cy="1709138"/>
          </a:xfrm>
        </p:grpSpPr>
        <p:sp>
          <p:nvSpPr>
            <p:cNvPr id="9" name="TextBox 7">
              <a:extLst>
                <a:ext uri="{FF2B5EF4-FFF2-40B4-BE49-F238E27FC236}">
                  <a16:creationId xmlns:a16="http://schemas.microsoft.com/office/drawing/2014/main" xmlns="" id="{53E73A98-DFBD-EC7B-3C32-2E8804D21B69}"/>
                </a:ext>
              </a:extLst>
            </p:cNvPr>
            <p:cNvSpPr txBox="1"/>
            <p:nvPr/>
          </p:nvSpPr>
          <p:spPr>
            <a:xfrm>
              <a:off x="6420994" y="1750480"/>
              <a:ext cx="5124925" cy="1200329"/>
            </a:xfrm>
            <a:prstGeom prst="rect">
              <a:avLst/>
            </a:prstGeom>
            <a:noFill/>
          </p:spPr>
          <p:txBody>
            <a:bodyPr wrap="square" rtlCol="0">
              <a:spAutoFit/>
            </a:bodyPr>
            <a:lstStyle/>
            <a:p>
              <a:r>
                <a:rPr lang="it" altLang="ko-KR" sz="2400" dirty="0">
                  <a:ea typeface="Microsoft Sans Serif" panose="020B0604020202020204" pitchFamily="34" charset="0"/>
                  <a:cs typeface="Microsoft Sans Serif" panose="020B0604020202020204" pitchFamily="34" charset="0"/>
                </a:rPr>
                <a:t>Sezione 1: Cosa sono i social network e a cosa servono?</a:t>
              </a:r>
            </a:p>
            <a:p>
              <a:r>
                <a:rPr lang="it" altLang="ko-KR" sz="2400" dirty="0">
                  <a:ea typeface="Microsoft Sans Serif" panose="020B0604020202020204" pitchFamily="34" charset="0"/>
                  <a:cs typeface="Microsoft Sans Serif" panose="020B0604020202020204" pitchFamily="34" charset="0"/>
                </a:rPr>
                <a:t>Sezione 2: Principali social network</a:t>
              </a:r>
            </a:p>
            <a:p>
              <a:r>
                <a:rPr lang="it" altLang="ko-KR" sz="2400" dirty="0">
                  <a:ea typeface="Microsoft Sans Serif" panose="020B0604020202020204" pitchFamily="34" charset="0"/>
                  <a:cs typeface="Microsoft Sans Serif" panose="020B0604020202020204" pitchFamily="34" charset="0"/>
                </a:rPr>
                <a:t>Sezione 3: Come promuovere la tua azienda sui social network</a:t>
              </a:r>
            </a:p>
          </p:txBody>
        </p:sp>
        <p:sp>
          <p:nvSpPr>
            <p:cNvPr id="10" name="TextBox 8">
              <a:extLst>
                <a:ext uri="{FF2B5EF4-FFF2-40B4-BE49-F238E27FC236}">
                  <a16:creationId xmlns:a16="http://schemas.microsoft.com/office/drawing/2014/main" xmlns="" id="{6053C06A-B5EE-2A4F-88A8-AFDF1EA3F80F}"/>
                </a:ext>
              </a:extLst>
            </p:cNvPr>
            <p:cNvSpPr txBox="1"/>
            <p:nvPr/>
          </p:nvSpPr>
          <p:spPr>
            <a:xfrm>
              <a:off x="6418026" y="1241671"/>
              <a:ext cx="4854182" cy="523220"/>
            </a:xfrm>
            <a:prstGeom prst="rect">
              <a:avLst/>
            </a:prstGeom>
            <a:noFill/>
          </p:spPr>
          <p:txBody>
            <a:bodyPr wrap="square" lIns="108000" rIns="108000" rtlCol="0">
              <a:spAutoFit/>
            </a:bodyPr>
            <a:lstStyle/>
            <a:p>
              <a:r>
                <a:rPr lang="it" altLang="ko-KR" sz="2800" b="1" dirty="0">
                  <a:ea typeface="Microsoft Sans Serif" panose="020B0604020202020204" pitchFamily="34" charset="0"/>
                  <a:cs typeface="Microsoft Sans Serif" panose="020B0604020202020204" pitchFamily="34" charset="0"/>
                </a:rPr>
                <a:t>Unità 2: Potenzia la presenza digitale della tua azienda sui social network</a:t>
              </a:r>
              <a:endParaRPr lang="ko-KR" altLang="en-US" sz="2800" b="1" dirty="0">
                <a:cs typeface="Microsoft Sans Serif" panose="020B0604020202020204" pitchFamily="34" charset="0"/>
              </a:endParaRPr>
            </a:p>
          </p:txBody>
        </p:sp>
      </p:grpSp>
      <p:grpSp>
        <p:nvGrpSpPr>
          <p:cNvPr id="11" name="Group 3">
            <a:extLst>
              <a:ext uri="{FF2B5EF4-FFF2-40B4-BE49-F238E27FC236}">
                <a16:creationId xmlns:a16="http://schemas.microsoft.com/office/drawing/2014/main" xmlns="" id="{48D1C9A2-96C4-6F04-E06A-967C35B2E99A}"/>
              </a:ext>
            </a:extLst>
          </p:cNvPr>
          <p:cNvGrpSpPr/>
          <p:nvPr/>
        </p:nvGrpSpPr>
        <p:grpSpPr>
          <a:xfrm>
            <a:off x="2232212" y="7074521"/>
            <a:ext cx="13541189" cy="1517901"/>
            <a:chOff x="6234738" y="1076231"/>
            <a:chExt cx="5800825" cy="1517901"/>
          </a:xfrm>
        </p:grpSpPr>
        <p:sp>
          <p:nvSpPr>
            <p:cNvPr id="12" name="TextBox 7">
              <a:extLst>
                <a:ext uri="{FF2B5EF4-FFF2-40B4-BE49-F238E27FC236}">
                  <a16:creationId xmlns:a16="http://schemas.microsoft.com/office/drawing/2014/main" xmlns="" id="{8BFEB443-7B15-FD0E-2F67-BDB53EC4E002}"/>
                </a:ext>
              </a:extLst>
            </p:cNvPr>
            <p:cNvSpPr txBox="1"/>
            <p:nvPr/>
          </p:nvSpPr>
          <p:spPr>
            <a:xfrm>
              <a:off x="6234738" y="1763135"/>
              <a:ext cx="5124925" cy="830997"/>
            </a:xfrm>
            <a:prstGeom prst="rect">
              <a:avLst/>
            </a:prstGeom>
            <a:noFill/>
          </p:spPr>
          <p:txBody>
            <a:bodyPr wrap="square" rtlCol="0">
              <a:spAutoFit/>
            </a:bodyPr>
            <a:lstStyle/>
            <a:p>
              <a:r>
                <a:rPr lang="it" altLang="ko-KR" sz="2400" dirty="0">
                  <a:ea typeface="Microsoft Sans Serif" panose="020B0604020202020204" pitchFamily="34" charset="0"/>
                  <a:cs typeface="Microsoft Sans Serif" panose="020B0604020202020204" pitchFamily="34" charset="0"/>
                </a:rPr>
                <a:t>Sezione 1: Cos'è la sicurezza informatica?</a:t>
              </a:r>
            </a:p>
            <a:p>
              <a:r>
                <a:rPr lang="it" altLang="ko-KR" sz="2400" dirty="0">
                  <a:ea typeface="Microsoft Sans Serif" panose="020B0604020202020204" pitchFamily="34" charset="0"/>
                  <a:cs typeface="Microsoft Sans Serif" panose="020B0604020202020204" pitchFamily="34" charset="0"/>
                </a:rPr>
                <a:t>Sezione 2: Suggerimenti per la sicurezza informatica</a:t>
              </a:r>
            </a:p>
          </p:txBody>
        </p:sp>
        <p:sp>
          <p:nvSpPr>
            <p:cNvPr id="13" name="TextBox 8">
              <a:extLst>
                <a:ext uri="{FF2B5EF4-FFF2-40B4-BE49-F238E27FC236}">
                  <a16:creationId xmlns:a16="http://schemas.microsoft.com/office/drawing/2014/main" xmlns="" id="{9E89EB32-6817-C3AC-649D-55E85C7474E6}"/>
                </a:ext>
              </a:extLst>
            </p:cNvPr>
            <p:cNvSpPr txBox="1"/>
            <p:nvPr/>
          </p:nvSpPr>
          <p:spPr>
            <a:xfrm>
              <a:off x="6252049" y="1076231"/>
              <a:ext cx="5783514" cy="523220"/>
            </a:xfrm>
            <a:prstGeom prst="rect">
              <a:avLst/>
            </a:prstGeom>
            <a:noFill/>
          </p:spPr>
          <p:txBody>
            <a:bodyPr wrap="square" lIns="108000" rIns="108000" rtlCol="0">
              <a:spAutoFit/>
            </a:bodyPr>
            <a:lstStyle/>
            <a:p>
              <a:r>
                <a:rPr lang="it" altLang="ko-KR" sz="2800" b="1" dirty="0">
                  <a:ea typeface="Microsoft Sans Serif" panose="020B0604020202020204" pitchFamily="34" charset="0"/>
                  <a:cs typeface="Microsoft Sans Serif" panose="020B0604020202020204" pitchFamily="34" charset="0"/>
                </a:rPr>
                <a:t>Unità 3: impara a risolvere i problemi di sicurezza informatica della tua azienda digitale</a:t>
              </a:r>
              <a:endParaRPr lang="ko-KR" altLang="en-US" sz="2800" b="1" dirty="0">
                <a:cs typeface="Microsoft Sans Serif" panose="020B0604020202020204" pitchFamily="34" charset="0"/>
              </a:endParaRPr>
            </a:p>
          </p:txBody>
        </p:sp>
      </p:grpSp>
      <p:sp>
        <p:nvSpPr>
          <p:cNvPr id="14" name="Triángulo isósceles 13">
            <a:extLst>
              <a:ext uri="{FF2B5EF4-FFF2-40B4-BE49-F238E27FC236}">
                <a16:creationId xmlns:a16="http://schemas.microsoft.com/office/drawing/2014/main" xmlns="" id="{7D17DC2D-FF9C-9FAF-9967-E6B5AA2B755F}"/>
              </a:ext>
            </a:extLst>
          </p:cNvPr>
          <p:cNvSpPr/>
          <p:nvPr/>
        </p:nvSpPr>
        <p:spPr>
          <a:xfrm rot="5400000">
            <a:off x="1592072" y="3763592"/>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Triángulo isósceles 14">
            <a:extLst>
              <a:ext uri="{FF2B5EF4-FFF2-40B4-BE49-F238E27FC236}">
                <a16:creationId xmlns:a16="http://schemas.microsoft.com/office/drawing/2014/main" xmlns="" id="{99D4B99B-9CC0-E7B9-C00F-753CC4C02305}"/>
              </a:ext>
            </a:extLst>
          </p:cNvPr>
          <p:cNvSpPr/>
          <p:nvPr/>
        </p:nvSpPr>
        <p:spPr>
          <a:xfrm rot="5400000">
            <a:off x="1592072" y="5223483"/>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Triángulo isósceles 15">
            <a:extLst>
              <a:ext uri="{FF2B5EF4-FFF2-40B4-BE49-F238E27FC236}">
                <a16:creationId xmlns:a16="http://schemas.microsoft.com/office/drawing/2014/main" xmlns="" id="{AF2BF9F3-392F-137F-4271-9845A4F5071B}"/>
              </a:ext>
            </a:extLst>
          </p:cNvPr>
          <p:cNvSpPr/>
          <p:nvPr/>
        </p:nvSpPr>
        <p:spPr>
          <a:xfrm rot="5400000">
            <a:off x="1592072" y="7034402"/>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951291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BCE6FE0C-9211-BC11-99C2-E02647F96304}"/>
              </a:ext>
            </a:extLst>
          </p:cNvPr>
          <p:cNvSpPr txBox="1"/>
          <p:nvPr/>
        </p:nvSpPr>
        <p:spPr>
          <a:xfrm>
            <a:off x="1447800" y="1573291"/>
            <a:ext cx="12954000" cy="707886"/>
          </a:xfrm>
          <a:prstGeom prst="rect">
            <a:avLst/>
          </a:prstGeom>
          <a:noFill/>
        </p:spPr>
        <p:txBody>
          <a:bodyPr wrap="square" rtlCol="0">
            <a:spAutoFit/>
          </a:bodyPr>
          <a:lstStyle/>
          <a:p>
            <a:r>
              <a:rPr lang="it" sz="4000" b="1" dirty="0">
                <a:solidFill>
                  <a:srgbClr val="660066"/>
                </a:solidFill>
                <a:latin typeface="+mj-lt"/>
                <a:ea typeface="Microsoft Sans Serif" panose="020B0604020202020204" pitchFamily="34" charset="0"/>
                <a:cs typeface="Microsoft Sans Serif" panose="020B0604020202020204" pitchFamily="34" charset="0"/>
              </a:rPr>
              <a:t>Unità 1: Sviluppa il tuo sito web aziendale con le </a:t>
            </a:r>
            <a:r>
              <a:rPr lang="it" sz="4000" b="1" dirty="0" smtClean="0">
                <a:solidFill>
                  <a:srgbClr val="660066"/>
                </a:solidFill>
                <a:latin typeface="+mj-lt"/>
                <a:ea typeface="Microsoft Sans Serif" panose="020B0604020202020204" pitchFamily="34" charset="0"/>
                <a:cs typeface="Microsoft Sans Serif" panose="020B0604020202020204" pitchFamily="34" charset="0"/>
              </a:rPr>
              <a:t>ICT</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xmlns="" id="{5A106F95-60F9-F825-002E-6D9A992BA8E9}"/>
              </a:ext>
            </a:extLst>
          </p:cNvPr>
          <p:cNvSpPr txBox="1"/>
          <p:nvPr/>
        </p:nvSpPr>
        <p:spPr>
          <a:xfrm>
            <a:off x="1447800" y="3101963"/>
            <a:ext cx="15392400" cy="5693866"/>
          </a:xfrm>
          <a:prstGeom prst="rect">
            <a:avLst/>
          </a:prstGeom>
          <a:noFill/>
        </p:spPr>
        <p:txBody>
          <a:bodyPr wrap="square" rtlCol="0">
            <a:spAutoFit/>
          </a:bodyPr>
          <a:lstStyle/>
          <a:p>
            <a:pPr algn="just">
              <a:defRPr/>
            </a:pPr>
            <a:r>
              <a:rPr lang="it" altLang="es-ES" sz="2800" dirty="0">
                <a:latin typeface="+mj-lt"/>
                <a:ea typeface="Microsoft Sans Serif" panose="020B0604020202020204" pitchFamily="34" charset="0"/>
                <a:cs typeface="Microsoft Sans Serif" panose="020B0604020202020204" pitchFamily="34" charset="0"/>
              </a:rPr>
              <a:t>Internet ci offre </a:t>
            </a:r>
            <a:r>
              <a:rPr lang="it" altLang="es-ES" sz="2800" b="1" dirty="0">
                <a:latin typeface="+mj-lt"/>
                <a:ea typeface="Microsoft Sans Serif" panose="020B0604020202020204" pitchFamily="34" charset="0"/>
                <a:cs typeface="Microsoft Sans Serif" panose="020B0604020202020204" pitchFamily="34" charset="0"/>
              </a:rPr>
              <a:t>innumerevoli possibilità </a:t>
            </a:r>
            <a:r>
              <a:rPr lang="it" altLang="es-ES" sz="2800" dirty="0">
                <a:latin typeface="+mj-lt"/>
                <a:ea typeface="Microsoft Sans Serif" panose="020B0604020202020204" pitchFamily="34" charset="0"/>
                <a:cs typeface="Microsoft Sans Serif" panose="020B0604020202020204" pitchFamily="34" charset="0"/>
              </a:rPr>
              <a:t>per promuovere le nostre </a:t>
            </a:r>
            <a:r>
              <a:rPr lang="it" altLang="es-ES" sz="2800" b="1" dirty="0">
                <a:latin typeface="+mj-lt"/>
                <a:ea typeface="Microsoft Sans Serif" panose="020B0604020202020204" pitchFamily="34" charset="0"/>
                <a:cs typeface="Microsoft Sans Serif" panose="020B0604020202020204" pitchFamily="34" charset="0"/>
              </a:rPr>
              <a:t>attività </a:t>
            </a:r>
            <a:r>
              <a:rPr lang="it" altLang="es-ES" sz="2800" b="1" dirty="0" smtClean="0">
                <a:latin typeface="+mj-lt"/>
                <a:ea typeface="Microsoft Sans Serif" panose="020B0604020202020204" pitchFamily="34" charset="0"/>
                <a:cs typeface="Microsoft Sans Serif" panose="020B0604020202020204" pitchFamily="34" charset="0"/>
              </a:rPr>
              <a:t>online</a:t>
            </a:r>
            <a:r>
              <a:rPr lang="it" altLang="es-ES" sz="2800" dirty="0" smtClean="0">
                <a:latin typeface="+mj-lt"/>
                <a:ea typeface="Microsoft Sans Serif" panose="020B0604020202020204" pitchFamily="34" charset="0"/>
                <a:cs typeface="Microsoft Sans Serif" panose="020B0604020202020204" pitchFamily="34" charset="0"/>
              </a:rPr>
              <a:t>. </a:t>
            </a:r>
            <a:r>
              <a:rPr lang="it" altLang="es-ES" sz="2800" dirty="0">
                <a:latin typeface="+mj-lt"/>
                <a:ea typeface="Microsoft Sans Serif" panose="020B0604020202020204" pitchFamily="34" charset="0"/>
                <a:cs typeface="Microsoft Sans Serif" panose="020B0604020202020204" pitchFamily="34" charset="0"/>
              </a:rPr>
              <a:t>Sempre più utenti navigano frequentemente in rete, quindi è fondamentale creare un sito per ottenere visibilità e potenziare il nostro business online. </a:t>
            </a:r>
            <a:r>
              <a:rPr lang="it" altLang="es-ES" sz="2800" b="1" dirty="0">
                <a:latin typeface="+mj-lt"/>
                <a:ea typeface="Microsoft Sans Serif" panose="020B0604020202020204" pitchFamily="34" charset="0"/>
                <a:cs typeface="Microsoft Sans Serif" panose="020B0604020202020204" pitchFamily="34" charset="0"/>
              </a:rPr>
              <a:t>Questo sito è il nostro sito web. </a:t>
            </a:r>
            <a:r>
              <a:rPr lang="it" altLang="es-ES" sz="2800" dirty="0">
                <a:latin typeface="+mj-lt"/>
                <a:ea typeface="Microsoft Sans Serif" panose="020B0604020202020204" pitchFamily="34" charset="0"/>
                <a:cs typeface="Microsoft Sans Serif" panose="020B0604020202020204" pitchFamily="34" charset="0"/>
              </a:rPr>
              <a:t>Il nostro sito web deve raccogliere tutte le nostre </a:t>
            </a:r>
            <a:r>
              <a:rPr lang="it" altLang="es-ES" sz="2800" dirty="0" smtClean="0">
                <a:latin typeface="+mj-lt"/>
                <a:ea typeface="Microsoft Sans Serif" panose="020B0604020202020204" pitchFamily="34" charset="0"/>
                <a:cs typeface="Microsoft Sans Serif" panose="020B0604020202020204" pitchFamily="34" charset="0"/>
              </a:rPr>
              <a:t>informazioni:</a:t>
            </a:r>
            <a:endParaRPr lang="it" altLang="es-ES" sz="2800" dirty="0">
              <a:latin typeface="+mj-lt"/>
              <a:ea typeface="Microsoft Sans Serif" panose="020B0604020202020204" pitchFamily="34" charset="0"/>
              <a:cs typeface="Microsoft Sans Serif" panose="020B0604020202020204" pitchFamily="34" charset="0"/>
            </a:endParaRPr>
          </a:p>
          <a:p>
            <a:pPr algn="just">
              <a:defRPr/>
            </a:pP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lgn="just">
              <a:buFont typeface="Arial" panose="020B0604020202020204" pitchFamily="34" charset="0"/>
              <a:buChar char="•"/>
              <a:defRPr/>
            </a:pPr>
            <a:r>
              <a:rPr lang="it" altLang="es-ES" sz="2800" b="1" dirty="0">
                <a:latin typeface="+mj-lt"/>
                <a:ea typeface="Microsoft Sans Serif" panose="020B0604020202020204" pitchFamily="34" charset="0"/>
                <a:cs typeface="Microsoft Sans Serif" panose="020B0604020202020204" pitchFamily="34" charset="0"/>
              </a:rPr>
              <a:t>Nome, descrizione e caratteristiche della nostra attività.</a:t>
            </a: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lgn="just">
              <a:buFont typeface="Arial" panose="020B0604020202020204" pitchFamily="34" charset="0"/>
              <a:buChar char="•"/>
              <a:defRPr/>
            </a:pPr>
            <a:r>
              <a:rPr lang="it" altLang="es-ES" sz="2800" b="1" dirty="0">
                <a:latin typeface="+mj-lt"/>
                <a:ea typeface="Microsoft Sans Serif" panose="020B0604020202020204" pitchFamily="34" charset="0"/>
                <a:cs typeface="Microsoft Sans Serif" panose="020B0604020202020204" pitchFamily="34" charset="0"/>
              </a:rPr>
              <a:t>Catalogo con i nostri prodotti o servizi.</a:t>
            </a: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lgn="just">
              <a:buFont typeface="Arial" panose="020B0604020202020204" pitchFamily="34" charset="0"/>
              <a:buChar char="•"/>
              <a:defRPr/>
            </a:pPr>
            <a:r>
              <a:rPr lang="it" altLang="es-ES" sz="2800" b="1" dirty="0">
                <a:latin typeface="+mj-lt"/>
                <a:ea typeface="Microsoft Sans Serif" panose="020B0604020202020204" pitchFamily="34" charset="0"/>
                <a:cs typeface="Microsoft Sans Serif" panose="020B0604020202020204" pitchFamily="34" charset="0"/>
              </a:rPr>
              <a:t>Menu navigabili e intuitivi.</a:t>
            </a: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lgn="just">
              <a:buFont typeface="Arial" panose="020B0604020202020204" pitchFamily="34" charset="0"/>
              <a:buChar char="•"/>
              <a:defRPr/>
            </a:pPr>
            <a:r>
              <a:rPr lang="it" altLang="es-ES" sz="2800" b="1" dirty="0">
                <a:latin typeface="+mj-lt"/>
                <a:ea typeface="Microsoft Sans Serif" panose="020B0604020202020204" pitchFamily="34" charset="0"/>
                <a:cs typeface="Microsoft Sans Serif" panose="020B0604020202020204" pitchFamily="34" charset="0"/>
              </a:rPr>
              <a:t>Informazioni di contatto (numero di telefono, indirizzo, e-mail, social network...).</a:t>
            </a: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lgn="just">
              <a:buFont typeface="Arial" panose="020B0604020202020204" pitchFamily="34" charset="0"/>
              <a:buChar char="•"/>
              <a:defRPr/>
            </a:pPr>
            <a:r>
              <a:rPr lang="it" altLang="es-ES" sz="2800" b="1" dirty="0" smtClean="0">
                <a:latin typeface="+mj-lt"/>
                <a:ea typeface="Microsoft Sans Serif" panose="020B0604020202020204" pitchFamily="34" charset="0"/>
                <a:cs typeface="Microsoft Sans Serif" panose="020B0604020202020204" pitchFamily="34" charset="0"/>
              </a:rPr>
              <a:t>Logo </a:t>
            </a:r>
            <a:r>
              <a:rPr lang="it" altLang="es-ES" sz="2800" b="1" dirty="0">
                <a:latin typeface="+mj-lt"/>
                <a:ea typeface="Microsoft Sans Serif" panose="020B0604020202020204" pitchFamily="34" charset="0"/>
                <a:cs typeface="Microsoft Sans Serif" panose="020B0604020202020204" pitchFamily="34" charset="0"/>
              </a:rPr>
              <a:t>e immagini di buona qualità.</a:t>
            </a:r>
          </a:p>
          <a:p>
            <a:pPr marL="457200" indent="-457200" algn="just">
              <a:buFont typeface="Arial" panose="020B0604020202020204" pitchFamily="34" charset="0"/>
              <a:buChar char="•"/>
              <a:defRPr/>
            </a:pPr>
            <a:r>
              <a:rPr lang="it" altLang="es-ES" sz="2800" b="1" dirty="0">
                <a:latin typeface="+mj-lt"/>
                <a:ea typeface="Microsoft Sans Serif" panose="020B0604020202020204" pitchFamily="34" charset="0"/>
                <a:cs typeface="Microsoft Sans Serif" panose="020B0604020202020204" pitchFamily="34" charset="0"/>
              </a:rPr>
              <a:t>Moduli che consentono all'utente di contattare la tua azienda in modo semplice </a:t>
            </a:r>
            <a:r>
              <a:rPr lang="it" altLang="es-ES" sz="2800" b="1" dirty="0" smtClean="0">
                <a:latin typeface="+mj-lt"/>
                <a:ea typeface="Microsoft Sans Serif" panose="020B0604020202020204" pitchFamily="34" charset="0"/>
                <a:cs typeface="Microsoft Sans Serif" panose="020B0604020202020204" pitchFamily="34" charset="0"/>
              </a:rPr>
              <a:t>per </a:t>
            </a:r>
            <a:r>
              <a:rPr lang="it" altLang="es-ES" sz="2800" b="1" dirty="0">
                <a:latin typeface="+mj-lt"/>
                <a:ea typeface="Microsoft Sans Serif" panose="020B0604020202020204" pitchFamily="34" charset="0"/>
                <a:cs typeface="Microsoft Sans Serif" panose="020B0604020202020204" pitchFamily="34" charset="0"/>
              </a:rPr>
              <a:t>risolvere dubbi o </a:t>
            </a:r>
            <a:r>
              <a:rPr lang="it" altLang="es-ES" sz="2800" b="1" dirty="0" smtClean="0">
                <a:latin typeface="+mj-lt"/>
                <a:ea typeface="Microsoft Sans Serif" panose="020B0604020202020204" pitchFamily="34" charset="0"/>
                <a:cs typeface="Microsoft Sans Serif" panose="020B0604020202020204" pitchFamily="34" charset="0"/>
              </a:rPr>
              <a:t>assumere servizi</a:t>
            </a:r>
            <a:r>
              <a:rPr lang="it" altLang="es-ES" sz="2800" b="1" dirty="0">
                <a:latin typeface="+mj-lt"/>
                <a:ea typeface="Microsoft Sans Serif" panose="020B0604020202020204" pitchFamily="34" charset="0"/>
                <a:cs typeface="Microsoft Sans Serif" panose="020B0604020202020204" pitchFamily="34" charset="0"/>
              </a:rPr>
              <a:t>.</a:t>
            </a:r>
          </a:p>
          <a:p>
            <a:pPr>
              <a:defRPr/>
            </a:pPr>
            <a:endParaRPr lang="en-US" altLang="es-ES" sz="2800" b="1" dirty="0">
              <a:latin typeface="+mj-lt"/>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xmlns="" id="{A079F382-1AD8-3D39-4E40-EF6C0838750B}"/>
              </a:ext>
            </a:extLst>
          </p:cNvPr>
          <p:cNvSpPr txBox="1"/>
          <p:nvPr/>
        </p:nvSpPr>
        <p:spPr>
          <a:xfrm>
            <a:off x="1447800" y="2413240"/>
            <a:ext cx="12954000" cy="523220"/>
          </a:xfrm>
          <a:prstGeom prst="rect">
            <a:avLst/>
          </a:prstGeom>
          <a:noFill/>
        </p:spPr>
        <p:txBody>
          <a:bodyPr wrap="square" rtlCol="0">
            <a:spAutoFit/>
          </a:bodyPr>
          <a:lstStyle/>
          <a:p>
            <a:r>
              <a:rPr lang="it" sz="2800" b="1" dirty="0">
                <a:solidFill>
                  <a:srgbClr val="660066"/>
                </a:solidFill>
                <a:latin typeface="+mj-lt"/>
                <a:ea typeface="Microsoft Sans Serif" panose="020B0604020202020204" pitchFamily="34" charset="0"/>
                <a:cs typeface="Microsoft Sans Serif" panose="020B0604020202020204" pitchFamily="34" charset="0"/>
              </a:rPr>
              <a:t>Sezione 1: Come progettare il nostro sito web</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520869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BCE6FE0C-9211-BC11-99C2-E02647F96304}"/>
              </a:ext>
            </a:extLst>
          </p:cNvPr>
          <p:cNvSpPr txBox="1"/>
          <p:nvPr/>
        </p:nvSpPr>
        <p:spPr>
          <a:xfrm>
            <a:off x="1447800" y="1573291"/>
            <a:ext cx="12954000" cy="707886"/>
          </a:xfrm>
          <a:prstGeom prst="rect">
            <a:avLst/>
          </a:prstGeom>
          <a:noFill/>
        </p:spPr>
        <p:txBody>
          <a:bodyPr wrap="square" rtlCol="0">
            <a:spAutoFit/>
          </a:bodyPr>
          <a:lstStyle/>
          <a:p>
            <a:r>
              <a:rPr lang="it" sz="4000" b="1" dirty="0">
                <a:solidFill>
                  <a:srgbClr val="660066"/>
                </a:solidFill>
                <a:latin typeface="+mj-lt"/>
                <a:ea typeface="Microsoft Sans Serif" panose="020B0604020202020204" pitchFamily="34" charset="0"/>
                <a:cs typeface="Microsoft Sans Serif" panose="020B0604020202020204" pitchFamily="34" charset="0"/>
              </a:rPr>
              <a:t>Unità 1: Sviluppa il tuo sito web aziendale con le </a:t>
            </a:r>
            <a:r>
              <a:rPr lang="it" sz="4000" b="1" dirty="0" smtClean="0">
                <a:solidFill>
                  <a:srgbClr val="660066"/>
                </a:solidFill>
                <a:latin typeface="+mj-lt"/>
                <a:ea typeface="Microsoft Sans Serif" panose="020B0604020202020204" pitchFamily="34" charset="0"/>
                <a:cs typeface="Microsoft Sans Serif" panose="020B0604020202020204" pitchFamily="34" charset="0"/>
              </a:rPr>
              <a:t>ICT</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xmlns="" id="{5A106F95-60F9-F825-002E-6D9A992BA8E9}"/>
              </a:ext>
            </a:extLst>
          </p:cNvPr>
          <p:cNvSpPr txBox="1"/>
          <p:nvPr/>
        </p:nvSpPr>
        <p:spPr>
          <a:xfrm>
            <a:off x="1447800" y="3101962"/>
            <a:ext cx="11049000" cy="5851537"/>
          </a:xfrm>
          <a:prstGeom prst="rect">
            <a:avLst/>
          </a:prstGeom>
          <a:noFill/>
        </p:spPr>
        <p:txBody>
          <a:bodyPr wrap="square" rtlCol="0">
            <a:spAutoFit/>
          </a:bodyPr>
          <a:lstStyle/>
          <a:p>
            <a:pPr>
              <a:defRPr/>
            </a:pPr>
            <a:r>
              <a:rPr lang="it" altLang="es-ES" sz="2800" dirty="0">
                <a:latin typeface="+mj-lt"/>
                <a:ea typeface="Microsoft Sans Serif" panose="020B0604020202020204" pitchFamily="34" charset="0"/>
                <a:cs typeface="Microsoft Sans Serif" panose="020B0604020202020204" pitchFamily="34" charset="0"/>
              </a:rPr>
              <a:t>Ci sono una serie di criteri da tenere in considerazione per rendere il nostro sito web attraente per l'utente. </a:t>
            </a:r>
            <a:r>
              <a:rPr lang="it" altLang="es-ES" sz="2800" dirty="0" smtClean="0">
                <a:latin typeface="+mj-lt"/>
                <a:ea typeface="Microsoft Sans Serif" panose="020B0604020202020204" pitchFamily="34" charset="0"/>
                <a:cs typeface="Microsoft Sans Serif" panose="020B0604020202020204" pitchFamily="34" charset="0"/>
              </a:rPr>
              <a:t>Tenete </a:t>
            </a:r>
            <a:r>
              <a:rPr lang="it" altLang="es-ES" sz="2800" dirty="0">
                <a:latin typeface="+mj-lt"/>
                <a:ea typeface="Microsoft Sans Serif" panose="020B0604020202020204" pitchFamily="34" charset="0"/>
                <a:cs typeface="Microsoft Sans Serif" panose="020B0604020202020204" pitchFamily="34" charset="0"/>
              </a:rPr>
              <a:t>presente che il nostro sito web è la nostra vetrina su Internet, quindi una buona impressione può fare la differenza. Quando implementiamo il nostro design, dobbiamo garantire:</a:t>
            </a:r>
          </a:p>
          <a:p>
            <a:pPr>
              <a:defRPr/>
            </a:pP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it" altLang="es-ES" sz="2800" b="1" dirty="0" smtClean="0">
                <a:latin typeface="+mj-lt"/>
                <a:ea typeface="Microsoft Sans Serif" panose="020B0604020202020204" pitchFamily="34" charset="0"/>
                <a:cs typeface="Microsoft Sans Serif" panose="020B0604020202020204" pitchFamily="34" charset="0"/>
              </a:rPr>
              <a:t>Usabilità</a:t>
            </a:r>
            <a:r>
              <a:rPr lang="it" altLang="es-ES" sz="2800" dirty="0" smtClean="0">
                <a:latin typeface="+mj-lt"/>
                <a:ea typeface="Microsoft Sans Serif" panose="020B0604020202020204" pitchFamily="34" charset="0"/>
                <a:cs typeface="Microsoft Sans Serif" panose="020B0604020202020204" pitchFamily="34" charset="0"/>
              </a:rPr>
              <a:t>. </a:t>
            </a:r>
            <a:r>
              <a:rPr lang="it" altLang="es-ES" sz="2800" dirty="0">
                <a:latin typeface="+mj-lt"/>
                <a:ea typeface="Microsoft Sans Serif" panose="020B0604020202020204" pitchFamily="34" charset="0"/>
                <a:cs typeface="Microsoft Sans Serif" panose="020B0604020202020204" pitchFamily="34" charset="0"/>
              </a:rPr>
              <a:t>Devi garantire che la pagina web sia intuitiva e di facile utilizzo. In caso contrario, gli utenti potrebbero abbandonarlo prima di trovare ciò che cercano e accedere ai siti dei nostri concorrenti.</a:t>
            </a:r>
          </a:p>
          <a:p>
            <a:pPr marL="457200" indent="-457200">
              <a:buFont typeface="Arial" panose="020B0604020202020204" pitchFamily="34" charset="0"/>
              <a:buChar char="•"/>
              <a:defRPr/>
            </a:pPr>
            <a:r>
              <a:rPr lang="it" altLang="es-ES" sz="2800" b="1" dirty="0">
                <a:latin typeface="+mj-lt"/>
                <a:ea typeface="Microsoft Sans Serif" panose="020B0604020202020204" pitchFamily="34" charset="0"/>
                <a:cs typeface="Microsoft Sans Serif" panose="020B0604020202020204" pitchFamily="34" charset="0"/>
              </a:rPr>
              <a:t>Accessibilità: </a:t>
            </a:r>
            <a:r>
              <a:rPr lang="it" altLang="es-ES" sz="2800" dirty="0">
                <a:latin typeface="+mj-lt"/>
                <a:ea typeface="Microsoft Sans Serif" panose="020B0604020202020204" pitchFamily="34" charset="0"/>
                <a:cs typeface="Microsoft Sans Serif" panose="020B0604020202020204" pitchFamily="34" charset="0"/>
              </a:rPr>
              <a:t>struttura i tuoi contenuti in modo facile e rapidamente accessibile. Utilizzare menu </a:t>
            </a:r>
            <a:r>
              <a:rPr lang="it" altLang="es-ES" sz="2800" dirty="0" smtClean="0">
                <a:latin typeface="+mj-lt"/>
                <a:ea typeface="Microsoft Sans Serif" panose="020B0604020202020204" pitchFamily="34" charset="0"/>
                <a:cs typeface="Microsoft Sans Serif" panose="020B0604020202020204" pitchFamily="34" charset="0"/>
              </a:rPr>
              <a:t>ben organizzati e strutturati</a:t>
            </a:r>
            <a:r>
              <a:rPr lang="it" altLang="es-ES" sz="2800" dirty="0">
                <a:latin typeface="+mj-lt"/>
                <a:ea typeface="Microsoft Sans Serif" panose="020B0604020202020204" pitchFamily="34" charset="0"/>
                <a:cs typeface="Microsoft Sans Serif" panose="020B0604020202020204" pitchFamily="34" charset="0"/>
              </a:rPr>
              <a:t>.</a:t>
            </a:r>
          </a:p>
          <a:p>
            <a:pPr marL="457200" indent="-457200">
              <a:buFont typeface="Arial" panose="020B0604020202020204" pitchFamily="34" charset="0"/>
              <a:buChar char="•"/>
              <a:defRPr/>
            </a:pPr>
            <a:r>
              <a:rPr lang="it" altLang="es-ES" sz="2800" b="1" dirty="0" smtClean="0">
                <a:latin typeface="+mj-lt"/>
                <a:ea typeface="Microsoft Sans Serif" panose="020B0604020202020204" pitchFamily="34" charset="0"/>
                <a:cs typeface="Microsoft Sans Serif" panose="020B0604020202020204" pitchFamily="34" charset="0"/>
              </a:rPr>
              <a:t>Attraente</a:t>
            </a:r>
            <a:r>
              <a:rPr lang="it" altLang="es-ES" sz="2800" dirty="0" smtClean="0">
                <a:latin typeface="+mj-lt"/>
                <a:ea typeface="Microsoft Sans Serif" panose="020B0604020202020204" pitchFamily="34" charset="0"/>
                <a:cs typeface="Microsoft Sans Serif" panose="020B0604020202020204" pitchFamily="34" charset="0"/>
              </a:rPr>
              <a:t>: </a:t>
            </a:r>
            <a:r>
              <a:rPr lang="it" altLang="es-ES" sz="2800" dirty="0">
                <a:latin typeface="+mj-lt"/>
                <a:ea typeface="Microsoft Sans Serif" panose="020B0604020202020204" pitchFamily="34" charset="0"/>
                <a:cs typeface="Microsoft Sans Serif" panose="020B0604020202020204" pitchFamily="34" charset="0"/>
              </a:rPr>
              <a:t>il nostro sito web deve essere attraente sia per gli utenti che per i motori di ricerca. Per questo dobbiamo assicurarci che sia visivamente accattivante e tecnicamente efficace.</a:t>
            </a:r>
          </a:p>
        </p:txBody>
      </p:sp>
      <p:sp>
        <p:nvSpPr>
          <p:cNvPr id="3" name="CuadroTexto 2">
            <a:extLst>
              <a:ext uri="{FF2B5EF4-FFF2-40B4-BE49-F238E27FC236}">
                <a16:creationId xmlns:a16="http://schemas.microsoft.com/office/drawing/2014/main" xmlns="" id="{A079F382-1AD8-3D39-4E40-EF6C0838750B}"/>
              </a:ext>
            </a:extLst>
          </p:cNvPr>
          <p:cNvSpPr txBox="1"/>
          <p:nvPr/>
        </p:nvSpPr>
        <p:spPr>
          <a:xfrm>
            <a:off x="1447800" y="2413240"/>
            <a:ext cx="12954000" cy="523220"/>
          </a:xfrm>
          <a:prstGeom prst="rect">
            <a:avLst/>
          </a:prstGeom>
          <a:noFill/>
        </p:spPr>
        <p:txBody>
          <a:bodyPr wrap="square" rtlCol="0">
            <a:spAutoFit/>
          </a:bodyPr>
          <a:lstStyle/>
          <a:p>
            <a:r>
              <a:rPr lang="it" sz="2800" b="1" dirty="0">
                <a:solidFill>
                  <a:srgbClr val="660066"/>
                </a:solidFill>
                <a:latin typeface="+mj-lt"/>
                <a:ea typeface="Microsoft Sans Serif" panose="020B0604020202020204" pitchFamily="34" charset="0"/>
                <a:cs typeface="Microsoft Sans Serif" panose="020B0604020202020204" pitchFamily="34" charset="0"/>
              </a:rPr>
              <a:t>Sezione 1: Come progettare il nostro sito web</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pic>
        <p:nvPicPr>
          <p:cNvPr id="4" name="Imagen 3">
            <a:extLst>
              <a:ext uri="{FF2B5EF4-FFF2-40B4-BE49-F238E27FC236}">
                <a16:creationId xmlns:a16="http://schemas.microsoft.com/office/drawing/2014/main" xmlns="" id="{10E177C3-E41A-62B3-4BD6-57B1929291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85505" y="2759099"/>
            <a:ext cx="1016232" cy="1016232"/>
          </a:xfrm>
          <a:prstGeom prst="rect">
            <a:avLst/>
          </a:prstGeom>
        </p:spPr>
      </p:pic>
      <p:sp>
        <p:nvSpPr>
          <p:cNvPr id="5" name="CuadroTexto 4">
            <a:extLst>
              <a:ext uri="{FF2B5EF4-FFF2-40B4-BE49-F238E27FC236}">
                <a16:creationId xmlns:a16="http://schemas.microsoft.com/office/drawing/2014/main" xmlns="" id="{8CEB44C8-B670-002B-055D-FD6F0DD79FF6}"/>
              </a:ext>
            </a:extLst>
          </p:cNvPr>
          <p:cNvSpPr txBox="1"/>
          <p:nvPr/>
        </p:nvSpPr>
        <p:spPr>
          <a:xfrm>
            <a:off x="12425410" y="4026766"/>
            <a:ext cx="4878680" cy="2031325"/>
          </a:xfrm>
          <a:prstGeom prst="rect">
            <a:avLst/>
          </a:prstGeom>
          <a:noFill/>
        </p:spPr>
        <p:txBody>
          <a:bodyPr wrap="square" rtlCol="0">
            <a:spAutoFit/>
          </a:bodyPr>
          <a:lstStyle/>
          <a:p>
            <a:pPr>
              <a:defRPr/>
            </a:pPr>
            <a:r>
              <a:rPr lang="it" altLang="es-ES" dirty="0">
                <a:latin typeface="+mj-lt"/>
                <a:ea typeface="Microsoft Sans Serif" panose="020B0604020202020204" pitchFamily="34" charset="0"/>
                <a:cs typeface="Microsoft Sans Serif" panose="020B0604020202020204" pitchFamily="34" charset="0"/>
              </a:rPr>
              <a:t>Ora che conosci gli elementi di base che il tuo sito web dovrebbe avere e tenendo conto della tua immagine corporativa, </a:t>
            </a:r>
            <a:r>
              <a:rPr lang="it" altLang="es-ES" b="1" dirty="0">
                <a:latin typeface="+mj-lt"/>
                <a:ea typeface="Microsoft Sans Serif" panose="020B0604020202020204" pitchFamily="34" charset="0"/>
                <a:cs typeface="Microsoft Sans Serif" panose="020B0604020202020204" pitchFamily="34" charset="0"/>
              </a:rPr>
              <a:t>puoi immaginare come sarebbe il tuo sito web?</a:t>
            </a:r>
            <a:endParaRPr lang="en-US" altLang="es-ES" b="1" dirty="0">
              <a:latin typeface="+mj-lt"/>
              <a:ea typeface="Microsoft Sans Serif" panose="020B0604020202020204" pitchFamily="34" charset="0"/>
              <a:cs typeface="Microsoft Sans Serif" panose="020B0604020202020204" pitchFamily="34" charset="0"/>
            </a:endParaRPr>
          </a:p>
          <a:p>
            <a:pPr>
              <a:defRPr/>
            </a:pPr>
            <a:endParaRPr lang="en-US" altLang="es-ES" dirty="0">
              <a:latin typeface="+mj-lt"/>
              <a:ea typeface="Microsoft Sans Serif" panose="020B0604020202020204" pitchFamily="34" charset="0"/>
              <a:cs typeface="Microsoft Sans Serif" panose="020B0604020202020204" pitchFamily="34" charset="0"/>
            </a:endParaRPr>
          </a:p>
          <a:p>
            <a:pPr>
              <a:defRPr/>
            </a:pPr>
            <a:r>
              <a:rPr lang="it" altLang="es-ES" b="1" dirty="0">
                <a:latin typeface="+mj-lt"/>
                <a:ea typeface="Microsoft Sans Serif" panose="020B0604020202020204" pitchFamily="34" charset="0"/>
                <a:cs typeface="Microsoft Sans Serif" panose="020B0604020202020204" pitchFamily="34" charset="0"/>
              </a:rPr>
              <a:t>Potresti menzionare quali informazioni di base dovrebbe avere il sito web?</a:t>
            </a:r>
            <a:endParaRPr lang="en-US" altLang="es-ES" b="1" dirty="0">
              <a:latin typeface="+mj-lt"/>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xmlns="" id="{2EABAFF9-4DEA-F569-7F4F-ECBF68D9EC49}"/>
              </a:ext>
            </a:extLst>
          </p:cNvPr>
          <p:cNvSpPr txBox="1"/>
          <p:nvPr/>
        </p:nvSpPr>
        <p:spPr>
          <a:xfrm>
            <a:off x="13490441" y="3036383"/>
            <a:ext cx="2748617" cy="461665"/>
          </a:xfrm>
          <a:prstGeom prst="rect">
            <a:avLst/>
          </a:prstGeom>
          <a:noFill/>
        </p:spPr>
        <p:txBody>
          <a:bodyPr wrap="square">
            <a:spAutoFit/>
          </a:bodyPr>
          <a:lstStyle/>
          <a:p>
            <a:r>
              <a:rPr lang="it" sz="2400" b="1" dirty="0" smtClean="0">
                <a:solidFill>
                  <a:srgbClr val="7030A0"/>
                </a:solidFill>
              </a:rPr>
              <a:t>DATTI DA FARE!</a:t>
            </a:r>
            <a:endParaRPr lang="en-GB" sz="2400" dirty="0"/>
          </a:p>
        </p:txBody>
      </p:sp>
    </p:spTree>
    <p:extLst>
      <p:ext uri="{BB962C8B-B14F-4D97-AF65-F5344CB8AC3E}">
        <p14:creationId xmlns:p14="http://schemas.microsoft.com/office/powerpoint/2010/main" val="2818612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BCE6FE0C-9211-BC11-99C2-E02647F96304}"/>
              </a:ext>
            </a:extLst>
          </p:cNvPr>
          <p:cNvSpPr txBox="1"/>
          <p:nvPr/>
        </p:nvSpPr>
        <p:spPr>
          <a:xfrm>
            <a:off x="1447800" y="1573291"/>
            <a:ext cx="11963400" cy="707886"/>
          </a:xfrm>
          <a:prstGeom prst="rect">
            <a:avLst/>
          </a:prstGeom>
          <a:noFill/>
        </p:spPr>
        <p:txBody>
          <a:bodyPr wrap="square" rtlCol="0">
            <a:spAutoFit/>
          </a:bodyPr>
          <a:lstStyle/>
          <a:p>
            <a:r>
              <a:rPr lang="it" sz="4000" b="1" dirty="0">
                <a:solidFill>
                  <a:srgbClr val="660066"/>
                </a:solidFill>
                <a:latin typeface="+mj-lt"/>
                <a:ea typeface="Microsoft Sans Serif" panose="020B0604020202020204" pitchFamily="34" charset="0"/>
                <a:cs typeface="Microsoft Sans Serif" panose="020B0604020202020204" pitchFamily="34" charset="0"/>
              </a:rPr>
              <a:t>Unità 1: Sviluppa il tuo sito web aziendale con le </a:t>
            </a:r>
            <a:r>
              <a:rPr lang="it" sz="4000" b="1" dirty="0" smtClean="0">
                <a:solidFill>
                  <a:srgbClr val="660066"/>
                </a:solidFill>
                <a:latin typeface="+mj-lt"/>
                <a:ea typeface="Microsoft Sans Serif" panose="020B0604020202020204" pitchFamily="34" charset="0"/>
                <a:cs typeface="Microsoft Sans Serif" panose="020B0604020202020204" pitchFamily="34" charset="0"/>
              </a:rPr>
              <a:t>ICT</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xmlns="" id="{5A106F95-60F9-F825-002E-6D9A992BA8E9}"/>
              </a:ext>
            </a:extLst>
          </p:cNvPr>
          <p:cNvSpPr txBox="1"/>
          <p:nvPr/>
        </p:nvSpPr>
        <p:spPr>
          <a:xfrm>
            <a:off x="1447800" y="3238500"/>
            <a:ext cx="15468600" cy="1384995"/>
          </a:xfrm>
          <a:prstGeom prst="rect">
            <a:avLst/>
          </a:prstGeom>
          <a:noFill/>
        </p:spPr>
        <p:txBody>
          <a:bodyPr wrap="square" rtlCol="0">
            <a:spAutoFit/>
          </a:bodyPr>
          <a:lstStyle/>
          <a:p>
            <a:pPr>
              <a:defRPr/>
            </a:pPr>
            <a:r>
              <a:rPr lang="it" altLang="es-ES" sz="2800" dirty="0">
                <a:latin typeface="+mj-lt"/>
                <a:ea typeface="Microsoft Sans Serif" panose="020B0604020202020204" pitchFamily="34" charset="0"/>
                <a:cs typeface="Microsoft Sans Serif" panose="020B0604020202020204" pitchFamily="34" charset="0"/>
              </a:rPr>
              <a:t>Esistono diversi </a:t>
            </a:r>
            <a:r>
              <a:rPr lang="it" altLang="es-ES" sz="2800" b="1" dirty="0">
                <a:latin typeface="+mj-lt"/>
                <a:ea typeface="Microsoft Sans Serif" panose="020B0604020202020204" pitchFamily="34" charset="0"/>
                <a:cs typeface="Microsoft Sans Serif" panose="020B0604020202020204" pitchFamily="34" charset="0"/>
              </a:rPr>
              <a:t>strumenti ICT </a:t>
            </a:r>
            <a:r>
              <a:rPr lang="it" altLang="es-ES" sz="2800" dirty="0">
                <a:latin typeface="+mj-lt"/>
                <a:ea typeface="Microsoft Sans Serif" panose="020B0604020202020204" pitchFamily="34" charset="0"/>
                <a:cs typeface="Microsoft Sans Serif" panose="020B0604020202020204" pitchFamily="34" charset="0"/>
              </a:rPr>
              <a:t>(sia gratuiti che a pagamento) che possono aiutarci durante </a:t>
            </a:r>
            <a:r>
              <a:rPr lang="it" altLang="es-ES" sz="2800" b="1" dirty="0">
                <a:latin typeface="+mj-lt"/>
                <a:ea typeface="Microsoft Sans Serif" panose="020B0604020202020204" pitchFamily="34" charset="0"/>
                <a:cs typeface="Microsoft Sans Serif" panose="020B0604020202020204" pitchFamily="34" charset="0"/>
              </a:rPr>
              <a:t>la progettazione, la creazione e la strutturazione del nostro sito </a:t>
            </a:r>
            <a:r>
              <a:rPr lang="it" altLang="es-ES" sz="2800" b="1" dirty="0" smtClean="0">
                <a:latin typeface="+mj-lt"/>
                <a:ea typeface="Microsoft Sans Serif" panose="020B0604020202020204" pitchFamily="34" charset="0"/>
                <a:cs typeface="Microsoft Sans Serif" panose="020B0604020202020204" pitchFamily="34" charset="0"/>
              </a:rPr>
              <a:t>web</a:t>
            </a:r>
            <a:r>
              <a:rPr lang="it" altLang="es-ES" sz="2800" dirty="0" smtClean="0">
                <a:latin typeface="+mj-lt"/>
                <a:ea typeface="Microsoft Sans Serif" panose="020B0604020202020204" pitchFamily="34" charset="0"/>
                <a:cs typeface="Microsoft Sans Serif" panose="020B0604020202020204" pitchFamily="34" charset="0"/>
              </a:rPr>
              <a:t>. </a:t>
            </a:r>
            <a:r>
              <a:rPr lang="it" altLang="es-ES" sz="2800" dirty="0">
                <a:latin typeface="+mj-lt"/>
                <a:ea typeface="Microsoft Sans Serif" panose="020B0604020202020204" pitchFamily="34" charset="0"/>
                <a:cs typeface="Microsoft Sans Serif" panose="020B0604020202020204" pitchFamily="34" charset="0"/>
              </a:rPr>
              <a:t>Tra quelli più utilizzati, possiamo trovare:</a:t>
            </a:r>
            <a:endParaRPr lang="es-ES" sz="2800" b="1"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xmlns="" id="{896B4416-B7A4-558B-655D-3610F0707CCD}"/>
              </a:ext>
            </a:extLst>
          </p:cNvPr>
          <p:cNvSpPr txBox="1"/>
          <p:nvPr/>
        </p:nvSpPr>
        <p:spPr>
          <a:xfrm>
            <a:off x="1447800" y="2400300"/>
            <a:ext cx="12954000" cy="523220"/>
          </a:xfrm>
          <a:prstGeom prst="rect">
            <a:avLst/>
          </a:prstGeom>
          <a:noFill/>
        </p:spPr>
        <p:txBody>
          <a:bodyPr wrap="square" rtlCol="0">
            <a:spAutoFit/>
          </a:bodyPr>
          <a:lstStyle/>
          <a:p>
            <a:r>
              <a:rPr lang="it" sz="2800" b="1" dirty="0">
                <a:solidFill>
                  <a:srgbClr val="660066"/>
                </a:solidFill>
                <a:latin typeface="+mj-lt"/>
                <a:ea typeface="Microsoft Sans Serif" panose="020B0604020202020204" pitchFamily="34" charset="0"/>
                <a:cs typeface="Microsoft Sans Serif" panose="020B0604020202020204" pitchFamily="34" charset="0"/>
              </a:rPr>
              <a:t>Sezione 2: Strumenti ICT per la creazione di siti web</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pic>
        <p:nvPicPr>
          <p:cNvPr id="1026" name="Picture 2" descr="Gráficos y logotipos | WordPress.org España">
            <a:extLst>
              <a:ext uri="{FF2B5EF4-FFF2-40B4-BE49-F238E27FC236}">
                <a16:creationId xmlns:a16="http://schemas.microsoft.com/office/drawing/2014/main" xmlns="" id="{7EE38AD0-A546-AF9C-30E5-B7984D0ED8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4578599"/>
            <a:ext cx="3026064" cy="1631701"/>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xmlns="" id="{ADE8E975-34DD-75A4-E819-A15B8D3D060A}"/>
              </a:ext>
            </a:extLst>
          </p:cNvPr>
          <p:cNvSpPr txBox="1"/>
          <p:nvPr/>
        </p:nvSpPr>
        <p:spPr>
          <a:xfrm>
            <a:off x="4876800" y="4877581"/>
            <a:ext cx="11887200" cy="1384995"/>
          </a:xfrm>
          <a:prstGeom prst="rect">
            <a:avLst/>
          </a:prstGeom>
          <a:noFill/>
        </p:spPr>
        <p:txBody>
          <a:bodyPr wrap="square" rtlCol="0">
            <a:spAutoFit/>
          </a:bodyPr>
          <a:lstStyle/>
          <a:p>
            <a:r>
              <a:rPr lang="it" sz="2800" b="1">
                <a:effectLst/>
                <a:latin typeface="+mj-lt"/>
              </a:rPr>
              <a:t>WordPress </a:t>
            </a:r>
            <a:r>
              <a:rPr lang="it" sz="2800">
                <a:effectLst/>
                <a:latin typeface="+mj-lt"/>
              </a:rPr>
              <a:t>: la piattaforma definitiva per la creazione di siti web. Creare e gestire i contenuti di qualsiasi tipo di sito Web, in particolare siti Web commerciali.</a:t>
            </a:r>
          </a:p>
          <a:p>
            <a:endParaRPr lang="en-GB" sz="2800">
              <a:effectLst/>
              <a:latin typeface="+mj-lt"/>
            </a:endParaRPr>
          </a:p>
        </p:txBody>
      </p:sp>
      <p:sp>
        <p:nvSpPr>
          <p:cNvPr id="5" name="CuadroTexto 4">
            <a:extLst>
              <a:ext uri="{FF2B5EF4-FFF2-40B4-BE49-F238E27FC236}">
                <a16:creationId xmlns:a16="http://schemas.microsoft.com/office/drawing/2014/main" xmlns="" id="{E2D16F0C-2557-C0D5-2F32-99C998210BA3}"/>
              </a:ext>
            </a:extLst>
          </p:cNvPr>
          <p:cNvSpPr txBox="1"/>
          <p:nvPr/>
        </p:nvSpPr>
        <p:spPr>
          <a:xfrm>
            <a:off x="1524000" y="6328036"/>
            <a:ext cx="15240000" cy="2677656"/>
          </a:xfrm>
          <a:prstGeom prst="rect">
            <a:avLst/>
          </a:prstGeom>
          <a:noFill/>
        </p:spPr>
        <p:txBody>
          <a:bodyPr wrap="square">
            <a:spAutoFit/>
          </a:bodyPr>
          <a:lstStyle/>
          <a:p>
            <a:r>
              <a:rPr lang="it" sz="2800" dirty="0">
                <a:latin typeface="+mj-lt"/>
              </a:rPr>
              <a:t>Per creare un sito Web con WordPress, dovremo scegliere un dominio e un servizio di hosting e installare WordPress lì. Quindi, dobbiamo creare un database e il nostro utente e password, con tutti i permessi. Dopo questo, saremo in grado di progettare il nostro sito web come vogliamo.</a:t>
            </a:r>
          </a:p>
          <a:p>
            <a:endParaRPr lang="en-GB" sz="2800" dirty="0">
              <a:latin typeface="+mj-lt"/>
            </a:endParaRPr>
          </a:p>
          <a:p>
            <a:r>
              <a:rPr lang="it" sz="2800" dirty="0">
                <a:latin typeface="+mj-lt"/>
              </a:rPr>
              <a:t>Se vuoi saperne di più su WordPress, qui puoi trovare un tutorial per principianti su questa piattaforma: </a:t>
            </a:r>
            <a:r>
              <a:rPr lang="it" sz="2800" dirty="0">
                <a:latin typeface="+mj-lt"/>
                <a:hlinkClick r:id="rId3">
                  <a:extLst>
                    <a:ext uri="{A12FA001-AC4F-418D-AE19-62706E023703}">
                      <ahyp:hlinkClr xmlns:ahyp="http://schemas.microsoft.com/office/drawing/2018/hyperlinkcolor" xmlns="" val="tx"/>
                    </a:ext>
                  </a:extLst>
                </a:hlinkClick>
              </a:rPr>
              <a:t>https://www.youtube.com/watch?v=B4MXA_yj8oI&amp;ab_channel=CreateaProWebsite</a:t>
            </a:r>
            <a:endParaRPr lang="en-GB" sz="2800" dirty="0">
              <a:latin typeface="+mj-lt"/>
            </a:endParaRPr>
          </a:p>
        </p:txBody>
      </p:sp>
    </p:spTree>
    <p:extLst>
      <p:ext uri="{BB962C8B-B14F-4D97-AF65-F5344CB8AC3E}">
        <p14:creationId xmlns:p14="http://schemas.microsoft.com/office/powerpoint/2010/main" val="2786856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BCE6FE0C-9211-BC11-99C2-E02647F96304}"/>
              </a:ext>
            </a:extLst>
          </p:cNvPr>
          <p:cNvSpPr txBox="1"/>
          <p:nvPr/>
        </p:nvSpPr>
        <p:spPr>
          <a:xfrm>
            <a:off x="1447800" y="1573291"/>
            <a:ext cx="11963400" cy="707886"/>
          </a:xfrm>
          <a:prstGeom prst="rect">
            <a:avLst/>
          </a:prstGeom>
          <a:noFill/>
        </p:spPr>
        <p:txBody>
          <a:bodyPr wrap="square" rtlCol="0">
            <a:spAutoFit/>
          </a:bodyPr>
          <a:lstStyle/>
          <a:p>
            <a:r>
              <a:rPr lang="it" sz="4000" b="1" dirty="0">
                <a:solidFill>
                  <a:srgbClr val="660066"/>
                </a:solidFill>
                <a:latin typeface="+mj-lt"/>
                <a:ea typeface="Microsoft Sans Serif" panose="020B0604020202020204" pitchFamily="34" charset="0"/>
                <a:cs typeface="Microsoft Sans Serif" panose="020B0604020202020204" pitchFamily="34" charset="0"/>
              </a:rPr>
              <a:t>Unità 1: Sviluppa il tuo sito web aziendale con le </a:t>
            </a:r>
            <a:r>
              <a:rPr lang="it" sz="4000" b="1" dirty="0" smtClean="0">
                <a:solidFill>
                  <a:srgbClr val="660066"/>
                </a:solidFill>
                <a:latin typeface="+mj-lt"/>
                <a:ea typeface="Microsoft Sans Serif" panose="020B0604020202020204" pitchFamily="34" charset="0"/>
                <a:cs typeface="Microsoft Sans Serif" panose="020B0604020202020204" pitchFamily="34" charset="0"/>
              </a:rPr>
              <a:t>ICT</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xmlns="" id="{5A106F95-60F9-F825-002E-6D9A992BA8E9}"/>
              </a:ext>
            </a:extLst>
          </p:cNvPr>
          <p:cNvSpPr txBox="1"/>
          <p:nvPr/>
        </p:nvSpPr>
        <p:spPr>
          <a:xfrm>
            <a:off x="1447800" y="3238500"/>
            <a:ext cx="15468600" cy="1384995"/>
          </a:xfrm>
          <a:prstGeom prst="rect">
            <a:avLst/>
          </a:prstGeom>
          <a:noFill/>
        </p:spPr>
        <p:txBody>
          <a:bodyPr wrap="square" rtlCol="0">
            <a:spAutoFit/>
          </a:bodyPr>
          <a:lstStyle/>
          <a:p>
            <a:pPr>
              <a:defRPr/>
            </a:pPr>
            <a:r>
              <a:rPr lang="it" altLang="es-ES" sz="2800" dirty="0">
                <a:latin typeface="+mj-lt"/>
                <a:ea typeface="Microsoft Sans Serif" panose="020B0604020202020204" pitchFamily="34" charset="0"/>
                <a:cs typeface="Microsoft Sans Serif" panose="020B0604020202020204" pitchFamily="34" charset="0"/>
              </a:rPr>
              <a:t>Esistono diversi </a:t>
            </a:r>
            <a:r>
              <a:rPr lang="it" altLang="es-ES" sz="2800" b="1" dirty="0">
                <a:latin typeface="+mj-lt"/>
                <a:ea typeface="Microsoft Sans Serif" panose="020B0604020202020204" pitchFamily="34" charset="0"/>
                <a:cs typeface="Microsoft Sans Serif" panose="020B0604020202020204" pitchFamily="34" charset="0"/>
              </a:rPr>
              <a:t>strumenti ICT </a:t>
            </a:r>
            <a:r>
              <a:rPr lang="it" altLang="es-ES" sz="2800" dirty="0">
                <a:latin typeface="+mj-lt"/>
                <a:ea typeface="Microsoft Sans Serif" panose="020B0604020202020204" pitchFamily="34" charset="0"/>
                <a:cs typeface="Microsoft Sans Serif" panose="020B0604020202020204" pitchFamily="34" charset="0"/>
              </a:rPr>
              <a:t>(sia gratuiti che a pagamento) che possono aiutarci durante </a:t>
            </a:r>
            <a:r>
              <a:rPr lang="it" altLang="es-ES" sz="2800" b="1" dirty="0">
                <a:latin typeface="+mj-lt"/>
                <a:ea typeface="Microsoft Sans Serif" panose="020B0604020202020204" pitchFamily="34" charset="0"/>
                <a:cs typeface="Microsoft Sans Serif" panose="020B0604020202020204" pitchFamily="34" charset="0"/>
              </a:rPr>
              <a:t>la progettazione, la creazione e la strutturazione del nostro sito </a:t>
            </a:r>
            <a:r>
              <a:rPr lang="it" altLang="es-ES" sz="2800" b="1" dirty="0" smtClean="0">
                <a:latin typeface="+mj-lt"/>
                <a:ea typeface="Microsoft Sans Serif" panose="020B0604020202020204" pitchFamily="34" charset="0"/>
                <a:cs typeface="Microsoft Sans Serif" panose="020B0604020202020204" pitchFamily="34" charset="0"/>
              </a:rPr>
              <a:t>web</a:t>
            </a:r>
            <a:r>
              <a:rPr lang="it" altLang="es-ES" sz="2800" dirty="0" smtClean="0">
                <a:latin typeface="+mj-lt"/>
                <a:ea typeface="Microsoft Sans Serif" panose="020B0604020202020204" pitchFamily="34" charset="0"/>
                <a:cs typeface="Microsoft Sans Serif" panose="020B0604020202020204" pitchFamily="34" charset="0"/>
              </a:rPr>
              <a:t>. </a:t>
            </a:r>
            <a:r>
              <a:rPr lang="it" altLang="es-ES" sz="2800" dirty="0">
                <a:latin typeface="+mj-lt"/>
                <a:ea typeface="Microsoft Sans Serif" panose="020B0604020202020204" pitchFamily="34" charset="0"/>
                <a:cs typeface="Microsoft Sans Serif" panose="020B0604020202020204" pitchFamily="34" charset="0"/>
              </a:rPr>
              <a:t>Tra quelli più utilizzati, possiamo trovare:</a:t>
            </a:r>
            <a:endParaRPr lang="es-ES" sz="2800" b="1"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xmlns="" id="{896B4416-B7A4-558B-655D-3610F0707CCD}"/>
              </a:ext>
            </a:extLst>
          </p:cNvPr>
          <p:cNvSpPr txBox="1"/>
          <p:nvPr/>
        </p:nvSpPr>
        <p:spPr>
          <a:xfrm>
            <a:off x="1447800" y="2400300"/>
            <a:ext cx="12954000" cy="523220"/>
          </a:xfrm>
          <a:prstGeom prst="rect">
            <a:avLst/>
          </a:prstGeom>
          <a:noFill/>
        </p:spPr>
        <p:txBody>
          <a:bodyPr wrap="square" rtlCol="0">
            <a:spAutoFit/>
          </a:bodyPr>
          <a:lstStyle/>
          <a:p>
            <a:r>
              <a:rPr lang="it" sz="2800" b="1" dirty="0">
                <a:solidFill>
                  <a:srgbClr val="660066"/>
                </a:solidFill>
                <a:latin typeface="+mj-lt"/>
                <a:ea typeface="Microsoft Sans Serif" panose="020B0604020202020204" pitchFamily="34" charset="0"/>
                <a:cs typeface="Microsoft Sans Serif" panose="020B0604020202020204" pitchFamily="34" charset="0"/>
              </a:rPr>
              <a:t>Sezione 2: Strumenti ICT per la creazione di siti web</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xmlns="" id="{ADE8E975-34DD-75A4-E819-A15B8D3D060A}"/>
              </a:ext>
            </a:extLst>
          </p:cNvPr>
          <p:cNvSpPr txBox="1"/>
          <p:nvPr/>
        </p:nvSpPr>
        <p:spPr>
          <a:xfrm>
            <a:off x="4038600" y="4743391"/>
            <a:ext cx="12877800" cy="4401205"/>
          </a:xfrm>
          <a:prstGeom prst="rect">
            <a:avLst/>
          </a:prstGeom>
          <a:noFill/>
        </p:spPr>
        <p:txBody>
          <a:bodyPr wrap="square" rtlCol="0">
            <a:spAutoFit/>
          </a:bodyPr>
          <a:lstStyle/>
          <a:p>
            <a:r>
              <a:rPr lang="it" sz="2800" b="1" dirty="0">
                <a:effectLst/>
                <a:latin typeface="+mj-lt"/>
              </a:rPr>
              <a:t>Wix </a:t>
            </a:r>
            <a:r>
              <a:rPr lang="it" sz="2800" dirty="0">
                <a:effectLst/>
                <a:latin typeface="+mj-lt"/>
              </a:rPr>
              <a:t>: questa piattaforma viene utilizzata per lo sviluppo di siti Web e consente di creare progetti in completa libertà e con diverse opzioni.</a:t>
            </a:r>
          </a:p>
          <a:p>
            <a:r>
              <a:rPr lang="it" sz="2800" dirty="0">
                <a:effectLst/>
                <a:latin typeface="+mj-lt"/>
              </a:rPr>
              <a:t>Al seguente link, puoi trovare un video tutorial su come muovere i primi passi su Wix:</a:t>
            </a:r>
          </a:p>
          <a:p>
            <a:r>
              <a:rPr lang="it" sz="2800" dirty="0">
                <a:effectLst/>
                <a:latin typeface="+mj-lt"/>
                <a:hlinkClick r:id="rId2">
                  <a:extLst>
                    <a:ext uri="{A12FA001-AC4F-418D-AE19-62706E023703}">
                      <ahyp:hlinkClr xmlns:ahyp="http://schemas.microsoft.com/office/drawing/2018/hyperlinkcolor" xmlns="" val="tx"/>
                    </a:ext>
                  </a:extLst>
                </a:hlinkClick>
              </a:rPr>
              <a:t>https://www.youtube.com/watch?v=YxpjW-Mq96Q&amp;ab_channel=Tooltester</a:t>
            </a:r>
            <a:endParaRPr lang="en-GB" sz="2800" dirty="0">
              <a:effectLst/>
              <a:latin typeface="+mj-lt"/>
            </a:endParaRPr>
          </a:p>
          <a:p>
            <a:endParaRPr lang="en-GB" sz="2800" dirty="0">
              <a:effectLst/>
              <a:latin typeface="+mj-lt"/>
            </a:endParaRPr>
          </a:p>
          <a:p>
            <a:endParaRPr lang="en-GB" sz="2800" b="1" dirty="0">
              <a:effectLst/>
              <a:latin typeface="+mj-lt"/>
            </a:endParaRPr>
          </a:p>
          <a:p>
            <a:r>
              <a:rPr lang="it" sz="2800" b="1" dirty="0">
                <a:effectLst/>
                <a:latin typeface="+mj-lt"/>
              </a:rPr>
              <a:t>SquareSpace </a:t>
            </a:r>
            <a:r>
              <a:rPr lang="it" sz="2800" dirty="0">
                <a:effectLst/>
                <a:latin typeface="+mj-lt"/>
              </a:rPr>
              <a:t>: Squarespace consente la creazione di siti Web e l'hosting di contenuti, l'analisi delle metriche ... Nel seguente link, puoi guardare un tutorial video per iniziare in questa piattaforma. </a:t>
            </a:r>
            <a:r>
              <a:rPr lang="it" sz="2800" dirty="0">
                <a:effectLst/>
                <a:latin typeface="+mj-lt"/>
                <a:hlinkClick r:id="rId3">
                  <a:extLst>
                    <a:ext uri="{A12FA001-AC4F-418D-AE19-62706E023703}">
                      <ahyp:hlinkClr xmlns:ahyp="http://schemas.microsoft.com/office/drawing/2018/hyperlinkcolor" xmlns="" val="tx"/>
                    </a:ext>
                  </a:extLst>
                </a:hlinkClick>
              </a:rPr>
              <a:t>https://www.youtube.com/watch?v=8isUiu4Bwx4&amp;ab_channel=WebsiteSoSimple</a:t>
            </a:r>
            <a:endParaRPr lang="en-GB" sz="2800" dirty="0">
              <a:effectLst/>
              <a:latin typeface="+mj-lt"/>
            </a:endParaRPr>
          </a:p>
        </p:txBody>
      </p:sp>
      <p:pic>
        <p:nvPicPr>
          <p:cNvPr id="8" name="Picture 6" descr="Squarespace para ecommerce: 10 pasos para triunfar en esta plataforma">
            <a:extLst>
              <a:ext uri="{FF2B5EF4-FFF2-40B4-BE49-F238E27FC236}">
                <a16:creationId xmlns:a16="http://schemas.microsoft.com/office/drawing/2014/main" xmlns="" id="{ECD38651-E510-5478-DBB3-9D690E58509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8874" t="23435" r="21761" b="22496"/>
          <a:stretch/>
        </p:blipFill>
        <p:spPr bwMode="auto">
          <a:xfrm>
            <a:off x="1447800" y="7327514"/>
            <a:ext cx="2134600" cy="140281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Wix | LiveAgent">
            <a:extLst>
              <a:ext uri="{FF2B5EF4-FFF2-40B4-BE49-F238E27FC236}">
                <a16:creationId xmlns:a16="http://schemas.microsoft.com/office/drawing/2014/main" xmlns="" id="{68B92010-5B01-483B-13BC-80041DA8BDD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4968603"/>
            <a:ext cx="1828800" cy="71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2280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BCE6FE0C-9211-BC11-99C2-E02647F96304}"/>
              </a:ext>
            </a:extLst>
          </p:cNvPr>
          <p:cNvSpPr txBox="1"/>
          <p:nvPr/>
        </p:nvSpPr>
        <p:spPr>
          <a:xfrm>
            <a:off x="1447800" y="1573291"/>
            <a:ext cx="11963400" cy="707886"/>
          </a:xfrm>
          <a:prstGeom prst="rect">
            <a:avLst/>
          </a:prstGeom>
          <a:noFill/>
        </p:spPr>
        <p:txBody>
          <a:bodyPr wrap="square" rtlCol="0">
            <a:spAutoFit/>
          </a:bodyPr>
          <a:lstStyle/>
          <a:p>
            <a:r>
              <a:rPr lang="it" sz="4000" b="1" dirty="0">
                <a:solidFill>
                  <a:srgbClr val="660066"/>
                </a:solidFill>
                <a:latin typeface="+mj-lt"/>
                <a:ea typeface="Microsoft Sans Serif" panose="020B0604020202020204" pitchFamily="34" charset="0"/>
                <a:cs typeface="Microsoft Sans Serif" panose="020B0604020202020204" pitchFamily="34" charset="0"/>
              </a:rPr>
              <a:t>Unità 1: Sviluppa il tuo sito web aziendale con le </a:t>
            </a:r>
            <a:r>
              <a:rPr lang="it" sz="4000" b="1" dirty="0" smtClean="0">
                <a:solidFill>
                  <a:srgbClr val="660066"/>
                </a:solidFill>
                <a:latin typeface="+mj-lt"/>
                <a:ea typeface="Microsoft Sans Serif" panose="020B0604020202020204" pitchFamily="34" charset="0"/>
                <a:cs typeface="Microsoft Sans Serif" panose="020B0604020202020204" pitchFamily="34" charset="0"/>
              </a:rPr>
              <a:t>ICT</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xmlns="" id="{5A106F95-60F9-F825-002E-6D9A992BA8E9}"/>
              </a:ext>
            </a:extLst>
          </p:cNvPr>
          <p:cNvSpPr txBox="1"/>
          <p:nvPr/>
        </p:nvSpPr>
        <p:spPr>
          <a:xfrm>
            <a:off x="1447800" y="3238500"/>
            <a:ext cx="15468600" cy="954107"/>
          </a:xfrm>
          <a:prstGeom prst="rect">
            <a:avLst/>
          </a:prstGeom>
          <a:noFill/>
        </p:spPr>
        <p:txBody>
          <a:bodyPr wrap="square" rtlCol="0">
            <a:spAutoFit/>
          </a:bodyPr>
          <a:lstStyle/>
          <a:p>
            <a:pPr>
              <a:defRPr/>
            </a:pPr>
            <a:r>
              <a:rPr lang="it" altLang="es-ES" sz="2800" dirty="0">
                <a:latin typeface="+mj-lt"/>
                <a:ea typeface="Microsoft Sans Serif" panose="020B0604020202020204" pitchFamily="34" charset="0"/>
                <a:cs typeface="Microsoft Sans Serif" panose="020B0604020202020204" pitchFamily="34" charset="0"/>
              </a:rPr>
              <a:t>Esistono diversi </a:t>
            </a:r>
            <a:r>
              <a:rPr lang="it" altLang="es-ES" sz="2800" b="1" dirty="0">
                <a:latin typeface="+mj-lt"/>
                <a:ea typeface="Microsoft Sans Serif" panose="020B0604020202020204" pitchFamily="34" charset="0"/>
                <a:cs typeface="Microsoft Sans Serif" panose="020B0604020202020204" pitchFamily="34" charset="0"/>
              </a:rPr>
              <a:t>strumenti ICT </a:t>
            </a:r>
            <a:r>
              <a:rPr lang="it" altLang="es-ES" sz="2800" dirty="0">
                <a:latin typeface="+mj-lt"/>
                <a:ea typeface="Microsoft Sans Serif" panose="020B0604020202020204" pitchFamily="34" charset="0"/>
                <a:cs typeface="Microsoft Sans Serif" panose="020B0604020202020204" pitchFamily="34" charset="0"/>
              </a:rPr>
              <a:t>(sia gratuiti che a pagamento) che possono aiutarci durante </a:t>
            </a:r>
            <a:r>
              <a:rPr lang="it" altLang="es-ES" sz="2800" b="1" dirty="0">
                <a:latin typeface="+mj-lt"/>
                <a:ea typeface="Microsoft Sans Serif" panose="020B0604020202020204" pitchFamily="34" charset="0"/>
                <a:cs typeface="Microsoft Sans Serif" panose="020B0604020202020204" pitchFamily="34" charset="0"/>
              </a:rPr>
              <a:t>la progettazione, la creazione e la strutturazione del nostro sito web </a:t>
            </a:r>
            <a:r>
              <a:rPr lang="it" altLang="es-ES" sz="2800" dirty="0">
                <a:latin typeface="+mj-lt"/>
                <a:ea typeface="Microsoft Sans Serif" panose="020B0604020202020204" pitchFamily="34" charset="0"/>
                <a:cs typeface="Microsoft Sans Serif" panose="020B0604020202020204" pitchFamily="34" charset="0"/>
              </a:rPr>
              <a:t>. Tra quelli più utilizzati, possiamo trovare:</a:t>
            </a:r>
            <a:endParaRPr lang="es-ES" sz="2800" b="1"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xmlns="" id="{896B4416-B7A4-558B-655D-3610F0707CCD}"/>
              </a:ext>
            </a:extLst>
          </p:cNvPr>
          <p:cNvSpPr txBox="1"/>
          <p:nvPr/>
        </p:nvSpPr>
        <p:spPr>
          <a:xfrm>
            <a:off x="1447800" y="2400300"/>
            <a:ext cx="12954000" cy="523220"/>
          </a:xfrm>
          <a:prstGeom prst="rect">
            <a:avLst/>
          </a:prstGeom>
          <a:noFill/>
        </p:spPr>
        <p:txBody>
          <a:bodyPr wrap="square" rtlCol="0">
            <a:spAutoFit/>
          </a:bodyPr>
          <a:lstStyle/>
          <a:p>
            <a:r>
              <a:rPr lang="it" sz="2800" b="1" dirty="0">
                <a:solidFill>
                  <a:srgbClr val="660066"/>
                </a:solidFill>
                <a:latin typeface="+mj-lt"/>
                <a:ea typeface="Microsoft Sans Serif" panose="020B0604020202020204" pitchFamily="34" charset="0"/>
                <a:cs typeface="Microsoft Sans Serif" panose="020B0604020202020204" pitchFamily="34" charset="0"/>
              </a:rPr>
              <a:t>Sezione 2: Strumenti ICT per la creazione di siti web</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xmlns="" id="{ADE8E975-34DD-75A4-E819-A15B8D3D060A}"/>
              </a:ext>
            </a:extLst>
          </p:cNvPr>
          <p:cNvSpPr txBox="1"/>
          <p:nvPr/>
        </p:nvSpPr>
        <p:spPr>
          <a:xfrm>
            <a:off x="4876800" y="4662725"/>
            <a:ext cx="11887200" cy="2677656"/>
          </a:xfrm>
          <a:prstGeom prst="rect">
            <a:avLst/>
          </a:prstGeom>
          <a:noFill/>
        </p:spPr>
        <p:txBody>
          <a:bodyPr wrap="square" rtlCol="0">
            <a:spAutoFit/>
          </a:bodyPr>
          <a:lstStyle/>
          <a:p>
            <a:r>
              <a:rPr lang="it" sz="2800" b="1" dirty="0">
                <a:effectLst/>
                <a:latin typeface="+mj-lt"/>
              </a:rPr>
              <a:t>Joomla! </a:t>
            </a:r>
            <a:r>
              <a:rPr lang="it" sz="2800" dirty="0">
                <a:effectLst/>
                <a:latin typeface="+mj-lt"/>
              </a:rPr>
              <a:t>: Questa piattaforma di gestione dei contenuti consente la creazione di contenuti e lo sviluppo di siti Web in modo dinamico e interattivo. Nel link successivo, puoi trovare un video tutorial su come iniziare con Joomla!:</a:t>
            </a:r>
          </a:p>
          <a:p>
            <a:r>
              <a:rPr lang="it" sz="2800" dirty="0">
                <a:effectLst/>
                <a:latin typeface="+mj-lt"/>
                <a:hlinkClick r:id="rId2"/>
              </a:rPr>
              <a:t>https://www.youtube.com/watch?v=nbtb8Ax4Mpc&amp;t=17s&amp;ab_channel=TheSocialGuide</a:t>
            </a:r>
            <a:endParaRPr lang="en-GB" sz="2800" dirty="0">
              <a:effectLst/>
              <a:latin typeface="+mj-lt"/>
            </a:endParaRPr>
          </a:p>
          <a:p>
            <a:endParaRPr lang="en-GB" sz="2800" dirty="0">
              <a:effectLst/>
              <a:latin typeface="+mj-lt"/>
            </a:endParaRPr>
          </a:p>
        </p:txBody>
      </p:sp>
      <p:pic>
        <p:nvPicPr>
          <p:cNvPr id="4" name="Picture 8" descr="Top 10 Sites para Descargar Plantillas de Joomla GRATIS">
            <a:extLst>
              <a:ext uri="{FF2B5EF4-FFF2-40B4-BE49-F238E27FC236}">
                <a16:creationId xmlns:a16="http://schemas.microsoft.com/office/drawing/2014/main" xmlns="" id="{02E9EA9C-5908-A298-5357-2FD11F028C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191" y="5013947"/>
            <a:ext cx="3133963" cy="1330112"/>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xmlns="" id="{591D43A6-667C-2CCE-2AC0-C6F11E1B44AD}"/>
              </a:ext>
            </a:extLst>
          </p:cNvPr>
          <p:cNvSpPr txBox="1"/>
          <p:nvPr/>
        </p:nvSpPr>
        <p:spPr>
          <a:xfrm>
            <a:off x="1447800" y="6547872"/>
            <a:ext cx="15316200" cy="2677656"/>
          </a:xfrm>
          <a:prstGeom prst="rect">
            <a:avLst/>
          </a:prstGeom>
          <a:noFill/>
        </p:spPr>
        <p:txBody>
          <a:bodyPr wrap="square">
            <a:spAutoFit/>
          </a:bodyPr>
          <a:lstStyle/>
          <a:p>
            <a:endParaRPr lang="en-GB" sz="2800" dirty="0">
              <a:effectLst/>
              <a:latin typeface="+mj-lt"/>
            </a:endParaRPr>
          </a:p>
          <a:p>
            <a:r>
              <a:rPr lang="it" sz="2800" dirty="0">
                <a:effectLst/>
                <a:latin typeface="+mj-lt"/>
              </a:rPr>
              <a:t>Ci sono migliaia di tutorial online che ti permettono di creare il tuo sito web da zero e conoscere tutte le opportunità offerte da queste piattaforme.</a:t>
            </a:r>
          </a:p>
          <a:p>
            <a:endParaRPr lang="en-GB" sz="2800" dirty="0">
              <a:latin typeface="+mj-lt"/>
            </a:endParaRPr>
          </a:p>
          <a:p>
            <a:pPr lvl="3"/>
            <a:r>
              <a:rPr lang="it" sz="2800" b="1" dirty="0">
                <a:effectLst/>
                <a:latin typeface="+mj-lt"/>
              </a:rPr>
              <a:t>Se vuoi saperne di più su uno qualsiasi degli strumenti precedenti, non esitare a cercare risorse online gratuite per migliorare lo sviluppo del sito Web e l'imprenditorialità.</a:t>
            </a:r>
          </a:p>
        </p:txBody>
      </p:sp>
      <p:pic>
        <p:nvPicPr>
          <p:cNvPr id="1026" name="Picture 2" descr="Visualizza immagine di origine">
            <a:extLst>
              <a:ext uri="{FF2B5EF4-FFF2-40B4-BE49-F238E27FC236}">
                <a16:creationId xmlns:a16="http://schemas.microsoft.com/office/drawing/2014/main" xmlns="" id="{759359EB-E043-EBFE-2537-EF499D53E8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8191500"/>
            <a:ext cx="980948" cy="980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0354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FE6FC55E-B50D-FAC1-EBFB-D1834BEE64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15600" y="4147734"/>
            <a:ext cx="6019800" cy="4299857"/>
          </a:xfrm>
          <a:prstGeom prst="rect">
            <a:avLst/>
          </a:prstGeom>
        </p:spPr>
      </p:pic>
      <p:sp>
        <p:nvSpPr>
          <p:cNvPr id="6" name="CuadroTexto 5">
            <a:extLst>
              <a:ext uri="{FF2B5EF4-FFF2-40B4-BE49-F238E27FC236}">
                <a16:creationId xmlns:a16="http://schemas.microsoft.com/office/drawing/2014/main" xmlns=""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it" sz="4000" b="1" dirty="0">
                <a:solidFill>
                  <a:srgbClr val="660066"/>
                </a:solidFill>
                <a:latin typeface="+mj-lt"/>
                <a:ea typeface="Microsoft Sans Serif" panose="020B0604020202020204" pitchFamily="34" charset="0"/>
                <a:cs typeface="Microsoft Sans Serif" panose="020B0604020202020204" pitchFamily="34" charset="0"/>
              </a:rPr>
              <a:t>Unidad 2: Potenzia la presenza digitale della tua azienda sui social network</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xmlns="" id="{5A106F95-60F9-F825-002E-6D9A992BA8E9}"/>
              </a:ext>
            </a:extLst>
          </p:cNvPr>
          <p:cNvSpPr txBox="1"/>
          <p:nvPr/>
        </p:nvSpPr>
        <p:spPr>
          <a:xfrm>
            <a:off x="1447800" y="3881617"/>
            <a:ext cx="9296400" cy="4401205"/>
          </a:xfrm>
          <a:prstGeom prst="rect">
            <a:avLst/>
          </a:prstGeom>
          <a:noFill/>
        </p:spPr>
        <p:txBody>
          <a:bodyPr wrap="square" rtlCol="0">
            <a:spAutoFit/>
          </a:bodyPr>
          <a:lstStyle/>
          <a:p>
            <a:pPr>
              <a:defRPr/>
            </a:pPr>
            <a:r>
              <a:rPr lang="it" altLang="es-ES" sz="2800" b="1" dirty="0">
                <a:latin typeface="+mj-lt"/>
                <a:ea typeface="Microsoft Sans Serif" panose="020B0604020202020204" pitchFamily="34" charset="0"/>
                <a:cs typeface="Microsoft Sans Serif" panose="020B0604020202020204" pitchFamily="34" charset="0"/>
              </a:rPr>
              <a:t>I Social Network </a:t>
            </a:r>
            <a:r>
              <a:rPr lang="it" altLang="es-ES" sz="2800" dirty="0">
                <a:latin typeface="+mj-lt"/>
                <a:ea typeface="Microsoft Sans Serif" panose="020B0604020202020204" pitchFamily="34" charset="0"/>
                <a:cs typeface="Microsoft Sans Serif" panose="020B0604020202020204" pitchFamily="34" charset="0"/>
              </a:rPr>
              <a:t>sono piattaforme digitali che mettono in contatto milioni di persone. Grazie a loro, i loro utenti possono condividere </a:t>
            </a:r>
            <a:r>
              <a:rPr lang="it" altLang="es-ES" sz="2800" b="1" dirty="0">
                <a:latin typeface="+mj-lt"/>
                <a:ea typeface="Microsoft Sans Serif" panose="020B0604020202020204" pitchFamily="34" charset="0"/>
                <a:cs typeface="Microsoft Sans Serif" panose="020B0604020202020204" pitchFamily="34" charset="0"/>
              </a:rPr>
              <a:t>messaggi, immagini, link, </a:t>
            </a:r>
            <a:r>
              <a:rPr lang="it" altLang="es-ES" sz="2800" b="1">
                <a:latin typeface="+mj-lt"/>
                <a:ea typeface="Microsoft Sans Serif" panose="020B0604020202020204" pitchFamily="34" charset="0"/>
                <a:cs typeface="Microsoft Sans Serif" panose="020B0604020202020204" pitchFamily="34" charset="0"/>
              </a:rPr>
              <a:t>video </a:t>
            </a:r>
            <a:r>
              <a:rPr lang="it" altLang="es-ES" sz="2800">
                <a:latin typeface="+mj-lt"/>
                <a:ea typeface="Microsoft Sans Serif" panose="020B0604020202020204" pitchFamily="34" charset="0"/>
                <a:cs typeface="Microsoft Sans Serif" panose="020B0604020202020204" pitchFamily="34" charset="0"/>
              </a:rPr>
              <a:t>...</a:t>
            </a:r>
          </a:p>
          <a:p>
            <a:pPr>
              <a:defRPr/>
            </a:pPr>
            <a:endParaRPr lang="en-US" altLang="es-ES" sz="2800">
              <a:latin typeface="+mj-lt"/>
              <a:ea typeface="Microsoft Sans Serif" panose="020B0604020202020204" pitchFamily="34" charset="0"/>
              <a:cs typeface="Microsoft Sans Serif" panose="020B0604020202020204" pitchFamily="34" charset="0"/>
            </a:endParaRPr>
          </a:p>
          <a:p>
            <a:pPr>
              <a:defRPr/>
            </a:pPr>
            <a:r>
              <a:rPr lang="it" altLang="es-ES" sz="2800">
                <a:latin typeface="+mj-lt"/>
                <a:ea typeface="Microsoft Sans Serif" panose="020B0604020202020204" pitchFamily="34" charset="0"/>
                <a:cs typeface="Microsoft Sans Serif" panose="020B0604020202020204" pitchFamily="34" charset="0"/>
              </a:rPr>
              <a:t>La sua portata non fa che aumentare con gli anni. Sempre più utenti sono attivi su queste piattaforme, quindi i social network sono quindi un ottimo mezzo di interazione sia in modo personale che corporativo.</a:t>
            </a:r>
          </a:p>
          <a:p>
            <a:pPr>
              <a:defRPr/>
            </a:pPr>
            <a:endParaRPr lang="en-US" altLang="es-ES" sz="2800">
              <a:latin typeface="+mj-lt"/>
              <a:ea typeface="Microsoft Sans Serif" panose="020B0604020202020204" pitchFamily="34" charset="0"/>
              <a:cs typeface="Microsoft Sans Serif" panose="020B0604020202020204" pitchFamily="34" charset="0"/>
            </a:endParaRPr>
          </a:p>
          <a:p>
            <a:pPr>
              <a:defRPr/>
            </a:pPr>
            <a:endParaRPr lang="en-US" altLang="es-ES" sz="2800" b="1"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xmlns=""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it" sz="2800" b="1" dirty="0">
                <a:solidFill>
                  <a:srgbClr val="660066"/>
                </a:solidFill>
                <a:latin typeface="+mj-lt"/>
                <a:ea typeface="Microsoft Sans Serif" panose="020B0604020202020204" pitchFamily="34" charset="0"/>
                <a:cs typeface="Microsoft Sans Serif" panose="020B0604020202020204" pitchFamily="34" charset="0"/>
              </a:rPr>
              <a:t>Sezione 1: Cosa sono i social network e a cosa servono?</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233526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357</TotalTime>
  <Words>3137</Words>
  <Application>Microsoft Office PowerPoint</Application>
  <PresentationFormat>Personalizzato</PresentationFormat>
  <Paragraphs>190</Paragraphs>
  <Slides>23</Slides>
  <Notes>12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23</vt:i4>
      </vt:variant>
    </vt:vector>
  </HeadingPairs>
  <TitlesOfParts>
    <vt:vector size="28" baseType="lpstr">
      <vt:lpstr>맑은 고딕</vt:lpstr>
      <vt:lpstr>Arial</vt:lpstr>
      <vt:lpstr>Calibri</vt:lpstr>
      <vt:lpstr>Microsoft Sans Serif</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DEW- PPT2</dc:title>
  <dc:creator>Monia Coppola</dc:creator>
  <cp:keywords>DAE0er5Rmns,BAEXurJiHZU</cp:keywords>
  <cp:lastModifiedBy>User</cp:lastModifiedBy>
  <cp:revision>58</cp:revision>
  <dcterms:created xsi:type="dcterms:W3CDTF">2022-01-04T10:29:56Z</dcterms:created>
  <dcterms:modified xsi:type="dcterms:W3CDTF">2023-04-24T10:57:48Z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2022-01-04T00:00:00Z</vt:filetime>
  </property>
  <property fmtid="{D5CDD505-2E9C-101B-9397-08002B2CF9AE}" pid="3" name="Creator">
    <vt:lpwstr>Canva</vt:lpwstr>
  </property>
  <property fmtid="{D5CDD505-2E9C-101B-9397-08002B2CF9AE}" pid="4" name="LastSaved">
    <vt:filetime>2022-01-04T00:00:00Z</vt:filetime>
  </property>
</Properties>
</file>