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18288000" cy="10287000"/>
  <p:embeddedFontLst>
    <p:embeddedFont>
      <p:font typeface="Calibri" panose="020F0502020204030204" pitchFamily="34" charset="0"/>
      <p:regular r:id="rId24"/>
      <p:bold r:id="rId25"/>
      <p:italic r:id="rId26"/>
      <p:boldItalic r:id="rId27"/>
    </p:embeddedFont>
    <p:embeddedFont>
      <p:font typeface="Helvetica Neue"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Si4LCbZnPUCQU+RTQ7p2mOTpkv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9A5EA0-DBB4-4B59-AC80-7950CC5C7E1F}">
  <a:tblStyle styleId="{E09A5EA0-DBB4-4B59-AC80-7950CC5C7E1F}" styleName="Table_0">
    <a:wholeTbl>
      <a:tcTxStyle b="off" i="off">
        <a:font>
          <a:latin typeface="Calibri"/>
          <a:ea typeface="Calibri"/>
          <a:cs typeface="Calibri"/>
        </a:font>
        <a:schemeClr val="dk1"/>
      </a:tcTxStyle>
      <a:tcStyle>
        <a:tcBdr>
          <a:left>
            <a:ln w="12700" cap="flat" cmpd="sng">
              <a:solidFill>
                <a:schemeClr val="accent4"/>
              </a:solidFill>
              <a:prstDash val="solid"/>
              <a:round/>
              <a:headEnd type="none" w="sm" len="sm"/>
              <a:tailEnd type="none" w="sm" len="sm"/>
            </a:ln>
          </a:left>
          <a:right>
            <a:ln w="12700" cap="flat" cmpd="sng">
              <a:solidFill>
                <a:schemeClr val="accent4"/>
              </a:solidFill>
              <a:prstDash val="solid"/>
              <a:round/>
              <a:headEnd type="none" w="sm" len="sm"/>
              <a:tailEnd type="none" w="sm" len="sm"/>
            </a:ln>
          </a:right>
          <a:top>
            <a:ln w="12700" cap="flat" cmpd="sng">
              <a:solidFill>
                <a:schemeClr val="accent4"/>
              </a:solidFill>
              <a:prstDash val="solid"/>
              <a:round/>
              <a:headEnd type="none" w="sm" len="sm"/>
              <a:tailEnd type="none" w="sm" len="sm"/>
            </a:ln>
          </a:top>
          <a:bottom>
            <a:ln w="12700" cap="flat" cmpd="sng">
              <a:solidFill>
                <a:schemeClr val="accent4"/>
              </a:solidFill>
              <a:prstDash val="solid"/>
              <a:round/>
              <a:headEnd type="none" w="sm" len="sm"/>
              <a:tailEnd type="none" w="sm" len="sm"/>
            </a:ln>
          </a:bottom>
          <a:insideH>
            <a:ln w="12700" cap="flat" cmpd="sng">
              <a:solidFill>
                <a:schemeClr val="accent4"/>
              </a:solidFill>
              <a:prstDash val="solid"/>
              <a:round/>
              <a:headEnd type="none" w="sm" len="sm"/>
              <a:tailEnd type="none" w="sm" len="sm"/>
            </a:ln>
          </a:insideH>
          <a:insideV>
            <a:ln w="12700" cap="flat" cmpd="sng">
              <a:solidFill>
                <a:schemeClr val="accent4"/>
              </a:solidFill>
              <a:prstDash val="solid"/>
              <a:round/>
              <a:headEnd type="none" w="sm" len="sm"/>
              <a:tailEnd type="none" w="sm" len="sm"/>
            </a:ln>
          </a:insideV>
        </a:tcBdr>
        <a:fill>
          <a:solidFill>
            <a:srgbClr val="ECEAF0"/>
          </a:solidFill>
        </a:fill>
      </a:tcStyle>
    </a:wholeTbl>
    <a:band1H>
      <a:tcTxStyle/>
      <a:tcStyle>
        <a:tcBdr/>
        <a:fill>
          <a:solidFill>
            <a:srgbClr val="D7D2DF"/>
          </a:solidFill>
        </a:fill>
      </a:tcStyle>
    </a:band1H>
    <a:band2H>
      <a:tcTxStyle/>
      <a:tcStyle>
        <a:tcBdr/>
      </a:tcStyle>
    </a:band2H>
    <a:band1V>
      <a:tcTxStyle/>
      <a:tcStyle>
        <a:tcBdr/>
        <a:fill>
          <a:solidFill>
            <a:srgbClr val="D7D2DF"/>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4"/>
              </a:solidFill>
              <a:prstDash val="solid"/>
              <a:round/>
              <a:headEnd type="none" w="sm" len="sm"/>
              <a:tailEnd type="none" w="sm" len="sm"/>
            </a:ln>
          </a:top>
        </a:tcBdr>
        <a:fill>
          <a:solidFill>
            <a:srgbClr val="ECEAF0"/>
          </a:solidFill>
        </a:fill>
      </a:tcStyle>
    </a:lastRow>
    <a:seCell>
      <a:tcTxStyle/>
      <a:tcStyle>
        <a:tcBdr/>
      </a:tcStyle>
    </a:seCell>
    <a:swCell>
      <a:tcTxStyle/>
      <a:tcStyle>
        <a:tcBdr/>
      </a:tcStyle>
    </a:swCell>
    <a:firstRow>
      <a:tcTxStyle b="on" i="off"/>
      <a:tcStyle>
        <a:tcBdr/>
        <a:fill>
          <a:solidFill>
            <a:srgbClr val="ECEAF0"/>
          </a:solidFill>
        </a:fill>
      </a:tcStyle>
    </a:firstRow>
    <a:neCell>
      <a:tcTxStyle/>
      <a:tcStyle>
        <a:tcBdr/>
      </a:tcStyle>
    </a:neCell>
    <a:nwCell>
      <a:tcTxStyle/>
      <a:tcStyle>
        <a:tcBdr/>
      </a:tcStyle>
    </a:nwCell>
  </a:tblStyle>
  <a:tblStyle styleId="{8DBD7DC0-BA45-4EB0-A960-8D5D5593D81A}"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EAF0"/>
          </a:solidFill>
        </a:fill>
      </a:tcStyle>
    </a:wholeTbl>
    <a:band1H>
      <a:tcTxStyle/>
      <a:tcStyle>
        <a:tcBdr/>
        <a:fill>
          <a:solidFill>
            <a:srgbClr val="D7D2DF"/>
          </a:solidFill>
        </a:fill>
      </a:tcStyle>
    </a:band1H>
    <a:band2H>
      <a:tcTxStyle/>
      <a:tcStyle>
        <a:tcBdr/>
      </a:tcStyle>
    </a:band2H>
    <a:band1V>
      <a:tcTxStyle/>
      <a:tcStyle>
        <a:tcBdr/>
        <a:fill>
          <a:solidFill>
            <a:srgbClr val="D7D2DF"/>
          </a:solidFill>
        </a:fill>
      </a:tcStyle>
    </a:band1V>
    <a:band2V>
      <a:tcTxStyle/>
      <a:tcStyle>
        <a:tcBdr/>
      </a:tcStyle>
    </a:band2V>
    <a:lastCol>
      <a:tcTxStyle b="on" i="off">
        <a:font>
          <a:latin typeface="Calibri"/>
          <a:ea typeface="Calibri"/>
          <a:cs typeface="Calibri"/>
        </a:font>
        <a:schemeClr val="lt1"/>
      </a:tcTxStyle>
      <a:tcStyle>
        <a:tcBdr/>
        <a:fill>
          <a:solidFill>
            <a:schemeClr val="accent4"/>
          </a:solidFill>
        </a:fill>
      </a:tcStyle>
    </a:lastCol>
    <a:firstCol>
      <a:tcTxStyle b="on" i="off">
        <a:font>
          <a:latin typeface="Calibri"/>
          <a:ea typeface="Calibri"/>
          <a:cs typeface="Calibri"/>
        </a:font>
        <a:schemeClr val="lt1"/>
      </a:tcTxStyle>
      <a:tcStyle>
        <a:tcBdr/>
        <a:fill>
          <a:solidFill>
            <a:schemeClr val="accent4"/>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594" y="6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1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9" name="Google Shape;149;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8" name="Google Shape;168;p1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 name="Google Shape;31;p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 name="Google Shape;32;p2: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2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2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1bb5b6ac45b_0_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g1bb5b6ac45b_0_0: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g1bb5b6ac45b_0_0: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 name="Google Shape;57;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p:nvPr/>
        </p:nvSpPr>
        <p:spPr>
          <a:xfrm>
            <a:off x="0" y="1"/>
            <a:ext cx="9144635" cy="1812688"/>
          </a:xfrm>
          <a:custGeom>
            <a:avLst/>
            <a:gdLst/>
            <a:ahLst/>
            <a:cxnLst/>
            <a:rect l="l" t="t" r="r" b="b"/>
            <a:pathLst>
              <a:path w="9144635" h="3305175" extrusionOk="0">
                <a:moveTo>
                  <a:pt x="0" y="3304911"/>
                </a:moveTo>
                <a:lnTo>
                  <a:pt x="0" y="0"/>
                </a:lnTo>
                <a:lnTo>
                  <a:pt x="7135660" y="0"/>
                </a:lnTo>
                <a:lnTo>
                  <a:pt x="9144210" y="595197"/>
                </a:lnTo>
                <a:lnTo>
                  <a:pt x="0" y="3304911"/>
                </a:lnTo>
                <a:close/>
              </a:path>
            </a:pathLst>
          </a:custGeom>
          <a:solidFill>
            <a:srgbClr val="93268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22"/>
          <p:cNvSpPr/>
          <p:nvPr/>
        </p:nvSpPr>
        <p:spPr>
          <a:xfrm>
            <a:off x="9144210" y="1"/>
            <a:ext cx="9144000" cy="1812688"/>
          </a:xfrm>
          <a:custGeom>
            <a:avLst/>
            <a:gdLst/>
            <a:ahLst/>
            <a:cxnLst/>
            <a:rect l="l" t="t" r="r" b="b"/>
            <a:pathLst>
              <a:path w="9144000" h="3305175" extrusionOk="0">
                <a:moveTo>
                  <a:pt x="9143788" y="3304786"/>
                </a:moveTo>
                <a:lnTo>
                  <a:pt x="0" y="595197"/>
                </a:lnTo>
                <a:lnTo>
                  <a:pt x="2008550" y="0"/>
                </a:lnTo>
                <a:lnTo>
                  <a:pt x="9143788" y="0"/>
                </a:lnTo>
                <a:lnTo>
                  <a:pt x="9143788" y="3304786"/>
                </a:lnTo>
                <a:close/>
              </a:path>
            </a:pathLst>
          </a:custGeom>
          <a:solidFill>
            <a:srgbClr val="CF9E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22"/>
          <p:cNvSpPr/>
          <p:nvPr/>
        </p:nvSpPr>
        <p:spPr>
          <a:xfrm>
            <a:off x="7135659" y="0"/>
            <a:ext cx="4017645" cy="326667"/>
          </a:xfrm>
          <a:custGeom>
            <a:avLst/>
            <a:gdLst/>
            <a:ahLst/>
            <a:cxnLst/>
            <a:rect l="l" t="t" r="r" b="b"/>
            <a:pathLst>
              <a:path w="4017645" h="595630" extrusionOk="0">
                <a:moveTo>
                  <a:pt x="2008550" y="595197"/>
                </a:moveTo>
                <a:lnTo>
                  <a:pt x="0" y="0"/>
                </a:lnTo>
                <a:lnTo>
                  <a:pt x="4017101" y="0"/>
                </a:lnTo>
                <a:lnTo>
                  <a:pt x="2008550" y="595197"/>
                </a:lnTo>
                <a:close/>
              </a:path>
            </a:pathLst>
          </a:custGeom>
          <a:solidFill>
            <a:srgbClr val="640D6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22"/>
          <p:cNvSpPr/>
          <p:nvPr/>
        </p:nvSpPr>
        <p:spPr>
          <a:xfrm>
            <a:off x="1028700" y="1028712"/>
            <a:ext cx="16230600" cy="8229600"/>
          </a:xfrm>
          <a:custGeom>
            <a:avLst/>
            <a:gdLst/>
            <a:ahLst/>
            <a:cxnLst/>
            <a:rect l="l" t="t" r="r" b="b"/>
            <a:pathLst>
              <a:path w="16230600" h="8229600" extrusionOk="0">
                <a:moveTo>
                  <a:pt x="16230588" y="83553"/>
                </a:moveTo>
                <a:lnTo>
                  <a:pt x="16146564" y="83553"/>
                </a:lnTo>
                <a:lnTo>
                  <a:pt x="16146564" y="0"/>
                </a:lnTo>
                <a:lnTo>
                  <a:pt x="16137128" y="0"/>
                </a:lnTo>
                <a:lnTo>
                  <a:pt x="16137128" y="83553"/>
                </a:lnTo>
                <a:lnTo>
                  <a:pt x="16137128" y="92989"/>
                </a:lnTo>
                <a:lnTo>
                  <a:pt x="16137128" y="8136128"/>
                </a:lnTo>
                <a:lnTo>
                  <a:pt x="93459" y="8136128"/>
                </a:lnTo>
                <a:lnTo>
                  <a:pt x="93459" y="92989"/>
                </a:lnTo>
                <a:lnTo>
                  <a:pt x="16137128" y="92989"/>
                </a:lnTo>
                <a:lnTo>
                  <a:pt x="16137128" y="83553"/>
                </a:lnTo>
                <a:lnTo>
                  <a:pt x="93459" y="83553"/>
                </a:lnTo>
                <a:lnTo>
                  <a:pt x="93459" y="0"/>
                </a:lnTo>
                <a:lnTo>
                  <a:pt x="84023" y="0"/>
                </a:lnTo>
                <a:lnTo>
                  <a:pt x="84023" y="83553"/>
                </a:lnTo>
                <a:lnTo>
                  <a:pt x="0" y="83553"/>
                </a:lnTo>
                <a:lnTo>
                  <a:pt x="0" y="92989"/>
                </a:lnTo>
                <a:lnTo>
                  <a:pt x="84023" y="92989"/>
                </a:lnTo>
                <a:lnTo>
                  <a:pt x="84023" y="8136128"/>
                </a:lnTo>
                <a:lnTo>
                  <a:pt x="0" y="8136128"/>
                </a:lnTo>
                <a:lnTo>
                  <a:pt x="0" y="8145564"/>
                </a:lnTo>
                <a:lnTo>
                  <a:pt x="84023" y="8145564"/>
                </a:lnTo>
                <a:lnTo>
                  <a:pt x="84023" y="8229600"/>
                </a:lnTo>
                <a:lnTo>
                  <a:pt x="93459" y="8229600"/>
                </a:lnTo>
                <a:lnTo>
                  <a:pt x="93459" y="8145564"/>
                </a:lnTo>
                <a:lnTo>
                  <a:pt x="16137128" y="8145564"/>
                </a:lnTo>
                <a:lnTo>
                  <a:pt x="16137128" y="8229600"/>
                </a:lnTo>
                <a:lnTo>
                  <a:pt x="16146564" y="8229600"/>
                </a:lnTo>
                <a:lnTo>
                  <a:pt x="16146564" y="8145564"/>
                </a:lnTo>
                <a:lnTo>
                  <a:pt x="16230588" y="8145564"/>
                </a:lnTo>
                <a:lnTo>
                  <a:pt x="16230588" y="8136128"/>
                </a:lnTo>
                <a:lnTo>
                  <a:pt x="16146564" y="8136128"/>
                </a:lnTo>
                <a:lnTo>
                  <a:pt x="16146564" y="92989"/>
                </a:lnTo>
                <a:lnTo>
                  <a:pt x="16230588" y="92989"/>
                </a:lnTo>
                <a:lnTo>
                  <a:pt x="16230588" y="83553"/>
                </a:lnTo>
                <a:close/>
              </a:path>
            </a:pathLst>
          </a:custGeom>
          <a:solidFill>
            <a:srgbClr val="CF9E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 name="Google Shape;14;p22"/>
          <p:cNvPicPr preferRelativeResize="0"/>
          <p:nvPr/>
        </p:nvPicPr>
        <p:blipFill rotWithShape="1">
          <a:blip r:embed="rId4">
            <a:alphaModFix/>
          </a:blip>
          <a:srcRect/>
          <a:stretch/>
        </p:blipFill>
        <p:spPr>
          <a:xfrm>
            <a:off x="1028700" y="9258300"/>
            <a:ext cx="3198719" cy="702057"/>
          </a:xfrm>
          <a:prstGeom prst="rect">
            <a:avLst/>
          </a:prstGeom>
          <a:noFill/>
          <a:ln>
            <a:noFill/>
          </a:ln>
        </p:spPr>
      </p:pic>
      <p:sp>
        <p:nvSpPr>
          <p:cNvPr id="15" name="Google Shape;15;p22"/>
          <p:cNvSpPr txBox="1"/>
          <p:nvPr/>
        </p:nvSpPr>
        <p:spPr>
          <a:xfrm>
            <a:off x="4648200" y="9412402"/>
            <a:ext cx="12611100" cy="477054"/>
          </a:xfrm>
          <a:prstGeom prst="rect">
            <a:avLst/>
          </a:prstGeom>
          <a:noFill/>
          <a:ln>
            <a:noFill/>
          </a:ln>
        </p:spPr>
        <p:txBody>
          <a:bodyPr spcFirstLastPara="1" wrap="square" lIns="91425" tIns="45700" rIns="91425" bIns="45700" anchor="t" anchorCtr="0">
            <a:spAutoFit/>
          </a:bodyPr>
          <a:lstStyle/>
          <a:p>
            <a:pPr marL="12700" marR="0" lvl="0" indent="0" algn="just" rtl="0">
              <a:lnSpc>
                <a:spcPct val="106785"/>
              </a:lnSpc>
              <a:spcBef>
                <a:spcPts val="0"/>
              </a:spcBef>
              <a:spcAft>
                <a:spcPts val="0"/>
              </a:spcAft>
              <a:buNone/>
            </a:pPr>
            <a:r>
              <a:rPr lang="en-US"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16" name="Google Shape;16;p22"/>
          <p:cNvSpPr/>
          <p:nvPr/>
        </p:nvSpPr>
        <p:spPr>
          <a:xfrm>
            <a:off x="9137374" y="1"/>
            <a:ext cx="9144000" cy="1812688"/>
          </a:xfrm>
          <a:custGeom>
            <a:avLst/>
            <a:gdLst/>
            <a:ahLst/>
            <a:cxnLst/>
            <a:rect l="l" t="t" r="r" b="b"/>
            <a:pathLst>
              <a:path w="9144000" h="3305175" extrusionOk="0">
                <a:moveTo>
                  <a:pt x="9143788" y="3304786"/>
                </a:moveTo>
                <a:lnTo>
                  <a:pt x="0" y="595197"/>
                </a:lnTo>
                <a:lnTo>
                  <a:pt x="2008550" y="0"/>
                </a:lnTo>
                <a:lnTo>
                  <a:pt x="9143788" y="0"/>
                </a:lnTo>
                <a:lnTo>
                  <a:pt x="9143788" y="3304786"/>
                </a:lnTo>
                <a:close/>
              </a:path>
            </a:pathLst>
          </a:custGeom>
          <a:solidFill>
            <a:srgbClr val="CF9E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22"/>
          <p:cNvSpPr/>
          <p:nvPr/>
        </p:nvSpPr>
        <p:spPr>
          <a:xfrm>
            <a:off x="7128823" y="0"/>
            <a:ext cx="4017645" cy="326667"/>
          </a:xfrm>
          <a:custGeom>
            <a:avLst/>
            <a:gdLst/>
            <a:ahLst/>
            <a:cxnLst/>
            <a:rect l="l" t="t" r="r" b="b"/>
            <a:pathLst>
              <a:path w="4017645" h="595630" extrusionOk="0">
                <a:moveTo>
                  <a:pt x="2008550" y="595197"/>
                </a:moveTo>
                <a:lnTo>
                  <a:pt x="0" y="0"/>
                </a:lnTo>
                <a:lnTo>
                  <a:pt x="4017101" y="0"/>
                </a:lnTo>
                <a:lnTo>
                  <a:pt x="2008550" y="595197"/>
                </a:lnTo>
                <a:close/>
              </a:path>
            </a:pathLst>
          </a:custGeom>
          <a:solidFill>
            <a:srgbClr val="640D6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Google Shape;18;p22"/>
          <p:cNvPicPr preferRelativeResize="0"/>
          <p:nvPr/>
        </p:nvPicPr>
        <p:blipFill rotWithShape="1">
          <a:blip r:embed="rId5">
            <a:alphaModFix/>
          </a:blip>
          <a:srcRect/>
          <a:stretch/>
        </p:blipFill>
        <p:spPr>
          <a:xfrm>
            <a:off x="14325600" y="1465438"/>
            <a:ext cx="2749826" cy="6945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5begh4r023c"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pic>
        <p:nvPicPr>
          <p:cNvPr id="25" name="Google Shape;25;p1"/>
          <p:cNvPicPr preferRelativeResize="0"/>
          <p:nvPr/>
        </p:nvPicPr>
        <p:blipFill rotWithShape="1">
          <a:blip r:embed="rId3">
            <a:alphaModFix/>
          </a:blip>
          <a:srcRect/>
          <a:stretch/>
        </p:blipFill>
        <p:spPr>
          <a:xfrm>
            <a:off x="5276850" y="3569329"/>
            <a:ext cx="7734299" cy="1943099"/>
          </a:xfrm>
          <a:prstGeom prst="rect">
            <a:avLst/>
          </a:prstGeom>
          <a:noFill/>
          <a:ln>
            <a:noFill/>
          </a:ln>
        </p:spPr>
      </p:pic>
      <p:pic>
        <p:nvPicPr>
          <p:cNvPr id="26" name="Google Shape;26;p1"/>
          <p:cNvPicPr preferRelativeResize="0"/>
          <p:nvPr/>
        </p:nvPicPr>
        <p:blipFill rotWithShape="1">
          <a:blip r:embed="rId4">
            <a:alphaModFix/>
          </a:blip>
          <a:srcRect/>
          <a:stretch/>
        </p:blipFill>
        <p:spPr>
          <a:xfrm>
            <a:off x="1028700" y="9258300"/>
            <a:ext cx="3198719" cy="702057"/>
          </a:xfrm>
          <a:prstGeom prst="rect">
            <a:avLst/>
          </a:prstGeom>
          <a:noFill/>
          <a:ln>
            <a:noFill/>
          </a:ln>
        </p:spPr>
      </p:pic>
      <p:sp>
        <p:nvSpPr>
          <p:cNvPr id="27" name="Google Shape;27;p1"/>
          <p:cNvSpPr txBox="1"/>
          <p:nvPr/>
        </p:nvSpPr>
        <p:spPr>
          <a:xfrm>
            <a:off x="8344700" y="6045518"/>
            <a:ext cx="1674512" cy="319944"/>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2000" dirty="0">
                <a:solidFill>
                  <a:schemeClr val="dk1"/>
                </a:solidFill>
                <a:latin typeface="Helvetica Neue"/>
                <a:ea typeface="Helvetica Neue"/>
                <a:cs typeface="Helvetica Neue"/>
                <a:sym typeface="Helvetica Neue"/>
              </a:rPr>
              <a:t>dewproject.eu</a:t>
            </a:r>
            <a:endParaRPr sz="2000" dirty="0">
              <a:solidFill>
                <a:schemeClr val="dk1"/>
              </a:solidFill>
              <a:latin typeface="Helvetica Neue"/>
              <a:ea typeface="Helvetica Neue"/>
              <a:cs typeface="Helvetica Neue"/>
              <a:sym typeface="Helvetica Neue"/>
            </a:endParaRPr>
          </a:p>
        </p:txBody>
      </p:sp>
      <p:sp>
        <p:nvSpPr>
          <p:cNvPr id="28" name="Google Shape;28;p1"/>
          <p:cNvSpPr txBox="1"/>
          <p:nvPr/>
        </p:nvSpPr>
        <p:spPr>
          <a:xfrm>
            <a:off x="3238499" y="6667500"/>
            <a:ext cx="11811000" cy="2839239"/>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400" b="1" dirty="0">
                <a:solidFill>
                  <a:srgbClr val="660066"/>
                </a:solidFill>
                <a:latin typeface="Calibri"/>
                <a:ea typeface="Calibri"/>
                <a:cs typeface="Calibri"/>
                <a:sym typeface="Calibri"/>
              </a:rPr>
              <a:t>Comunicaciones </a:t>
            </a:r>
            <a:endParaRPr sz="4400" b="1" dirty="0">
              <a:solidFill>
                <a:srgbClr val="660066"/>
              </a:solidFill>
              <a:latin typeface="Calibri"/>
              <a:ea typeface="Calibri"/>
              <a:cs typeface="Calibri"/>
              <a:sym typeface="Calibri"/>
            </a:endParaRPr>
          </a:p>
          <a:p>
            <a:pPr marL="12700" marR="0" lvl="0" indent="0" algn="ctr" rtl="0">
              <a:lnSpc>
                <a:spcPct val="100000"/>
              </a:lnSpc>
              <a:spcBef>
                <a:spcPts val="100"/>
              </a:spcBef>
              <a:spcAft>
                <a:spcPts val="0"/>
              </a:spcAft>
              <a:buNone/>
            </a:pPr>
            <a:endParaRPr sz="4400" b="1" dirty="0">
              <a:solidFill>
                <a:schemeClr val="dk1"/>
              </a:solidFill>
              <a:latin typeface="Calibri"/>
              <a:ea typeface="Calibri"/>
              <a:cs typeface="Calibri"/>
              <a:sym typeface="Calibri"/>
            </a:endParaRPr>
          </a:p>
          <a:p>
            <a:pPr marL="12700" marR="0" lvl="0" indent="0" algn="ctr" rtl="0">
              <a:lnSpc>
                <a:spcPct val="100000"/>
              </a:lnSpc>
              <a:spcBef>
                <a:spcPts val="100"/>
              </a:spcBef>
              <a:spcAft>
                <a:spcPts val="0"/>
              </a:spcAft>
              <a:buNone/>
            </a:pPr>
            <a:r>
              <a:rPr lang="en-US" sz="4400" dirty="0">
                <a:solidFill>
                  <a:schemeClr val="dk1"/>
                </a:solidFill>
                <a:latin typeface="Calibri"/>
                <a:ea typeface="Calibri"/>
                <a:cs typeface="Calibri"/>
                <a:sym typeface="Calibri"/>
              </a:rPr>
              <a:t>Socio: LWL</a:t>
            </a:r>
            <a:endParaRPr sz="4400" dirty="0">
              <a:solidFill>
                <a:schemeClr val="dk1"/>
              </a:solidFill>
              <a:latin typeface="Calibri"/>
              <a:ea typeface="Calibri"/>
              <a:cs typeface="Calibri"/>
              <a:sym typeface="Calibri"/>
            </a:endParaRPr>
          </a:p>
          <a:p>
            <a:pPr marL="12700" marR="0" lvl="0" indent="0" algn="l" rtl="0">
              <a:lnSpc>
                <a:spcPct val="100000"/>
              </a:lnSpc>
              <a:spcBef>
                <a:spcPts val="100"/>
              </a:spcBef>
              <a:spcAft>
                <a:spcPts val="0"/>
              </a:spcAft>
              <a:buNone/>
            </a:pPr>
            <a:endParaRPr sz="4400" b="1"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9"/>
          <p:cNvSpPr txBox="1"/>
          <p:nvPr/>
        </p:nvSpPr>
        <p:spPr>
          <a:xfrm>
            <a:off x="1066800" y="1504205"/>
            <a:ext cx="124206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b="1" dirty="0">
                <a:solidFill>
                  <a:srgbClr val="660066"/>
                </a:solidFill>
                <a:latin typeface="Calibri"/>
                <a:ea typeface="Calibri"/>
                <a:cs typeface="Calibri"/>
                <a:sym typeface="Calibri"/>
              </a:rPr>
              <a:t>2. Comunicación digital y participación online</a:t>
            </a:r>
          </a:p>
        </p:txBody>
      </p:sp>
      <p:sp>
        <p:nvSpPr>
          <p:cNvPr id="116" name="Google Shape;116;p9"/>
          <p:cNvSpPr txBox="1"/>
          <p:nvPr/>
        </p:nvSpPr>
        <p:spPr>
          <a:xfrm>
            <a:off x="685800" y="2300227"/>
            <a:ext cx="13182600" cy="523220"/>
          </a:xfrm>
          <a:prstGeom prst="rect">
            <a:avLst/>
          </a:prstGeom>
          <a:noFill/>
          <a:ln>
            <a:noFill/>
          </a:ln>
        </p:spPr>
        <p:txBody>
          <a:bodyPr spcFirstLastPara="1" wrap="square" lIns="91425" tIns="45700" rIns="91425" bIns="45700" anchor="t" anchorCtr="0">
            <a:spAutoFit/>
          </a:bodyPr>
          <a:lstStyle/>
          <a:p>
            <a:pPr marL="457200" marR="0" lvl="0" indent="-279400" algn="l" rtl="0">
              <a:spcBef>
                <a:spcPts val="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p:txBody>
      </p:sp>
      <p:sp>
        <p:nvSpPr>
          <p:cNvPr id="117" name="Google Shape;117;p9"/>
          <p:cNvSpPr txBox="1"/>
          <p:nvPr/>
        </p:nvSpPr>
        <p:spPr>
          <a:xfrm>
            <a:off x="1048966" y="2300227"/>
            <a:ext cx="15763240" cy="67402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dirty="0">
                <a:solidFill>
                  <a:schemeClr val="dk1"/>
                </a:solidFill>
                <a:latin typeface="Calibri"/>
                <a:ea typeface="Calibri"/>
                <a:cs typeface="Calibri"/>
                <a:sym typeface="Calibri"/>
              </a:rPr>
              <a:t>Como empresaria digital, gran parte de tu comunicación se realizará online</a:t>
            </a:r>
            <a:r>
              <a:rPr lang="en-US" sz="4000" dirty="0">
                <a:solidFill>
                  <a:schemeClr val="dk1"/>
                </a:solidFill>
                <a:latin typeface="Calibri"/>
                <a:ea typeface="Calibri"/>
                <a:cs typeface="Calibri"/>
                <a:sym typeface="Calibri"/>
              </a:rPr>
              <a:t>:</a:t>
            </a:r>
            <a:endParaRPr dirty="0"/>
          </a:p>
          <a:p>
            <a:pPr marL="571500" marR="0" lvl="0" indent="-571500" algn="l" rtl="0">
              <a:spcBef>
                <a:spcPts val="0"/>
              </a:spcBef>
              <a:spcAft>
                <a:spcPts val="0"/>
              </a:spcAft>
              <a:buClr>
                <a:schemeClr val="dk1"/>
              </a:buClr>
              <a:buSzPts val="4000"/>
              <a:buFont typeface="Arial"/>
              <a:buChar char="•"/>
            </a:pPr>
            <a:r>
              <a:rPr lang="en-US" sz="4000" dirty="0">
                <a:solidFill>
                  <a:schemeClr val="dk1"/>
                </a:solidFill>
                <a:latin typeface="Calibri"/>
                <a:ea typeface="Calibri"/>
                <a:cs typeface="Calibri"/>
                <a:sym typeface="Calibri"/>
              </a:rPr>
              <a:t>Emails</a:t>
            </a:r>
            <a:endParaRPr dirty="0"/>
          </a:p>
          <a:p>
            <a:pPr marL="571500" marR="0" lvl="0" indent="-571500" algn="l" rtl="0">
              <a:spcBef>
                <a:spcPts val="0"/>
              </a:spcBef>
              <a:spcAft>
                <a:spcPts val="0"/>
              </a:spcAft>
              <a:buClr>
                <a:schemeClr val="dk1"/>
              </a:buClr>
              <a:buSzPts val="4000"/>
              <a:buFont typeface="Arial"/>
              <a:buChar char="•"/>
            </a:pPr>
            <a:r>
              <a:rPr lang="en-US" sz="4000" dirty="0">
                <a:solidFill>
                  <a:schemeClr val="dk1"/>
                </a:solidFill>
                <a:latin typeface="Calibri"/>
                <a:ea typeface="Calibri"/>
                <a:cs typeface="Calibri"/>
                <a:sym typeface="Calibri"/>
              </a:rPr>
              <a:t>Social media</a:t>
            </a:r>
            <a:endParaRPr dirty="0"/>
          </a:p>
          <a:p>
            <a:pPr marL="571500" marR="0" lvl="0" indent="-571500" algn="l" rtl="0">
              <a:spcBef>
                <a:spcPts val="0"/>
              </a:spcBef>
              <a:spcAft>
                <a:spcPts val="0"/>
              </a:spcAft>
              <a:buClr>
                <a:schemeClr val="dk1"/>
              </a:buClr>
              <a:buSzPts val="4000"/>
              <a:buFont typeface="Arial"/>
              <a:buChar char="•"/>
            </a:pPr>
            <a:r>
              <a:rPr lang="en-US" sz="4000" dirty="0" err="1">
                <a:solidFill>
                  <a:schemeClr val="dk1"/>
                </a:solidFill>
                <a:latin typeface="Calibri"/>
                <a:ea typeface="Calibri"/>
                <a:cs typeface="Calibri"/>
                <a:sym typeface="Calibri"/>
              </a:rPr>
              <a:t>Reuniones</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digitales</a:t>
            </a:r>
            <a:r>
              <a:rPr lang="en-US" sz="4000" dirty="0">
                <a:solidFill>
                  <a:schemeClr val="dk1"/>
                </a:solidFill>
                <a:latin typeface="Calibri"/>
                <a:ea typeface="Calibri"/>
                <a:cs typeface="Calibri"/>
                <a:sym typeface="Calibri"/>
              </a:rPr>
              <a:t> (zoom/skype)</a:t>
            </a:r>
            <a:endParaRPr dirty="0"/>
          </a:p>
          <a:p>
            <a:pPr marL="571500" marR="0" lvl="0" indent="-571500" algn="l" rtl="0">
              <a:spcBef>
                <a:spcPts val="0"/>
              </a:spcBef>
              <a:spcAft>
                <a:spcPts val="0"/>
              </a:spcAft>
              <a:buClr>
                <a:schemeClr val="dk1"/>
              </a:buClr>
              <a:buSzPts val="4000"/>
              <a:buFont typeface="Arial"/>
              <a:buChar char="•"/>
            </a:pPr>
            <a:r>
              <a:rPr lang="en-US" sz="4000" dirty="0" err="1">
                <a:solidFill>
                  <a:schemeClr val="dk1"/>
                </a:solidFill>
                <a:latin typeface="Calibri"/>
                <a:ea typeface="Calibri"/>
                <a:cs typeface="Calibri"/>
                <a:sym typeface="Calibri"/>
              </a:rPr>
              <a:t>Plataformas</a:t>
            </a:r>
            <a:r>
              <a:rPr lang="en-US" sz="4000" dirty="0">
                <a:solidFill>
                  <a:schemeClr val="dk1"/>
                </a:solidFill>
                <a:latin typeface="Calibri"/>
                <a:ea typeface="Calibri"/>
                <a:cs typeface="Calibri"/>
                <a:sym typeface="Calibri"/>
              </a:rPr>
              <a:t> de </a:t>
            </a:r>
            <a:r>
              <a:rPr lang="en-US" sz="4000" dirty="0" err="1">
                <a:solidFill>
                  <a:schemeClr val="dk1"/>
                </a:solidFill>
                <a:latin typeface="Calibri"/>
                <a:ea typeface="Calibri"/>
                <a:cs typeface="Calibri"/>
                <a:sym typeface="Calibri"/>
              </a:rPr>
              <a:t>servicio</a:t>
            </a:r>
            <a:r>
              <a:rPr lang="en-US" sz="4000" dirty="0">
                <a:solidFill>
                  <a:schemeClr val="dk1"/>
                </a:solidFill>
                <a:latin typeface="Calibri"/>
                <a:ea typeface="Calibri"/>
                <a:cs typeface="Calibri"/>
                <a:sym typeface="Calibri"/>
              </a:rPr>
              <a:t> al </a:t>
            </a:r>
            <a:r>
              <a:rPr lang="en-US" sz="4000" dirty="0" err="1">
                <a:solidFill>
                  <a:schemeClr val="dk1"/>
                </a:solidFill>
                <a:latin typeface="Calibri"/>
                <a:ea typeface="Calibri"/>
                <a:cs typeface="Calibri"/>
                <a:sym typeface="Calibri"/>
              </a:rPr>
              <a:t>cliente</a:t>
            </a:r>
            <a:r>
              <a:rPr lang="en-US" sz="4000" dirty="0">
                <a:solidFill>
                  <a:schemeClr val="dk1"/>
                </a:solidFill>
                <a:latin typeface="Calibri"/>
                <a:ea typeface="Calibri"/>
                <a:cs typeface="Calibri"/>
                <a:sym typeface="Calibri"/>
              </a:rPr>
              <a:t> online. P.E. Trustpilot</a:t>
            </a:r>
            <a:endParaRPr sz="4000" dirty="0">
              <a:solidFill>
                <a:schemeClr val="dk1"/>
              </a:solidFill>
              <a:latin typeface="Calibri"/>
              <a:ea typeface="Calibri"/>
              <a:cs typeface="Calibri"/>
              <a:sym typeface="Calibri"/>
            </a:endParaRPr>
          </a:p>
          <a:p>
            <a:pPr marL="0" marR="0" lvl="0" indent="0" algn="l" rtl="0">
              <a:spcBef>
                <a:spcPts val="0"/>
              </a:spcBef>
              <a:spcAft>
                <a:spcPts val="0"/>
              </a:spcAft>
              <a:buNone/>
            </a:pPr>
            <a:endParaRPr sz="4000" dirty="0">
              <a:solidFill>
                <a:schemeClr val="dk1"/>
              </a:solidFill>
              <a:latin typeface="Calibri"/>
              <a:ea typeface="Calibri"/>
              <a:cs typeface="Calibri"/>
              <a:sym typeface="Calibri"/>
            </a:endParaRPr>
          </a:p>
          <a:p>
            <a:pPr lvl="1"/>
            <a:r>
              <a:rPr lang="es-ES" sz="3800" dirty="0">
                <a:solidFill>
                  <a:schemeClr val="dk1"/>
                </a:solidFill>
                <a:latin typeface="Calibri"/>
                <a:ea typeface="Calibri"/>
                <a:cs typeface="Calibri"/>
                <a:sym typeface="Calibri"/>
              </a:rPr>
              <a:t>Es muy importante que sus interacciones en línea sean coherentes y profesionales.</a:t>
            </a:r>
          </a:p>
          <a:p>
            <a:pPr lvl="1"/>
            <a:r>
              <a:rPr lang="es-ES" sz="3800" dirty="0">
                <a:solidFill>
                  <a:schemeClr val="dk1"/>
                </a:solidFill>
                <a:latin typeface="Calibri"/>
                <a:ea typeface="Calibri"/>
                <a:cs typeface="Calibri"/>
                <a:sym typeface="Calibri"/>
              </a:rPr>
              <a:t>El término correcto para esto es "</a:t>
            </a:r>
            <a:r>
              <a:rPr lang="es-ES" sz="3800" b="1" dirty="0">
                <a:solidFill>
                  <a:schemeClr val="dk1"/>
                </a:solidFill>
                <a:latin typeface="Calibri"/>
                <a:ea typeface="Calibri"/>
                <a:cs typeface="Calibri"/>
                <a:sym typeface="Calibri"/>
              </a:rPr>
              <a:t>Netiqueta</a:t>
            </a:r>
            <a:r>
              <a:rPr lang="es-ES" sz="3800" dirty="0">
                <a:solidFill>
                  <a:schemeClr val="dk1"/>
                </a:solidFill>
                <a:latin typeface="Calibri"/>
                <a:ea typeface="Calibri"/>
                <a:cs typeface="Calibri"/>
                <a:sym typeface="Calibri"/>
              </a:rPr>
              <a:t>": ser cortés y educado cuando te comunicas con otras personas </a:t>
            </a:r>
            <a:r>
              <a:rPr lang="es-ES" sz="3800" dirty="0" err="1">
                <a:solidFill>
                  <a:schemeClr val="dk1"/>
                </a:solidFill>
                <a:latin typeface="Calibri"/>
                <a:ea typeface="Calibri"/>
                <a:cs typeface="Calibri"/>
                <a:sym typeface="Calibri"/>
              </a:rPr>
              <a:t>on</a:t>
            </a:r>
            <a:r>
              <a:rPr lang="es-ES" sz="3800" dirty="0">
                <a:solidFill>
                  <a:schemeClr val="dk1"/>
                </a:solidFill>
                <a:latin typeface="Calibri"/>
                <a:ea typeface="Calibri"/>
                <a:cs typeface="Calibri"/>
                <a:sym typeface="Calibri"/>
              </a:rPr>
              <a:t> line. Es la abreviatura de "Internet </a:t>
            </a:r>
            <a:r>
              <a:rPr lang="es-ES" sz="3800" dirty="0" err="1">
                <a:solidFill>
                  <a:schemeClr val="dk1"/>
                </a:solidFill>
                <a:latin typeface="Calibri"/>
                <a:ea typeface="Calibri"/>
                <a:cs typeface="Calibri"/>
                <a:sym typeface="Calibri"/>
              </a:rPr>
              <a:t>Etiquette</a:t>
            </a:r>
            <a:r>
              <a:rPr lang="es-ES" sz="3800" dirty="0">
                <a:solidFill>
                  <a:schemeClr val="dk1"/>
                </a:solidFill>
                <a:latin typeface="Calibri"/>
                <a:ea typeface="Calibri"/>
                <a:cs typeface="Calibri"/>
                <a:sym typeface="Calibri"/>
              </a:rPr>
              <a:t>”</a:t>
            </a:r>
            <a:endParaRPr sz="3800" dirty="0"/>
          </a:p>
          <a:p>
            <a:pPr marL="0" marR="0" lvl="0" indent="0" algn="l" rtl="0">
              <a:spcBef>
                <a:spcPts val="0"/>
              </a:spcBef>
              <a:spcAft>
                <a:spcPts val="0"/>
              </a:spcAft>
              <a:buNone/>
            </a:pPr>
            <a:endParaRPr sz="4000" dirty="0">
              <a:solidFill>
                <a:schemeClr val="dk1"/>
              </a:solidFill>
              <a:latin typeface="Calibri"/>
              <a:ea typeface="Calibri"/>
              <a:cs typeface="Calibri"/>
              <a:sym typeface="Calibri"/>
            </a:endParaRPr>
          </a:p>
        </p:txBody>
      </p:sp>
      <p:pic>
        <p:nvPicPr>
          <p:cNvPr id="118" name="Google Shape;118;p9"/>
          <p:cNvPicPr preferRelativeResize="0"/>
          <p:nvPr/>
        </p:nvPicPr>
        <p:blipFill rotWithShape="1">
          <a:blip r:embed="rId3">
            <a:alphaModFix/>
          </a:blip>
          <a:srcRect/>
          <a:stretch/>
        </p:blipFill>
        <p:spPr>
          <a:xfrm>
            <a:off x="13182600" y="3314700"/>
            <a:ext cx="3627985" cy="25681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0"/>
          <p:cNvSpPr txBox="1"/>
          <p:nvPr/>
        </p:nvSpPr>
        <p:spPr>
          <a:xfrm>
            <a:off x="1066800" y="1504205"/>
            <a:ext cx="12420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660066"/>
                </a:solidFill>
                <a:latin typeface="Calibri"/>
                <a:ea typeface="Calibri"/>
                <a:cs typeface="Calibri"/>
                <a:sym typeface="Calibri"/>
              </a:rPr>
              <a:t>2. </a:t>
            </a:r>
            <a:r>
              <a:rPr lang="en-US" sz="4000" b="1" dirty="0" err="1">
                <a:solidFill>
                  <a:srgbClr val="660066"/>
                </a:solidFill>
                <a:latin typeface="Calibri"/>
                <a:ea typeface="Calibri"/>
                <a:cs typeface="Calibri"/>
                <a:sym typeface="Calibri"/>
              </a:rPr>
              <a:t>Reglas</a:t>
            </a:r>
            <a:r>
              <a:rPr lang="en-US" sz="4000" b="1" dirty="0">
                <a:solidFill>
                  <a:srgbClr val="660066"/>
                </a:solidFill>
                <a:latin typeface="Calibri"/>
                <a:ea typeface="Calibri"/>
                <a:cs typeface="Calibri"/>
                <a:sym typeface="Calibri"/>
              </a:rPr>
              <a:t> de la </a:t>
            </a:r>
            <a:r>
              <a:rPr lang="en-US" sz="4000" b="1" dirty="0" err="1">
                <a:solidFill>
                  <a:srgbClr val="660066"/>
                </a:solidFill>
                <a:latin typeface="Calibri"/>
                <a:ea typeface="Calibri"/>
                <a:cs typeface="Calibri"/>
                <a:sym typeface="Calibri"/>
              </a:rPr>
              <a:t>Netiqueta</a:t>
            </a:r>
            <a:endParaRPr sz="4000" b="1" dirty="0">
              <a:solidFill>
                <a:srgbClr val="660066"/>
              </a:solidFill>
              <a:latin typeface="Calibri"/>
              <a:ea typeface="Calibri"/>
              <a:cs typeface="Calibri"/>
              <a:sym typeface="Calibri"/>
            </a:endParaRPr>
          </a:p>
        </p:txBody>
      </p:sp>
      <p:sp>
        <p:nvSpPr>
          <p:cNvPr id="124" name="Google Shape;124;p10"/>
          <p:cNvSpPr txBox="1"/>
          <p:nvPr/>
        </p:nvSpPr>
        <p:spPr>
          <a:xfrm>
            <a:off x="685800" y="2300227"/>
            <a:ext cx="13182600" cy="523220"/>
          </a:xfrm>
          <a:prstGeom prst="rect">
            <a:avLst/>
          </a:prstGeom>
          <a:noFill/>
          <a:ln>
            <a:noFill/>
          </a:ln>
        </p:spPr>
        <p:txBody>
          <a:bodyPr spcFirstLastPara="1" wrap="square" lIns="91425" tIns="45700" rIns="91425" bIns="45700" anchor="t" anchorCtr="0">
            <a:spAutoFit/>
          </a:bodyPr>
          <a:lstStyle/>
          <a:p>
            <a:pPr marL="457200" marR="0" lvl="0" indent="-279400" algn="l" rtl="0">
              <a:spcBef>
                <a:spcPts val="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p:txBody>
      </p:sp>
      <p:sp>
        <p:nvSpPr>
          <p:cNvPr id="125" name="Google Shape;125;p10"/>
          <p:cNvSpPr txBox="1"/>
          <p:nvPr/>
        </p:nvSpPr>
        <p:spPr>
          <a:xfrm>
            <a:off x="1066800" y="2212091"/>
            <a:ext cx="16459200" cy="8987035"/>
          </a:xfrm>
          <a:prstGeom prst="rect">
            <a:avLst/>
          </a:prstGeom>
          <a:noFill/>
          <a:ln>
            <a:noFill/>
          </a:ln>
        </p:spPr>
        <p:txBody>
          <a:bodyPr spcFirstLastPara="1" wrap="square" lIns="91425" tIns="45700" rIns="91425" bIns="45700" anchor="t" anchorCtr="0">
            <a:spAutoFit/>
          </a:bodyPr>
          <a:lstStyle/>
          <a:p>
            <a:r>
              <a:rPr lang="es-ES" sz="4000" dirty="0">
                <a:solidFill>
                  <a:schemeClr val="dk1"/>
                </a:solidFill>
                <a:latin typeface="Calibri"/>
                <a:ea typeface="Calibri"/>
                <a:cs typeface="Calibri"/>
              </a:rPr>
              <a:t>Es muy importante que tu estrategia de comunicación empresarial sea la misma en persona y </a:t>
            </a:r>
            <a:r>
              <a:rPr lang="es-ES" sz="4000" dirty="0" err="1">
                <a:solidFill>
                  <a:schemeClr val="dk1"/>
                </a:solidFill>
                <a:latin typeface="Calibri"/>
                <a:ea typeface="Calibri"/>
                <a:cs typeface="Calibri"/>
              </a:rPr>
              <a:t>on</a:t>
            </a:r>
            <a:r>
              <a:rPr lang="es-ES" sz="4000" dirty="0">
                <a:solidFill>
                  <a:schemeClr val="dk1"/>
                </a:solidFill>
                <a:latin typeface="Calibri"/>
                <a:ea typeface="Calibri"/>
                <a:cs typeface="Calibri"/>
              </a:rPr>
              <a:t> line. Así que recuérdalo:</a:t>
            </a:r>
          </a:p>
          <a:p>
            <a:pPr marL="0" marR="0" lvl="0" indent="0" algn="l" rtl="0">
              <a:spcBef>
                <a:spcPts val="0"/>
              </a:spcBef>
              <a:spcAft>
                <a:spcPts val="0"/>
              </a:spcAft>
              <a:buNone/>
            </a:pPr>
            <a:endParaRPr sz="4000" dirty="0">
              <a:solidFill>
                <a:schemeClr val="dk1"/>
              </a:solidFill>
              <a:latin typeface="Calibri"/>
              <a:ea typeface="Calibri"/>
              <a:cs typeface="Calibri"/>
              <a:sym typeface="Calibri"/>
            </a:endParaRPr>
          </a:p>
          <a:p>
            <a:pPr marL="571500" marR="0" lvl="0" indent="-571500" algn="l" rtl="0">
              <a:spcBef>
                <a:spcPts val="0"/>
              </a:spcBef>
              <a:spcAft>
                <a:spcPts val="0"/>
              </a:spcAft>
              <a:buClr>
                <a:schemeClr val="dk1"/>
              </a:buClr>
              <a:buSzPts val="4000"/>
              <a:buFont typeface="Arial"/>
              <a:buChar char="•"/>
            </a:pPr>
            <a:r>
              <a:rPr lang="en-US" sz="4000" dirty="0" err="1">
                <a:solidFill>
                  <a:schemeClr val="dk1"/>
                </a:solidFill>
                <a:latin typeface="Calibri"/>
                <a:ea typeface="Calibri"/>
                <a:cs typeface="Calibri"/>
                <a:sym typeface="Calibri"/>
              </a:rPr>
              <a:t>Mantén</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una</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comunicación</a:t>
            </a:r>
            <a:r>
              <a:rPr lang="en-US" sz="4000" dirty="0">
                <a:solidFill>
                  <a:schemeClr val="dk1"/>
                </a:solidFill>
                <a:latin typeface="Calibri"/>
                <a:ea typeface="Calibri"/>
                <a:cs typeface="Calibri"/>
                <a:sym typeface="Calibri"/>
              </a:rPr>
              <a:t> online </a:t>
            </a:r>
            <a:r>
              <a:rPr lang="en-US" sz="4000" dirty="0" err="1">
                <a:solidFill>
                  <a:schemeClr val="dk1"/>
                </a:solidFill>
                <a:latin typeface="Calibri"/>
                <a:ea typeface="Calibri"/>
                <a:cs typeface="Calibri"/>
                <a:sym typeface="Calibri"/>
              </a:rPr>
              <a:t>profesional</a:t>
            </a:r>
            <a:r>
              <a:rPr lang="en-US" sz="4000" dirty="0">
                <a:solidFill>
                  <a:schemeClr val="dk1"/>
                </a:solidFill>
                <a:latin typeface="Calibri"/>
                <a:ea typeface="Calibri"/>
                <a:cs typeface="Calibri"/>
                <a:sym typeface="Calibri"/>
              </a:rPr>
              <a:t> – </a:t>
            </a:r>
            <a:r>
              <a:rPr lang="en-US" sz="4000" dirty="0" err="1">
                <a:solidFill>
                  <a:schemeClr val="dk1"/>
                </a:solidFill>
                <a:latin typeface="Calibri"/>
                <a:ea typeface="Calibri"/>
                <a:cs typeface="Calibri"/>
                <a:sym typeface="Calibri"/>
              </a:rPr>
              <a:t>ya</a:t>
            </a:r>
            <a:r>
              <a:rPr lang="en-US" sz="4000" dirty="0">
                <a:solidFill>
                  <a:schemeClr val="dk1"/>
                </a:solidFill>
                <a:latin typeface="Calibri"/>
                <a:ea typeface="Calibri"/>
                <a:cs typeface="Calibri"/>
                <a:sym typeface="Calibri"/>
              </a:rPr>
              <a:t> sea en persona o </a:t>
            </a:r>
            <a:r>
              <a:rPr lang="en-US" sz="4000" dirty="0" err="1">
                <a:solidFill>
                  <a:schemeClr val="dk1"/>
                </a:solidFill>
                <a:latin typeface="Calibri"/>
                <a:ea typeface="Calibri"/>
                <a:cs typeface="Calibri"/>
                <a:sym typeface="Calibri"/>
              </a:rPr>
              <a:t>por</a:t>
            </a:r>
            <a:r>
              <a:rPr lang="en-US" sz="4000" dirty="0">
                <a:solidFill>
                  <a:schemeClr val="dk1"/>
                </a:solidFill>
                <a:latin typeface="Calibri"/>
                <a:ea typeface="Calibri"/>
                <a:cs typeface="Calibri"/>
                <a:sym typeface="Calibri"/>
              </a:rPr>
              <a:t> internet.</a:t>
            </a:r>
            <a:endParaRPr lang="en-US" dirty="0"/>
          </a:p>
          <a:p>
            <a:pPr marL="571500" marR="0" lvl="0" indent="-571500" algn="l" rtl="0">
              <a:spcBef>
                <a:spcPts val="0"/>
              </a:spcBef>
              <a:spcAft>
                <a:spcPts val="0"/>
              </a:spcAft>
              <a:buClr>
                <a:schemeClr val="dk1"/>
              </a:buClr>
              <a:buSzPts val="4000"/>
              <a:buFont typeface="Arial"/>
              <a:buChar char="•"/>
            </a:pPr>
            <a:r>
              <a:rPr lang="en-US" sz="4000" dirty="0" err="1">
                <a:solidFill>
                  <a:schemeClr val="dk1"/>
                </a:solidFill>
                <a:latin typeface="Calibri"/>
                <a:ea typeface="Calibri"/>
                <a:cs typeface="Calibri"/>
                <a:sym typeface="Calibri"/>
              </a:rPr>
              <a:t>Usa</a:t>
            </a:r>
            <a:r>
              <a:rPr lang="en-US" sz="4000" dirty="0">
                <a:solidFill>
                  <a:schemeClr val="dk1"/>
                </a:solidFill>
                <a:latin typeface="Calibri"/>
                <a:ea typeface="Calibri"/>
                <a:cs typeface="Calibri"/>
                <a:sym typeface="Calibri"/>
              </a:rPr>
              <a:t> un </a:t>
            </a:r>
            <a:r>
              <a:rPr lang="en-US" sz="4000" dirty="0" err="1">
                <a:solidFill>
                  <a:schemeClr val="dk1"/>
                </a:solidFill>
                <a:latin typeface="Calibri"/>
                <a:ea typeface="Calibri"/>
                <a:cs typeface="Calibri"/>
                <a:sym typeface="Calibri"/>
              </a:rPr>
              <a:t>lenguaje</a:t>
            </a:r>
            <a:r>
              <a:rPr lang="en-US" sz="4000" dirty="0">
                <a:solidFill>
                  <a:schemeClr val="dk1"/>
                </a:solidFill>
                <a:latin typeface="Calibri"/>
                <a:ea typeface="Calibri"/>
                <a:cs typeface="Calibri"/>
                <a:sym typeface="Calibri"/>
              </a:rPr>
              <a:t> claro y </a:t>
            </a:r>
            <a:r>
              <a:rPr lang="en-US" sz="4000" dirty="0" err="1">
                <a:solidFill>
                  <a:schemeClr val="dk1"/>
                </a:solidFill>
                <a:latin typeface="Calibri"/>
                <a:ea typeface="Calibri"/>
                <a:cs typeface="Calibri"/>
                <a:sym typeface="Calibri"/>
              </a:rPr>
              <a:t>apropiado</a:t>
            </a:r>
            <a:endParaRPr lang="en-US" dirty="0"/>
          </a:p>
          <a:p>
            <a:pPr marL="571500" marR="0" lvl="0" indent="-571500" algn="l" rtl="0">
              <a:spcBef>
                <a:spcPts val="0"/>
              </a:spcBef>
              <a:spcAft>
                <a:spcPts val="0"/>
              </a:spcAft>
              <a:buClr>
                <a:schemeClr val="dk1"/>
              </a:buClr>
              <a:buSzPts val="4000"/>
              <a:buFont typeface="Arial"/>
              <a:buChar char="•"/>
            </a:pPr>
            <a:r>
              <a:rPr lang="en-US" sz="4000" dirty="0" err="1">
                <a:solidFill>
                  <a:schemeClr val="dk1"/>
                </a:solidFill>
                <a:latin typeface="Calibri"/>
                <a:ea typeface="Calibri"/>
                <a:cs typeface="Calibri"/>
                <a:sym typeface="Calibri"/>
              </a:rPr>
              <a:t>Adopta</a:t>
            </a:r>
            <a:r>
              <a:rPr lang="en-US" sz="4000" dirty="0">
                <a:solidFill>
                  <a:schemeClr val="dk1"/>
                </a:solidFill>
                <a:latin typeface="Calibri"/>
                <a:ea typeface="Calibri"/>
                <a:cs typeface="Calibri"/>
                <a:sym typeface="Calibri"/>
              </a:rPr>
              <a:t> las </a:t>
            </a:r>
            <a:r>
              <a:rPr lang="en-US" sz="4000" dirty="0" err="1">
                <a:solidFill>
                  <a:schemeClr val="dk1"/>
                </a:solidFill>
                <a:latin typeface="Calibri"/>
                <a:ea typeface="Calibri"/>
                <a:cs typeface="Calibri"/>
                <a:sym typeface="Calibri"/>
              </a:rPr>
              <a:t>mejores</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prácticas</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cuando</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te</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reunas</a:t>
            </a:r>
            <a:r>
              <a:rPr lang="en-US" sz="4000" dirty="0">
                <a:solidFill>
                  <a:schemeClr val="dk1"/>
                </a:solidFill>
                <a:latin typeface="Calibri"/>
                <a:ea typeface="Calibri"/>
                <a:cs typeface="Calibri"/>
                <a:sym typeface="Calibri"/>
              </a:rPr>
              <a:t> online: no </a:t>
            </a:r>
            <a:r>
              <a:rPr lang="en-US" sz="4000" dirty="0" err="1">
                <a:solidFill>
                  <a:schemeClr val="dk1"/>
                </a:solidFill>
                <a:latin typeface="Calibri"/>
                <a:ea typeface="Calibri"/>
                <a:cs typeface="Calibri"/>
                <a:sym typeface="Calibri"/>
              </a:rPr>
              <a:t>te</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distraigas</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por</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ejemplo</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mirando</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el</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teléfono</a:t>
            </a:r>
            <a:r>
              <a:rPr lang="en-US" sz="4000" dirty="0">
                <a:solidFill>
                  <a:schemeClr val="dk1"/>
                </a:solidFill>
                <a:latin typeface="Calibri"/>
                <a:ea typeface="Calibri"/>
                <a:cs typeface="Calibri"/>
                <a:sym typeface="Calibri"/>
              </a:rPr>
              <a:t>.</a:t>
            </a:r>
            <a:endParaRPr lang="en-US" dirty="0"/>
          </a:p>
          <a:p>
            <a:pPr marL="571500" marR="0" lvl="0" indent="-571500" algn="l" rtl="0">
              <a:spcBef>
                <a:spcPts val="0"/>
              </a:spcBef>
              <a:spcAft>
                <a:spcPts val="0"/>
              </a:spcAft>
              <a:buClr>
                <a:schemeClr val="dk1"/>
              </a:buClr>
              <a:buSzPts val="4000"/>
              <a:buFont typeface="Arial"/>
              <a:buChar char="•"/>
            </a:pPr>
            <a:r>
              <a:rPr lang="en-US" sz="4000" dirty="0" err="1">
                <a:solidFill>
                  <a:schemeClr val="dk1"/>
                </a:solidFill>
                <a:latin typeface="Calibri"/>
                <a:ea typeface="Calibri"/>
                <a:cs typeface="Calibri"/>
                <a:sym typeface="Calibri"/>
              </a:rPr>
              <a:t>Recuerda</a:t>
            </a:r>
            <a:r>
              <a:rPr lang="en-US" sz="4000" dirty="0">
                <a:solidFill>
                  <a:schemeClr val="dk1"/>
                </a:solidFill>
                <a:latin typeface="Calibri"/>
                <a:ea typeface="Calibri"/>
                <a:cs typeface="Calibri"/>
                <a:sym typeface="Calibri"/>
              </a:rPr>
              <a:t> que </a:t>
            </a:r>
            <a:r>
              <a:rPr lang="en-US" sz="4000" dirty="0" err="1">
                <a:solidFill>
                  <a:schemeClr val="dk1"/>
                </a:solidFill>
                <a:latin typeface="Calibri"/>
                <a:ea typeface="Calibri"/>
                <a:cs typeface="Calibri"/>
                <a:sym typeface="Calibri"/>
              </a:rPr>
              <a:t>todo</a:t>
            </a:r>
            <a:r>
              <a:rPr lang="en-US" sz="4000" dirty="0">
                <a:solidFill>
                  <a:schemeClr val="dk1"/>
                </a:solidFill>
                <a:latin typeface="Calibri"/>
                <a:ea typeface="Calibri"/>
                <a:cs typeface="Calibri"/>
                <a:sym typeface="Calibri"/>
              </a:rPr>
              <a:t> lo que </a:t>
            </a:r>
            <a:r>
              <a:rPr lang="en-US" sz="4000" dirty="0" err="1">
                <a:solidFill>
                  <a:schemeClr val="dk1"/>
                </a:solidFill>
                <a:latin typeface="Calibri"/>
                <a:ea typeface="Calibri"/>
                <a:cs typeface="Calibri"/>
                <a:sym typeface="Calibri"/>
              </a:rPr>
              <a:t>publicas</a:t>
            </a:r>
            <a:r>
              <a:rPr lang="en-US" sz="4000" dirty="0">
                <a:solidFill>
                  <a:schemeClr val="dk1"/>
                </a:solidFill>
                <a:latin typeface="Calibri"/>
                <a:ea typeface="Calibri"/>
                <a:cs typeface="Calibri"/>
                <a:sym typeface="Calibri"/>
              </a:rPr>
              <a:t> en internet es </a:t>
            </a:r>
            <a:r>
              <a:rPr lang="en-US" sz="4000" dirty="0" err="1">
                <a:solidFill>
                  <a:schemeClr val="dk1"/>
                </a:solidFill>
                <a:latin typeface="Calibri"/>
                <a:ea typeface="Calibri"/>
                <a:cs typeface="Calibri"/>
                <a:sym typeface="Calibri"/>
              </a:rPr>
              <a:t>rastreable</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así</a:t>
            </a:r>
            <a:r>
              <a:rPr lang="en-US" sz="4000" dirty="0">
                <a:solidFill>
                  <a:schemeClr val="dk1"/>
                </a:solidFill>
                <a:latin typeface="Calibri"/>
                <a:ea typeface="Calibri"/>
                <a:cs typeface="Calibri"/>
                <a:sym typeface="Calibri"/>
              </a:rPr>
              <a:t> que ten en </a:t>
            </a:r>
            <a:r>
              <a:rPr lang="en-US" sz="4000" dirty="0" err="1">
                <a:solidFill>
                  <a:schemeClr val="dk1"/>
                </a:solidFill>
                <a:latin typeface="Calibri"/>
                <a:ea typeface="Calibri"/>
                <a:cs typeface="Calibri"/>
                <a:sym typeface="Calibri"/>
              </a:rPr>
              <a:t>cuenta</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tu</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huella</a:t>
            </a:r>
            <a:r>
              <a:rPr lang="en-US" sz="4000" dirty="0">
                <a:solidFill>
                  <a:schemeClr val="dk1"/>
                </a:solidFill>
                <a:latin typeface="Calibri"/>
                <a:ea typeface="Calibri"/>
                <a:cs typeface="Calibri"/>
                <a:sym typeface="Calibri"/>
              </a:rPr>
              <a:t> digital y </a:t>
            </a:r>
            <a:r>
              <a:rPr lang="en-US" sz="4000" dirty="0" err="1">
                <a:solidFill>
                  <a:schemeClr val="dk1"/>
                </a:solidFill>
                <a:latin typeface="Calibri"/>
                <a:ea typeface="Calibri"/>
                <a:cs typeface="Calibri"/>
                <a:sym typeface="Calibri"/>
              </a:rPr>
              <a:t>piensa</a:t>
            </a:r>
            <a:r>
              <a:rPr lang="en-US" sz="4000" dirty="0">
                <a:solidFill>
                  <a:schemeClr val="dk1"/>
                </a:solidFill>
                <a:latin typeface="Calibri"/>
                <a:ea typeface="Calibri"/>
                <a:cs typeface="Calibri"/>
                <a:sym typeface="Calibri"/>
              </a:rPr>
              <a:t> antes de </a:t>
            </a:r>
            <a:r>
              <a:rPr lang="en-US" sz="4000" dirty="0" err="1">
                <a:solidFill>
                  <a:schemeClr val="dk1"/>
                </a:solidFill>
                <a:latin typeface="Calibri"/>
                <a:ea typeface="Calibri"/>
                <a:cs typeface="Calibri"/>
                <a:sym typeface="Calibri"/>
              </a:rPr>
              <a:t>publicar</a:t>
            </a:r>
            <a:r>
              <a:rPr lang="en-US" sz="4000" dirty="0">
                <a:solidFill>
                  <a:schemeClr val="dk1"/>
                </a:solidFill>
                <a:latin typeface="Calibri"/>
                <a:ea typeface="Calibri"/>
                <a:cs typeface="Calibri"/>
                <a:sym typeface="Calibri"/>
              </a:rPr>
              <a:t>.</a:t>
            </a:r>
          </a:p>
          <a:p>
            <a:pPr lvl="0" fontAlgn="base">
              <a:buClr>
                <a:srgbClr val="000000"/>
              </a:buClr>
              <a:buSzPts val="1400"/>
            </a:pPr>
            <a:endParaRPr lang="es-ES" sz="1800" u="none" strike="noStrike" dirty="0">
              <a:effectLst/>
              <a:latin typeface="Arial" panose="020B0604020202020204" pitchFamily="34" charset="0"/>
              <a:ea typeface="Arial" panose="020B0604020202020204" pitchFamily="34" charset="0"/>
              <a:cs typeface="Arial" panose="020B0604020202020204" pitchFamily="34" charset="0"/>
            </a:endParaRPr>
          </a:p>
          <a:p>
            <a:pPr marL="571500" marR="0" lvl="0" indent="-571500" algn="l" rtl="0">
              <a:spcBef>
                <a:spcPts val="0"/>
              </a:spcBef>
              <a:spcAft>
                <a:spcPts val="0"/>
              </a:spcAft>
              <a:buClr>
                <a:schemeClr val="dk1"/>
              </a:buClr>
              <a:buSzPts val="4000"/>
              <a:buFont typeface="Arial"/>
              <a:buChar char="•"/>
            </a:pPr>
            <a:endParaRPr lang="en-US" sz="4000" dirty="0">
              <a:solidFill>
                <a:schemeClr val="dk1"/>
              </a:solidFill>
              <a:latin typeface="Calibri"/>
              <a:ea typeface="Calibri"/>
              <a:cs typeface="Calibri"/>
              <a:sym typeface="Calibri"/>
            </a:endParaRPr>
          </a:p>
          <a:p>
            <a:pPr marL="0" marR="0" lvl="0" indent="0" algn="l" rtl="0">
              <a:spcBef>
                <a:spcPts val="0"/>
              </a:spcBef>
              <a:spcAft>
                <a:spcPts val="0"/>
              </a:spcAft>
              <a:buNone/>
            </a:pPr>
            <a:endParaRPr sz="4000" dirty="0">
              <a:solidFill>
                <a:schemeClr val="dk1"/>
              </a:solidFill>
              <a:latin typeface="Calibri"/>
              <a:ea typeface="Calibri"/>
              <a:cs typeface="Calibri"/>
              <a:sym typeface="Calibri"/>
            </a:endParaRPr>
          </a:p>
          <a:p>
            <a:pPr marL="0" marR="0" lvl="0" indent="0" algn="l" rtl="0">
              <a:spcBef>
                <a:spcPts val="0"/>
              </a:spcBef>
              <a:spcAft>
                <a:spcPts val="0"/>
              </a:spcAft>
              <a:buNone/>
            </a:pPr>
            <a:endParaRPr sz="4000" dirty="0">
              <a:solidFill>
                <a:schemeClr val="dk1"/>
              </a:solidFill>
              <a:latin typeface="Calibri"/>
              <a:ea typeface="Calibri"/>
              <a:cs typeface="Calibri"/>
              <a:sym typeface="Calibri"/>
            </a:endParaRPr>
          </a:p>
          <a:p>
            <a:pPr marL="0" marR="0" lvl="0" indent="0" algn="l" rtl="0">
              <a:spcBef>
                <a:spcPts val="0"/>
              </a:spcBef>
              <a:spcAft>
                <a:spcPts val="0"/>
              </a:spcAft>
              <a:buNone/>
            </a:pPr>
            <a:endParaRPr sz="4000" dirty="0">
              <a:solidFill>
                <a:schemeClr val="dk1"/>
              </a:solidFill>
              <a:latin typeface="Calibri"/>
              <a:ea typeface="Calibri"/>
              <a:cs typeface="Calibri"/>
              <a:sym typeface="Calibri"/>
            </a:endParaRPr>
          </a:p>
        </p:txBody>
      </p:sp>
      <p:pic>
        <p:nvPicPr>
          <p:cNvPr id="126" name="Google Shape;126;p10"/>
          <p:cNvPicPr preferRelativeResize="0"/>
          <p:nvPr/>
        </p:nvPicPr>
        <p:blipFill rotWithShape="1">
          <a:blip r:embed="rId3">
            <a:alphaModFix/>
          </a:blip>
          <a:srcRect/>
          <a:stretch/>
        </p:blipFill>
        <p:spPr>
          <a:xfrm>
            <a:off x="15816942" y="7777842"/>
            <a:ext cx="1303203" cy="1562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1"/>
          <p:cNvSpPr txBox="1"/>
          <p:nvPr/>
        </p:nvSpPr>
        <p:spPr>
          <a:xfrm>
            <a:off x="1066800" y="1504205"/>
            <a:ext cx="12420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660066"/>
                </a:solidFill>
                <a:latin typeface="Calibri"/>
                <a:ea typeface="Calibri"/>
                <a:cs typeface="Calibri"/>
                <a:sym typeface="Calibri"/>
              </a:rPr>
              <a:t>2. Comunicación digital con </a:t>
            </a:r>
            <a:r>
              <a:rPr lang="en-US" sz="4000" b="1" dirty="0" err="1">
                <a:solidFill>
                  <a:srgbClr val="660066"/>
                </a:solidFill>
                <a:latin typeface="Calibri"/>
                <a:ea typeface="Calibri"/>
                <a:cs typeface="Calibri"/>
                <a:sym typeface="Calibri"/>
              </a:rPr>
              <a:t>clientes</a:t>
            </a:r>
            <a:r>
              <a:rPr lang="en-US" sz="4000" b="1" dirty="0">
                <a:solidFill>
                  <a:srgbClr val="660066"/>
                </a:solidFill>
                <a:latin typeface="Calibri"/>
                <a:ea typeface="Calibri"/>
                <a:cs typeface="Calibri"/>
                <a:sym typeface="Calibri"/>
              </a:rPr>
              <a:t> online</a:t>
            </a:r>
            <a:endParaRPr sz="4000" b="1" dirty="0">
              <a:solidFill>
                <a:srgbClr val="660066"/>
              </a:solidFill>
              <a:latin typeface="Calibri"/>
              <a:ea typeface="Calibri"/>
              <a:cs typeface="Calibri"/>
              <a:sym typeface="Calibri"/>
            </a:endParaRPr>
          </a:p>
        </p:txBody>
      </p:sp>
      <p:sp>
        <p:nvSpPr>
          <p:cNvPr id="132" name="Google Shape;132;p11"/>
          <p:cNvSpPr txBox="1"/>
          <p:nvPr/>
        </p:nvSpPr>
        <p:spPr>
          <a:xfrm>
            <a:off x="685800" y="2300227"/>
            <a:ext cx="13182600" cy="523220"/>
          </a:xfrm>
          <a:prstGeom prst="rect">
            <a:avLst/>
          </a:prstGeom>
          <a:noFill/>
          <a:ln>
            <a:noFill/>
          </a:ln>
        </p:spPr>
        <p:txBody>
          <a:bodyPr spcFirstLastPara="1" wrap="square" lIns="91425" tIns="45700" rIns="91425" bIns="45700" anchor="t" anchorCtr="0">
            <a:spAutoFit/>
          </a:bodyPr>
          <a:lstStyle/>
          <a:p>
            <a:pPr marL="457200" marR="0" lvl="0" indent="-279400" algn="l" rtl="0">
              <a:spcBef>
                <a:spcPts val="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p:txBody>
      </p:sp>
      <p:sp>
        <p:nvSpPr>
          <p:cNvPr id="133" name="Google Shape;133;p11"/>
          <p:cNvSpPr txBox="1"/>
          <p:nvPr/>
        </p:nvSpPr>
        <p:spPr>
          <a:xfrm>
            <a:off x="1066800" y="2212091"/>
            <a:ext cx="16459200" cy="87100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err="1">
                <a:solidFill>
                  <a:schemeClr val="dk1"/>
                </a:solidFill>
                <a:latin typeface="Calibri"/>
                <a:ea typeface="Calibri"/>
                <a:cs typeface="Calibri"/>
                <a:sym typeface="Calibri"/>
              </a:rPr>
              <a:t>Recuerda</a:t>
            </a:r>
            <a:r>
              <a:rPr lang="en-US" sz="4000" b="1" dirty="0">
                <a:solidFill>
                  <a:schemeClr val="dk1"/>
                </a:solidFill>
                <a:latin typeface="Calibri"/>
                <a:ea typeface="Calibri"/>
                <a:cs typeface="Calibri"/>
                <a:sym typeface="Calibri"/>
              </a:rPr>
              <a:t>: Tú </a:t>
            </a:r>
            <a:r>
              <a:rPr lang="en-US" sz="4000" b="1" dirty="0" err="1">
                <a:solidFill>
                  <a:schemeClr val="dk1"/>
                </a:solidFill>
                <a:latin typeface="Calibri"/>
                <a:ea typeface="Calibri"/>
                <a:cs typeface="Calibri"/>
                <a:sym typeface="Calibri"/>
              </a:rPr>
              <a:t>eres</a:t>
            </a:r>
            <a:r>
              <a:rPr lang="en-US" sz="4000" b="1" dirty="0">
                <a:solidFill>
                  <a:schemeClr val="dk1"/>
                </a:solidFill>
                <a:latin typeface="Calibri"/>
                <a:ea typeface="Calibri"/>
                <a:cs typeface="Calibri"/>
                <a:sym typeface="Calibri"/>
              </a:rPr>
              <a:t> la </a:t>
            </a:r>
            <a:r>
              <a:rPr lang="en-US" sz="4000" b="1" dirty="0" err="1">
                <a:solidFill>
                  <a:schemeClr val="dk1"/>
                </a:solidFill>
                <a:latin typeface="Calibri"/>
                <a:ea typeface="Calibri"/>
                <a:cs typeface="Calibri"/>
                <a:sym typeface="Calibri"/>
              </a:rPr>
              <a:t>embajadora</a:t>
            </a:r>
            <a:r>
              <a:rPr lang="en-US" sz="4000" b="1" dirty="0">
                <a:solidFill>
                  <a:schemeClr val="dk1"/>
                </a:solidFill>
                <a:latin typeface="Calibri"/>
                <a:ea typeface="Calibri"/>
                <a:cs typeface="Calibri"/>
                <a:sym typeface="Calibri"/>
              </a:rPr>
              <a:t> de </a:t>
            </a:r>
            <a:r>
              <a:rPr lang="en-US" sz="4000" b="1" dirty="0" err="1">
                <a:solidFill>
                  <a:schemeClr val="dk1"/>
                </a:solidFill>
                <a:latin typeface="Calibri"/>
                <a:ea typeface="Calibri"/>
                <a:cs typeface="Calibri"/>
                <a:sym typeface="Calibri"/>
              </a:rPr>
              <a:t>tu</a:t>
            </a:r>
            <a:r>
              <a:rPr lang="en-US" sz="4000" b="1" dirty="0">
                <a:solidFill>
                  <a:schemeClr val="dk1"/>
                </a:solidFill>
                <a:latin typeface="Calibri"/>
                <a:ea typeface="Calibri"/>
                <a:cs typeface="Calibri"/>
                <a:sym typeface="Calibri"/>
              </a:rPr>
              <a:t> </a:t>
            </a:r>
            <a:r>
              <a:rPr lang="en-US" sz="4000" b="1" dirty="0" err="1">
                <a:solidFill>
                  <a:schemeClr val="dk1"/>
                </a:solidFill>
                <a:latin typeface="Calibri"/>
                <a:ea typeface="Calibri"/>
                <a:cs typeface="Calibri"/>
                <a:sym typeface="Calibri"/>
              </a:rPr>
              <a:t>empresa</a:t>
            </a:r>
            <a:r>
              <a:rPr lang="en-US" sz="4000" b="1"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endParaRPr sz="40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4000" dirty="0" err="1">
                <a:solidFill>
                  <a:schemeClr val="dk1"/>
                </a:solidFill>
                <a:latin typeface="Calibri"/>
                <a:ea typeface="Calibri"/>
                <a:cs typeface="Calibri"/>
                <a:sym typeface="Calibri"/>
              </a:rPr>
              <a:t>Piensa</a:t>
            </a:r>
            <a:r>
              <a:rPr lang="en-US" sz="4000" dirty="0">
                <a:solidFill>
                  <a:schemeClr val="dk1"/>
                </a:solidFill>
                <a:latin typeface="Calibri"/>
                <a:ea typeface="Calibri"/>
                <a:cs typeface="Calibri"/>
                <a:sym typeface="Calibri"/>
              </a:rPr>
              <a:t> en </a:t>
            </a:r>
            <a:r>
              <a:rPr lang="en-US" sz="4000" dirty="0" err="1">
                <a:solidFill>
                  <a:schemeClr val="dk1"/>
                </a:solidFill>
                <a:latin typeface="Calibri"/>
                <a:ea typeface="Calibri"/>
                <a:cs typeface="Calibri"/>
                <a:sym typeface="Calibri"/>
              </a:rPr>
              <a:t>cómo</a:t>
            </a:r>
            <a:r>
              <a:rPr lang="en-US" sz="4000" dirty="0">
                <a:solidFill>
                  <a:schemeClr val="dk1"/>
                </a:solidFill>
                <a:latin typeface="Calibri"/>
                <a:ea typeface="Calibri"/>
                <a:cs typeface="Calibri"/>
                <a:sym typeface="Calibri"/>
              </a:rPr>
              <a:t> </a:t>
            </a:r>
            <a:r>
              <a:rPr lang="en-US" sz="4000" dirty="0" err="1">
                <a:solidFill>
                  <a:schemeClr val="dk1"/>
                </a:solidFill>
                <a:latin typeface="Calibri"/>
                <a:ea typeface="Calibri"/>
                <a:cs typeface="Calibri"/>
                <a:sym typeface="Calibri"/>
              </a:rPr>
              <a:t>comunicar</a:t>
            </a:r>
            <a:r>
              <a:rPr lang="en-US" sz="4000" dirty="0">
                <a:solidFill>
                  <a:schemeClr val="dk1"/>
                </a:solidFill>
                <a:latin typeface="Calibri"/>
                <a:ea typeface="Calibri"/>
                <a:cs typeface="Calibri"/>
                <a:sym typeface="Calibri"/>
              </a:rPr>
              <a:t> online:</a:t>
            </a:r>
            <a:endParaRPr dirty="0"/>
          </a:p>
          <a:p>
            <a:pPr marL="0" marR="0" lvl="0" indent="0" algn="l" rtl="0">
              <a:spcBef>
                <a:spcPts val="0"/>
              </a:spcBef>
              <a:spcAft>
                <a:spcPts val="0"/>
              </a:spcAft>
              <a:buNone/>
            </a:pPr>
            <a:endParaRPr lang="es-ES" sz="4000" dirty="0">
              <a:solidFill>
                <a:schemeClr val="dk1"/>
              </a:solidFill>
              <a:latin typeface="Calibri"/>
              <a:ea typeface="Calibri"/>
              <a:cs typeface="Calibri"/>
              <a:sym typeface="Calibri"/>
            </a:endParaRPr>
          </a:p>
          <a:p>
            <a:pPr marL="571500" marR="0" lvl="0" indent="-571500" algn="l" rtl="0">
              <a:spcBef>
                <a:spcPts val="0"/>
              </a:spcBef>
              <a:spcAft>
                <a:spcPts val="0"/>
              </a:spcAft>
              <a:buClr>
                <a:schemeClr val="dk1"/>
              </a:buClr>
              <a:buSzPts val="4000"/>
              <a:buFont typeface="Arial"/>
              <a:buChar char="•"/>
            </a:pPr>
            <a:r>
              <a:rPr lang="es-ES" sz="4000" dirty="0">
                <a:solidFill>
                  <a:schemeClr val="dk1"/>
                </a:solidFill>
                <a:latin typeface="Calibri"/>
                <a:ea typeface="Calibri"/>
                <a:cs typeface="Calibri"/>
                <a:sym typeface="Calibri"/>
              </a:rPr>
              <a:t>Tu </a:t>
            </a:r>
            <a:r>
              <a:rPr lang="es-ES" sz="4000" b="1" dirty="0">
                <a:solidFill>
                  <a:schemeClr val="dk1"/>
                </a:solidFill>
                <a:latin typeface="Calibri"/>
                <a:ea typeface="Calibri"/>
                <a:cs typeface="Calibri"/>
                <a:sym typeface="Calibri"/>
              </a:rPr>
              <a:t>lenguaje</a:t>
            </a:r>
            <a:r>
              <a:rPr lang="es-ES" sz="4000" dirty="0">
                <a:solidFill>
                  <a:schemeClr val="dk1"/>
                </a:solidFill>
                <a:latin typeface="Calibri"/>
                <a:ea typeface="Calibri"/>
                <a:cs typeface="Calibri"/>
                <a:sym typeface="Calibri"/>
              </a:rPr>
              <a:t> debe ser profesional – Evita la jerga o las palabras inapropiadas.</a:t>
            </a:r>
            <a:endParaRPr lang="es-ES" dirty="0"/>
          </a:p>
          <a:p>
            <a:pPr marL="571500" marR="0" lvl="0" indent="-571500" algn="l" rtl="0">
              <a:spcBef>
                <a:spcPts val="0"/>
              </a:spcBef>
              <a:spcAft>
                <a:spcPts val="0"/>
              </a:spcAft>
              <a:buClr>
                <a:schemeClr val="dk1"/>
              </a:buClr>
              <a:buSzPts val="4000"/>
              <a:buFont typeface="Arial"/>
              <a:buChar char="•"/>
            </a:pPr>
            <a:r>
              <a:rPr lang="es-ES" sz="4000" b="1" dirty="0">
                <a:solidFill>
                  <a:schemeClr val="dk1"/>
                </a:solidFill>
                <a:latin typeface="Calibri"/>
                <a:ea typeface="Calibri"/>
                <a:cs typeface="Calibri"/>
                <a:sym typeface="Calibri"/>
              </a:rPr>
              <a:t>Piensa siempre antes de publicar en las redes sociales: </a:t>
            </a:r>
            <a:r>
              <a:rPr lang="es-ES" sz="4000" dirty="0">
                <a:solidFill>
                  <a:schemeClr val="dk1"/>
                </a:solidFill>
                <a:latin typeface="Calibri"/>
                <a:ea typeface="Calibri"/>
                <a:cs typeface="Calibri"/>
                <a:sym typeface="Calibri"/>
              </a:rPr>
              <a:t> ten en cuenta la reputación de tu empresa.</a:t>
            </a:r>
            <a:endParaRPr lang="es-ES" dirty="0"/>
          </a:p>
          <a:p>
            <a:pPr marL="571500" marR="0" lvl="0" indent="-571500" algn="l" rtl="0">
              <a:spcBef>
                <a:spcPts val="0"/>
              </a:spcBef>
              <a:spcAft>
                <a:spcPts val="0"/>
              </a:spcAft>
              <a:buClr>
                <a:schemeClr val="dk1"/>
              </a:buClr>
              <a:buSzPts val="4000"/>
              <a:buFont typeface="Arial"/>
              <a:buChar char="•"/>
            </a:pPr>
            <a:r>
              <a:rPr lang="es-ES" sz="4000" dirty="0">
                <a:solidFill>
                  <a:schemeClr val="dk1"/>
                </a:solidFill>
                <a:latin typeface="Calibri"/>
                <a:ea typeface="Calibri"/>
                <a:cs typeface="Calibri"/>
                <a:sym typeface="Calibri"/>
              </a:rPr>
              <a:t>Nunca publiques ni respondas a un mensaje si estás enfadada.</a:t>
            </a:r>
            <a:endParaRPr lang="es-ES" dirty="0"/>
          </a:p>
          <a:p>
            <a:pPr marL="571500" marR="0" lvl="0" indent="-571500" algn="l" rtl="0">
              <a:spcBef>
                <a:spcPts val="0"/>
              </a:spcBef>
              <a:spcAft>
                <a:spcPts val="0"/>
              </a:spcAft>
              <a:buClr>
                <a:schemeClr val="dk1"/>
              </a:buClr>
              <a:buSzPts val="4000"/>
              <a:buFont typeface="Arial"/>
              <a:buChar char="•"/>
            </a:pPr>
            <a:r>
              <a:rPr lang="es-ES" sz="4000" dirty="0">
                <a:solidFill>
                  <a:schemeClr val="dk1"/>
                </a:solidFill>
                <a:latin typeface="Calibri"/>
                <a:ea typeface="Calibri"/>
                <a:cs typeface="Calibri"/>
                <a:sym typeface="Calibri"/>
              </a:rPr>
              <a:t>Sé breve y concisa: recibirás mejores respuestas si tu mensaje es corto y directo.</a:t>
            </a:r>
          </a:p>
          <a:p>
            <a:pPr marL="0" marR="0" lvl="0" indent="0" algn="l" rtl="0">
              <a:spcBef>
                <a:spcPts val="0"/>
              </a:spcBef>
              <a:spcAft>
                <a:spcPts val="0"/>
              </a:spcAft>
              <a:buNone/>
            </a:pPr>
            <a:endParaRPr sz="4000" dirty="0">
              <a:solidFill>
                <a:schemeClr val="dk1"/>
              </a:solidFill>
              <a:latin typeface="Calibri"/>
              <a:ea typeface="Calibri"/>
              <a:cs typeface="Calibri"/>
              <a:sym typeface="Calibri"/>
            </a:endParaRPr>
          </a:p>
          <a:p>
            <a:pPr marL="0" marR="0" lvl="0" indent="0" algn="l" rtl="0">
              <a:spcBef>
                <a:spcPts val="0"/>
              </a:spcBef>
              <a:spcAft>
                <a:spcPts val="0"/>
              </a:spcAft>
              <a:buNone/>
            </a:pPr>
            <a:endParaRPr sz="4000" dirty="0">
              <a:solidFill>
                <a:schemeClr val="dk1"/>
              </a:solidFill>
              <a:latin typeface="Calibri"/>
              <a:ea typeface="Calibri"/>
              <a:cs typeface="Calibri"/>
              <a:sym typeface="Calibri"/>
            </a:endParaRPr>
          </a:p>
          <a:p>
            <a:pPr marL="0" marR="0" lvl="0" indent="0" algn="l" rtl="0">
              <a:spcBef>
                <a:spcPts val="0"/>
              </a:spcBef>
              <a:spcAft>
                <a:spcPts val="0"/>
              </a:spcAft>
              <a:buNone/>
            </a:pPr>
            <a:endParaRPr sz="4000"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2"/>
          <p:cNvSpPr txBox="1"/>
          <p:nvPr/>
        </p:nvSpPr>
        <p:spPr>
          <a:xfrm>
            <a:off x="1066800" y="1504205"/>
            <a:ext cx="12420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660066"/>
                </a:solidFill>
                <a:latin typeface="Calibri"/>
                <a:ea typeface="Calibri"/>
                <a:cs typeface="Calibri"/>
                <a:sym typeface="Calibri"/>
              </a:rPr>
              <a:t>2. Comunicación digital– </a:t>
            </a:r>
            <a:r>
              <a:rPr lang="en-US" sz="4000" b="1" dirty="0" err="1">
                <a:solidFill>
                  <a:srgbClr val="660066"/>
                </a:solidFill>
                <a:latin typeface="Calibri"/>
                <a:ea typeface="Calibri"/>
                <a:cs typeface="Calibri"/>
                <a:sym typeface="Calibri"/>
              </a:rPr>
              <a:t>caso</a:t>
            </a:r>
            <a:r>
              <a:rPr lang="en-US" sz="4000" b="1" dirty="0">
                <a:solidFill>
                  <a:srgbClr val="660066"/>
                </a:solidFill>
                <a:latin typeface="Calibri"/>
                <a:ea typeface="Calibri"/>
                <a:cs typeface="Calibri"/>
                <a:sym typeface="Calibri"/>
              </a:rPr>
              <a:t> de </a:t>
            </a:r>
            <a:r>
              <a:rPr lang="en-US" sz="4000" b="1" dirty="0" err="1">
                <a:solidFill>
                  <a:srgbClr val="660066"/>
                </a:solidFill>
                <a:latin typeface="Calibri"/>
                <a:ea typeface="Calibri"/>
                <a:cs typeface="Calibri"/>
                <a:sym typeface="Calibri"/>
              </a:rPr>
              <a:t>estudio</a:t>
            </a:r>
            <a:endParaRPr sz="4000" b="1" dirty="0">
              <a:solidFill>
                <a:srgbClr val="660066"/>
              </a:solidFill>
              <a:latin typeface="Calibri"/>
              <a:ea typeface="Calibri"/>
              <a:cs typeface="Calibri"/>
              <a:sym typeface="Calibri"/>
            </a:endParaRPr>
          </a:p>
        </p:txBody>
      </p:sp>
      <p:sp>
        <p:nvSpPr>
          <p:cNvPr id="139" name="Google Shape;139;p12"/>
          <p:cNvSpPr txBox="1"/>
          <p:nvPr/>
        </p:nvSpPr>
        <p:spPr>
          <a:xfrm>
            <a:off x="685800" y="2300227"/>
            <a:ext cx="13182600" cy="523220"/>
          </a:xfrm>
          <a:prstGeom prst="rect">
            <a:avLst/>
          </a:prstGeom>
          <a:noFill/>
          <a:ln>
            <a:noFill/>
          </a:ln>
        </p:spPr>
        <p:txBody>
          <a:bodyPr spcFirstLastPara="1" wrap="square" lIns="91425" tIns="45700" rIns="91425" bIns="45700" anchor="t" anchorCtr="0">
            <a:spAutoFit/>
          </a:bodyPr>
          <a:lstStyle/>
          <a:p>
            <a:pPr marL="457200" marR="0" lvl="0" indent="-279400" algn="l" rtl="0">
              <a:spcBef>
                <a:spcPts val="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p:txBody>
      </p:sp>
      <p:sp>
        <p:nvSpPr>
          <p:cNvPr id="140" name="Google Shape;140;p12"/>
          <p:cNvSpPr txBox="1"/>
          <p:nvPr/>
        </p:nvSpPr>
        <p:spPr>
          <a:xfrm>
            <a:off x="1066800" y="2212091"/>
            <a:ext cx="16459200"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dk1"/>
                </a:solidFill>
                <a:latin typeface="Calibri"/>
                <a:ea typeface="Calibri"/>
                <a:cs typeface="Calibri"/>
                <a:sym typeface="Calibri"/>
              </a:rPr>
              <a:t>Adidas Boston Marathon</a:t>
            </a:r>
            <a:endParaRPr sz="40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s-ES" sz="4000" dirty="0">
                <a:solidFill>
                  <a:schemeClr val="dk1"/>
                </a:solidFill>
                <a:latin typeface="Calibri"/>
                <a:ea typeface="Calibri"/>
                <a:cs typeface="Calibri"/>
                <a:sym typeface="Calibri"/>
              </a:rPr>
              <a:t>El atentado de 2013 en el maratón de Boston mató a tres personas e hirió a muchas más. Adidas había enviado un correo electrónico felicitando a los corredores que habían "sobrevivido" al maratón. Aunque la empresa se disculpó por el email mal redactado, los clientes no quedaron impresionados.</a:t>
            </a:r>
            <a:endParaRPr sz="4000" dirty="0">
              <a:solidFill>
                <a:schemeClr val="dk1"/>
              </a:solidFill>
              <a:latin typeface="Calibri"/>
              <a:ea typeface="Calibri"/>
              <a:cs typeface="Calibri"/>
              <a:sym typeface="Calibri"/>
            </a:endParaRPr>
          </a:p>
          <a:p>
            <a:pPr marL="0" marR="0" lvl="0" indent="0" algn="l" rtl="0">
              <a:spcBef>
                <a:spcPts val="0"/>
              </a:spcBef>
              <a:spcAft>
                <a:spcPts val="0"/>
              </a:spcAft>
              <a:buNone/>
            </a:pPr>
            <a:endParaRPr sz="4000" dirty="0">
              <a:solidFill>
                <a:schemeClr val="dk1"/>
              </a:solidFill>
              <a:latin typeface="Calibri"/>
              <a:ea typeface="Calibri"/>
              <a:cs typeface="Calibri"/>
              <a:sym typeface="Calibri"/>
            </a:endParaRPr>
          </a:p>
        </p:txBody>
      </p:sp>
      <p:pic>
        <p:nvPicPr>
          <p:cNvPr id="141" name="Google Shape;141;p12"/>
          <p:cNvPicPr preferRelativeResize="0"/>
          <p:nvPr/>
        </p:nvPicPr>
        <p:blipFill rotWithShape="1">
          <a:blip r:embed="rId3">
            <a:alphaModFix/>
          </a:blip>
          <a:srcRect/>
          <a:stretch/>
        </p:blipFill>
        <p:spPr>
          <a:xfrm>
            <a:off x="10994571" y="5525867"/>
            <a:ext cx="4681436" cy="368344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3"/>
          <p:cNvSpPr/>
          <p:nvPr/>
        </p:nvSpPr>
        <p:spPr>
          <a:xfrm>
            <a:off x="2286000" y="2857500"/>
            <a:ext cx="13944600" cy="28622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i="1" dirty="0" err="1">
                <a:solidFill>
                  <a:schemeClr val="dk1"/>
                </a:solidFill>
                <a:latin typeface="Calibri"/>
                <a:ea typeface="Calibri"/>
                <a:cs typeface="Calibri"/>
                <a:sym typeface="Calibri"/>
              </a:rPr>
              <a:t>Recuerda</a:t>
            </a:r>
            <a:r>
              <a:rPr lang="en-US" sz="3600" i="1"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endParaRPr sz="3600" i="1" dirty="0">
              <a:solidFill>
                <a:schemeClr val="dk1"/>
              </a:solidFill>
              <a:latin typeface="Calibri"/>
              <a:ea typeface="Calibri"/>
              <a:cs typeface="Calibri"/>
              <a:sym typeface="Calibri"/>
            </a:endParaRPr>
          </a:p>
          <a:p>
            <a:pPr marL="0" marR="0" lvl="0" indent="0" algn="l" rtl="0">
              <a:spcBef>
                <a:spcPts val="0"/>
              </a:spcBef>
              <a:spcAft>
                <a:spcPts val="0"/>
              </a:spcAft>
              <a:buNone/>
            </a:pPr>
            <a:r>
              <a:rPr lang="es-ES" sz="3600" i="1" dirty="0">
                <a:solidFill>
                  <a:schemeClr val="dk1"/>
                </a:solidFill>
                <a:latin typeface="Calibri"/>
                <a:ea typeface="Calibri"/>
                <a:cs typeface="Calibri"/>
                <a:sym typeface="Calibri"/>
              </a:rPr>
              <a:t>Cuando las personas están </a:t>
            </a:r>
            <a:r>
              <a:rPr lang="es-ES" sz="3600" i="1" dirty="0" err="1">
                <a:solidFill>
                  <a:schemeClr val="dk1"/>
                </a:solidFill>
                <a:latin typeface="Calibri"/>
                <a:ea typeface="Calibri"/>
                <a:cs typeface="Calibri"/>
                <a:sym typeface="Calibri"/>
              </a:rPr>
              <a:t>on</a:t>
            </a:r>
            <a:r>
              <a:rPr lang="es-ES" sz="3600" i="1" dirty="0">
                <a:solidFill>
                  <a:schemeClr val="dk1"/>
                </a:solidFill>
                <a:latin typeface="Calibri"/>
                <a:ea typeface="Calibri"/>
                <a:cs typeface="Calibri"/>
                <a:sym typeface="Calibri"/>
              </a:rPr>
              <a:t> line, a veces se sienten invisibles: pueden hacer o decir cosas que nunca harían o dirían en público. Esto incluye a los empresarios.</a:t>
            </a:r>
            <a:endParaRPr sz="3600" i="1" dirty="0">
              <a:solidFill>
                <a:srgbClr val="FF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pSp>
        <p:nvGrpSpPr>
          <p:cNvPr id="151" name="Google Shape;151;p15"/>
          <p:cNvGrpSpPr/>
          <p:nvPr/>
        </p:nvGrpSpPr>
        <p:grpSpPr>
          <a:xfrm>
            <a:off x="529870" y="2171700"/>
            <a:ext cx="16085259" cy="6872109"/>
            <a:chOff x="-384530" y="0"/>
            <a:chExt cx="16085259" cy="6872109"/>
          </a:xfrm>
        </p:grpSpPr>
        <p:sp>
          <p:nvSpPr>
            <p:cNvPr id="152" name="Google Shape;152;p15"/>
            <p:cNvSpPr/>
            <p:nvPr/>
          </p:nvSpPr>
          <p:spPr>
            <a:xfrm>
              <a:off x="-384530" y="0"/>
              <a:ext cx="6872109" cy="6872109"/>
            </a:xfrm>
            <a:prstGeom prst="pie">
              <a:avLst>
                <a:gd name="adj1" fmla="val 5400000"/>
                <a:gd name="adj2" fmla="val 16200000"/>
              </a:avLst>
            </a:prstGeom>
            <a:solidFill>
              <a:srgbClr val="5D487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5"/>
            <p:cNvSpPr/>
            <p:nvPr/>
          </p:nvSpPr>
          <p:spPr>
            <a:xfrm>
              <a:off x="2282462" y="0"/>
              <a:ext cx="13418267" cy="6872109"/>
            </a:xfrm>
            <a:prstGeom prst="rect">
              <a:avLst/>
            </a:prstGeom>
            <a:solidFill>
              <a:schemeClr val="lt1">
                <a:alpha val="89803"/>
              </a:schemeClr>
            </a:solidFill>
            <a:ln w="25400" cap="flat" cmpd="sng">
              <a:solidFill>
                <a:srgbClr val="5D487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5"/>
            <p:cNvSpPr txBox="1"/>
            <p:nvPr/>
          </p:nvSpPr>
          <p:spPr>
            <a:xfrm>
              <a:off x="2164895" y="0"/>
              <a:ext cx="6709133" cy="6872109"/>
            </a:xfrm>
            <a:prstGeom prst="rect">
              <a:avLst/>
            </a:prstGeom>
            <a:noFill/>
            <a:ln>
              <a:noFill/>
            </a:ln>
          </p:spPr>
          <p:txBody>
            <a:bodyPr spcFirstLastPara="1" wrap="square" lIns="232400" tIns="232400" rIns="232400" bIns="232400" anchor="ctr" anchorCtr="0">
              <a:noAutofit/>
            </a:bodyPr>
            <a:lstStyle/>
            <a:p>
              <a:pPr marL="0" marR="0" lvl="0" indent="0" algn="ctr" rtl="0">
                <a:lnSpc>
                  <a:spcPct val="90000"/>
                </a:lnSpc>
                <a:spcBef>
                  <a:spcPts val="0"/>
                </a:spcBef>
                <a:spcAft>
                  <a:spcPts val="0"/>
                </a:spcAft>
                <a:buNone/>
              </a:pPr>
              <a:r>
                <a:rPr lang="es-ES" sz="6100" b="1" dirty="0">
                  <a:solidFill>
                    <a:schemeClr val="dk1"/>
                  </a:solidFill>
                  <a:latin typeface="Calibri"/>
                  <a:ea typeface="Calibri"/>
                  <a:cs typeface="Calibri"/>
                  <a:sym typeface="Calibri"/>
                </a:rPr>
                <a:t>Consejos prácticos para una comunicación digital efectiva</a:t>
              </a:r>
              <a:endParaRPr lang="es-ES" sz="6100" dirty="0">
                <a:solidFill>
                  <a:schemeClr val="dk1"/>
                </a:solidFill>
                <a:latin typeface="Calibri"/>
                <a:ea typeface="Calibri"/>
                <a:cs typeface="Calibri"/>
                <a:sym typeface="Calibri"/>
              </a:endParaRPr>
            </a:p>
          </p:txBody>
        </p:sp>
        <p:sp>
          <p:nvSpPr>
            <p:cNvPr id="155" name="Google Shape;155;p15"/>
            <p:cNvSpPr/>
            <p:nvPr/>
          </p:nvSpPr>
          <p:spPr>
            <a:xfrm>
              <a:off x="8378462" y="0"/>
              <a:ext cx="7166341" cy="687210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5"/>
            <p:cNvSpPr txBox="1"/>
            <p:nvPr/>
          </p:nvSpPr>
          <p:spPr>
            <a:xfrm>
              <a:off x="8378462" y="0"/>
              <a:ext cx="7166341" cy="6872109"/>
            </a:xfrm>
            <a:prstGeom prst="rect">
              <a:avLst/>
            </a:prstGeom>
            <a:noFill/>
            <a:ln>
              <a:noFill/>
            </a:ln>
          </p:spPr>
          <p:txBody>
            <a:bodyPr spcFirstLastPara="1" wrap="square" lIns="114300" tIns="114300" rIns="114300" bIns="114300" anchor="ctr" anchorCtr="0">
              <a:noAutofit/>
            </a:bodyPr>
            <a:lstStyle/>
            <a:p>
              <a:pPr marL="285750" marR="0" lvl="1" indent="-285750" algn="l" rtl="0">
                <a:lnSpc>
                  <a:spcPct val="90000"/>
                </a:lnSpc>
                <a:spcBef>
                  <a:spcPts val="0"/>
                </a:spcBef>
                <a:spcAft>
                  <a:spcPts val="0"/>
                </a:spcAft>
                <a:buClr>
                  <a:schemeClr val="dk1"/>
                </a:buClr>
                <a:buSzPts val="3000"/>
                <a:buFont typeface="Calibri"/>
                <a:buChar char="•"/>
              </a:pPr>
              <a:r>
                <a:rPr lang="es-ES" sz="3000" b="0" i="0" u="none" strike="noStrike" cap="none" dirty="0">
                  <a:solidFill>
                    <a:schemeClr val="dk1"/>
                  </a:solidFill>
                  <a:latin typeface="Calibri"/>
                  <a:ea typeface="Calibri"/>
                  <a:cs typeface="Calibri"/>
                  <a:sym typeface="Calibri"/>
                </a:rPr>
                <a:t>Recuerda que eres la embajadora de tu empresa – se profesional y educada</a:t>
              </a:r>
            </a:p>
            <a:p>
              <a:pPr marL="285750" marR="0" lvl="1" indent="-285750" algn="l" rtl="0">
                <a:lnSpc>
                  <a:spcPct val="90000"/>
                </a:lnSpc>
                <a:spcBef>
                  <a:spcPts val="450"/>
                </a:spcBef>
                <a:spcAft>
                  <a:spcPts val="0"/>
                </a:spcAft>
                <a:buClr>
                  <a:schemeClr val="dk1"/>
                </a:buClr>
                <a:buSzPts val="3000"/>
                <a:buFont typeface="Calibri"/>
                <a:buChar char="•"/>
              </a:pPr>
              <a:r>
                <a:rPr lang="es-ES" sz="3000" b="0" i="0" u="none" strike="noStrike" cap="none" dirty="0">
                  <a:solidFill>
                    <a:schemeClr val="dk1"/>
                  </a:solidFill>
                  <a:latin typeface="Calibri"/>
                  <a:ea typeface="Calibri"/>
                  <a:cs typeface="Calibri"/>
                  <a:sym typeface="Calibri"/>
                </a:rPr>
                <a:t>Planifica tus comunicaciones – utiliza tu calendario online y herramientas gratuitas como Hootsuite</a:t>
              </a:r>
            </a:p>
            <a:p>
              <a:pPr marL="285750" marR="0" lvl="1" indent="-285750" algn="l" rtl="0">
                <a:lnSpc>
                  <a:spcPct val="90000"/>
                </a:lnSpc>
                <a:spcBef>
                  <a:spcPts val="450"/>
                </a:spcBef>
                <a:spcAft>
                  <a:spcPts val="0"/>
                </a:spcAft>
                <a:buClr>
                  <a:schemeClr val="dk1"/>
                </a:buClr>
                <a:buSzPts val="3000"/>
                <a:buFont typeface="Calibri"/>
                <a:buChar char="•"/>
              </a:pPr>
              <a:r>
                <a:rPr lang="es-ES" sz="3000" dirty="0">
                  <a:solidFill>
                    <a:schemeClr val="dk1"/>
                  </a:solidFill>
                  <a:latin typeface="Calibri"/>
                  <a:ea typeface="Calibri"/>
                  <a:cs typeface="Calibri"/>
                  <a:sym typeface="Calibri"/>
                </a:rPr>
                <a:t>Mantente centrada </a:t>
              </a:r>
              <a:r>
                <a:rPr lang="es-ES" sz="3000" b="0" i="0" u="none" strike="noStrike" cap="none" dirty="0">
                  <a:solidFill>
                    <a:schemeClr val="dk1"/>
                  </a:solidFill>
                  <a:latin typeface="Calibri"/>
                  <a:ea typeface="Calibri"/>
                  <a:cs typeface="Calibri"/>
                  <a:sym typeface="Calibri"/>
                </a:rPr>
                <a:t>– ¿es productiva tu actividad online?</a:t>
              </a:r>
            </a:p>
            <a:p>
              <a:pPr marL="285750" marR="0" lvl="1" indent="-285750" algn="l" rtl="0">
                <a:lnSpc>
                  <a:spcPct val="90000"/>
                </a:lnSpc>
                <a:spcBef>
                  <a:spcPts val="450"/>
                </a:spcBef>
                <a:spcAft>
                  <a:spcPts val="0"/>
                </a:spcAft>
                <a:buClr>
                  <a:schemeClr val="dk1"/>
                </a:buClr>
                <a:buSzPts val="3000"/>
                <a:buFont typeface="Calibri"/>
                <a:buChar char="•"/>
              </a:pPr>
              <a:r>
                <a:rPr lang="es-ES" sz="3000" dirty="0">
                  <a:solidFill>
                    <a:schemeClr val="dk1"/>
                  </a:solidFill>
                  <a:latin typeface="Calibri"/>
                  <a:ea typeface="Calibri"/>
                  <a:cs typeface="Calibri"/>
                  <a:sym typeface="Calibri"/>
                </a:rPr>
                <a:t>Reconoce cualquier material diseñado por otros. P.E fo</a:t>
              </a:r>
              <a:r>
                <a:rPr lang="es-ES" sz="3000" b="0" i="0" u="none" strike="noStrike" cap="none" dirty="0">
                  <a:solidFill>
                    <a:schemeClr val="dk1"/>
                  </a:solidFill>
                  <a:latin typeface="Calibri"/>
                  <a:ea typeface="Calibri"/>
                  <a:cs typeface="Calibri"/>
                  <a:sym typeface="Calibri"/>
                </a:rPr>
                <a:t>tos/gráficas. El plagio no está permitido</a:t>
              </a:r>
            </a:p>
            <a:p>
              <a:pPr marL="285750" lvl="1" indent="-285750">
                <a:lnSpc>
                  <a:spcPct val="90000"/>
                </a:lnSpc>
                <a:spcBef>
                  <a:spcPts val="450"/>
                </a:spcBef>
                <a:buClr>
                  <a:schemeClr val="dk1"/>
                </a:buClr>
                <a:buSzPts val="3000"/>
                <a:buFont typeface="Calibri"/>
                <a:buChar char="•"/>
              </a:pPr>
              <a:r>
                <a:rPr lang="es-ES" sz="3000" u="none" strike="noStrike" dirty="0">
                  <a:effectLst/>
                  <a:latin typeface="Calibri" panose="020F0502020204030204" pitchFamily="34" charset="0"/>
                  <a:ea typeface="Calibri" panose="020F0502020204030204" pitchFamily="34" charset="0"/>
                  <a:cs typeface="Arial" panose="020B0604020202020204" pitchFamily="34" charset="0"/>
                </a:rPr>
                <a:t>¿Sabes cuáles son las mejores herramientas de redes sociales para tu empresa? Facebook podría ser más adecuado que Twitter. Ver Unidad sobre Habilidades Digitales.</a:t>
              </a:r>
              <a:endParaRPr lang="es-ES" sz="3000" u="none" strike="noStrike" dirty="0">
                <a:effectLst/>
                <a:latin typeface="Arial" panose="020B0604020202020204" pitchFamily="34" charset="0"/>
                <a:ea typeface="Arial" panose="020B0604020202020204" pitchFamily="34" charset="0"/>
                <a:cs typeface="Arial" panose="020B0604020202020204" pitchFamily="34" charset="0"/>
              </a:endParaRPr>
            </a:p>
            <a:p>
              <a:pPr marL="285750" marR="0" lvl="1" indent="-285750" algn="l" rtl="0">
                <a:lnSpc>
                  <a:spcPct val="90000"/>
                </a:lnSpc>
                <a:spcBef>
                  <a:spcPts val="450"/>
                </a:spcBef>
                <a:spcAft>
                  <a:spcPts val="0"/>
                </a:spcAft>
                <a:buClr>
                  <a:schemeClr val="dk1"/>
                </a:buClr>
                <a:buSzPts val="3000"/>
                <a:buFont typeface="Calibri"/>
                <a:buChar char="•"/>
              </a:pPr>
              <a:endParaRPr sz="3000" b="0" i="0" u="none" strike="noStrike" cap="none" dirty="0">
                <a:solidFill>
                  <a:schemeClr val="dk1"/>
                </a:solidFill>
                <a:latin typeface="Calibri"/>
                <a:ea typeface="Calibri"/>
                <a:cs typeface="Calibri"/>
                <a:sym typeface="Calibri"/>
              </a:endParaRPr>
            </a:p>
          </p:txBody>
        </p:sp>
      </p:grpSp>
      <p:sp>
        <p:nvSpPr>
          <p:cNvPr id="157" name="Google Shape;157;p15"/>
          <p:cNvSpPr txBox="1"/>
          <p:nvPr/>
        </p:nvSpPr>
        <p:spPr>
          <a:xfrm>
            <a:off x="3966875" y="1492625"/>
            <a:ext cx="3000000" cy="553968"/>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2400" b="1" dirty="0">
                <a:solidFill>
                  <a:srgbClr val="9900CC"/>
                </a:solidFill>
                <a:latin typeface="Calibri"/>
                <a:ea typeface="Calibri"/>
                <a:cs typeface="Calibri"/>
                <a:sym typeface="Calibri"/>
              </a:rPr>
              <a:t>Manos a la obra!</a:t>
            </a:r>
            <a:endParaRPr dirty="0"/>
          </a:p>
        </p:txBody>
      </p:sp>
      <p:pic>
        <p:nvPicPr>
          <p:cNvPr id="158" name="Google Shape;158;p15"/>
          <p:cNvPicPr preferRelativeResize="0"/>
          <p:nvPr/>
        </p:nvPicPr>
        <p:blipFill>
          <a:blip r:embed="rId3">
            <a:alphaModFix/>
          </a:blip>
          <a:stretch>
            <a:fillRect/>
          </a:stretch>
        </p:blipFill>
        <p:spPr>
          <a:xfrm>
            <a:off x="6354826" y="1284725"/>
            <a:ext cx="762000" cy="762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6"/>
          <p:cNvSpPr txBox="1"/>
          <p:nvPr/>
        </p:nvSpPr>
        <p:spPr>
          <a:xfrm>
            <a:off x="1066800" y="1504205"/>
            <a:ext cx="12420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660066"/>
                </a:solidFill>
                <a:latin typeface="Calibri"/>
                <a:ea typeface="Calibri"/>
                <a:cs typeface="Calibri"/>
                <a:sym typeface="Calibri"/>
              </a:rPr>
              <a:t>3. </a:t>
            </a:r>
            <a:r>
              <a:rPr lang="en-US" sz="4000" b="1" dirty="0" err="1">
                <a:solidFill>
                  <a:srgbClr val="660066"/>
                </a:solidFill>
                <a:latin typeface="Calibri"/>
                <a:ea typeface="Calibri"/>
                <a:cs typeface="Calibri"/>
                <a:sym typeface="Calibri"/>
              </a:rPr>
              <a:t>Comunicar</a:t>
            </a:r>
            <a:r>
              <a:rPr lang="en-US" sz="4000" b="1" dirty="0">
                <a:solidFill>
                  <a:srgbClr val="660066"/>
                </a:solidFill>
                <a:latin typeface="Calibri"/>
                <a:ea typeface="Calibri"/>
                <a:cs typeface="Calibri"/>
                <a:sym typeface="Calibri"/>
              </a:rPr>
              <a:t> </a:t>
            </a:r>
            <a:r>
              <a:rPr lang="en-US" sz="4000" b="1" dirty="0" err="1">
                <a:solidFill>
                  <a:srgbClr val="660066"/>
                </a:solidFill>
                <a:latin typeface="Calibri"/>
                <a:ea typeface="Calibri"/>
                <a:cs typeface="Calibri"/>
                <a:sym typeface="Calibri"/>
              </a:rPr>
              <a:t>eficazmente</a:t>
            </a:r>
            <a:endParaRPr sz="4000" b="1" dirty="0">
              <a:solidFill>
                <a:srgbClr val="660066"/>
              </a:solidFill>
              <a:latin typeface="Calibri"/>
              <a:ea typeface="Calibri"/>
              <a:cs typeface="Calibri"/>
              <a:sym typeface="Calibri"/>
            </a:endParaRPr>
          </a:p>
        </p:txBody>
      </p:sp>
      <p:sp>
        <p:nvSpPr>
          <p:cNvPr id="164" name="Google Shape;164;p16"/>
          <p:cNvSpPr txBox="1"/>
          <p:nvPr/>
        </p:nvSpPr>
        <p:spPr>
          <a:xfrm>
            <a:off x="685800" y="2300227"/>
            <a:ext cx="13182600" cy="523220"/>
          </a:xfrm>
          <a:prstGeom prst="rect">
            <a:avLst/>
          </a:prstGeom>
          <a:noFill/>
          <a:ln>
            <a:noFill/>
          </a:ln>
        </p:spPr>
        <p:txBody>
          <a:bodyPr spcFirstLastPara="1" wrap="square" lIns="91425" tIns="45700" rIns="91425" bIns="45700" anchor="t" anchorCtr="0">
            <a:spAutoFit/>
          </a:bodyPr>
          <a:lstStyle/>
          <a:p>
            <a:pPr marL="457200" marR="0" lvl="0" indent="-279400" algn="l" rtl="0">
              <a:spcBef>
                <a:spcPts val="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p:txBody>
      </p:sp>
      <p:sp>
        <p:nvSpPr>
          <p:cNvPr id="165" name="Google Shape;165;p16"/>
          <p:cNvSpPr txBox="1"/>
          <p:nvPr/>
        </p:nvSpPr>
        <p:spPr>
          <a:xfrm>
            <a:off x="1066800" y="2212091"/>
            <a:ext cx="16459200" cy="80944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0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s-ES" sz="4000" b="1" dirty="0">
                <a:solidFill>
                  <a:schemeClr val="dk1"/>
                </a:solidFill>
                <a:latin typeface="Calibri"/>
                <a:ea typeface="Calibri"/>
                <a:cs typeface="Calibri"/>
                <a:sym typeface="Calibri"/>
              </a:rPr>
              <a:t>La comunicación efectiva cara a cara es muy importante, ¡incluso para los empresarios digitales!</a:t>
            </a:r>
          </a:p>
          <a:p>
            <a:pPr marL="0" marR="0" lvl="0" indent="0" algn="l" rtl="0">
              <a:spcBef>
                <a:spcPts val="0"/>
              </a:spcBef>
              <a:spcAft>
                <a:spcPts val="0"/>
              </a:spcAft>
              <a:buNone/>
            </a:pPr>
            <a:endParaRPr lang="es-ES" sz="40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s-ES" sz="4000" dirty="0">
                <a:solidFill>
                  <a:schemeClr val="dk1"/>
                </a:solidFill>
                <a:latin typeface="Calibri"/>
                <a:ea typeface="Calibri"/>
                <a:cs typeface="Calibri"/>
                <a:sym typeface="Calibri"/>
              </a:rPr>
              <a:t>Puede que tengas que hacer una presentación o solicitar financiación. O puede que te pidan que participes en mesas redondas sobre medios de comunicación.</a:t>
            </a:r>
          </a:p>
          <a:p>
            <a:pPr marL="0" marR="0" lvl="0" indent="0" algn="l" rtl="0">
              <a:spcBef>
                <a:spcPts val="0"/>
              </a:spcBef>
              <a:spcAft>
                <a:spcPts val="0"/>
              </a:spcAft>
              <a:buNone/>
            </a:pPr>
            <a:endParaRPr lang="es-ES" sz="4000" dirty="0">
              <a:solidFill>
                <a:schemeClr val="dk1"/>
              </a:solidFill>
              <a:latin typeface="Calibri"/>
              <a:ea typeface="Calibri"/>
              <a:cs typeface="Calibri"/>
              <a:sym typeface="Calibri"/>
            </a:endParaRPr>
          </a:p>
          <a:p>
            <a:pPr marL="0" marR="0" lvl="0" indent="0" algn="l" rtl="0">
              <a:spcBef>
                <a:spcPts val="0"/>
              </a:spcBef>
              <a:spcAft>
                <a:spcPts val="0"/>
              </a:spcAft>
              <a:buNone/>
            </a:pPr>
            <a:r>
              <a:rPr lang="es-ES" sz="4000" dirty="0">
                <a:solidFill>
                  <a:schemeClr val="dk1"/>
                </a:solidFill>
                <a:latin typeface="Calibri"/>
                <a:ea typeface="Calibri"/>
                <a:cs typeface="Calibri"/>
                <a:sym typeface="Calibri"/>
              </a:rPr>
              <a:t>Hacer presentaciones o hablar en público puede ponerte nerviosa, pero hay algunos consejos sencillos que te ayudarán a prepararte.</a:t>
            </a:r>
          </a:p>
          <a:p>
            <a:pPr marL="0" marR="0" lvl="0" indent="0" algn="l" rtl="0">
              <a:spcBef>
                <a:spcPts val="0"/>
              </a:spcBef>
              <a:spcAft>
                <a:spcPts val="0"/>
              </a:spcAft>
              <a:buNone/>
            </a:pPr>
            <a:endParaRPr lang="es-ES" sz="40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s-ES" sz="4000" dirty="0">
              <a:solidFill>
                <a:schemeClr val="dk1"/>
              </a:solidFill>
              <a:latin typeface="Calibri"/>
              <a:ea typeface="Calibri"/>
              <a:cs typeface="Calibri"/>
              <a:sym typeface="Calibri"/>
            </a:endParaRPr>
          </a:p>
          <a:p>
            <a:pPr marL="0" marR="0" lvl="0" indent="0" algn="l" rtl="0">
              <a:spcBef>
                <a:spcPts val="0"/>
              </a:spcBef>
              <a:spcAft>
                <a:spcPts val="0"/>
              </a:spcAft>
              <a:buNone/>
            </a:pPr>
            <a:endParaRPr sz="4000"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grpSp>
        <p:nvGrpSpPr>
          <p:cNvPr id="170" name="Google Shape;170;p17"/>
          <p:cNvGrpSpPr/>
          <p:nvPr/>
        </p:nvGrpSpPr>
        <p:grpSpPr>
          <a:xfrm>
            <a:off x="1233086" y="2163738"/>
            <a:ext cx="15480356" cy="6950338"/>
            <a:chOff x="-384530" y="0"/>
            <a:chExt cx="15929333" cy="6950338"/>
          </a:xfrm>
        </p:grpSpPr>
        <p:sp>
          <p:nvSpPr>
            <p:cNvPr id="171" name="Google Shape;171;p17"/>
            <p:cNvSpPr/>
            <p:nvPr/>
          </p:nvSpPr>
          <p:spPr>
            <a:xfrm>
              <a:off x="-384530" y="0"/>
              <a:ext cx="6872109" cy="6872109"/>
            </a:xfrm>
            <a:prstGeom prst="pie">
              <a:avLst>
                <a:gd name="adj1" fmla="val 5400000"/>
                <a:gd name="adj2" fmla="val 16200000"/>
              </a:avLst>
            </a:prstGeom>
            <a:solidFill>
              <a:srgbClr val="5D487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a:off x="1520466" y="78229"/>
              <a:ext cx="13418267" cy="6872109"/>
            </a:xfrm>
            <a:prstGeom prst="rect">
              <a:avLst/>
            </a:prstGeom>
            <a:solidFill>
              <a:schemeClr val="lt1">
                <a:alpha val="89803"/>
              </a:schemeClr>
            </a:solidFill>
            <a:ln w="25400" cap="flat" cmpd="sng">
              <a:solidFill>
                <a:srgbClr val="5D487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txBox="1"/>
            <p:nvPr/>
          </p:nvSpPr>
          <p:spPr>
            <a:xfrm>
              <a:off x="1494458" y="0"/>
              <a:ext cx="5761287" cy="6872109"/>
            </a:xfrm>
            <a:prstGeom prst="rect">
              <a:avLst/>
            </a:prstGeom>
            <a:noFill/>
            <a:ln>
              <a:noFill/>
            </a:ln>
          </p:spPr>
          <p:txBody>
            <a:bodyPr spcFirstLastPara="1" wrap="square" lIns="247650" tIns="247650" rIns="247650" bIns="247650" anchor="ctr" anchorCtr="0">
              <a:noAutofit/>
            </a:bodyPr>
            <a:lstStyle/>
            <a:p>
              <a:pPr marL="0" marR="0" lvl="0" indent="0" algn="ctr" rtl="0">
                <a:lnSpc>
                  <a:spcPct val="90000"/>
                </a:lnSpc>
                <a:spcBef>
                  <a:spcPts val="0"/>
                </a:spcBef>
                <a:spcAft>
                  <a:spcPts val="0"/>
                </a:spcAft>
                <a:buNone/>
              </a:pPr>
              <a:r>
                <a:rPr lang="es-ES" sz="6500" b="1" dirty="0">
                  <a:solidFill>
                    <a:schemeClr val="dk1"/>
                  </a:solidFill>
                  <a:latin typeface="Calibri"/>
                  <a:ea typeface="Calibri"/>
                  <a:cs typeface="Calibri"/>
                  <a:sym typeface="Calibri"/>
                </a:rPr>
                <a:t>Consejos prácticos para hablar en público con eficacia</a:t>
              </a:r>
              <a:endParaRPr sz="6500" dirty="0">
                <a:solidFill>
                  <a:schemeClr val="dk1"/>
                </a:solidFill>
                <a:latin typeface="Calibri"/>
                <a:ea typeface="Calibri"/>
                <a:cs typeface="Calibri"/>
                <a:sym typeface="Calibri"/>
              </a:endParaRPr>
            </a:p>
          </p:txBody>
        </p:sp>
        <p:sp>
          <p:nvSpPr>
            <p:cNvPr id="174" name="Google Shape;174;p17"/>
            <p:cNvSpPr/>
            <p:nvPr/>
          </p:nvSpPr>
          <p:spPr>
            <a:xfrm>
              <a:off x="8378462" y="0"/>
              <a:ext cx="7166341" cy="687210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7"/>
            <p:cNvSpPr txBox="1"/>
            <p:nvPr/>
          </p:nvSpPr>
          <p:spPr>
            <a:xfrm>
              <a:off x="7133799" y="0"/>
              <a:ext cx="7818376" cy="6872109"/>
            </a:xfrm>
            <a:prstGeom prst="rect">
              <a:avLst/>
            </a:prstGeom>
            <a:noFill/>
            <a:ln>
              <a:noFill/>
            </a:ln>
          </p:spPr>
          <p:txBody>
            <a:bodyPr spcFirstLastPara="1" wrap="square" lIns="152400" tIns="152400" rIns="152400" bIns="152400" anchor="ctr" anchorCtr="0">
              <a:noAutofit/>
            </a:bodyPr>
            <a:lstStyle/>
            <a:p>
              <a:pPr marL="285750" marR="0" lvl="1" indent="-285750" algn="l" rtl="0">
                <a:lnSpc>
                  <a:spcPct val="90000"/>
                </a:lnSpc>
                <a:spcBef>
                  <a:spcPts val="0"/>
                </a:spcBef>
                <a:spcAft>
                  <a:spcPts val="0"/>
                </a:spcAft>
                <a:buClr>
                  <a:schemeClr val="dk1"/>
                </a:buClr>
                <a:buSzPts val="4000"/>
                <a:buFont typeface="Calibri"/>
                <a:buChar char="•"/>
              </a:pPr>
              <a:r>
                <a:rPr lang="es-ES" sz="3800" b="0" i="0" u="none" strike="noStrike" cap="none" dirty="0">
                  <a:solidFill>
                    <a:schemeClr val="dk1"/>
                  </a:solidFill>
                  <a:latin typeface="Calibri"/>
                  <a:ea typeface="Calibri"/>
                  <a:cs typeface="Calibri"/>
                  <a:sym typeface="Calibri"/>
                </a:rPr>
                <a:t>Conoce a tu p</a:t>
              </a:r>
              <a:r>
                <a:rPr lang="es-ES" sz="3800" dirty="0">
                  <a:solidFill>
                    <a:schemeClr val="dk1"/>
                  </a:solidFill>
                  <a:latin typeface="Calibri"/>
                  <a:ea typeface="Calibri"/>
                  <a:cs typeface="Calibri"/>
                  <a:sym typeface="Calibri"/>
                </a:rPr>
                <a:t>úblico objetivo </a:t>
              </a:r>
              <a:r>
                <a:rPr lang="es-ES" sz="3800" b="0" i="0" u="none" strike="noStrike" cap="none" dirty="0">
                  <a:solidFill>
                    <a:schemeClr val="dk1"/>
                  </a:solidFill>
                  <a:latin typeface="Calibri"/>
                  <a:ea typeface="Calibri"/>
                  <a:cs typeface="Calibri"/>
                  <a:sym typeface="Calibri"/>
                </a:rPr>
                <a:t> – ¿qué quieren oír de ti?</a:t>
              </a:r>
            </a:p>
            <a:p>
              <a:pPr marL="285750" marR="0" lvl="1" indent="-285750" algn="l" rtl="0">
                <a:lnSpc>
                  <a:spcPct val="90000"/>
                </a:lnSpc>
                <a:spcBef>
                  <a:spcPts val="600"/>
                </a:spcBef>
                <a:spcAft>
                  <a:spcPts val="0"/>
                </a:spcAft>
                <a:buClr>
                  <a:schemeClr val="dk1"/>
                </a:buClr>
                <a:buSzPts val="4000"/>
                <a:buFont typeface="Calibri"/>
                <a:buChar char="•"/>
              </a:pPr>
              <a:r>
                <a:rPr lang="es-ES" sz="3800" b="0" i="0" u="none" strike="noStrike" cap="none" dirty="0">
                  <a:solidFill>
                    <a:schemeClr val="dk1"/>
                  </a:solidFill>
                  <a:latin typeface="Calibri"/>
                  <a:ea typeface="Calibri"/>
                  <a:cs typeface="Calibri"/>
                  <a:sym typeface="Calibri"/>
                </a:rPr>
                <a:t>Prepara un </a:t>
              </a:r>
              <a:r>
                <a:rPr lang="es-ES" sz="3800" b="1" i="0" u="none" strike="noStrike" cap="none" dirty="0">
                  <a:solidFill>
                    <a:schemeClr val="dk1"/>
                  </a:solidFill>
                  <a:latin typeface="Calibri"/>
                  <a:ea typeface="Calibri"/>
                  <a:cs typeface="Calibri"/>
                  <a:sym typeface="Calibri"/>
                </a:rPr>
                <a:t>Elevator Pitch</a:t>
              </a:r>
            </a:p>
            <a:p>
              <a:pPr marL="285750" marR="0" lvl="1" indent="-285750" algn="l" rtl="0">
                <a:lnSpc>
                  <a:spcPct val="90000"/>
                </a:lnSpc>
                <a:spcBef>
                  <a:spcPts val="600"/>
                </a:spcBef>
                <a:spcAft>
                  <a:spcPts val="0"/>
                </a:spcAft>
                <a:buClr>
                  <a:schemeClr val="dk1"/>
                </a:buClr>
                <a:buSzPts val="4000"/>
                <a:buFont typeface="Calibri"/>
                <a:buChar char="•"/>
              </a:pPr>
              <a:r>
                <a:rPr lang="es-ES" sz="3800" dirty="0">
                  <a:solidFill>
                    <a:schemeClr val="dk1"/>
                  </a:solidFill>
                  <a:latin typeface="Calibri"/>
                  <a:ea typeface="Calibri"/>
                  <a:cs typeface="Calibri"/>
                  <a:sym typeface="Calibri"/>
                </a:rPr>
                <a:t>Se capaz de explicar tu modelo de negocio con claridad</a:t>
              </a:r>
              <a:endParaRPr lang="es-ES" sz="3800" b="0" i="0" u="none" strike="noStrike" cap="none" dirty="0">
                <a:solidFill>
                  <a:schemeClr val="dk1"/>
                </a:solidFill>
                <a:latin typeface="Calibri"/>
                <a:ea typeface="Calibri"/>
                <a:cs typeface="Calibri"/>
                <a:sym typeface="Calibri"/>
              </a:endParaRPr>
            </a:p>
            <a:p>
              <a:pPr marL="285750" marR="0" lvl="1" indent="-285750" algn="l" rtl="0">
                <a:lnSpc>
                  <a:spcPct val="90000"/>
                </a:lnSpc>
                <a:spcBef>
                  <a:spcPts val="600"/>
                </a:spcBef>
                <a:spcAft>
                  <a:spcPts val="0"/>
                </a:spcAft>
                <a:buClr>
                  <a:schemeClr val="dk1"/>
                </a:buClr>
                <a:buSzPts val="4000"/>
                <a:buFont typeface="Calibri"/>
                <a:buChar char="•"/>
              </a:pPr>
              <a:r>
                <a:rPr lang="es-ES" sz="3800" b="0" i="0" u="none" strike="noStrike" cap="none" dirty="0">
                  <a:solidFill>
                    <a:schemeClr val="dk1"/>
                  </a:solidFill>
                  <a:latin typeface="Calibri"/>
                  <a:ea typeface="Calibri"/>
                  <a:cs typeface="Calibri"/>
                  <a:sym typeface="Calibri"/>
                </a:rPr>
                <a:t> Conoce tus cifras</a:t>
              </a:r>
            </a:p>
            <a:p>
              <a:pPr marL="285750" marR="0" lvl="1" indent="-285750" algn="l" rtl="0">
                <a:lnSpc>
                  <a:spcPct val="90000"/>
                </a:lnSpc>
                <a:spcBef>
                  <a:spcPts val="600"/>
                </a:spcBef>
                <a:spcAft>
                  <a:spcPts val="0"/>
                </a:spcAft>
                <a:buClr>
                  <a:schemeClr val="dk1"/>
                </a:buClr>
                <a:buSzPts val="4000"/>
                <a:buFont typeface="Calibri"/>
                <a:buChar char="•"/>
              </a:pPr>
              <a:r>
                <a:rPr lang="es-ES" sz="3800" dirty="0">
                  <a:solidFill>
                    <a:schemeClr val="dk1"/>
                  </a:solidFill>
                  <a:latin typeface="Calibri"/>
                  <a:ea typeface="Calibri"/>
                  <a:cs typeface="Calibri"/>
                  <a:sym typeface="Calibri"/>
                </a:rPr>
                <a:t> Explica tu público por qué eres diferente a tus competidores</a:t>
              </a:r>
              <a:endParaRPr lang="es-ES" sz="3800" b="0" i="0" u="none" strike="noStrike" cap="none" dirty="0">
                <a:solidFill>
                  <a:schemeClr val="dk1"/>
                </a:solidFill>
                <a:latin typeface="Calibri"/>
                <a:ea typeface="Calibri"/>
                <a:cs typeface="Calibri"/>
                <a:sym typeface="Calibri"/>
              </a:endParaRPr>
            </a:p>
            <a:p>
              <a:pPr marL="285750" marR="0" lvl="1" indent="-285750" algn="l" rtl="0">
                <a:lnSpc>
                  <a:spcPct val="90000"/>
                </a:lnSpc>
                <a:spcBef>
                  <a:spcPts val="600"/>
                </a:spcBef>
                <a:spcAft>
                  <a:spcPts val="0"/>
                </a:spcAft>
                <a:buClr>
                  <a:schemeClr val="dk1"/>
                </a:buClr>
                <a:buSzPts val="4000"/>
                <a:buFont typeface="Calibri"/>
                <a:buChar char="•"/>
              </a:pPr>
              <a:r>
                <a:rPr lang="es-ES" sz="3800" dirty="0">
                  <a:solidFill>
                    <a:schemeClr val="dk1"/>
                  </a:solidFill>
                  <a:latin typeface="Calibri"/>
                  <a:ea typeface="Calibri"/>
                  <a:cs typeface="Calibri"/>
                  <a:sym typeface="Calibri"/>
                </a:rPr>
                <a:t> Muestra tu pasión por tu empresa</a:t>
              </a:r>
              <a:r>
                <a:rPr lang="es-ES" sz="3800" b="0" i="0" u="none" strike="noStrike" cap="none" dirty="0">
                  <a:solidFill>
                    <a:schemeClr val="dk1"/>
                  </a:solidFill>
                  <a:latin typeface="Calibri"/>
                  <a:ea typeface="Calibri"/>
                  <a:cs typeface="Calibri"/>
                  <a:sym typeface="Calibri"/>
                </a:rPr>
                <a:t> –  comparte tu  historia!</a:t>
              </a:r>
            </a:p>
          </p:txBody>
        </p:sp>
      </p:grpSp>
      <p:pic>
        <p:nvPicPr>
          <p:cNvPr id="176" name="Google Shape;176;p17"/>
          <p:cNvPicPr preferRelativeResize="0"/>
          <p:nvPr/>
        </p:nvPicPr>
        <p:blipFill>
          <a:blip r:embed="rId3">
            <a:alphaModFix/>
          </a:blip>
          <a:stretch>
            <a:fillRect/>
          </a:stretch>
        </p:blipFill>
        <p:spPr>
          <a:xfrm>
            <a:off x="6432031" y="1388675"/>
            <a:ext cx="762000" cy="762000"/>
          </a:xfrm>
          <a:prstGeom prst="rect">
            <a:avLst/>
          </a:prstGeom>
          <a:noFill/>
          <a:ln>
            <a:noFill/>
          </a:ln>
        </p:spPr>
      </p:pic>
      <p:sp>
        <p:nvSpPr>
          <p:cNvPr id="177" name="Google Shape;177;p17"/>
          <p:cNvSpPr txBox="1"/>
          <p:nvPr/>
        </p:nvSpPr>
        <p:spPr>
          <a:xfrm>
            <a:off x="3966875" y="1492625"/>
            <a:ext cx="2394736" cy="553968"/>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US" sz="2400" b="1" dirty="0">
                <a:solidFill>
                  <a:srgbClr val="9900CC"/>
                </a:solidFill>
                <a:latin typeface="Calibri"/>
                <a:ea typeface="Calibri"/>
                <a:cs typeface="Calibri"/>
                <a:sym typeface="Calibri"/>
              </a:rPr>
              <a:t>Manos a la obra!</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8"/>
          <p:cNvSpPr txBox="1"/>
          <p:nvPr/>
        </p:nvSpPr>
        <p:spPr>
          <a:xfrm>
            <a:off x="1761309" y="1270788"/>
            <a:ext cx="12420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660066"/>
                </a:solidFill>
                <a:latin typeface="Calibri"/>
                <a:ea typeface="Calibri"/>
                <a:cs typeface="Calibri"/>
                <a:sym typeface="Calibri"/>
              </a:rPr>
              <a:t>3. Qué es un Elevator Pitch?</a:t>
            </a:r>
            <a:endParaRPr sz="4000" b="1" dirty="0">
              <a:solidFill>
                <a:srgbClr val="660066"/>
              </a:solidFill>
              <a:latin typeface="Calibri"/>
              <a:ea typeface="Calibri"/>
              <a:cs typeface="Calibri"/>
              <a:sym typeface="Calibri"/>
            </a:endParaRPr>
          </a:p>
        </p:txBody>
      </p:sp>
      <p:sp>
        <p:nvSpPr>
          <p:cNvPr id="183" name="Google Shape;183;p18"/>
          <p:cNvSpPr txBox="1"/>
          <p:nvPr/>
        </p:nvSpPr>
        <p:spPr>
          <a:xfrm>
            <a:off x="685800" y="2300227"/>
            <a:ext cx="13182600" cy="523220"/>
          </a:xfrm>
          <a:prstGeom prst="rect">
            <a:avLst/>
          </a:prstGeom>
          <a:noFill/>
          <a:ln>
            <a:noFill/>
          </a:ln>
        </p:spPr>
        <p:txBody>
          <a:bodyPr spcFirstLastPara="1" wrap="square" lIns="91425" tIns="45700" rIns="91425" bIns="45700" anchor="t" anchorCtr="0">
            <a:spAutoFit/>
          </a:bodyPr>
          <a:lstStyle/>
          <a:p>
            <a:pPr marL="457200" marR="0" lvl="0" indent="-279400" algn="l" rtl="0">
              <a:spcBef>
                <a:spcPts val="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p:txBody>
      </p:sp>
      <p:sp>
        <p:nvSpPr>
          <p:cNvPr id="184" name="Google Shape;184;p18"/>
          <p:cNvSpPr txBox="1"/>
          <p:nvPr/>
        </p:nvSpPr>
        <p:spPr>
          <a:xfrm>
            <a:off x="685800" y="1633978"/>
            <a:ext cx="17449800" cy="68633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000" b="1" dirty="0">
              <a:solidFill>
                <a:schemeClr val="dk1"/>
              </a:solidFill>
              <a:latin typeface="Calibri"/>
              <a:ea typeface="Calibri"/>
              <a:cs typeface="Calibri"/>
              <a:sym typeface="Calibri"/>
            </a:endParaRPr>
          </a:p>
          <a:p>
            <a:pPr marL="571500" marR="0" lvl="0" indent="-571500" algn="l" rtl="0">
              <a:spcBef>
                <a:spcPts val="0"/>
              </a:spcBef>
              <a:spcAft>
                <a:spcPts val="0"/>
              </a:spcAft>
              <a:buClr>
                <a:schemeClr val="dk1"/>
              </a:buClr>
              <a:buSzPts val="4000"/>
              <a:buFont typeface="Arial"/>
              <a:buChar char="•"/>
            </a:pPr>
            <a:r>
              <a:rPr lang="es-ES" sz="4000" b="1" dirty="0">
                <a:effectLst/>
                <a:latin typeface="Calibri" panose="020F0502020204030204" pitchFamily="34" charset="0"/>
                <a:ea typeface="Calibri" panose="020F0502020204030204" pitchFamily="34" charset="0"/>
              </a:rPr>
              <a:t>Un Elevator Pitch es una breve forma de presentarte y presentar tu negocio – toma  1-2 puntos clave y es una forma de conectar con alguien</a:t>
            </a:r>
            <a:r>
              <a:rPr lang="es-ES" sz="4000" b="1" dirty="0">
                <a:solidFill>
                  <a:schemeClr val="dk1"/>
                </a:solidFill>
                <a:latin typeface="Calibri"/>
                <a:ea typeface="Calibri"/>
                <a:cs typeface="Calibri"/>
                <a:sym typeface="Calibri"/>
              </a:rPr>
              <a:t>. Debe durar aproximadamente 30 segundos.</a:t>
            </a:r>
            <a:endParaRPr lang="es-ES" dirty="0"/>
          </a:p>
          <a:p>
            <a:pPr marL="571500" marR="0" lvl="0" indent="-571500" algn="l" rtl="0">
              <a:spcBef>
                <a:spcPts val="0"/>
              </a:spcBef>
              <a:spcAft>
                <a:spcPts val="0"/>
              </a:spcAft>
              <a:buClr>
                <a:schemeClr val="dk1"/>
              </a:buClr>
              <a:buSzPts val="4000"/>
              <a:buFont typeface="Arial"/>
              <a:buChar char="•"/>
            </a:pPr>
            <a:r>
              <a:rPr lang="es-ES" sz="4000" dirty="0">
                <a:solidFill>
                  <a:schemeClr val="dk1"/>
                </a:solidFill>
                <a:latin typeface="Calibri"/>
                <a:ea typeface="Calibri"/>
                <a:cs typeface="Calibri"/>
                <a:sym typeface="Calibri"/>
              </a:rPr>
              <a:t>Debe ser corto, persuasivo y recordable.</a:t>
            </a:r>
            <a:endParaRPr lang="es-ES" dirty="0"/>
          </a:p>
          <a:p>
            <a:pPr marL="571500" marR="0" lvl="0" indent="-571500" algn="l" rtl="0">
              <a:spcBef>
                <a:spcPts val="0"/>
              </a:spcBef>
              <a:spcAft>
                <a:spcPts val="0"/>
              </a:spcAft>
              <a:buClr>
                <a:schemeClr val="dk1"/>
              </a:buClr>
              <a:buSzPts val="4000"/>
              <a:buFont typeface="Arial"/>
              <a:buChar char="•"/>
            </a:pPr>
            <a:r>
              <a:rPr lang="es-ES" sz="4000" dirty="0">
                <a:effectLst/>
                <a:latin typeface="Calibri" panose="020F0502020204030204" pitchFamily="34" charset="0"/>
                <a:ea typeface="Calibri" panose="020F0502020204030204" pitchFamily="34" charset="0"/>
              </a:rPr>
              <a:t>Se llama Elevator Pitch  porque debe de tomar el mismo tiempo que si subes en un ascensor con alguien.</a:t>
            </a:r>
            <a:endParaRPr lang="es-ES" sz="40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4000" dirty="0">
              <a:solidFill>
                <a:schemeClr val="dk1"/>
              </a:solidFill>
              <a:latin typeface="Calibri"/>
              <a:ea typeface="Calibri"/>
              <a:cs typeface="Calibri"/>
              <a:sym typeface="Calibri"/>
            </a:endParaRPr>
          </a:p>
          <a:p>
            <a:pPr marL="0" marR="0" lvl="0" indent="0" algn="l" rtl="0">
              <a:spcBef>
                <a:spcPts val="0"/>
              </a:spcBef>
              <a:spcAft>
                <a:spcPts val="0"/>
              </a:spcAft>
              <a:buNone/>
            </a:pPr>
            <a:endParaRPr sz="4000" dirty="0">
              <a:solidFill>
                <a:schemeClr val="dk1"/>
              </a:solidFill>
              <a:latin typeface="Calibri"/>
              <a:ea typeface="Calibri"/>
              <a:cs typeface="Calibri"/>
              <a:sym typeface="Calibri"/>
            </a:endParaRPr>
          </a:p>
          <a:p>
            <a:pPr marL="0" marR="0" lvl="0" indent="0" algn="l" rtl="0">
              <a:spcBef>
                <a:spcPts val="0"/>
              </a:spcBef>
              <a:spcAft>
                <a:spcPts val="0"/>
              </a:spcAft>
              <a:buNone/>
            </a:pPr>
            <a:endParaRPr sz="4000" dirty="0">
              <a:solidFill>
                <a:schemeClr val="dk1"/>
              </a:solidFill>
              <a:latin typeface="Calibri"/>
              <a:ea typeface="Calibri"/>
              <a:cs typeface="Calibri"/>
              <a:sym typeface="Calibri"/>
            </a:endParaRPr>
          </a:p>
          <a:p>
            <a:pPr marL="0" marR="0" lvl="0" indent="0" algn="l" rtl="0">
              <a:spcBef>
                <a:spcPts val="0"/>
              </a:spcBef>
              <a:spcAft>
                <a:spcPts val="0"/>
              </a:spcAft>
              <a:buNone/>
            </a:pPr>
            <a:endParaRPr sz="4000" dirty="0">
              <a:solidFill>
                <a:schemeClr val="dk1"/>
              </a:solidFill>
              <a:latin typeface="Calibri"/>
              <a:ea typeface="Calibri"/>
              <a:cs typeface="Calibri"/>
              <a:sym typeface="Calibri"/>
            </a:endParaRPr>
          </a:p>
        </p:txBody>
      </p:sp>
      <p:grpSp>
        <p:nvGrpSpPr>
          <p:cNvPr id="185" name="Google Shape;185;p18"/>
          <p:cNvGrpSpPr/>
          <p:nvPr/>
        </p:nvGrpSpPr>
        <p:grpSpPr>
          <a:xfrm>
            <a:off x="1378230" y="6017198"/>
            <a:ext cx="15074339" cy="1739346"/>
            <a:chOff x="6630" y="1635698"/>
            <a:chExt cx="15074339" cy="1739346"/>
          </a:xfrm>
        </p:grpSpPr>
        <p:sp>
          <p:nvSpPr>
            <p:cNvPr id="186" name="Google Shape;186;p18"/>
            <p:cNvSpPr/>
            <p:nvPr/>
          </p:nvSpPr>
          <p:spPr>
            <a:xfrm>
              <a:off x="6630" y="1635698"/>
              <a:ext cx="2898911" cy="1739346"/>
            </a:xfrm>
            <a:prstGeom prst="roundRect">
              <a:avLst>
                <a:gd name="adj" fmla="val 10000"/>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8"/>
            <p:cNvSpPr txBox="1"/>
            <p:nvPr/>
          </p:nvSpPr>
          <p:spPr>
            <a:xfrm>
              <a:off x="57574" y="1686642"/>
              <a:ext cx="2797023" cy="1637458"/>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None/>
              </a:pPr>
              <a:r>
                <a:rPr lang="en-US" sz="3300">
                  <a:solidFill>
                    <a:schemeClr val="lt1"/>
                  </a:solidFill>
                  <a:latin typeface="Calibri"/>
                  <a:ea typeface="Calibri"/>
                  <a:cs typeface="Calibri"/>
                  <a:sym typeface="Calibri"/>
                </a:rPr>
                <a:t>Preséntate</a:t>
              </a:r>
              <a:endParaRPr sz="3300">
                <a:solidFill>
                  <a:schemeClr val="lt1"/>
                </a:solidFill>
                <a:latin typeface="Calibri"/>
                <a:ea typeface="Calibri"/>
                <a:cs typeface="Calibri"/>
                <a:sym typeface="Calibri"/>
              </a:endParaRPr>
            </a:p>
          </p:txBody>
        </p:sp>
        <p:sp>
          <p:nvSpPr>
            <p:cNvPr id="188" name="Google Shape;188;p18"/>
            <p:cNvSpPr/>
            <p:nvPr/>
          </p:nvSpPr>
          <p:spPr>
            <a:xfrm>
              <a:off x="3195432" y="2145906"/>
              <a:ext cx="614569" cy="718930"/>
            </a:xfrm>
            <a:prstGeom prst="rightArrow">
              <a:avLst>
                <a:gd name="adj1" fmla="val 60000"/>
                <a:gd name="adj2" fmla="val 50000"/>
              </a:avLst>
            </a:prstGeom>
            <a:solidFill>
              <a:srgbClr val="BEB5CD"/>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8"/>
            <p:cNvSpPr txBox="1"/>
            <p:nvPr/>
          </p:nvSpPr>
          <p:spPr>
            <a:xfrm>
              <a:off x="3195432" y="2289692"/>
              <a:ext cx="430198" cy="43135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2600">
                <a:solidFill>
                  <a:schemeClr val="lt1"/>
                </a:solidFill>
                <a:latin typeface="Calibri"/>
                <a:ea typeface="Calibri"/>
                <a:cs typeface="Calibri"/>
                <a:sym typeface="Calibri"/>
              </a:endParaRPr>
            </a:p>
          </p:txBody>
        </p:sp>
        <p:sp>
          <p:nvSpPr>
            <p:cNvPr id="190" name="Google Shape;190;p18"/>
            <p:cNvSpPr/>
            <p:nvPr/>
          </p:nvSpPr>
          <p:spPr>
            <a:xfrm>
              <a:off x="4065106" y="1635698"/>
              <a:ext cx="2898911" cy="1739346"/>
            </a:xfrm>
            <a:prstGeom prst="roundRect">
              <a:avLst>
                <a:gd name="adj" fmla="val 10000"/>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8"/>
            <p:cNvSpPr txBox="1"/>
            <p:nvPr/>
          </p:nvSpPr>
          <p:spPr>
            <a:xfrm>
              <a:off x="4116050" y="1686642"/>
              <a:ext cx="2797023" cy="1637458"/>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None/>
              </a:pPr>
              <a:r>
                <a:rPr lang="en-US" sz="3300" dirty="0">
                  <a:solidFill>
                    <a:schemeClr val="lt1"/>
                  </a:solidFill>
                  <a:latin typeface="Calibri"/>
                  <a:ea typeface="Calibri"/>
                  <a:cs typeface="Calibri"/>
                  <a:sym typeface="Calibri"/>
                </a:rPr>
                <a:t>Resume qué haces</a:t>
              </a:r>
              <a:endParaRPr sz="3300" dirty="0">
                <a:solidFill>
                  <a:schemeClr val="lt1"/>
                </a:solidFill>
                <a:latin typeface="Calibri"/>
                <a:ea typeface="Calibri"/>
                <a:cs typeface="Calibri"/>
                <a:sym typeface="Calibri"/>
              </a:endParaRPr>
            </a:p>
          </p:txBody>
        </p:sp>
        <p:sp>
          <p:nvSpPr>
            <p:cNvPr id="192" name="Google Shape;192;p18"/>
            <p:cNvSpPr/>
            <p:nvPr/>
          </p:nvSpPr>
          <p:spPr>
            <a:xfrm>
              <a:off x="7253908" y="2145906"/>
              <a:ext cx="614569" cy="718930"/>
            </a:xfrm>
            <a:prstGeom prst="rightArrow">
              <a:avLst>
                <a:gd name="adj1" fmla="val 60000"/>
                <a:gd name="adj2" fmla="val 50000"/>
              </a:avLst>
            </a:prstGeom>
            <a:solidFill>
              <a:srgbClr val="BEB5CD"/>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txBox="1"/>
            <p:nvPr/>
          </p:nvSpPr>
          <p:spPr>
            <a:xfrm>
              <a:off x="7253908" y="2289692"/>
              <a:ext cx="430198" cy="43135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2600">
                <a:solidFill>
                  <a:schemeClr val="lt1"/>
                </a:solidFill>
                <a:latin typeface="Calibri"/>
                <a:ea typeface="Calibri"/>
                <a:cs typeface="Calibri"/>
                <a:sym typeface="Calibri"/>
              </a:endParaRPr>
            </a:p>
          </p:txBody>
        </p:sp>
        <p:sp>
          <p:nvSpPr>
            <p:cNvPr id="194" name="Google Shape;194;p18"/>
            <p:cNvSpPr/>
            <p:nvPr/>
          </p:nvSpPr>
          <p:spPr>
            <a:xfrm>
              <a:off x="8123582" y="1635698"/>
              <a:ext cx="2898911" cy="1739346"/>
            </a:xfrm>
            <a:prstGeom prst="roundRect">
              <a:avLst>
                <a:gd name="adj" fmla="val 10000"/>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8"/>
            <p:cNvSpPr txBox="1"/>
            <p:nvPr/>
          </p:nvSpPr>
          <p:spPr>
            <a:xfrm>
              <a:off x="8174526" y="1686642"/>
              <a:ext cx="2797023" cy="1637458"/>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None/>
              </a:pPr>
              <a:r>
                <a:rPr lang="en-US" sz="3300">
                  <a:solidFill>
                    <a:schemeClr val="lt1"/>
                  </a:solidFill>
                  <a:latin typeface="Calibri"/>
                  <a:ea typeface="Calibri"/>
                  <a:cs typeface="Calibri"/>
                  <a:sym typeface="Calibri"/>
                </a:rPr>
                <a:t>Explica claramente lo que quieres</a:t>
              </a:r>
              <a:endParaRPr sz="3300">
                <a:solidFill>
                  <a:schemeClr val="lt1"/>
                </a:solidFill>
                <a:latin typeface="Calibri"/>
                <a:ea typeface="Calibri"/>
                <a:cs typeface="Calibri"/>
                <a:sym typeface="Calibri"/>
              </a:endParaRPr>
            </a:p>
          </p:txBody>
        </p:sp>
        <p:sp>
          <p:nvSpPr>
            <p:cNvPr id="196" name="Google Shape;196;p18"/>
            <p:cNvSpPr/>
            <p:nvPr/>
          </p:nvSpPr>
          <p:spPr>
            <a:xfrm>
              <a:off x="11312384" y="2145906"/>
              <a:ext cx="614569" cy="718930"/>
            </a:xfrm>
            <a:prstGeom prst="rightArrow">
              <a:avLst>
                <a:gd name="adj1" fmla="val 60000"/>
                <a:gd name="adj2" fmla="val 50000"/>
              </a:avLst>
            </a:prstGeom>
            <a:solidFill>
              <a:srgbClr val="BEB5CD"/>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8"/>
            <p:cNvSpPr txBox="1"/>
            <p:nvPr/>
          </p:nvSpPr>
          <p:spPr>
            <a:xfrm>
              <a:off x="11312384" y="2289692"/>
              <a:ext cx="430198" cy="43135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2600">
                <a:solidFill>
                  <a:schemeClr val="lt1"/>
                </a:solidFill>
                <a:latin typeface="Calibri"/>
                <a:ea typeface="Calibri"/>
                <a:cs typeface="Calibri"/>
                <a:sym typeface="Calibri"/>
              </a:endParaRPr>
            </a:p>
          </p:txBody>
        </p:sp>
        <p:sp>
          <p:nvSpPr>
            <p:cNvPr id="198" name="Google Shape;198;p18"/>
            <p:cNvSpPr/>
            <p:nvPr/>
          </p:nvSpPr>
          <p:spPr>
            <a:xfrm>
              <a:off x="12182058" y="1635698"/>
              <a:ext cx="2898911" cy="1739346"/>
            </a:xfrm>
            <a:prstGeom prst="roundRect">
              <a:avLst>
                <a:gd name="adj" fmla="val 10000"/>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8"/>
            <p:cNvSpPr txBox="1"/>
            <p:nvPr/>
          </p:nvSpPr>
          <p:spPr>
            <a:xfrm>
              <a:off x="12233002" y="1686642"/>
              <a:ext cx="2797023" cy="1637458"/>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None/>
              </a:pPr>
              <a:r>
                <a:rPr lang="en-US" sz="3300">
                  <a:solidFill>
                    <a:schemeClr val="lt1"/>
                  </a:solidFill>
                  <a:latin typeface="Calibri"/>
                  <a:ea typeface="Calibri"/>
                  <a:cs typeface="Calibri"/>
                  <a:sym typeface="Calibri"/>
                </a:rPr>
                <a:t>Llamada a la acción p.e. organziar una reunión</a:t>
              </a:r>
              <a:endParaRPr sz="3300">
                <a:solidFill>
                  <a:schemeClr val="lt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19" descr="-- Created using Powtoon -- Free sign up at http://www.powtoon.com/youtube/ -- Create animated videos and animated presentations for free.  PowToon is a free tool that allows you to develop cool animated clips and animated presentations for your website, office meeting, sales pitch, nonprofit fundraiser, product launch, video resume, or anything else you could use an animated explainer video. PowToon's animation templates help you create animated presentations and animated explainer videos from scratch.  Anyone can produce awesome animations quickly with PowToon, without the cost or hassle other professional animation services require." title="5  Tips">
            <a:hlinkClick r:id="rId3"/>
          </p:cNvPr>
          <p:cNvPicPr preferRelativeResize="0"/>
          <p:nvPr/>
        </p:nvPicPr>
        <p:blipFill>
          <a:blip r:embed="rId4">
            <a:alphaModFix/>
          </a:blip>
          <a:stretch>
            <a:fillRect/>
          </a:stretch>
        </p:blipFill>
        <p:spPr>
          <a:xfrm>
            <a:off x="3359262" y="1362100"/>
            <a:ext cx="10341047" cy="7755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pic>
        <p:nvPicPr>
          <p:cNvPr id="34" name="Google Shape;34;p2"/>
          <p:cNvPicPr preferRelativeResize="0"/>
          <p:nvPr/>
        </p:nvPicPr>
        <p:blipFill rotWithShape="1">
          <a:blip r:embed="rId3">
            <a:alphaModFix/>
          </a:blip>
          <a:srcRect/>
          <a:stretch/>
        </p:blipFill>
        <p:spPr>
          <a:xfrm>
            <a:off x="1028700" y="9258300"/>
            <a:ext cx="3198719" cy="702057"/>
          </a:xfrm>
          <a:prstGeom prst="rect">
            <a:avLst/>
          </a:prstGeom>
          <a:noFill/>
          <a:ln>
            <a:noFill/>
          </a:ln>
        </p:spPr>
      </p:pic>
      <p:sp>
        <p:nvSpPr>
          <p:cNvPr id="35" name="Google Shape;35;p2"/>
          <p:cNvSpPr/>
          <p:nvPr/>
        </p:nvSpPr>
        <p:spPr>
          <a:xfrm rot="5400000">
            <a:off x="1592072" y="3763592"/>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36;p2"/>
          <p:cNvSpPr/>
          <p:nvPr/>
        </p:nvSpPr>
        <p:spPr>
          <a:xfrm rot="5400000">
            <a:off x="1592072" y="5223483"/>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7;p2"/>
          <p:cNvSpPr/>
          <p:nvPr/>
        </p:nvSpPr>
        <p:spPr>
          <a:xfrm rot="5400000">
            <a:off x="1598999" y="6683374"/>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2"/>
          <p:cNvSpPr txBox="1"/>
          <p:nvPr/>
        </p:nvSpPr>
        <p:spPr>
          <a:xfrm>
            <a:off x="1524000" y="1503549"/>
            <a:ext cx="946265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err="1">
                <a:solidFill>
                  <a:srgbClr val="660066"/>
                </a:solidFill>
                <a:latin typeface="Calibri"/>
                <a:ea typeface="Calibri"/>
                <a:cs typeface="Calibri"/>
                <a:sym typeface="Calibri"/>
              </a:rPr>
              <a:t>Objetivos</a:t>
            </a:r>
            <a:r>
              <a:rPr lang="en-US" sz="4000" b="1" dirty="0">
                <a:solidFill>
                  <a:srgbClr val="660066"/>
                </a:solidFill>
                <a:latin typeface="Calibri"/>
                <a:ea typeface="Calibri"/>
                <a:cs typeface="Calibri"/>
                <a:sym typeface="Calibri"/>
              </a:rPr>
              <a:t> y </a:t>
            </a:r>
            <a:r>
              <a:rPr lang="en-US" sz="4000" b="1" dirty="0" err="1">
                <a:solidFill>
                  <a:srgbClr val="660066"/>
                </a:solidFill>
                <a:latin typeface="Calibri"/>
                <a:ea typeface="Calibri"/>
                <a:cs typeface="Calibri"/>
                <a:sym typeface="Calibri"/>
              </a:rPr>
              <a:t>metas</a:t>
            </a:r>
            <a:r>
              <a:rPr lang="en-US" sz="4000" b="1" dirty="0">
                <a:solidFill>
                  <a:srgbClr val="660066"/>
                </a:solidFill>
                <a:latin typeface="Calibri"/>
                <a:ea typeface="Calibri"/>
                <a:cs typeface="Calibri"/>
                <a:sym typeface="Calibri"/>
              </a:rPr>
              <a:t> </a:t>
            </a:r>
            <a:endParaRPr dirty="0"/>
          </a:p>
        </p:txBody>
      </p:sp>
      <p:sp>
        <p:nvSpPr>
          <p:cNvPr id="39" name="Google Shape;39;p2"/>
          <p:cNvSpPr txBox="1"/>
          <p:nvPr/>
        </p:nvSpPr>
        <p:spPr>
          <a:xfrm>
            <a:off x="1524000" y="2262365"/>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Al final de este modulo serás capaz de:</a:t>
            </a:r>
            <a:endParaRPr/>
          </a:p>
        </p:txBody>
      </p:sp>
      <p:sp>
        <p:nvSpPr>
          <p:cNvPr id="40" name="Google Shape;40;p2"/>
          <p:cNvSpPr txBox="1"/>
          <p:nvPr/>
        </p:nvSpPr>
        <p:spPr>
          <a:xfrm>
            <a:off x="2628059" y="3597976"/>
            <a:ext cx="6096002"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2800" b="1" dirty="0">
                <a:solidFill>
                  <a:schemeClr val="dk1"/>
                </a:solidFill>
                <a:latin typeface="Calibri"/>
                <a:ea typeface="Calibri"/>
                <a:cs typeface="Calibri"/>
                <a:sym typeface="Calibri"/>
              </a:rPr>
              <a:t>Entender las estrategias de comunicación</a:t>
            </a:r>
          </a:p>
        </p:txBody>
      </p:sp>
      <p:sp>
        <p:nvSpPr>
          <p:cNvPr id="41" name="Google Shape;41;p2"/>
          <p:cNvSpPr txBox="1"/>
          <p:nvPr/>
        </p:nvSpPr>
        <p:spPr>
          <a:xfrm>
            <a:off x="2666998" y="5052596"/>
            <a:ext cx="5124925"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2800" b="1" dirty="0">
                <a:solidFill>
                  <a:schemeClr val="dk1"/>
                </a:solidFill>
                <a:latin typeface="Calibri"/>
                <a:ea typeface="Calibri"/>
                <a:cs typeface="Calibri"/>
                <a:sym typeface="Calibri"/>
              </a:rPr>
              <a:t>Participar en la comunicación online</a:t>
            </a:r>
          </a:p>
        </p:txBody>
      </p:sp>
      <p:sp>
        <p:nvSpPr>
          <p:cNvPr id="42" name="Google Shape;42;p2"/>
          <p:cNvSpPr txBox="1"/>
          <p:nvPr/>
        </p:nvSpPr>
        <p:spPr>
          <a:xfrm>
            <a:off x="2632551" y="6618258"/>
            <a:ext cx="6324601"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s-ES" sz="2800" b="1" dirty="0">
                <a:solidFill>
                  <a:schemeClr val="dk1"/>
                </a:solidFill>
                <a:latin typeface="Calibri"/>
                <a:ea typeface="Calibri"/>
                <a:cs typeface="Calibri"/>
                <a:sym typeface="Calibri"/>
              </a:rPr>
              <a:t>Comunicar con eficacia – hacer presentaciones y hablar en público</a:t>
            </a:r>
          </a:p>
        </p:txBody>
      </p:sp>
      <p:pic>
        <p:nvPicPr>
          <p:cNvPr id="43" name="Google Shape;43;p2"/>
          <p:cNvPicPr preferRelativeResize="0"/>
          <p:nvPr/>
        </p:nvPicPr>
        <p:blipFill rotWithShape="1">
          <a:blip r:embed="rId4">
            <a:alphaModFix/>
          </a:blip>
          <a:srcRect l="2852" t="6499" r="3200" b="6869"/>
          <a:stretch/>
        </p:blipFill>
        <p:spPr>
          <a:xfrm>
            <a:off x="9677400" y="4381320"/>
            <a:ext cx="7391400" cy="454386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0"/>
          <p:cNvSpPr txBox="1"/>
          <p:nvPr/>
        </p:nvSpPr>
        <p:spPr>
          <a:xfrm>
            <a:off x="1447800" y="1573291"/>
            <a:ext cx="3581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err="1">
                <a:solidFill>
                  <a:srgbClr val="660066"/>
                </a:solidFill>
                <a:latin typeface="Calibri"/>
                <a:ea typeface="Calibri"/>
                <a:cs typeface="Calibri"/>
                <a:sym typeface="Calibri"/>
              </a:rPr>
              <a:t>Resumen</a:t>
            </a:r>
            <a:endParaRPr dirty="0"/>
          </a:p>
        </p:txBody>
      </p:sp>
      <p:sp>
        <p:nvSpPr>
          <p:cNvPr id="210" name="Google Shape;210;p20"/>
          <p:cNvSpPr txBox="1"/>
          <p:nvPr/>
        </p:nvSpPr>
        <p:spPr>
          <a:xfrm>
            <a:off x="2188625" y="2807100"/>
            <a:ext cx="41736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Comunicación empresarial</a:t>
            </a:r>
            <a:endParaRPr sz="2800" b="1" dirty="0">
              <a:solidFill>
                <a:schemeClr val="dk1"/>
              </a:solidFill>
              <a:latin typeface="Calibri"/>
              <a:ea typeface="Calibri"/>
              <a:cs typeface="Calibri"/>
              <a:sym typeface="Calibri"/>
            </a:endParaRPr>
          </a:p>
        </p:txBody>
      </p:sp>
      <p:sp>
        <p:nvSpPr>
          <p:cNvPr id="211" name="Google Shape;211;p20"/>
          <p:cNvSpPr txBox="1"/>
          <p:nvPr/>
        </p:nvSpPr>
        <p:spPr>
          <a:xfrm>
            <a:off x="2188625" y="3578425"/>
            <a:ext cx="3827400" cy="14160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dirty="0"/>
          </a:p>
          <a:p>
            <a:pPr marL="0" marR="0" lvl="0" indent="0" algn="l" rtl="0">
              <a:spcBef>
                <a:spcPts val="0"/>
              </a:spcBef>
              <a:spcAft>
                <a:spcPts val="0"/>
              </a:spcAft>
              <a:buNone/>
            </a:pPr>
            <a:r>
              <a:rPr lang="en-US" sz="2400" dirty="0" err="1">
                <a:solidFill>
                  <a:schemeClr val="dk1"/>
                </a:solidFill>
                <a:latin typeface="Calibri"/>
                <a:ea typeface="Calibri"/>
                <a:cs typeface="Calibri"/>
                <a:sym typeface="Calibri"/>
              </a:rPr>
              <a:t>Tipos</a:t>
            </a:r>
            <a:r>
              <a:rPr lang="en-US" sz="2400" dirty="0">
                <a:solidFill>
                  <a:schemeClr val="dk1"/>
                </a:solidFill>
                <a:latin typeface="Calibri"/>
                <a:ea typeface="Calibri"/>
                <a:cs typeface="Calibri"/>
                <a:sym typeface="Calibri"/>
              </a:rPr>
              <a:t> de Comunicación</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Ser </a:t>
            </a:r>
            <a:r>
              <a:rPr lang="en-US" sz="2400" dirty="0" err="1">
                <a:solidFill>
                  <a:schemeClr val="dk1"/>
                </a:solidFill>
                <a:latin typeface="Calibri"/>
                <a:ea typeface="Calibri"/>
                <a:cs typeface="Calibri"/>
                <a:sym typeface="Calibri"/>
              </a:rPr>
              <a:t>eficiente</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212" name="Google Shape;212;p20"/>
          <p:cNvSpPr txBox="1"/>
          <p:nvPr/>
        </p:nvSpPr>
        <p:spPr>
          <a:xfrm>
            <a:off x="7139406" y="6956700"/>
            <a:ext cx="27432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a:solidFill>
                  <a:schemeClr val="dk1"/>
                </a:solidFill>
                <a:latin typeface="Calibri"/>
                <a:ea typeface="Calibri"/>
                <a:cs typeface="Calibri"/>
                <a:sym typeface="Calibri"/>
              </a:rPr>
              <a:t>Comunicar eficientemente</a:t>
            </a:r>
          </a:p>
        </p:txBody>
      </p:sp>
      <p:sp>
        <p:nvSpPr>
          <p:cNvPr id="213" name="Google Shape;213;p20"/>
          <p:cNvSpPr txBox="1"/>
          <p:nvPr/>
        </p:nvSpPr>
        <p:spPr>
          <a:xfrm>
            <a:off x="7367998" y="7786600"/>
            <a:ext cx="3226800" cy="14160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Hablar en </a:t>
            </a:r>
            <a:r>
              <a:rPr lang="en-US" sz="2400" dirty="0" err="1">
                <a:solidFill>
                  <a:schemeClr val="dk1"/>
                </a:solidFill>
                <a:latin typeface="Calibri"/>
                <a:ea typeface="Calibri"/>
                <a:cs typeface="Calibri"/>
                <a:sym typeface="Calibri"/>
              </a:rPr>
              <a:t>público</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El Elevator Pitch</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214" name="Google Shape;214;p20"/>
          <p:cNvSpPr txBox="1"/>
          <p:nvPr/>
        </p:nvSpPr>
        <p:spPr>
          <a:xfrm>
            <a:off x="13080775" y="3081525"/>
            <a:ext cx="41736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Plan de Comunicación empresarial</a:t>
            </a:r>
            <a:endParaRPr sz="2800" b="1" dirty="0">
              <a:solidFill>
                <a:schemeClr val="dk1"/>
              </a:solidFill>
              <a:latin typeface="Calibri"/>
              <a:ea typeface="Calibri"/>
              <a:cs typeface="Calibri"/>
              <a:sym typeface="Calibri"/>
            </a:endParaRPr>
          </a:p>
        </p:txBody>
      </p:sp>
      <p:sp>
        <p:nvSpPr>
          <p:cNvPr id="215" name="Google Shape;215;p20"/>
          <p:cNvSpPr txBox="1"/>
          <p:nvPr/>
        </p:nvSpPr>
        <p:spPr>
          <a:xfrm>
            <a:off x="13309376" y="4055856"/>
            <a:ext cx="3581400" cy="120028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Escribe </a:t>
            </a:r>
            <a:r>
              <a:rPr lang="en-US" sz="2400" dirty="0" err="1">
                <a:solidFill>
                  <a:schemeClr val="dk1"/>
                </a:solidFill>
                <a:latin typeface="Calibri"/>
                <a:ea typeface="Calibri"/>
                <a:cs typeface="Calibri"/>
                <a:sym typeface="Calibri"/>
              </a:rPr>
              <a:t>tu</a:t>
            </a:r>
            <a:r>
              <a:rPr lang="en-US" sz="2400" dirty="0">
                <a:solidFill>
                  <a:schemeClr val="dk1"/>
                </a:solidFill>
                <a:latin typeface="Calibri"/>
                <a:ea typeface="Calibri"/>
                <a:cs typeface="Calibri"/>
                <a:sym typeface="Calibri"/>
              </a:rPr>
              <a:t> plan de </a:t>
            </a:r>
            <a:r>
              <a:rPr lang="en-US" sz="2400" dirty="0" err="1">
                <a:solidFill>
                  <a:schemeClr val="dk1"/>
                </a:solidFill>
                <a:latin typeface="Calibri"/>
                <a:ea typeface="Calibri"/>
                <a:cs typeface="Calibri"/>
                <a:sym typeface="Calibri"/>
              </a:rPr>
              <a:t>comunicación</a:t>
            </a:r>
            <a:r>
              <a:rPr lang="en-US" sz="2400" dirty="0">
                <a:solidFill>
                  <a:schemeClr val="dk1"/>
                </a:solidFill>
                <a:latin typeface="Calibri"/>
                <a:ea typeface="Calibri"/>
                <a:cs typeface="Calibri"/>
                <a:sym typeface="Calibri"/>
              </a:rPr>
              <a:t> digital</a:t>
            </a: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216" name="Google Shape;216;p20"/>
          <p:cNvSpPr/>
          <p:nvPr/>
        </p:nvSpPr>
        <p:spPr>
          <a:xfrm rot="5400000">
            <a:off x="1561069" y="2802468"/>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20"/>
          <p:cNvSpPr/>
          <p:nvPr/>
        </p:nvSpPr>
        <p:spPr>
          <a:xfrm rot="5400000">
            <a:off x="6277922" y="7040990"/>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8" name="Google Shape;218;p20"/>
          <p:cNvSpPr/>
          <p:nvPr/>
        </p:nvSpPr>
        <p:spPr>
          <a:xfrm rot="5400000">
            <a:off x="12463044" y="3338044"/>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9" name="Google Shape;219;p20"/>
          <p:cNvPicPr preferRelativeResize="0"/>
          <p:nvPr/>
        </p:nvPicPr>
        <p:blipFill rotWithShape="1">
          <a:blip r:embed="rId3">
            <a:alphaModFix/>
          </a:blip>
          <a:srcRect/>
          <a:stretch/>
        </p:blipFill>
        <p:spPr>
          <a:xfrm>
            <a:off x="5791200" y="3330299"/>
            <a:ext cx="5439602" cy="36264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21"/>
          <p:cNvPicPr preferRelativeResize="0"/>
          <p:nvPr/>
        </p:nvPicPr>
        <p:blipFill rotWithShape="1">
          <a:blip r:embed="rId3">
            <a:alphaModFix/>
          </a:blip>
          <a:srcRect/>
          <a:stretch/>
        </p:blipFill>
        <p:spPr>
          <a:xfrm>
            <a:off x="1028700" y="9258300"/>
            <a:ext cx="3198719" cy="702057"/>
          </a:xfrm>
          <a:prstGeom prst="rect">
            <a:avLst/>
          </a:prstGeom>
          <a:noFill/>
          <a:ln>
            <a:noFill/>
          </a:ln>
        </p:spPr>
      </p:pic>
      <p:sp>
        <p:nvSpPr>
          <p:cNvPr id="225" name="Google Shape;225;p21"/>
          <p:cNvSpPr txBox="1"/>
          <p:nvPr/>
        </p:nvSpPr>
        <p:spPr>
          <a:xfrm>
            <a:off x="4343400" y="4457700"/>
            <a:ext cx="91440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60066"/>
              </a:buClr>
              <a:buSzPts val="8000"/>
              <a:buFont typeface="Calibri"/>
              <a:buNone/>
            </a:pPr>
            <a:r>
              <a:rPr lang="en-US" sz="8000" b="1" i="0" u="none" strike="noStrike" cap="none">
                <a:solidFill>
                  <a:srgbClr val="660066"/>
                </a:solidFill>
                <a:latin typeface="Calibri"/>
                <a:ea typeface="Calibri"/>
                <a:cs typeface="Calibri"/>
                <a:sym typeface="Calibri"/>
              </a:rPr>
              <a:t>Gracias!</a:t>
            </a:r>
            <a:endParaRPr sz="8000" b="1" i="0" u="none" strike="noStrike" cap="none">
              <a:solidFill>
                <a:srgbClr val="660066"/>
              </a:solidFill>
              <a:latin typeface="Calibri"/>
              <a:ea typeface="Calibri"/>
              <a:cs typeface="Calibri"/>
              <a:sym typeface="Calibri"/>
            </a:endParaRPr>
          </a:p>
        </p:txBody>
      </p:sp>
      <p:sp>
        <p:nvSpPr>
          <p:cNvPr id="226" name="Google Shape;226;p21"/>
          <p:cNvSpPr txBox="1"/>
          <p:nvPr/>
        </p:nvSpPr>
        <p:spPr>
          <a:xfrm>
            <a:off x="8153400" y="5981700"/>
            <a:ext cx="1981200" cy="381515"/>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2400">
                <a:solidFill>
                  <a:schemeClr val="dk1"/>
                </a:solidFill>
                <a:latin typeface="Calibri"/>
                <a:ea typeface="Calibri"/>
                <a:cs typeface="Calibri"/>
                <a:sym typeface="Calibri"/>
              </a:rPr>
              <a:t>dewproject.eu</a:t>
            </a:r>
            <a:endParaRPr sz="2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graphicFrame>
        <p:nvGraphicFramePr>
          <p:cNvPr id="49" name="Google Shape;49;g1bb5b6ac45b_0_0"/>
          <p:cNvGraphicFramePr/>
          <p:nvPr>
            <p:extLst>
              <p:ext uri="{D42A27DB-BD31-4B8C-83A1-F6EECF244321}">
                <p14:modId xmlns:p14="http://schemas.microsoft.com/office/powerpoint/2010/main" val="703741432"/>
              </p:ext>
            </p:extLst>
          </p:nvPr>
        </p:nvGraphicFramePr>
        <p:xfrm>
          <a:off x="729343" y="2718163"/>
          <a:ext cx="16992600" cy="6202700"/>
        </p:xfrm>
        <a:graphic>
          <a:graphicData uri="http://schemas.openxmlformats.org/drawingml/2006/table">
            <a:tbl>
              <a:tblPr firstRow="1" bandRow="1">
                <a:noFill/>
                <a:tableStyleId>{E09A5EA0-DBB4-4B59-AC80-7950CC5C7E1F}</a:tableStyleId>
              </a:tblPr>
              <a:tblGrid>
                <a:gridCol w="2000794">
                  <a:extLst>
                    <a:ext uri="{9D8B030D-6E8A-4147-A177-3AD203B41FA5}">
                      <a16:colId xmlns:a16="http://schemas.microsoft.com/office/drawing/2014/main" val="20000"/>
                    </a:ext>
                  </a:extLst>
                </a:gridCol>
                <a:gridCol w="4051381">
                  <a:extLst>
                    <a:ext uri="{9D8B030D-6E8A-4147-A177-3AD203B41FA5}">
                      <a16:colId xmlns:a16="http://schemas.microsoft.com/office/drawing/2014/main" val="20001"/>
                    </a:ext>
                  </a:extLst>
                </a:gridCol>
                <a:gridCol w="5479600">
                  <a:extLst>
                    <a:ext uri="{9D8B030D-6E8A-4147-A177-3AD203B41FA5}">
                      <a16:colId xmlns:a16="http://schemas.microsoft.com/office/drawing/2014/main" val="20002"/>
                    </a:ext>
                  </a:extLst>
                </a:gridCol>
                <a:gridCol w="5460825">
                  <a:extLst>
                    <a:ext uri="{9D8B030D-6E8A-4147-A177-3AD203B41FA5}">
                      <a16:colId xmlns:a16="http://schemas.microsoft.com/office/drawing/2014/main" val="20003"/>
                    </a:ext>
                  </a:extLst>
                </a:gridCol>
              </a:tblGrid>
              <a:tr h="218450">
                <a:tc>
                  <a:txBody>
                    <a:bodyPr/>
                    <a:lstStyle/>
                    <a:p>
                      <a:pPr marL="0" marR="0" lvl="0" indent="0" algn="ctr" rtl="0">
                        <a:spcBef>
                          <a:spcPts val="0"/>
                        </a:spcBef>
                        <a:spcAft>
                          <a:spcPts val="0"/>
                        </a:spcAft>
                        <a:buNone/>
                      </a:pPr>
                      <a:r>
                        <a:rPr lang="en-US" sz="2000" u="none" strike="noStrike" cap="none">
                          <a:solidFill>
                            <a:schemeClr val="lt1"/>
                          </a:solidFill>
                        </a:rPr>
                        <a:t>COMPETENCIA</a:t>
                      </a:r>
                      <a:endParaRPr sz="2000" u="none" strike="noStrike" cap="none" dirty="0">
                        <a:solidFill>
                          <a:schemeClr val="lt1"/>
                        </a:solidFill>
                      </a:endParaRPr>
                    </a:p>
                  </a:txBody>
                  <a:tcPr marL="91450" marR="91450" marT="45725" marB="45725" anchor="ctr">
                    <a:lnL w="28575" cap="flat" cmpd="sng">
                      <a:solidFill>
                        <a:srgbClr val="660066"/>
                      </a:solidFill>
                      <a:prstDash val="solid"/>
                      <a:round/>
                      <a:headEnd type="none" w="sm" len="sm"/>
                      <a:tailEnd type="none" w="sm" len="sm"/>
                    </a:lnL>
                    <a:lnR w="28575" cap="flat" cmpd="sng">
                      <a:solidFill>
                        <a:srgbClr val="660066"/>
                      </a:solidFill>
                      <a:prstDash val="solid"/>
                      <a:round/>
                      <a:headEnd type="none" w="sm" len="sm"/>
                      <a:tailEnd type="none" w="sm" len="sm"/>
                    </a:lnR>
                    <a:lnB w="19050" cap="flat" cmpd="sng">
                      <a:solidFill>
                        <a:srgbClr val="660066"/>
                      </a:solidFill>
                      <a:prstDash val="solid"/>
                      <a:round/>
                      <a:headEnd type="none" w="sm" len="sm"/>
                      <a:tailEnd type="none" w="sm" len="sm"/>
                    </a:lnB>
                    <a:solidFill>
                      <a:srgbClr val="660066"/>
                    </a:solidFill>
                  </a:tcPr>
                </a:tc>
                <a:tc>
                  <a:txBody>
                    <a:bodyPr/>
                    <a:lstStyle/>
                    <a:p>
                      <a:pPr marL="0" marR="0" lvl="0" indent="0" algn="ctr" rtl="0">
                        <a:spcBef>
                          <a:spcPts val="0"/>
                        </a:spcBef>
                        <a:spcAft>
                          <a:spcPts val="0"/>
                        </a:spcAft>
                        <a:buNone/>
                      </a:pPr>
                      <a:r>
                        <a:rPr lang="en-US" sz="2000" u="none" strike="noStrike" cap="none" dirty="0">
                          <a:solidFill>
                            <a:schemeClr val="lt1"/>
                          </a:solidFill>
                        </a:rPr>
                        <a:t>NIVEL DE COMPETENCIA BÁSICO</a:t>
                      </a:r>
                      <a:endParaRPr sz="2000" u="none" strike="noStrike" cap="none" dirty="0">
                        <a:solidFill>
                          <a:schemeClr val="lt1"/>
                        </a:solidFill>
                      </a:endParaRPr>
                    </a:p>
                  </a:txBody>
                  <a:tcPr marL="91450" marR="91450" marT="45725" marB="45725" anchor="ctr">
                    <a:lnL w="28575" cap="flat" cmpd="sng">
                      <a:solidFill>
                        <a:srgbClr val="660066"/>
                      </a:solidFill>
                      <a:prstDash val="solid"/>
                      <a:round/>
                      <a:headEnd type="none" w="sm" len="sm"/>
                      <a:tailEnd type="none" w="sm" len="sm"/>
                    </a:lnL>
                    <a:lnB w="19050" cap="flat" cmpd="sng">
                      <a:solidFill>
                        <a:srgbClr val="660066"/>
                      </a:solidFill>
                      <a:prstDash val="solid"/>
                      <a:round/>
                      <a:headEnd type="none" w="sm" len="sm"/>
                      <a:tailEnd type="none" w="sm" len="sm"/>
                    </a:lnB>
                    <a:solidFill>
                      <a:srgbClr val="660066"/>
                    </a:solidFill>
                  </a:tcPr>
                </a:tc>
                <a:tc>
                  <a:txBody>
                    <a:bodyPr/>
                    <a:lstStyle/>
                    <a:p>
                      <a:pPr marL="0" marR="0" lvl="0" indent="0" algn="ctr" rtl="0">
                        <a:spcBef>
                          <a:spcPts val="0"/>
                        </a:spcBef>
                        <a:spcAft>
                          <a:spcPts val="0"/>
                        </a:spcAft>
                        <a:buNone/>
                      </a:pPr>
                      <a:r>
                        <a:rPr lang="en-US" sz="2000" u="none" strike="noStrike" cap="none" dirty="0">
                          <a:solidFill>
                            <a:schemeClr val="lt1"/>
                          </a:solidFill>
                        </a:rPr>
                        <a:t>NIVEL DE COMPETENCIA - INTERMEDIO</a:t>
                      </a:r>
                      <a:endParaRPr sz="2000" u="none" strike="noStrike" cap="none" dirty="0">
                        <a:solidFill>
                          <a:schemeClr val="lt1"/>
                        </a:solidFill>
                      </a:endParaRPr>
                    </a:p>
                  </a:txBody>
                  <a:tcPr marL="91450" marR="91450" marT="45725" marB="45725" anchor="ctr">
                    <a:lnR w="19050" cap="flat" cmpd="sng">
                      <a:solidFill>
                        <a:srgbClr val="660066"/>
                      </a:solidFill>
                      <a:prstDash val="solid"/>
                      <a:round/>
                      <a:headEnd type="none" w="sm" len="sm"/>
                      <a:tailEnd type="none" w="sm" len="sm"/>
                    </a:lnR>
                    <a:lnB w="19050" cap="flat" cmpd="sng">
                      <a:solidFill>
                        <a:srgbClr val="660066"/>
                      </a:solidFill>
                      <a:prstDash val="solid"/>
                      <a:round/>
                      <a:headEnd type="none" w="sm" len="sm"/>
                      <a:tailEnd type="none" w="sm" len="sm"/>
                    </a:lnB>
                    <a:solidFill>
                      <a:srgbClr val="660066"/>
                    </a:solidFill>
                  </a:tcPr>
                </a:tc>
                <a:tc>
                  <a:txBody>
                    <a:bodyPr/>
                    <a:lstStyle/>
                    <a:p>
                      <a:pPr marL="0" marR="0" lvl="0" indent="0" algn="ctr" rtl="0">
                        <a:spcBef>
                          <a:spcPts val="0"/>
                        </a:spcBef>
                        <a:spcAft>
                          <a:spcPts val="0"/>
                        </a:spcAft>
                        <a:buNone/>
                      </a:pPr>
                      <a:r>
                        <a:rPr lang="en-US" sz="2000" u="none" strike="noStrike" cap="none">
                          <a:solidFill>
                            <a:schemeClr val="lt1"/>
                          </a:solidFill>
                        </a:rPr>
                        <a:t>NIVEL DE COMPETENCIA - AVANZADO</a:t>
                      </a:r>
                      <a:endParaRPr sz="2000" u="none" strike="noStrike" cap="none" dirty="0">
                        <a:solidFill>
                          <a:schemeClr val="lt1"/>
                        </a:solidFill>
                      </a:endParaRPr>
                    </a:p>
                  </a:txBody>
                  <a:tcPr marL="91450" marR="91450" marT="45725" marB="45725" anchor="ctr">
                    <a:lnL w="19050" cap="flat" cmpd="sng">
                      <a:solidFill>
                        <a:srgbClr val="660066"/>
                      </a:solidFill>
                      <a:prstDash val="solid"/>
                      <a:round/>
                      <a:headEnd type="none" w="sm" len="sm"/>
                      <a:tailEnd type="none" w="sm" len="sm"/>
                    </a:lnL>
                    <a:solidFill>
                      <a:srgbClr val="660066"/>
                    </a:solidFill>
                  </a:tcPr>
                </a:tc>
                <a:extLst>
                  <a:ext uri="{0D108BD9-81ED-4DB2-BD59-A6C34878D82A}">
                    <a16:rowId xmlns:a16="http://schemas.microsoft.com/office/drawing/2014/main" val="10000"/>
                  </a:ext>
                </a:extLst>
              </a:tr>
              <a:tr h="1234450">
                <a:tc>
                  <a:txBody>
                    <a:bodyPr/>
                    <a:lstStyle/>
                    <a:p>
                      <a:pPr marL="0" marR="0" lvl="0" indent="0" algn="l" rtl="0">
                        <a:spcBef>
                          <a:spcPts val="0"/>
                        </a:spcBef>
                        <a:spcAft>
                          <a:spcPts val="0"/>
                        </a:spcAft>
                        <a:buNone/>
                      </a:pPr>
                      <a:r>
                        <a:rPr lang="es-ES" sz="1800" b="1" u="none" strike="noStrike" cap="none" noProof="0">
                          <a:solidFill>
                            <a:srgbClr val="660066"/>
                          </a:solidFill>
                        </a:rPr>
                        <a:t>Autoconocimiento y autoeficacia</a:t>
                      </a:r>
                      <a:endParaRPr lang="es-ES" sz="1800" b="1" noProof="0">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dirty="0"/>
                        <a:t>El alumnado confían en su propia capacidad para generar valor para los demás</a:t>
                      </a:r>
                      <a:endParaRPr sz="1800" dirty="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dirty="0"/>
                        <a:t>El alumnado puede aprovechar al máximo sus puntos fuertes y débiles.</a:t>
                      </a:r>
                      <a:endParaRPr sz="1800" dirty="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b="1" dirty="0">
                          <a:solidFill>
                            <a:srgbClr val="660066"/>
                          </a:solidFill>
                        </a:rPr>
                        <a:t>El alumnado puede compensar sus puntos débiles trabajando en equipo y desarrollando sus puntos fuertes.</a:t>
                      </a:r>
                      <a:endParaRPr sz="1800" b="1" dirty="0">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B w="19050" cap="flat" cmpd="sng">
                      <a:solidFill>
                        <a:srgbClr val="660066"/>
                      </a:solidFill>
                      <a:prstDash val="solid"/>
                      <a:round/>
                      <a:headEnd type="none" w="sm" len="sm"/>
                      <a:tailEnd type="none" w="sm" len="sm"/>
                    </a:lnB>
                    <a:solidFill>
                      <a:srgbClr val="E5DFEC"/>
                    </a:solidFill>
                  </a:tcPr>
                </a:tc>
                <a:extLst>
                  <a:ext uri="{0D108BD9-81ED-4DB2-BD59-A6C34878D82A}">
                    <a16:rowId xmlns:a16="http://schemas.microsoft.com/office/drawing/2014/main" val="10001"/>
                  </a:ext>
                </a:extLst>
              </a:tr>
              <a:tr h="1143000">
                <a:tc>
                  <a:txBody>
                    <a:bodyPr/>
                    <a:lstStyle/>
                    <a:p>
                      <a:pPr marL="0" marR="0" lvl="0" indent="0" algn="l" rtl="0">
                        <a:spcBef>
                          <a:spcPts val="0"/>
                        </a:spcBef>
                        <a:spcAft>
                          <a:spcPts val="0"/>
                        </a:spcAft>
                        <a:buNone/>
                      </a:pPr>
                      <a:r>
                        <a:rPr lang="es-ES" sz="1800" b="1" noProof="0">
                          <a:solidFill>
                            <a:srgbClr val="660066"/>
                          </a:solidFill>
                        </a:rPr>
                        <a:t>Motivación y perseverancia</a:t>
                      </a: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dirty="0"/>
                        <a:t>El alumnado quiere seguir su pasión y crear valor para los demás.</a:t>
                      </a:r>
                      <a:endParaRPr sz="1800" dirty="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dirty="0"/>
                        <a:t>El alumnado está dispuesto a dedicar esfuerzos y recursos a seguir su pasión y crear valor para los demás.</a:t>
                      </a:r>
                      <a:endParaRPr sz="1800" dirty="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dirty="0"/>
                        <a:t>El alumnado puede centrarse en su pasión y seguir creando valor a pesar de los contratiempos.</a:t>
                      </a:r>
                      <a:endParaRPr sz="1800" dirty="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extLst>
                  <a:ext uri="{0D108BD9-81ED-4DB2-BD59-A6C34878D82A}">
                    <a16:rowId xmlns:a16="http://schemas.microsoft.com/office/drawing/2014/main" val="10002"/>
                  </a:ext>
                </a:extLst>
              </a:tr>
              <a:tr h="1143000">
                <a:tc>
                  <a:txBody>
                    <a:bodyPr/>
                    <a:lstStyle/>
                    <a:p>
                      <a:pPr marL="0" marR="0" lvl="0" indent="0" algn="l" rtl="0">
                        <a:spcBef>
                          <a:spcPts val="0"/>
                        </a:spcBef>
                        <a:spcAft>
                          <a:spcPts val="0"/>
                        </a:spcAft>
                        <a:buNone/>
                      </a:pPr>
                      <a:r>
                        <a:rPr lang="es-ES" sz="1800" b="1" noProof="0">
                          <a:solidFill>
                            <a:srgbClr val="660066"/>
                          </a:solidFill>
                        </a:rPr>
                        <a:t>Movilización de recursos</a:t>
                      </a: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dirty="0"/>
                        <a:t>El alumnado puede encontrar y utilizar los recursos de forma responsable.</a:t>
                      </a:r>
                      <a:endParaRPr sz="1800" dirty="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dirty="0"/>
                        <a:t>El alumnado puede reunir y gestionar distintos tipos de recursos para crear valor para otros.</a:t>
                      </a:r>
                      <a:endParaRPr sz="1800" dirty="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dirty="0"/>
                        <a:t>El alumnado puede definir estrategias para movilizar los recursos que necesitan para generar valor para otros.</a:t>
                      </a:r>
                      <a:endParaRPr sz="1800" dirty="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extLst>
                  <a:ext uri="{0D108BD9-81ED-4DB2-BD59-A6C34878D82A}">
                    <a16:rowId xmlns:a16="http://schemas.microsoft.com/office/drawing/2014/main" val="10003"/>
                  </a:ext>
                </a:extLst>
              </a:tr>
              <a:tr h="1219200">
                <a:tc>
                  <a:txBody>
                    <a:bodyPr/>
                    <a:lstStyle/>
                    <a:p>
                      <a:pPr marL="0" marR="0" lvl="0" indent="0" algn="l" rtl="0">
                        <a:spcBef>
                          <a:spcPts val="0"/>
                        </a:spcBef>
                        <a:spcAft>
                          <a:spcPts val="0"/>
                        </a:spcAft>
                        <a:buNone/>
                      </a:pPr>
                      <a:r>
                        <a:rPr lang="es-ES" sz="1800" b="1" noProof="0">
                          <a:solidFill>
                            <a:srgbClr val="660066"/>
                          </a:solidFill>
                        </a:rPr>
                        <a:t>Alfabetización económica y financiera </a:t>
                      </a: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dirty="0"/>
                        <a:t>El alumnado puede elaborar el presupuesto de una actividad sencilla.</a:t>
                      </a:r>
                      <a:endParaRPr sz="1800" dirty="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dirty="0"/>
                        <a:t>El alumnado puede encontrar opciones de financiación y gestionar un presupuesto para su actividad de creación de valor.</a:t>
                      </a:r>
                      <a:endParaRPr sz="1800" dirty="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dirty="0"/>
                        <a:t>El alumnado puede elaborar un plan para la sostenibilidad financiera de una actividad de creación de valor.</a:t>
                      </a:r>
                      <a:endParaRPr sz="1800" dirty="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extLst>
                  <a:ext uri="{0D108BD9-81ED-4DB2-BD59-A6C34878D82A}">
                    <a16:rowId xmlns:a16="http://schemas.microsoft.com/office/drawing/2014/main" val="10004"/>
                  </a:ext>
                </a:extLst>
              </a:tr>
              <a:tr h="1066800">
                <a:tc>
                  <a:txBody>
                    <a:bodyPr/>
                    <a:lstStyle/>
                    <a:p>
                      <a:pPr marL="0" marR="0" lvl="0" indent="0" algn="l" rtl="0">
                        <a:spcBef>
                          <a:spcPts val="0"/>
                        </a:spcBef>
                        <a:spcAft>
                          <a:spcPts val="0"/>
                        </a:spcAft>
                        <a:buNone/>
                      </a:pPr>
                      <a:r>
                        <a:rPr lang="es-ES" sz="1800" b="1" noProof="0" dirty="0">
                          <a:solidFill>
                            <a:srgbClr val="660066"/>
                          </a:solidFill>
                        </a:rPr>
                        <a:t>Movilizar a otros</a:t>
                      </a: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dirty="0"/>
                        <a:t>El alumnado puede comunicar sus ideas con claridad y entusiasmo</a:t>
                      </a:r>
                      <a:endParaRPr sz="1800" dirty="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dirty="0"/>
                        <a:t>El alumnado pueden persuadir, implicar e inspirar a otros en actividades de creación de valor.</a:t>
                      </a:r>
                      <a:endParaRPr sz="1800" dirty="0"/>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tc>
                  <a:txBody>
                    <a:bodyPr/>
                    <a:lstStyle/>
                    <a:p>
                      <a:pPr marL="0" marR="0" lvl="0" indent="0" algn="l" rtl="0">
                        <a:spcBef>
                          <a:spcPts val="0"/>
                        </a:spcBef>
                        <a:spcAft>
                          <a:spcPts val="0"/>
                        </a:spcAft>
                        <a:buNone/>
                      </a:pPr>
                      <a:r>
                        <a:rPr lang="es-ES" sz="1800" b="1" dirty="0">
                          <a:solidFill>
                            <a:srgbClr val="660066"/>
                          </a:solidFill>
                        </a:rPr>
                        <a:t>El alumnado puede inspirar a otros y hacer que participen en actividades de creación de valor.</a:t>
                      </a:r>
                      <a:endParaRPr sz="1800" b="1" dirty="0">
                        <a:solidFill>
                          <a:srgbClr val="660066"/>
                        </a:solidFill>
                      </a:endParaRPr>
                    </a:p>
                  </a:txBody>
                  <a:tcPr marL="91450" marR="91450" marT="45725" marB="45725" anchor="ctr">
                    <a:lnL w="19050" cap="flat" cmpd="sng">
                      <a:solidFill>
                        <a:srgbClr val="660066"/>
                      </a:solidFill>
                      <a:prstDash val="solid"/>
                      <a:round/>
                      <a:headEnd type="none" w="sm" len="sm"/>
                      <a:tailEnd type="none" w="sm" len="sm"/>
                    </a:lnL>
                    <a:lnR w="19050" cap="flat" cmpd="sng">
                      <a:solidFill>
                        <a:srgbClr val="660066"/>
                      </a:solidFill>
                      <a:prstDash val="solid"/>
                      <a:round/>
                      <a:headEnd type="none" w="sm" len="sm"/>
                      <a:tailEnd type="none" w="sm" len="sm"/>
                    </a:lnR>
                    <a:lnT w="19050" cap="flat" cmpd="sng">
                      <a:solidFill>
                        <a:srgbClr val="660066"/>
                      </a:solidFill>
                      <a:prstDash val="solid"/>
                      <a:round/>
                      <a:headEnd type="none" w="sm" len="sm"/>
                      <a:tailEnd type="none" w="sm" len="sm"/>
                    </a:lnT>
                    <a:lnB w="19050" cap="flat" cmpd="sng">
                      <a:solidFill>
                        <a:srgbClr val="660066"/>
                      </a:solidFill>
                      <a:prstDash val="solid"/>
                      <a:round/>
                      <a:headEnd type="none" w="sm" len="sm"/>
                      <a:tailEnd type="none" w="sm" len="sm"/>
                    </a:lnB>
                    <a:solidFill>
                      <a:srgbClr val="E5DFEC"/>
                    </a:solidFill>
                  </a:tcPr>
                </a:tc>
                <a:extLst>
                  <a:ext uri="{0D108BD9-81ED-4DB2-BD59-A6C34878D82A}">
                    <a16:rowId xmlns:a16="http://schemas.microsoft.com/office/drawing/2014/main" val="10005"/>
                  </a:ext>
                </a:extLst>
              </a:tr>
            </a:tbl>
          </a:graphicData>
        </a:graphic>
      </p:graphicFrame>
      <p:sp>
        <p:nvSpPr>
          <p:cNvPr id="50" name="Google Shape;50;g1bb5b6ac45b_0_0"/>
          <p:cNvSpPr/>
          <p:nvPr/>
        </p:nvSpPr>
        <p:spPr>
          <a:xfrm>
            <a:off x="12112172" y="3086100"/>
            <a:ext cx="5798400" cy="1371600"/>
          </a:xfrm>
          <a:prstGeom prst="rect">
            <a:avLst/>
          </a:prstGeom>
          <a:noFill/>
          <a:ln w="76200" cap="flat" cmpd="sng">
            <a:solidFill>
              <a:srgbClr val="66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g1bb5b6ac45b_0_0"/>
          <p:cNvSpPr txBox="1"/>
          <p:nvPr/>
        </p:nvSpPr>
        <p:spPr>
          <a:xfrm>
            <a:off x="1447800" y="1573291"/>
            <a:ext cx="141732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660066"/>
                </a:solidFill>
                <a:latin typeface="Calibri"/>
                <a:ea typeface="Calibri"/>
                <a:cs typeface="Calibri"/>
                <a:sym typeface="Calibri"/>
              </a:rPr>
              <a:t>Marco EntreComp – Area de recursos</a:t>
            </a:r>
            <a:endParaRPr sz="3200" b="1">
              <a:solidFill>
                <a:srgbClr val="660066"/>
              </a:solidFill>
              <a:latin typeface="Calibri"/>
              <a:ea typeface="Calibri"/>
              <a:cs typeface="Calibri"/>
              <a:sym typeface="Calibri"/>
            </a:endParaRPr>
          </a:p>
        </p:txBody>
      </p:sp>
      <p:sp>
        <p:nvSpPr>
          <p:cNvPr id="52" name="Google Shape;52;g1bb5b6ac45b_0_0"/>
          <p:cNvSpPr/>
          <p:nvPr/>
        </p:nvSpPr>
        <p:spPr>
          <a:xfrm>
            <a:off x="12108543" y="7734300"/>
            <a:ext cx="5798400" cy="1447800"/>
          </a:xfrm>
          <a:prstGeom prst="rect">
            <a:avLst/>
          </a:prstGeom>
          <a:noFill/>
          <a:ln w="76200" cap="flat" cmpd="sng">
            <a:solidFill>
              <a:srgbClr val="66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 name="Google Shape;53;g1bb5b6ac45b_0_0"/>
          <p:cNvSpPr/>
          <p:nvPr/>
        </p:nvSpPr>
        <p:spPr>
          <a:xfrm>
            <a:off x="12108547" y="4214352"/>
            <a:ext cx="5798400" cy="1371600"/>
          </a:xfrm>
          <a:prstGeom prst="rect">
            <a:avLst/>
          </a:prstGeom>
          <a:noFill/>
          <a:ln w="76200" cap="flat" cmpd="sng">
            <a:solidFill>
              <a:srgbClr val="66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54;g1bb5b6ac45b_0_0"/>
          <p:cNvSpPr/>
          <p:nvPr/>
        </p:nvSpPr>
        <p:spPr>
          <a:xfrm>
            <a:off x="12108547" y="5410200"/>
            <a:ext cx="5798400" cy="1371600"/>
          </a:xfrm>
          <a:prstGeom prst="rect">
            <a:avLst/>
          </a:prstGeom>
          <a:noFill/>
          <a:ln w="76200" cap="flat" cmpd="sng">
            <a:solidFill>
              <a:srgbClr val="66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p:nvPr/>
        </p:nvSpPr>
        <p:spPr>
          <a:xfrm>
            <a:off x="1524000" y="1503549"/>
            <a:ext cx="946265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660066"/>
                </a:solidFill>
                <a:latin typeface="Calibri"/>
                <a:ea typeface="Calibri"/>
                <a:cs typeface="Calibri"/>
                <a:sym typeface="Calibri"/>
              </a:rPr>
              <a:t>Índice</a:t>
            </a:r>
            <a:endParaRPr/>
          </a:p>
        </p:txBody>
      </p:sp>
      <p:sp>
        <p:nvSpPr>
          <p:cNvPr id="60" name="Google Shape;60;p3"/>
          <p:cNvSpPr txBox="1"/>
          <p:nvPr/>
        </p:nvSpPr>
        <p:spPr>
          <a:xfrm>
            <a:off x="2666998" y="3574561"/>
            <a:ext cx="5124925" cy="52322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Comunicación empresarial</a:t>
            </a:r>
            <a:endParaRPr sz="2800" b="1" dirty="0">
              <a:solidFill>
                <a:schemeClr val="dk1"/>
              </a:solidFill>
              <a:latin typeface="Calibri"/>
              <a:ea typeface="Calibri"/>
              <a:cs typeface="Calibri"/>
              <a:sym typeface="Calibri"/>
            </a:endParaRPr>
          </a:p>
        </p:txBody>
      </p:sp>
      <p:sp>
        <p:nvSpPr>
          <p:cNvPr id="61" name="Google Shape;61;p3"/>
          <p:cNvSpPr txBox="1"/>
          <p:nvPr/>
        </p:nvSpPr>
        <p:spPr>
          <a:xfrm>
            <a:off x="2666998" y="5052596"/>
            <a:ext cx="5124925" cy="52322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Comunicación digital</a:t>
            </a:r>
            <a:endParaRPr sz="2800" b="1" dirty="0">
              <a:solidFill>
                <a:schemeClr val="dk1"/>
              </a:solidFill>
              <a:latin typeface="Calibri"/>
              <a:ea typeface="Calibri"/>
              <a:cs typeface="Calibri"/>
              <a:sym typeface="Calibri"/>
            </a:endParaRPr>
          </a:p>
        </p:txBody>
      </p:sp>
      <p:sp>
        <p:nvSpPr>
          <p:cNvPr id="62" name="Google Shape;62;p3"/>
          <p:cNvSpPr txBox="1"/>
          <p:nvPr/>
        </p:nvSpPr>
        <p:spPr>
          <a:xfrm>
            <a:off x="2666998" y="6484344"/>
            <a:ext cx="5124925"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Comunicar eficazmente</a:t>
            </a:r>
            <a:endParaRPr sz="2800" b="1">
              <a:solidFill>
                <a:schemeClr val="dk1"/>
              </a:solidFill>
              <a:latin typeface="Calibri"/>
              <a:ea typeface="Calibri"/>
              <a:cs typeface="Calibri"/>
              <a:sym typeface="Calibri"/>
            </a:endParaRPr>
          </a:p>
        </p:txBody>
      </p:sp>
      <p:sp>
        <p:nvSpPr>
          <p:cNvPr id="63" name="Google Shape;63;p3"/>
          <p:cNvSpPr/>
          <p:nvPr/>
        </p:nvSpPr>
        <p:spPr>
          <a:xfrm rot="5400000">
            <a:off x="1592072" y="3763592"/>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3"/>
          <p:cNvSpPr/>
          <p:nvPr/>
        </p:nvSpPr>
        <p:spPr>
          <a:xfrm rot="5400000">
            <a:off x="1592072" y="5223483"/>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 name="Google Shape;65;p3"/>
          <p:cNvSpPr/>
          <p:nvPr/>
        </p:nvSpPr>
        <p:spPr>
          <a:xfrm rot="5400000">
            <a:off x="1598999" y="6683374"/>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4"/>
          <p:cNvSpPr txBox="1"/>
          <p:nvPr/>
        </p:nvSpPr>
        <p:spPr>
          <a:xfrm>
            <a:off x="1447800" y="1573291"/>
            <a:ext cx="991790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660066"/>
                </a:solidFill>
                <a:latin typeface="Calibri"/>
                <a:ea typeface="Calibri"/>
                <a:cs typeface="Calibri"/>
                <a:sym typeface="Calibri"/>
              </a:rPr>
              <a:t>1. ¿Qué es la Comunicación empresarial?</a:t>
            </a:r>
            <a:endParaRPr sz="4000" b="1" dirty="0">
              <a:solidFill>
                <a:srgbClr val="660066"/>
              </a:solidFill>
              <a:latin typeface="Calibri"/>
              <a:ea typeface="Calibri"/>
              <a:cs typeface="Calibri"/>
              <a:sym typeface="Calibri"/>
            </a:endParaRPr>
          </a:p>
        </p:txBody>
      </p:sp>
      <p:sp>
        <p:nvSpPr>
          <p:cNvPr id="71" name="Google Shape;71;p4"/>
          <p:cNvSpPr txBox="1"/>
          <p:nvPr/>
        </p:nvSpPr>
        <p:spPr>
          <a:xfrm>
            <a:off x="1524000" y="2562880"/>
            <a:ext cx="14554200" cy="7201931"/>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s-ES" sz="2800" b="1" dirty="0">
                <a:solidFill>
                  <a:schemeClr val="dk1"/>
                </a:solidFill>
                <a:latin typeface="Calibri"/>
                <a:ea typeface="Calibri"/>
                <a:cs typeface="Calibri"/>
                <a:sym typeface="Calibri"/>
              </a:rPr>
              <a:t>Comunicación empresarial </a:t>
            </a:r>
            <a:r>
              <a:rPr lang="es-ES" sz="2800" dirty="0">
                <a:solidFill>
                  <a:schemeClr val="dk1"/>
                </a:solidFill>
                <a:latin typeface="Calibri"/>
                <a:ea typeface="Calibri"/>
                <a:cs typeface="Calibri"/>
                <a:sym typeface="Calibri"/>
              </a:rPr>
              <a:t>es el proceso por el que compartimos información con personas internas y externas a tu empresa.</a:t>
            </a:r>
            <a:endParaRPr lang="es-ES" dirty="0"/>
          </a:p>
          <a:p>
            <a:pPr marL="457200" marR="0" lvl="0" indent="-457200" algn="l" rtl="0">
              <a:spcBef>
                <a:spcPts val="0"/>
              </a:spcBef>
              <a:spcAft>
                <a:spcPts val="0"/>
              </a:spcAft>
              <a:buClr>
                <a:schemeClr val="dk1"/>
              </a:buClr>
              <a:buSzPts val="2800"/>
              <a:buFont typeface="Arial"/>
              <a:buChar char="•"/>
            </a:pPr>
            <a:r>
              <a:rPr lang="es-ES" sz="2800" dirty="0">
                <a:effectLst/>
                <a:latin typeface="Calibri" panose="020F0502020204030204" pitchFamily="34" charset="0"/>
                <a:ea typeface="Calibri" panose="020F0502020204030204" pitchFamily="34" charset="0"/>
              </a:rPr>
              <a:t>Nos comunicamos con otras personas tan a menudo que a veces no pensamos en cómo y por qué lo hacemos</a:t>
            </a:r>
            <a:r>
              <a:rPr lang="es-ES" sz="2800" dirty="0">
                <a:solidFill>
                  <a:schemeClr val="dk1"/>
                </a:solidFill>
                <a:latin typeface="Calibri"/>
                <a:ea typeface="Calibri"/>
                <a:cs typeface="Calibri"/>
                <a:sym typeface="Calibri"/>
              </a:rPr>
              <a:t>.</a:t>
            </a:r>
            <a:endParaRPr lang="es-ES" sz="2800" dirty="0"/>
          </a:p>
          <a:p>
            <a:pPr marL="457200" marR="0" lvl="0" indent="-457200" algn="l" rtl="0">
              <a:spcBef>
                <a:spcPts val="0"/>
              </a:spcBef>
              <a:spcAft>
                <a:spcPts val="0"/>
              </a:spcAft>
              <a:buClr>
                <a:schemeClr val="dk1"/>
              </a:buClr>
              <a:buSzPts val="2800"/>
              <a:buFont typeface="Arial"/>
              <a:buChar char="•"/>
            </a:pPr>
            <a:r>
              <a:rPr lang="es-ES" sz="2800" dirty="0">
                <a:solidFill>
                  <a:schemeClr val="dk1"/>
                </a:solidFill>
                <a:latin typeface="Calibri"/>
                <a:ea typeface="Calibri"/>
                <a:cs typeface="Calibri"/>
                <a:sym typeface="Calibri"/>
              </a:rPr>
              <a:t>La comunicación empresarial es importante por:</a:t>
            </a:r>
            <a:endParaRPr lang="es-ES" dirty="0"/>
          </a:p>
          <a:p>
            <a:pPr marL="914400" marR="0" lvl="1" indent="-457200" algn="l" rtl="0">
              <a:spcBef>
                <a:spcPts val="0"/>
              </a:spcBef>
              <a:spcAft>
                <a:spcPts val="0"/>
              </a:spcAft>
              <a:buClr>
                <a:schemeClr val="dk1"/>
              </a:buClr>
              <a:buSzPts val="2800"/>
              <a:buFont typeface="Arial"/>
              <a:buChar char="•"/>
            </a:pPr>
            <a:r>
              <a:rPr lang="es-ES" sz="2800" b="0" i="0" u="none" strike="noStrike" cap="none" dirty="0">
                <a:solidFill>
                  <a:schemeClr val="dk1"/>
                </a:solidFill>
                <a:latin typeface="Calibri"/>
                <a:ea typeface="Calibri"/>
                <a:cs typeface="Calibri"/>
                <a:sym typeface="Calibri"/>
              </a:rPr>
              <a:t>Planificación y redacción de propuestas</a:t>
            </a:r>
            <a:endParaRPr lang="es-ES" dirty="0"/>
          </a:p>
          <a:p>
            <a:pPr marL="914400" marR="0" lvl="1" indent="-457200" algn="l" rtl="0">
              <a:spcBef>
                <a:spcPts val="0"/>
              </a:spcBef>
              <a:spcAft>
                <a:spcPts val="0"/>
              </a:spcAft>
              <a:buClr>
                <a:schemeClr val="dk1"/>
              </a:buClr>
              <a:buSzPts val="2800"/>
              <a:buFont typeface="Arial"/>
              <a:buChar char="•"/>
            </a:pPr>
            <a:r>
              <a:rPr lang="es-ES" sz="2800" dirty="0">
                <a:solidFill>
                  <a:schemeClr val="dk1"/>
                </a:solidFill>
                <a:latin typeface="Calibri"/>
                <a:ea typeface="Calibri"/>
                <a:cs typeface="Calibri"/>
                <a:sym typeface="Calibri"/>
              </a:rPr>
              <a:t>Tomar</a:t>
            </a:r>
            <a:r>
              <a:rPr lang="es-ES" sz="2800" b="0" i="0" u="none" strike="noStrike" cap="none" dirty="0">
                <a:solidFill>
                  <a:schemeClr val="dk1"/>
                </a:solidFill>
                <a:latin typeface="Calibri"/>
                <a:ea typeface="Calibri"/>
                <a:cs typeface="Calibri"/>
                <a:sym typeface="Calibri"/>
              </a:rPr>
              <a:t> decisiones</a:t>
            </a:r>
            <a:endParaRPr lang="es-ES" dirty="0"/>
          </a:p>
          <a:p>
            <a:pPr marL="914400" marR="0" lvl="1" indent="-457200" algn="l" rtl="0">
              <a:spcBef>
                <a:spcPts val="0"/>
              </a:spcBef>
              <a:spcAft>
                <a:spcPts val="0"/>
              </a:spcAft>
              <a:buClr>
                <a:schemeClr val="dk1"/>
              </a:buClr>
              <a:buSzPts val="2800"/>
              <a:buFont typeface="Arial"/>
              <a:buChar char="•"/>
            </a:pPr>
            <a:r>
              <a:rPr lang="es-ES" sz="2800" dirty="0">
                <a:solidFill>
                  <a:schemeClr val="dk1"/>
                </a:solidFill>
                <a:latin typeface="Calibri"/>
                <a:ea typeface="Calibri"/>
                <a:cs typeface="Calibri"/>
                <a:sym typeface="Calibri"/>
              </a:rPr>
              <a:t>Llegar a acuerdos</a:t>
            </a:r>
            <a:r>
              <a:rPr lang="es-ES" sz="2800" b="0" i="0" u="none" strike="noStrike" cap="none" dirty="0">
                <a:solidFill>
                  <a:schemeClr val="dk1"/>
                </a:solidFill>
                <a:latin typeface="Calibri"/>
                <a:ea typeface="Calibri"/>
                <a:cs typeface="Calibri"/>
                <a:sym typeface="Calibri"/>
              </a:rPr>
              <a:t> </a:t>
            </a:r>
            <a:endParaRPr lang="es-ES" dirty="0"/>
          </a:p>
          <a:p>
            <a:pPr marL="914400" marR="0" lvl="1" indent="-457200" algn="l" rtl="0">
              <a:spcBef>
                <a:spcPts val="0"/>
              </a:spcBef>
              <a:spcAft>
                <a:spcPts val="0"/>
              </a:spcAft>
              <a:buClr>
                <a:schemeClr val="dk1"/>
              </a:buClr>
              <a:buSzPts val="2800"/>
              <a:buFont typeface="Arial"/>
              <a:buChar char="•"/>
            </a:pPr>
            <a:r>
              <a:rPr lang="es-ES" sz="2800" dirty="0">
                <a:solidFill>
                  <a:schemeClr val="dk1"/>
                </a:solidFill>
                <a:latin typeface="Calibri"/>
                <a:ea typeface="Calibri"/>
                <a:cs typeface="Calibri"/>
                <a:sym typeface="Calibri"/>
              </a:rPr>
              <a:t>Vender</a:t>
            </a:r>
            <a:endParaRPr lang="es-ES" dirty="0"/>
          </a:p>
          <a:p>
            <a:pPr marL="914400" marR="0" lvl="1" indent="-457200" algn="l" rtl="0">
              <a:spcBef>
                <a:spcPts val="0"/>
              </a:spcBef>
              <a:spcAft>
                <a:spcPts val="0"/>
              </a:spcAft>
              <a:buClr>
                <a:schemeClr val="dk1"/>
              </a:buClr>
              <a:buSzPts val="2800"/>
              <a:buFont typeface="Arial"/>
              <a:buChar char="•"/>
            </a:pPr>
            <a:r>
              <a:rPr lang="es-ES" sz="2800" dirty="0">
                <a:solidFill>
                  <a:schemeClr val="dk1"/>
                </a:solidFill>
                <a:latin typeface="Calibri"/>
                <a:ea typeface="Calibri"/>
                <a:cs typeface="Calibri"/>
                <a:sym typeface="Calibri"/>
              </a:rPr>
              <a:t>Informar al personal y a los clientes</a:t>
            </a:r>
          </a:p>
          <a:p>
            <a:pPr marL="914400" marR="0" lvl="1" indent="-457200" algn="l" rtl="0">
              <a:spcBef>
                <a:spcPts val="0"/>
              </a:spcBef>
              <a:spcAft>
                <a:spcPts val="0"/>
              </a:spcAft>
              <a:buClr>
                <a:schemeClr val="dk1"/>
              </a:buClr>
              <a:buSzPts val="2800"/>
              <a:buFont typeface="Arial"/>
              <a:buChar char="•"/>
            </a:pPr>
            <a:r>
              <a:rPr lang="es-ES" sz="2800" dirty="0">
                <a:solidFill>
                  <a:schemeClr val="dk1"/>
                </a:solidFill>
                <a:latin typeface="Calibri"/>
                <a:ea typeface="Calibri"/>
                <a:cs typeface="Calibri"/>
                <a:sym typeface="Calibri"/>
              </a:rPr>
              <a:t>Cumplimentar los pedidos de los clientes</a:t>
            </a:r>
            <a:endParaRPr lang="es-ES" dirty="0"/>
          </a:p>
          <a:p>
            <a:pPr marL="914400" marR="0" lvl="1" indent="-457200" algn="l" rtl="0">
              <a:spcBef>
                <a:spcPts val="0"/>
              </a:spcBef>
              <a:spcAft>
                <a:spcPts val="0"/>
              </a:spcAft>
              <a:buClr>
                <a:schemeClr val="dk1"/>
              </a:buClr>
              <a:buSzPts val="2800"/>
              <a:buFont typeface="Arial"/>
              <a:buChar char="•"/>
            </a:pPr>
            <a:r>
              <a:rPr lang="es-ES" sz="2800" b="0" i="0" u="none" strike="noStrike" cap="none" dirty="0">
                <a:solidFill>
                  <a:schemeClr val="dk1"/>
                </a:solidFill>
                <a:latin typeface="Calibri"/>
                <a:ea typeface="Calibri"/>
                <a:cs typeface="Calibri"/>
                <a:sym typeface="Calibri"/>
              </a:rPr>
              <a:t>Presentar ideas de negocio, por ejemplo, a un posible inversor</a:t>
            </a:r>
          </a:p>
          <a:p>
            <a:pPr marL="914400" marR="0" lvl="1" indent="-457200" algn="l" rtl="0">
              <a:spcBef>
                <a:spcPts val="0"/>
              </a:spcBef>
              <a:spcAft>
                <a:spcPts val="0"/>
              </a:spcAft>
              <a:buClr>
                <a:schemeClr val="dk1"/>
              </a:buClr>
              <a:buSzPts val="2800"/>
              <a:buFont typeface="Arial"/>
              <a:buChar char="•"/>
            </a:pPr>
            <a:r>
              <a:rPr lang="es-ES" sz="2800" dirty="0">
                <a:effectLst/>
                <a:latin typeface="Calibri" panose="020F0502020204030204" pitchFamily="34" charset="0"/>
                <a:ea typeface="Calibri" panose="020F0502020204030204" pitchFamily="34" charset="0"/>
              </a:rPr>
              <a:t>Todo lo que hagas en tu empresa depende de una comunicación clara, por lo que es importante contar con una buena </a:t>
            </a:r>
            <a:r>
              <a:rPr lang="es-ES" sz="2800" b="1" dirty="0">
                <a:effectLst/>
                <a:latin typeface="Calibri" panose="020F0502020204030204" pitchFamily="34" charset="0"/>
                <a:ea typeface="Calibri" panose="020F0502020204030204" pitchFamily="34" charset="0"/>
              </a:rPr>
              <a:t>estrategia de comunicación</a:t>
            </a:r>
            <a:endParaRPr lang="es-ES" sz="2800" dirty="0">
              <a:solidFill>
                <a:schemeClr val="dk1"/>
              </a:solidFill>
              <a:latin typeface="Calibri"/>
              <a:ea typeface="Calibri"/>
              <a:cs typeface="Calibri"/>
              <a:sym typeface="Calibri"/>
            </a:endParaRPr>
          </a:p>
          <a:p>
            <a:pPr marL="457200" marR="0" lvl="1" indent="0" algn="l" rtl="0">
              <a:spcBef>
                <a:spcPts val="0"/>
              </a:spcBef>
              <a:spcAft>
                <a:spcPts val="0"/>
              </a:spcAft>
              <a:buNone/>
            </a:pPr>
            <a:endParaRPr lang="es-ES" sz="2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s-ES" sz="2800" dirty="0">
                <a:solidFill>
                  <a:schemeClr val="dk1"/>
                </a:solidFill>
                <a:latin typeface="Calibri"/>
                <a:ea typeface="Calibri"/>
                <a:cs typeface="Calibri"/>
                <a:sym typeface="Calibri"/>
              </a:rPr>
              <a:t> </a:t>
            </a:r>
            <a:endParaRPr lang="es-ES" sz="2800" b="1" dirty="0">
              <a:solidFill>
                <a:schemeClr val="dk1"/>
              </a:solidFill>
              <a:latin typeface="Calibri"/>
              <a:ea typeface="Calibri"/>
              <a:cs typeface="Calibri"/>
              <a:sym typeface="Calibri"/>
            </a:endParaRPr>
          </a:p>
        </p:txBody>
      </p:sp>
      <p:sp>
        <p:nvSpPr>
          <p:cNvPr id="72" name="Google Shape;72;p4" descr="What is Change Management? - Definition and Principles | MSU Onlin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5"/>
          <p:cNvSpPr txBox="1"/>
          <p:nvPr/>
        </p:nvSpPr>
        <p:spPr>
          <a:xfrm>
            <a:off x="1447800" y="1573291"/>
            <a:ext cx="12115800"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660066"/>
                </a:solidFill>
                <a:latin typeface="Calibri"/>
                <a:ea typeface="Calibri"/>
                <a:cs typeface="Calibri"/>
                <a:sym typeface="Calibri"/>
              </a:rPr>
              <a:t>1. </a:t>
            </a:r>
            <a:r>
              <a:rPr lang="es-ES" sz="4000" b="1" dirty="0">
                <a:solidFill>
                  <a:srgbClr val="660066"/>
                </a:solidFill>
                <a:latin typeface="Calibri"/>
                <a:ea typeface="Calibri"/>
                <a:cs typeface="Calibri"/>
                <a:sym typeface="Calibri"/>
              </a:rPr>
              <a:t>¿Qué tipos de Comunicación empresarial son necesarias?</a:t>
            </a:r>
          </a:p>
        </p:txBody>
      </p:sp>
      <p:sp>
        <p:nvSpPr>
          <p:cNvPr id="78" name="Google Shape;78;p5"/>
          <p:cNvSpPr txBox="1"/>
          <p:nvPr/>
        </p:nvSpPr>
        <p:spPr>
          <a:xfrm>
            <a:off x="914400" y="2747141"/>
            <a:ext cx="13182600" cy="1138733"/>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4000"/>
              <a:buFont typeface="Arial"/>
              <a:buChar char="•"/>
            </a:pPr>
            <a:r>
              <a:rPr lang="es-ES" sz="4000" dirty="0">
                <a:solidFill>
                  <a:schemeClr val="dk1"/>
                </a:solidFill>
                <a:latin typeface="Calibri"/>
                <a:ea typeface="Calibri"/>
                <a:cs typeface="Calibri"/>
                <a:sym typeface="Calibri"/>
              </a:rPr>
              <a:t>Hay dos tipos principales de Comunicación empresarial</a:t>
            </a: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 </a:t>
            </a:r>
            <a:endParaRPr sz="2800" b="1" dirty="0">
              <a:solidFill>
                <a:schemeClr val="dk1"/>
              </a:solidFill>
              <a:latin typeface="Calibri"/>
              <a:ea typeface="Calibri"/>
              <a:cs typeface="Calibri"/>
              <a:sym typeface="Calibri"/>
            </a:endParaRPr>
          </a:p>
        </p:txBody>
      </p:sp>
      <p:grpSp>
        <p:nvGrpSpPr>
          <p:cNvPr id="79" name="Google Shape;79;p5"/>
          <p:cNvGrpSpPr/>
          <p:nvPr/>
        </p:nvGrpSpPr>
        <p:grpSpPr>
          <a:xfrm>
            <a:off x="2819462" y="3835474"/>
            <a:ext cx="12877674" cy="4977360"/>
            <a:chOff x="62" y="215974"/>
            <a:chExt cx="12877674" cy="4977360"/>
          </a:xfrm>
        </p:grpSpPr>
        <p:sp>
          <p:nvSpPr>
            <p:cNvPr id="80" name="Google Shape;80;p5"/>
            <p:cNvSpPr/>
            <p:nvPr/>
          </p:nvSpPr>
          <p:spPr>
            <a:xfrm>
              <a:off x="62" y="215974"/>
              <a:ext cx="6017604" cy="892800"/>
            </a:xfrm>
            <a:prstGeom prst="rect">
              <a:avLst/>
            </a:prstGeom>
            <a:gradFill>
              <a:gsLst>
                <a:gs pos="0">
                  <a:srgbClr val="513B71"/>
                </a:gs>
                <a:gs pos="80000">
                  <a:srgbClr val="6B4E95"/>
                </a:gs>
                <a:gs pos="100000">
                  <a:srgbClr val="6B4D96"/>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txBox="1"/>
            <p:nvPr/>
          </p:nvSpPr>
          <p:spPr>
            <a:xfrm>
              <a:off x="62" y="215974"/>
              <a:ext cx="6017604" cy="892800"/>
            </a:xfrm>
            <a:prstGeom prst="rect">
              <a:avLst/>
            </a:prstGeom>
            <a:noFill/>
            <a:ln>
              <a:noFill/>
            </a:ln>
          </p:spPr>
          <p:txBody>
            <a:bodyPr spcFirstLastPara="1" wrap="square" lIns="220450" tIns="125975" rIns="220450" bIns="125975" anchor="ctr" anchorCtr="0">
              <a:noAutofit/>
            </a:bodyPr>
            <a:lstStyle/>
            <a:p>
              <a:pPr marL="0" marR="0" lvl="0" indent="0" algn="ctr" rtl="0">
                <a:lnSpc>
                  <a:spcPct val="90000"/>
                </a:lnSpc>
                <a:spcBef>
                  <a:spcPts val="0"/>
                </a:spcBef>
                <a:spcAft>
                  <a:spcPts val="0"/>
                </a:spcAft>
                <a:buNone/>
              </a:pPr>
              <a:r>
                <a:rPr lang="en-US" sz="3100" dirty="0">
                  <a:solidFill>
                    <a:schemeClr val="lt1"/>
                  </a:solidFill>
                  <a:latin typeface="Calibri"/>
                  <a:ea typeface="Calibri"/>
                  <a:cs typeface="Calibri"/>
                  <a:sym typeface="Calibri"/>
                </a:rPr>
                <a:t>Comunicación empresarial interna</a:t>
              </a:r>
              <a:endParaRPr sz="3100" dirty="0">
                <a:solidFill>
                  <a:schemeClr val="lt1"/>
                </a:solidFill>
                <a:latin typeface="Calibri"/>
                <a:ea typeface="Calibri"/>
                <a:cs typeface="Calibri"/>
                <a:sym typeface="Calibri"/>
              </a:endParaRPr>
            </a:p>
          </p:txBody>
        </p:sp>
        <p:sp>
          <p:nvSpPr>
            <p:cNvPr id="82" name="Google Shape;82;p5"/>
            <p:cNvSpPr/>
            <p:nvPr/>
          </p:nvSpPr>
          <p:spPr>
            <a:xfrm>
              <a:off x="62" y="1108774"/>
              <a:ext cx="6017604" cy="4084560"/>
            </a:xfrm>
            <a:prstGeom prst="rect">
              <a:avLst/>
            </a:prstGeom>
            <a:solidFill>
              <a:srgbClr val="D7D1DF">
                <a:alpha val="89803"/>
              </a:srgbClr>
            </a:solidFill>
            <a:ln w="9525" cap="flat" cmpd="sng">
              <a:solidFill>
                <a:srgbClr val="D7D1DF">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txBox="1"/>
            <p:nvPr/>
          </p:nvSpPr>
          <p:spPr>
            <a:xfrm>
              <a:off x="62" y="1108774"/>
              <a:ext cx="6017604" cy="4084560"/>
            </a:xfrm>
            <a:prstGeom prst="rect">
              <a:avLst/>
            </a:prstGeom>
            <a:noFill/>
            <a:ln>
              <a:noFill/>
            </a:ln>
          </p:spPr>
          <p:txBody>
            <a:bodyPr spcFirstLastPara="1" wrap="square" lIns="165350" tIns="165350" rIns="220450" bIns="248025" anchor="t" anchorCtr="0">
              <a:noAutofit/>
            </a:bodyPr>
            <a:lstStyle/>
            <a:p>
              <a:pPr marL="285750" marR="0" lvl="1" indent="-285750" algn="l" rtl="0">
                <a:lnSpc>
                  <a:spcPct val="90000"/>
                </a:lnSpc>
                <a:spcBef>
                  <a:spcPts val="0"/>
                </a:spcBef>
                <a:spcAft>
                  <a:spcPts val="0"/>
                </a:spcAft>
                <a:buClr>
                  <a:schemeClr val="dk1"/>
                </a:buClr>
                <a:buSzPts val="3100"/>
                <a:buFont typeface="Calibri"/>
                <a:buChar char="•"/>
              </a:pPr>
              <a:r>
                <a:rPr lang="es-ES" sz="3100" b="0" i="0" u="none" strike="noStrike" cap="none" dirty="0">
                  <a:solidFill>
                    <a:schemeClr val="dk1"/>
                  </a:solidFill>
                  <a:latin typeface="Calibri"/>
                  <a:ea typeface="Calibri"/>
                  <a:cs typeface="Calibri"/>
                  <a:sym typeface="Calibri"/>
                </a:rPr>
                <a:t>Comunicación ascendente – de un miembro del personal al gestor/propietario</a:t>
              </a:r>
            </a:p>
            <a:p>
              <a:pPr marL="285750" marR="0" lvl="1" indent="-285750" algn="l" rtl="0">
                <a:lnSpc>
                  <a:spcPct val="90000"/>
                </a:lnSpc>
                <a:spcBef>
                  <a:spcPts val="465"/>
                </a:spcBef>
                <a:spcAft>
                  <a:spcPts val="0"/>
                </a:spcAft>
                <a:buClr>
                  <a:schemeClr val="dk1"/>
                </a:buClr>
                <a:buSzPts val="3100"/>
                <a:buFont typeface="Calibri"/>
                <a:buChar char="•"/>
              </a:pPr>
              <a:r>
                <a:rPr lang="es-ES" sz="3100" dirty="0">
                  <a:solidFill>
                    <a:schemeClr val="dk1"/>
                  </a:solidFill>
                  <a:latin typeface="Calibri"/>
                  <a:ea typeface="Calibri"/>
                  <a:cs typeface="Calibri"/>
                  <a:sym typeface="Calibri"/>
                </a:rPr>
                <a:t>Comunicación descendente o de gestión: del director</a:t>
              </a:r>
              <a:r>
                <a:rPr lang="es-ES" sz="3100" b="0" i="0" u="none" strike="noStrike" cap="none" dirty="0">
                  <a:solidFill>
                    <a:schemeClr val="dk1"/>
                  </a:solidFill>
                  <a:latin typeface="Calibri"/>
                  <a:ea typeface="Calibri"/>
                  <a:cs typeface="Calibri"/>
                  <a:sym typeface="Calibri"/>
                </a:rPr>
                <a:t>/propietario a un miembro del personal </a:t>
              </a:r>
            </a:p>
            <a:p>
              <a:pPr marL="285750" marR="0" lvl="1" indent="-285750" algn="l" rtl="0">
                <a:lnSpc>
                  <a:spcPct val="90000"/>
                </a:lnSpc>
                <a:spcBef>
                  <a:spcPts val="465"/>
                </a:spcBef>
                <a:spcAft>
                  <a:spcPts val="0"/>
                </a:spcAft>
                <a:buClr>
                  <a:schemeClr val="dk1"/>
                </a:buClr>
                <a:buSzPts val="3100"/>
                <a:buFont typeface="Calibri"/>
                <a:buChar char="•"/>
              </a:pPr>
              <a:r>
                <a:rPr lang="es-ES" sz="3100" b="0" i="0" u="none" strike="noStrike" cap="none" dirty="0">
                  <a:solidFill>
                    <a:schemeClr val="dk1"/>
                  </a:solidFill>
                  <a:latin typeface="Calibri"/>
                  <a:ea typeface="Calibri"/>
                  <a:cs typeface="Calibri"/>
                  <a:sym typeface="Calibri"/>
                </a:rPr>
                <a:t>Comunicación lateral o técnica – comunicación interna entre el personal</a:t>
              </a:r>
            </a:p>
            <a:p>
              <a:pPr marR="0" lvl="1" algn="l" rtl="0">
                <a:lnSpc>
                  <a:spcPct val="90000"/>
                </a:lnSpc>
                <a:spcBef>
                  <a:spcPts val="465"/>
                </a:spcBef>
                <a:spcAft>
                  <a:spcPts val="0"/>
                </a:spcAft>
                <a:buClr>
                  <a:schemeClr val="dk1"/>
                </a:buClr>
                <a:buSzPts val="3100"/>
              </a:pPr>
              <a:endParaRPr lang="en-US" sz="3100" b="0" i="0" u="none" strike="noStrike" cap="none" dirty="0">
                <a:solidFill>
                  <a:schemeClr val="dk1"/>
                </a:solidFill>
                <a:latin typeface="Calibri"/>
                <a:ea typeface="Calibri"/>
                <a:cs typeface="Calibri"/>
                <a:sym typeface="Calibri"/>
              </a:endParaRPr>
            </a:p>
          </p:txBody>
        </p:sp>
        <p:sp>
          <p:nvSpPr>
            <p:cNvPr id="84" name="Google Shape;84;p5"/>
            <p:cNvSpPr/>
            <p:nvPr/>
          </p:nvSpPr>
          <p:spPr>
            <a:xfrm>
              <a:off x="6860132" y="215974"/>
              <a:ext cx="6017604" cy="892800"/>
            </a:xfrm>
            <a:prstGeom prst="rect">
              <a:avLst/>
            </a:prstGeom>
            <a:gradFill>
              <a:gsLst>
                <a:gs pos="0">
                  <a:srgbClr val="827692"/>
                </a:gs>
                <a:gs pos="80000">
                  <a:srgbClr val="AB9CC0"/>
                </a:gs>
                <a:gs pos="100000">
                  <a:srgbClr val="AC9DC1"/>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txBox="1"/>
            <p:nvPr/>
          </p:nvSpPr>
          <p:spPr>
            <a:xfrm>
              <a:off x="6860132" y="215974"/>
              <a:ext cx="6017604" cy="892800"/>
            </a:xfrm>
            <a:prstGeom prst="rect">
              <a:avLst/>
            </a:prstGeom>
            <a:noFill/>
            <a:ln>
              <a:noFill/>
            </a:ln>
          </p:spPr>
          <p:txBody>
            <a:bodyPr spcFirstLastPara="1" wrap="square" lIns="220450" tIns="125975" rIns="220450" bIns="125975" anchor="ctr" anchorCtr="0">
              <a:noAutofit/>
            </a:bodyPr>
            <a:lstStyle/>
            <a:p>
              <a:pPr marL="0" marR="0" lvl="0" indent="0" algn="ctr" rtl="0">
                <a:lnSpc>
                  <a:spcPct val="90000"/>
                </a:lnSpc>
                <a:spcBef>
                  <a:spcPts val="0"/>
                </a:spcBef>
                <a:spcAft>
                  <a:spcPts val="0"/>
                </a:spcAft>
                <a:buNone/>
              </a:pPr>
              <a:r>
                <a:rPr lang="en-US" sz="3100" dirty="0">
                  <a:solidFill>
                    <a:schemeClr val="lt1"/>
                  </a:solidFill>
                  <a:latin typeface="Calibri"/>
                  <a:ea typeface="Calibri"/>
                  <a:cs typeface="Calibri"/>
                  <a:sym typeface="Calibri"/>
                </a:rPr>
                <a:t>Comunicación empresarial externa</a:t>
              </a:r>
              <a:endParaRPr sz="3100" dirty="0">
                <a:solidFill>
                  <a:schemeClr val="lt1"/>
                </a:solidFill>
                <a:latin typeface="Calibri"/>
                <a:ea typeface="Calibri"/>
                <a:cs typeface="Calibri"/>
                <a:sym typeface="Calibri"/>
              </a:endParaRPr>
            </a:p>
          </p:txBody>
        </p:sp>
        <p:sp>
          <p:nvSpPr>
            <p:cNvPr id="86" name="Google Shape;86;p5"/>
            <p:cNvSpPr/>
            <p:nvPr/>
          </p:nvSpPr>
          <p:spPr>
            <a:xfrm>
              <a:off x="6860132" y="1108774"/>
              <a:ext cx="6017604" cy="4084560"/>
            </a:xfrm>
            <a:prstGeom prst="rect">
              <a:avLst/>
            </a:prstGeom>
            <a:solidFill>
              <a:srgbClr val="D7D1DF">
                <a:alpha val="89803"/>
              </a:srgbClr>
            </a:solidFill>
            <a:ln w="9525" cap="flat" cmpd="sng">
              <a:solidFill>
                <a:srgbClr val="D7D1DF">
                  <a:alpha val="89803"/>
                </a:srgbClr>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txBox="1"/>
            <p:nvPr/>
          </p:nvSpPr>
          <p:spPr>
            <a:xfrm>
              <a:off x="6860132" y="1108774"/>
              <a:ext cx="6017604" cy="4084560"/>
            </a:xfrm>
            <a:prstGeom prst="rect">
              <a:avLst/>
            </a:prstGeom>
            <a:noFill/>
            <a:ln>
              <a:noFill/>
            </a:ln>
          </p:spPr>
          <p:txBody>
            <a:bodyPr spcFirstLastPara="1" wrap="square" lIns="165350" tIns="165350" rIns="220450" bIns="248025" anchor="t" anchorCtr="0">
              <a:noAutofit/>
            </a:bodyPr>
            <a:lstStyle/>
            <a:p>
              <a:pPr marL="285750" marR="0" lvl="1" indent="-285750" algn="l" rtl="0">
                <a:lnSpc>
                  <a:spcPct val="90000"/>
                </a:lnSpc>
                <a:spcBef>
                  <a:spcPts val="0"/>
                </a:spcBef>
                <a:spcAft>
                  <a:spcPts val="0"/>
                </a:spcAft>
                <a:buClr>
                  <a:schemeClr val="dk1"/>
                </a:buClr>
                <a:buSzPts val="3100"/>
                <a:buFont typeface="Calibri"/>
                <a:buChar char="•"/>
              </a:pPr>
              <a:r>
                <a:rPr lang="es-ES" sz="3100" b="0" i="0" u="none" strike="noStrike" cap="none" dirty="0">
                  <a:solidFill>
                    <a:schemeClr val="dk1"/>
                  </a:solidFill>
                  <a:latin typeface="Calibri"/>
                  <a:ea typeface="Calibri"/>
                  <a:cs typeface="Calibri"/>
                  <a:sym typeface="Calibri"/>
                </a:rPr>
                <a:t>Cualquier comunicación que salga de su empresa. Implica a proveedores, clientes, cualquier persona o cosa que afecte a su marca/negocio. </a:t>
              </a:r>
            </a:p>
            <a:p>
              <a:pPr marL="285750" marR="0" lvl="1" indent="-285750" algn="l" rtl="0">
                <a:lnSpc>
                  <a:spcPct val="90000"/>
                </a:lnSpc>
                <a:spcBef>
                  <a:spcPts val="465"/>
                </a:spcBef>
                <a:spcAft>
                  <a:spcPts val="0"/>
                </a:spcAft>
                <a:buClr>
                  <a:schemeClr val="dk1"/>
                </a:buClr>
                <a:buSzPts val="3100"/>
                <a:buFont typeface="Calibri"/>
                <a:buChar char="•"/>
              </a:pPr>
              <a:r>
                <a:rPr lang="es-ES" sz="3100" b="0" i="0" u="none" strike="noStrike" cap="none" dirty="0">
                  <a:solidFill>
                    <a:schemeClr val="dk1"/>
                  </a:solidFill>
                  <a:latin typeface="Calibri"/>
                  <a:ea typeface="Calibri"/>
                  <a:cs typeface="Calibri"/>
                  <a:sym typeface="Calibri"/>
                </a:rPr>
                <a:t>Las relaciones públicas son una forma específica de comunicación externa (véase la Unidad de </a:t>
              </a:r>
              <a:r>
                <a:rPr lang="es-ES" sz="3100" dirty="0">
                  <a:solidFill>
                    <a:schemeClr val="dk1"/>
                  </a:solidFill>
                  <a:latin typeface="Calibri"/>
                  <a:ea typeface="Calibri"/>
                  <a:cs typeface="Calibri"/>
                  <a:sym typeface="Calibri"/>
                </a:rPr>
                <a:t>Habilidades digitales</a:t>
              </a:r>
              <a:r>
                <a:rPr lang="es-ES" sz="3100" b="0" i="0" u="none" strike="noStrike" cap="none" dirty="0">
                  <a:solidFill>
                    <a:schemeClr val="dk1"/>
                  </a:solidFill>
                  <a:latin typeface="Calibri"/>
                  <a:ea typeface="Calibri"/>
                  <a:cs typeface="Calibri"/>
                  <a:sym typeface="Calibri"/>
                </a:rPr>
                <a:t>)</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6"/>
          <p:cNvSpPr txBox="1"/>
          <p:nvPr/>
        </p:nvSpPr>
        <p:spPr>
          <a:xfrm>
            <a:off x="1447800" y="1573291"/>
            <a:ext cx="12420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660066"/>
                </a:solidFill>
                <a:latin typeface="Calibri"/>
                <a:ea typeface="Calibri"/>
                <a:cs typeface="Calibri"/>
                <a:sym typeface="Calibri"/>
              </a:rPr>
              <a:t>1. ¿</a:t>
            </a:r>
            <a:r>
              <a:rPr lang="es-ES" sz="4000" b="1" dirty="0">
                <a:solidFill>
                  <a:srgbClr val="660066"/>
                </a:solidFill>
                <a:latin typeface="Calibri"/>
                <a:ea typeface="Calibri"/>
                <a:cs typeface="Calibri"/>
                <a:sym typeface="Calibri"/>
              </a:rPr>
              <a:t>Cómo es una comunicación empresarial eficaz</a:t>
            </a:r>
            <a:r>
              <a:rPr lang="en-US" sz="4000" b="1" dirty="0">
                <a:solidFill>
                  <a:srgbClr val="660066"/>
                </a:solidFill>
                <a:latin typeface="Calibri"/>
                <a:ea typeface="Calibri"/>
                <a:cs typeface="Calibri"/>
                <a:sym typeface="Calibri"/>
              </a:rPr>
              <a:t>?</a:t>
            </a:r>
            <a:endParaRPr sz="4000" b="1" dirty="0">
              <a:solidFill>
                <a:srgbClr val="660066"/>
              </a:solidFill>
              <a:latin typeface="Calibri"/>
              <a:ea typeface="Calibri"/>
              <a:cs typeface="Calibri"/>
              <a:sym typeface="Calibri"/>
            </a:endParaRPr>
          </a:p>
        </p:txBody>
      </p:sp>
      <p:sp>
        <p:nvSpPr>
          <p:cNvPr id="93" name="Google Shape;93;p6"/>
          <p:cNvSpPr txBox="1"/>
          <p:nvPr/>
        </p:nvSpPr>
        <p:spPr>
          <a:xfrm>
            <a:off x="685800" y="2300227"/>
            <a:ext cx="13182600" cy="523220"/>
          </a:xfrm>
          <a:prstGeom prst="rect">
            <a:avLst/>
          </a:prstGeom>
          <a:noFill/>
          <a:ln>
            <a:noFill/>
          </a:ln>
        </p:spPr>
        <p:txBody>
          <a:bodyPr spcFirstLastPara="1" wrap="square" lIns="91425" tIns="45700" rIns="91425" bIns="45700" anchor="t" anchorCtr="0">
            <a:spAutoFit/>
          </a:bodyPr>
          <a:lstStyle/>
          <a:p>
            <a:pPr marL="457200" marR="0" lvl="0" indent="-279400" algn="l" rtl="0">
              <a:spcBef>
                <a:spcPts val="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p:txBody>
      </p:sp>
      <p:sp>
        <p:nvSpPr>
          <p:cNvPr id="94" name="Google Shape;94;p6"/>
          <p:cNvSpPr txBox="1"/>
          <p:nvPr/>
        </p:nvSpPr>
        <p:spPr>
          <a:xfrm>
            <a:off x="1457960" y="2476500"/>
            <a:ext cx="13182600" cy="56322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000" dirty="0">
                <a:solidFill>
                  <a:schemeClr val="dk1"/>
                </a:solidFill>
                <a:latin typeface="Calibri"/>
                <a:ea typeface="Calibri"/>
                <a:cs typeface="Calibri"/>
                <a:sym typeface="Calibri"/>
              </a:rPr>
              <a:t>El éxito de la comunicación empresarial puede significar:</a:t>
            </a:r>
          </a:p>
          <a:p>
            <a:pPr marL="0" marR="0" lvl="0" indent="0" algn="l" rtl="0">
              <a:spcBef>
                <a:spcPts val="0"/>
              </a:spcBef>
              <a:spcAft>
                <a:spcPts val="0"/>
              </a:spcAft>
              <a:buNone/>
            </a:pPr>
            <a:endParaRPr sz="4000" dirty="0">
              <a:solidFill>
                <a:schemeClr val="dk1"/>
              </a:solidFill>
              <a:latin typeface="Calibri"/>
              <a:ea typeface="Calibri"/>
              <a:cs typeface="Calibri"/>
              <a:sym typeface="Calibri"/>
            </a:endParaRPr>
          </a:p>
          <a:p>
            <a:pPr marL="571500" marR="0" lvl="0" indent="-571500" algn="l" rtl="0">
              <a:spcBef>
                <a:spcPts val="0"/>
              </a:spcBef>
              <a:spcAft>
                <a:spcPts val="0"/>
              </a:spcAft>
              <a:buClr>
                <a:schemeClr val="dk1"/>
              </a:buClr>
              <a:buSzPts val="4000"/>
              <a:buFont typeface="Arial"/>
              <a:buChar char="•"/>
            </a:pPr>
            <a:r>
              <a:rPr lang="es-ES" sz="4000" dirty="0">
                <a:solidFill>
                  <a:schemeClr val="dk1"/>
                </a:solidFill>
                <a:latin typeface="Calibri"/>
                <a:ea typeface="Calibri"/>
                <a:cs typeface="Calibri"/>
                <a:sym typeface="Calibri"/>
              </a:rPr>
              <a:t>Menos distracciones, por ejemplo, sin sobrecarga de correo electrónico. </a:t>
            </a:r>
          </a:p>
          <a:p>
            <a:pPr marL="571500" marR="0" lvl="0" indent="-571500" algn="l" rtl="0">
              <a:spcBef>
                <a:spcPts val="0"/>
              </a:spcBef>
              <a:spcAft>
                <a:spcPts val="0"/>
              </a:spcAft>
              <a:buClr>
                <a:schemeClr val="dk1"/>
              </a:buClr>
              <a:buSzPts val="4000"/>
              <a:buFont typeface="Arial"/>
              <a:buChar char="•"/>
            </a:pPr>
            <a:r>
              <a:rPr lang="es-ES" sz="4000" dirty="0">
                <a:solidFill>
                  <a:schemeClr val="dk1"/>
                </a:solidFill>
                <a:latin typeface="Calibri"/>
                <a:ea typeface="Calibri"/>
                <a:cs typeface="Calibri"/>
                <a:sym typeface="Calibri"/>
              </a:rPr>
              <a:t>Esto significa más espacio para la reflexión y la creatividad. Intercambio claro de comunicaciones entre departamentos/áreas de negocio, por ejemplo, entre usted y su vendedor.</a:t>
            </a:r>
          </a:p>
          <a:p>
            <a:pPr marL="571500" marR="0" lvl="0" indent="-571500" algn="l" rtl="0">
              <a:spcBef>
                <a:spcPts val="0"/>
              </a:spcBef>
              <a:spcAft>
                <a:spcPts val="0"/>
              </a:spcAft>
              <a:buClr>
                <a:schemeClr val="dk1"/>
              </a:buClr>
              <a:buSzPts val="4000"/>
              <a:buFont typeface="Arial"/>
              <a:buChar char="•"/>
            </a:pPr>
            <a:r>
              <a:rPr lang="es-ES" sz="4000" dirty="0">
                <a:solidFill>
                  <a:schemeClr val="dk1"/>
                </a:solidFill>
                <a:latin typeface="Calibri"/>
                <a:ea typeface="Calibri"/>
                <a:cs typeface="Calibri"/>
                <a:sym typeface="Calibri"/>
              </a:rPr>
              <a:t>Mejor servicio al cliente</a:t>
            </a:r>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7"/>
          <p:cNvSpPr txBox="1"/>
          <p:nvPr/>
        </p:nvSpPr>
        <p:spPr>
          <a:xfrm>
            <a:off x="1455906" y="1409700"/>
            <a:ext cx="12344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660066"/>
                </a:solidFill>
                <a:latin typeface="Calibri"/>
                <a:ea typeface="Calibri"/>
                <a:cs typeface="Calibri"/>
                <a:sym typeface="Calibri"/>
              </a:rPr>
              <a:t>2. </a:t>
            </a:r>
            <a:r>
              <a:rPr lang="es-ES" sz="4000" b="1" dirty="0">
                <a:solidFill>
                  <a:srgbClr val="660066"/>
                </a:solidFill>
                <a:latin typeface="Calibri"/>
                <a:ea typeface="Calibri"/>
                <a:cs typeface="Calibri"/>
                <a:sym typeface="Calibri"/>
              </a:rPr>
              <a:t>¿Cómo redacto mi plan de comunicación empresarial?</a:t>
            </a:r>
            <a:endParaRPr sz="4000" b="1" dirty="0">
              <a:solidFill>
                <a:srgbClr val="660066"/>
              </a:solidFill>
              <a:latin typeface="Calibri"/>
              <a:ea typeface="Calibri"/>
              <a:cs typeface="Calibri"/>
              <a:sym typeface="Calibri"/>
            </a:endParaRPr>
          </a:p>
        </p:txBody>
      </p:sp>
      <p:sp>
        <p:nvSpPr>
          <p:cNvPr id="100" name="Google Shape;100;p7"/>
          <p:cNvSpPr txBox="1"/>
          <p:nvPr/>
        </p:nvSpPr>
        <p:spPr>
          <a:xfrm>
            <a:off x="1143000" y="2117586"/>
            <a:ext cx="15552600" cy="67402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200" b="1" dirty="0">
              <a:solidFill>
                <a:schemeClr val="dk1"/>
              </a:solidFill>
              <a:latin typeface="Calibri"/>
              <a:ea typeface="Calibri"/>
              <a:cs typeface="Calibri"/>
              <a:sym typeface="Calibri"/>
            </a:endParaRPr>
          </a:p>
          <a:p>
            <a:pPr marL="0" lvl="0" indent="0" algn="just" rtl="0">
              <a:spcBef>
                <a:spcPts val="0"/>
              </a:spcBef>
              <a:spcAft>
                <a:spcPts val="0"/>
              </a:spcAft>
              <a:buNone/>
            </a:pPr>
            <a:r>
              <a:rPr lang="es-ES" sz="2400" b="1" dirty="0">
                <a:solidFill>
                  <a:srgbClr val="9900CC"/>
                </a:solidFill>
                <a:latin typeface="Calibri"/>
                <a:ea typeface="Calibri"/>
                <a:cs typeface="Calibri"/>
                <a:sym typeface="Calibri"/>
              </a:rPr>
              <a:t>Manos a la obra!</a:t>
            </a:r>
            <a:endParaRPr sz="2400" b="1" dirty="0">
              <a:solidFill>
                <a:srgbClr val="9900CC"/>
              </a:solidFill>
              <a:latin typeface="Calibri"/>
              <a:ea typeface="Calibri"/>
              <a:cs typeface="Calibri"/>
              <a:sym typeface="Calibri"/>
            </a:endParaRPr>
          </a:p>
          <a:p>
            <a:pPr marL="0" lvl="0" indent="0" algn="just" rtl="0">
              <a:spcBef>
                <a:spcPts val="0"/>
              </a:spcBef>
              <a:spcAft>
                <a:spcPts val="0"/>
              </a:spcAft>
              <a:buClr>
                <a:schemeClr val="dk1"/>
              </a:buClr>
              <a:buFont typeface="Arial"/>
              <a:buNone/>
            </a:pPr>
            <a:endParaRPr sz="2400" b="1" dirty="0">
              <a:solidFill>
                <a:srgbClr val="9900CC"/>
              </a:solidFill>
              <a:latin typeface="Calibri"/>
              <a:ea typeface="Calibri"/>
              <a:cs typeface="Calibri"/>
              <a:sym typeface="Calibri"/>
            </a:endParaRPr>
          </a:p>
          <a:p>
            <a:pPr marL="0" marR="0" lvl="0" indent="0" algn="l" rtl="0">
              <a:spcBef>
                <a:spcPts val="0"/>
              </a:spcBef>
              <a:spcAft>
                <a:spcPts val="0"/>
              </a:spcAft>
              <a:buNone/>
            </a:pPr>
            <a:r>
              <a:rPr lang="es-ES" sz="3200" b="1" dirty="0">
                <a:solidFill>
                  <a:schemeClr val="dk1"/>
                </a:solidFill>
                <a:latin typeface="Calibri"/>
                <a:ea typeface="Calibri"/>
                <a:cs typeface="Calibri"/>
                <a:sym typeface="Calibri"/>
              </a:rPr>
              <a:t>Sigue estos sencillos pasos:</a:t>
            </a:r>
            <a:endParaRPr lang="es-ES" dirty="0"/>
          </a:p>
          <a:p>
            <a:pPr marL="0" marR="0" lvl="0" indent="0" algn="l" rtl="0">
              <a:spcBef>
                <a:spcPts val="0"/>
              </a:spcBef>
              <a:spcAft>
                <a:spcPts val="0"/>
              </a:spcAft>
              <a:buNone/>
            </a:pPr>
            <a:endParaRPr sz="3200" b="1" dirty="0">
              <a:solidFill>
                <a:schemeClr val="dk1"/>
              </a:solidFill>
              <a:latin typeface="Calibri"/>
              <a:ea typeface="Calibri"/>
              <a:cs typeface="Calibri"/>
              <a:sym typeface="Calibri"/>
            </a:endParaRPr>
          </a:p>
          <a:p>
            <a:pPr marL="514350" marR="0" lvl="0" indent="-514350" algn="l" rtl="0">
              <a:spcBef>
                <a:spcPts val="0"/>
              </a:spcBef>
              <a:spcAft>
                <a:spcPts val="0"/>
              </a:spcAft>
              <a:buAutoNum type="arabicPeriod"/>
            </a:pPr>
            <a:r>
              <a:rPr lang="es-ES" sz="3200" dirty="0">
                <a:solidFill>
                  <a:schemeClr val="dk1"/>
                </a:solidFill>
                <a:latin typeface="Calibri"/>
                <a:ea typeface="Calibri"/>
                <a:cs typeface="Calibri"/>
                <a:sym typeface="Calibri"/>
              </a:rPr>
              <a:t>Establece objetivos claros: pregúntate qué necesitas abordar. Puede que tu empresa esté creciendo muy deprisa y esté perdiendo el hilo de la información. O quizá quieras mejorar las valoraciones de los clientes.</a:t>
            </a:r>
          </a:p>
          <a:p>
            <a:pPr marL="514350" marR="0" lvl="0" indent="-514350" algn="l" rtl="0">
              <a:spcBef>
                <a:spcPts val="0"/>
              </a:spcBef>
              <a:spcAft>
                <a:spcPts val="0"/>
              </a:spcAft>
              <a:buAutoNum type="arabicPeriod"/>
            </a:pPr>
            <a:r>
              <a:rPr lang="es-ES" sz="3200" dirty="0">
                <a:solidFill>
                  <a:schemeClr val="dk1"/>
                </a:solidFill>
                <a:latin typeface="Calibri"/>
                <a:ea typeface="Calibri"/>
                <a:cs typeface="Calibri"/>
                <a:sym typeface="Calibri"/>
              </a:rPr>
              <a:t>Identifica CON QUIÉN tienes que comunicarte: clientes, proveedores, etc., y CON QUÉ FRECUENCIA.</a:t>
            </a:r>
          </a:p>
          <a:p>
            <a:pPr marL="514350" marR="0" lvl="0" indent="-514350" algn="l" rtl="0">
              <a:spcBef>
                <a:spcPts val="0"/>
              </a:spcBef>
              <a:spcAft>
                <a:spcPts val="0"/>
              </a:spcAft>
              <a:buAutoNum type="arabicPeriod"/>
            </a:pPr>
            <a:r>
              <a:rPr lang="es-ES" sz="3200" dirty="0">
                <a:solidFill>
                  <a:schemeClr val="dk1"/>
                </a:solidFill>
                <a:latin typeface="Calibri"/>
                <a:ea typeface="Calibri"/>
                <a:cs typeface="Calibri"/>
                <a:sym typeface="Calibri"/>
              </a:rPr>
              <a:t>Decide cuáles son los mejores métodos de comunicación para tu empresa: correo electrónico, encuestas, reuniones personales, etc.</a:t>
            </a:r>
          </a:p>
          <a:p>
            <a:pPr marL="514350" marR="0" lvl="0" indent="-514350" algn="l" rtl="0">
              <a:spcBef>
                <a:spcPts val="0"/>
              </a:spcBef>
              <a:spcAft>
                <a:spcPts val="0"/>
              </a:spcAft>
              <a:buAutoNum type="arabicPeriod"/>
            </a:pPr>
            <a:r>
              <a:rPr lang="es-ES" sz="3200" dirty="0">
                <a:solidFill>
                  <a:schemeClr val="dk1"/>
                </a:solidFill>
                <a:latin typeface="Calibri"/>
                <a:ea typeface="Calibri"/>
                <a:cs typeface="Calibri"/>
                <a:sym typeface="Calibri"/>
              </a:rPr>
              <a:t>Por ejemplo, Google Drive o Dropbox para la comunicación interna.</a:t>
            </a:r>
          </a:p>
          <a:p>
            <a:pPr marL="514350" marR="0" lvl="0" indent="-514350" algn="l" rtl="0">
              <a:spcBef>
                <a:spcPts val="0"/>
              </a:spcBef>
              <a:spcAft>
                <a:spcPts val="0"/>
              </a:spcAft>
              <a:buAutoNum type="arabicPeriod"/>
            </a:pPr>
            <a:r>
              <a:rPr lang="es-ES" sz="3200" dirty="0">
                <a:solidFill>
                  <a:schemeClr val="dk1"/>
                </a:solidFill>
                <a:latin typeface="Calibri"/>
                <a:ea typeface="Calibri"/>
                <a:cs typeface="Calibri"/>
                <a:sym typeface="Calibri"/>
              </a:rPr>
              <a:t>Documenta el proceso y revísalo trimestralmente.</a:t>
            </a:r>
            <a:endParaRPr lang="en-US" dirty="0"/>
          </a:p>
        </p:txBody>
      </p:sp>
      <p:sp>
        <p:nvSpPr>
          <p:cNvPr id="101" name="Google Shape;101;p7" descr="Business Communication: What it Means, Why it Matters &amp; Mor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2" name="Google Shape;102;p7"/>
          <p:cNvPicPr preferRelativeResize="0"/>
          <p:nvPr/>
        </p:nvPicPr>
        <p:blipFill rotWithShape="1">
          <a:blip r:embed="rId3">
            <a:alphaModFix/>
          </a:blip>
          <a:srcRect/>
          <a:stretch/>
        </p:blipFill>
        <p:spPr>
          <a:xfrm>
            <a:off x="13164675" y="2413425"/>
            <a:ext cx="3423400" cy="1711700"/>
          </a:xfrm>
          <a:prstGeom prst="rect">
            <a:avLst/>
          </a:prstGeom>
          <a:noFill/>
          <a:ln>
            <a:noFill/>
          </a:ln>
        </p:spPr>
      </p:pic>
      <p:pic>
        <p:nvPicPr>
          <p:cNvPr id="103" name="Google Shape;103;p7"/>
          <p:cNvPicPr preferRelativeResize="0"/>
          <p:nvPr/>
        </p:nvPicPr>
        <p:blipFill>
          <a:blip r:embed="rId4">
            <a:alphaModFix/>
          </a:blip>
          <a:stretch>
            <a:fillRect/>
          </a:stretch>
        </p:blipFill>
        <p:spPr>
          <a:xfrm>
            <a:off x="3592285" y="2413425"/>
            <a:ext cx="762000" cy="762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8"/>
          <p:cNvSpPr txBox="1"/>
          <p:nvPr/>
        </p:nvSpPr>
        <p:spPr>
          <a:xfrm>
            <a:off x="1455906" y="1409700"/>
            <a:ext cx="123444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660066"/>
                </a:solidFill>
                <a:latin typeface="Calibri"/>
                <a:ea typeface="Calibri"/>
                <a:cs typeface="Calibri"/>
                <a:sym typeface="Calibri"/>
              </a:rPr>
              <a:t>2. </a:t>
            </a:r>
            <a:r>
              <a:rPr lang="es-ES" sz="4000" b="1" dirty="0">
                <a:solidFill>
                  <a:srgbClr val="660066"/>
                </a:solidFill>
                <a:latin typeface="Calibri"/>
                <a:ea typeface="Calibri"/>
                <a:cs typeface="Calibri"/>
                <a:sym typeface="Calibri"/>
              </a:rPr>
              <a:t>¿Cómo es un plan de comunicación empresarial?</a:t>
            </a:r>
            <a:endParaRPr sz="4000" b="1" dirty="0">
              <a:solidFill>
                <a:srgbClr val="660066"/>
              </a:solidFill>
              <a:latin typeface="Calibri"/>
              <a:ea typeface="Calibri"/>
              <a:cs typeface="Calibri"/>
              <a:sym typeface="Calibri"/>
            </a:endParaRPr>
          </a:p>
        </p:txBody>
      </p:sp>
      <p:sp>
        <p:nvSpPr>
          <p:cNvPr id="109" name="Google Shape;109;p8" descr="Business Communication: What it Means, Why it Matters &amp; Mor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110" name="Google Shape;110;p8"/>
          <p:cNvGraphicFramePr/>
          <p:nvPr>
            <p:extLst>
              <p:ext uri="{D42A27DB-BD31-4B8C-83A1-F6EECF244321}">
                <p14:modId xmlns:p14="http://schemas.microsoft.com/office/powerpoint/2010/main" val="2259239808"/>
              </p:ext>
            </p:extLst>
          </p:nvPr>
        </p:nvGraphicFramePr>
        <p:xfrm>
          <a:off x="1455906" y="2476500"/>
          <a:ext cx="14774700" cy="5402555"/>
        </p:xfrm>
        <a:graphic>
          <a:graphicData uri="http://schemas.openxmlformats.org/drawingml/2006/table">
            <a:tbl>
              <a:tblPr firstRow="1" bandRow="1">
                <a:noFill/>
                <a:tableStyleId>{8DBD7DC0-BA45-4EB0-A960-8D5D5593D81A}</a:tableStyleId>
              </a:tblPr>
              <a:tblGrid>
                <a:gridCol w="2462450">
                  <a:extLst>
                    <a:ext uri="{9D8B030D-6E8A-4147-A177-3AD203B41FA5}">
                      <a16:colId xmlns:a16="http://schemas.microsoft.com/office/drawing/2014/main" val="20000"/>
                    </a:ext>
                  </a:extLst>
                </a:gridCol>
                <a:gridCol w="2462450">
                  <a:extLst>
                    <a:ext uri="{9D8B030D-6E8A-4147-A177-3AD203B41FA5}">
                      <a16:colId xmlns:a16="http://schemas.microsoft.com/office/drawing/2014/main" val="20001"/>
                    </a:ext>
                  </a:extLst>
                </a:gridCol>
                <a:gridCol w="2462450">
                  <a:extLst>
                    <a:ext uri="{9D8B030D-6E8A-4147-A177-3AD203B41FA5}">
                      <a16:colId xmlns:a16="http://schemas.microsoft.com/office/drawing/2014/main" val="20002"/>
                    </a:ext>
                  </a:extLst>
                </a:gridCol>
                <a:gridCol w="2462450">
                  <a:extLst>
                    <a:ext uri="{9D8B030D-6E8A-4147-A177-3AD203B41FA5}">
                      <a16:colId xmlns:a16="http://schemas.microsoft.com/office/drawing/2014/main" val="20003"/>
                    </a:ext>
                  </a:extLst>
                </a:gridCol>
                <a:gridCol w="2462450">
                  <a:extLst>
                    <a:ext uri="{9D8B030D-6E8A-4147-A177-3AD203B41FA5}">
                      <a16:colId xmlns:a16="http://schemas.microsoft.com/office/drawing/2014/main" val="20004"/>
                    </a:ext>
                  </a:extLst>
                </a:gridCol>
                <a:gridCol w="2462450">
                  <a:extLst>
                    <a:ext uri="{9D8B030D-6E8A-4147-A177-3AD203B41FA5}">
                      <a16:colId xmlns:a16="http://schemas.microsoft.com/office/drawing/2014/main" val="20005"/>
                    </a:ext>
                  </a:extLst>
                </a:gridCol>
              </a:tblGrid>
              <a:tr h="1538950">
                <a:tc>
                  <a:txBody>
                    <a:bodyPr/>
                    <a:lstStyle/>
                    <a:p>
                      <a:pPr marL="0" marR="0" lvl="0" indent="0" algn="l" rtl="0">
                        <a:spcBef>
                          <a:spcPts val="0"/>
                        </a:spcBef>
                        <a:spcAft>
                          <a:spcPts val="0"/>
                        </a:spcAft>
                        <a:buNone/>
                      </a:pPr>
                      <a:r>
                        <a:rPr lang="en-US" sz="1800" u="none" strike="noStrike" cap="none" dirty="0" err="1"/>
                        <a:t>Área</a:t>
                      </a:r>
                      <a:r>
                        <a:rPr lang="en-US" sz="1800" u="none" strike="noStrike" cap="none" dirty="0"/>
                        <a:t> del plan de Comunicación</a:t>
                      </a:r>
                      <a:endParaRPr sz="1800" dirty="0"/>
                    </a:p>
                  </a:txBody>
                  <a:tcPr marL="91450" marR="91450" marT="45725" marB="45725"/>
                </a:tc>
                <a:tc>
                  <a:txBody>
                    <a:bodyPr/>
                    <a:lstStyle/>
                    <a:p>
                      <a:pPr marL="0" marR="0" lvl="0" indent="0" algn="l" rtl="0">
                        <a:spcBef>
                          <a:spcPts val="0"/>
                        </a:spcBef>
                        <a:spcAft>
                          <a:spcPts val="0"/>
                        </a:spcAft>
                        <a:buNone/>
                      </a:pPr>
                      <a:r>
                        <a:rPr lang="en-US" sz="1800"/>
                        <a:t>Grado de urgencia (1-5)</a:t>
                      </a:r>
                      <a:endParaRPr sz="1800"/>
                    </a:p>
                  </a:txBody>
                  <a:tcPr marL="91450" marR="91450" marT="45725" marB="45725"/>
                </a:tc>
                <a:tc>
                  <a:txBody>
                    <a:bodyPr/>
                    <a:lstStyle/>
                    <a:p>
                      <a:pPr marL="0" marR="0" lvl="0" indent="0" algn="l" rtl="0">
                        <a:spcBef>
                          <a:spcPts val="0"/>
                        </a:spcBef>
                        <a:spcAft>
                          <a:spcPts val="0"/>
                        </a:spcAft>
                        <a:buNone/>
                      </a:pPr>
                      <a:r>
                        <a:rPr lang="en-US" sz="1800"/>
                        <a:t>¿Quién participa?</a:t>
                      </a:r>
                      <a:endParaRPr sz="1800"/>
                    </a:p>
                  </a:txBody>
                  <a:tcPr marL="91450" marR="91450" marT="45725" marB="45725"/>
                </a:tc>
                <a:tc>
                  <a:txBody>
                    <a:bodyPr/>
                    <a:lstStyle/>
                    <a:p>
                      <a:pPr marL="0" marR="0" lvl="0" indent="0" algn="l" rtl="0">
                        <a:spcBef>
                          <a:spcPts val="0"/>
                        </a:spcBef>
                        <a:spcAft>
                          <a:spcPts val="0"/>
                        </a:spcAft>
                        <a:buNone/>
                      </a:pPr>
                      <a:r>
                        <a:rPr lang="en-US" sz="1800"/>
                        <a:t>Metas</a:t>
                      </a:r>
                      <a:endParaRPr sz="1800"/>
                    </a:p>
                  </a:txBody>
                  <a:tcPr marL="91450" marR="91450" marT="45725" marB="45725"/>
                </a:tc>
                <a:tc>
                  <a:txBody>
                    <a:bodyPr/>
                    <a:lstStyle/>
                    <a:p>
                      <a:pPr marL="0" marR="0" lvl="0" indent="0" algn="l" rtl="0">
                        <a:spcBef>
                          <a:spcPts val="0"/>
                        </a:spcBef>
                        <a:spcAft>
                          <a:spcPts val="0"/>
                        </a:spcAft>
                        <a:buNone/>
                      </a:pPr>
                      <a:r>
                        <a:rPr lang="en-US" sz="1800"/>
                        <a:t>Acciones</a:t>
                      </a:r>
                      <a:endParaRPr sz="1800"/>
                    </a:p>
                  </a:txBody>
                  <a:tcPr marL="91450" marR="91450" marT="45725" marB="45725"/>
                </a:tc>
                <a:tc>
                  <a:txBody>
                    <a:bodyPr/>
                    <a:lstStyle/>
                    <a:p>
                      <a:pPr marL="0" marR="0" lvl="0" indent="0" algn="l" rtl="0">
                        <a:spcBef>
                          <a:spcPts val="0"/>
                        </a:spcBef>
                        <a:spcAft>
                          <a:spcPts val="0"/>
                        </a:spcAft>
                        <a:buNone/>
                      </a:pPr>
                      <a:r>
                        <a:rPr lang="en-US" sz="1800"/>
                        <a:t>Fecha</a:t>
                      </a:r>
                      <a:endParaRPr sz="1800"/>
                    </a:p>
                  </a:txBody>
                  <a:tcPr marL="91450" marR="91450" marT="45725" marB="45725"/>
                </a:tc>
                <a:extLst>
                  <a:ext uri="{0D108BD9-81ED-4DB2-BD59-A6C34878D82A}">
                    <a16:rowId xmlns:a16="http://schemas.microsoft.com/office/drawing/2014/main" val="10000"/>
                  </a:ext>
                </a:extLst>
              </a:tr>
              <a:tr h="891625">
                <a:tc>
                  <a:txBody>
                    <a:bodyPr/>
                    <a:lstStyle/>
                    <a:p>
                      <a:pPr marL="0" marR="0" lvl="0" indent="0" algn="l" rtl="0">
                        <a:spcBef>
                          <a:spcPts val="0"/>
                        </a:spcBef>
                        <a:spcAft>
                          <a:spcPts val="0"/>
                        </a:spcAft>
                        <a:buNone/>
                      </a:pPr>
                      <a:r>
                        <a:rPr lang="en-US" sz="1800"/>
                        <a:t>Nuevo packaging</a:t>
                      </a:r>
                      <a:endParaRPr sz="1800"/>
                    </a:p>
                  </a:txBody>
                  <a:tcPr marL="91450" marR="91450" marT="45725" marB="45725"/>
                </a:tc>
                <a:tc>
                  <a:txBody>
                    <a:bodyPr/>
                    <a:lstStyle/>
                    <a:p>
                      <a:pPr marL="0" marR="0" lvl="0" indent="0" algn="l" rtl="0">
                        <a:spcBef>
                          <a:spcPts val="0"/>
                        </a:spcBef>
                        <a:spcAft>
                          <a:spcPts val="0"/>
                        </a:spcAft>
                        <a:buNone/>
                      </a:pPr>
                      <a:r>
                        <a:rPr lang="en-US" sz="1800"/>
                        <a:t>1</a:t>
                      </a:r>
                      <a:endParaRPr sz="1800"/>
                    </a:p>
                  </a:txBody>
                  <a:tcPr marL="91450" marR="91450" marT="45725" marB="45725"/>
                </a:tc>
                <a:tc>
                  <a:txBody>
                    <a:bodyPr/>
                    <a:lstStyle/>
                    <a:p>
                      <a:pPr marL="0" marR="0" lvl="0" indent="0" algn="l" rtl="0">
                        <a:spcBef>
                          <a:spcPts val="0"/>
                        </a:spcBef>
                        <a:spcAft>
                          <a:spcPts val="0"/>
                        </a:spcAft>
                        <a:buNone/>
                      </a:pPr>
                      <a:r>
                        <a:rPr lang="en-US" sz="1800" dirty="0" err="1"/>
                        <a:t>Diseñadores</a:t>
                      </a:r>
                      <a:endParaRPr dirty="0"/>
                    </a:p>
                    <a:p>
                      <a:pPr marL="0" marR="0" lvl="0" indent="0" algn="l" rtl="0">
                        <a:spcBef>
                          <a:spcPts val="0"/>
                        </a:spcBef>
                        <a:spcAft>
                          <a:spcPts val="0"/>
                        </a:spcAft>
                        <a:buNone/>
                      </a:pPr>
                      <a:r>
                        <a:rPr lang="en-US" sz="1800" dirty="0" err="1"/>
                        <a:t>Impresores</a:t>
                      </a:r>
                      <a:endParaRPr dirty="0"/>
                    </a:p>
                    <a:p>
                      <a:pPr marL="0" marR="0" lvl="0" indent="0" algn="l" rtl="0">
                        <a:spcBef>
                          <a:spcPts val="0"/>
                        </a:spcBef>
                        <a:spcAft>
                          <a:spcPts val="0"/>
                        </a:spcAft>
                        <a:buNone/>
                      </a:pPr>
                      <a:r>
                        <a:rPr lang="es-ES" sz="1800" dirty="0"/>
                        <a:t>Vendedores</a:t>
                      </a:r>
                      <a:endParaRPr dirty="0"/>
                    </a:p>
                    <a:p>
                      <a:pPr marL="0" marR="0" lvl="0" indent="0" algn="l" rtl="0">
                        <a:spcBef>
                          <a:spcPts val="0"/>
                        </a:spcBef>
                        <a:spcAft>
                          <a:spcPts val="0"/>
                        </a:spcAft>
                        <a:buNone/>
                      </a:pPr>
                      <a:r>
                        <a:rPr lang="en-US" sz="1800" dirty="0" err="1"/>
                        <a:t>Clientes</a:t>
                      </a:r>
                      <a:endParaRPr sz="1800" dirty="0"/>
                    </a:p>
                  </a:txBody>
                  <a:tcPr marL="91450" marR="91450" marT="45725" marB="45725"/>
                </a:tc>
                <a:tc>
                  <a:txBody>
                    <a:bodyPr/>
                    <a:lstStyle/>
                    <a:p>
                      <a:pPr marL="0" marR="0" lvl="0" indent="0" algn="l" rtl="0">
                        <a:spcBef>
                          <a:spcPts val="0"/>
                        </a:spcBef>
                        <a:spcAft>
                          <a:spcPts val="0"/>
                        </a:spcAft>
                        <a:buNone/>
                      </a:pPr>
                      <a:r>
                        <a:rPr lang="es-ES" sz="1800" dirty="0"/>
                        <a:t>Plazos logrados</a:t>
                      </a:r>
                      <a:endParaRPr dirty="0"/>
                    </a:p>
                    <a:p>
                      <a:pPr marL="0" marR="0" lvl="0" indent="0" algn="l" rtl="0">
                        <a:spcBef>
                          <a:spcPts val="0"/>
                        </a:spcBef>
                        <a:spcAft>
                          <a:spcPts val="0"/>
                        </a:spcAft>
                        <a:buNone/>
                      </a:pPr>
                      <a:r>
                        <a:rPr lang="es-ES" sz="1800" dirty="0"/>
                        <a:t>Campaña de lanzamiento lista</a:t>
                      </a:r>
                      <a:endParaRPr dirty="0"/>
                    </a:p>
                    <a:p>
                      <a:pPr marL="0" marR="0" lvl="0" indent="0" algn="l" rtl="0">
                        <a:spcBef>
                          <a:spcPts val="0"/>
                        </a:spcBef>
                        <a:spcAft>
                          <a:spcPts val="0"/>
                        </a:spcAft>
                        <a:buNone/>
                      </a:pPr>
                      <a:r>
                        <a:rPr lang="en-US" sz="1800" dirty="0" err="1"/>
                        <a:t>Mensajería</a:t>
                      </a:r>
                      <a:r>
                        <a:rPr lang="en-US" sz="1800" dirty="0"/>
                        <a:t> </a:t>
                      </a:r>
                      <a:r>
                        <a:rPr lang="en-US" sz="1800" dirty="0" err="1"/>
                        <a:t>acordada</a:t>
                      </a:r>
                      <a:endParaRPr sz="1800" dirty="0"/>
                    </a:p>
                  </a:txBody>
                  <a:tcPr marL="91450" marR="91450" marT="45725" marB="45725"/>
                </a:tc>
                <a:tc>
                  <a:txBody>
                    <a:bodyPr/>
                    <a:lstStyle/>
                    <a:p>
                      <a:pPr marL="0" marR="0" lvl="0" indent="0" algn="l" rtl="0">
                        <a:spcBef>
                          <a:spcPts val="0"/>
                        </a:spcBef>
                        <a:spcAft>
                          <a:spcPts val="0"/>
                        </a:spcAft>
                        <a:buNone/>
                      </a:pPr>
                      <a:r>
                        <a:rPr lang="en-US" sz="1800" dirty="0"/>
                        <a:t>Plan de </a:t>
                      </a:r>
                      <a:r>
                        <a:rPr lang="en-US" sz="1800" dirty="0" err="1"/>
                        <a:t>lanzamiento</a:t>
                      </a:r>
                      <a:endParaRPr dirty="0"/>
                    </a:p>
                    <a:p>
                      <a:pPr marL="0" marR="0" lvl="0" indent="0" algn="l" rtl="0">
                        <a:spcBef>
                          <a:spcPts val="0"/>
                        </a:spcBef>
                        <a:spcAft>
                          <a:spcPts val="0"/>
                        </a:spcAft>
                        <a:buNone/>
                      </a:pPr>
                      <a:r>
                        <a:rPr lang="en-US" sz="1800" dirty="0" err="1"/>
                        <a:t>Planificar</a:t>
                      </a:r>
                      <a:r>
                        <a:rPr lang="en-US" sz="1800" dirty="0"/>
                        <a:t> </a:t>
                      </a:r>
                      <a:r>
                        <a:rPr lang="en-US" sz="1800" dirty="0" err="1"/>
                        <a:t>el</a:t>
                      </a:r>
                      <a:r>
                        <a:rPr lang="en-US" sz="1800" dirty="0"/>
                        <a:t>  </a:t>
                      </a:r>
                      <a:r>
                        <a:rPr lang="en-US" sz="1800" dirty="0" err="1"/>
                        <a:t>mensaje</a:t>
                      </a:r>
                      <a:r>
                        <a:rPr lang="en-US" sz="1800" dirty="0"/>
                        <a:t> de la campana</a:t>
                      </a:r>
                      <a:endParaRPr sz="1800" dirty="0"/>
                    </a:p>
                  </a:txBody>
                  <a:tcPr marL="91450" marR="91450" marT="45725" marB="45725"/>
                </a:tc>
                <a:tc>
                  <a:txBody>
                    <a:bodyPr/>
                    <a:lstStyle/>
                    <a:p>
                      <a:pPr marL="0" marR="0" lvl="0" indent="0" algn="l" rtl="0">
                        <a:spcBef>
                          <a:spcPts val="0"/>
                        </a:spcBef>
                        <a:spcAft>
                          <a:spcPts val="0"/>
                        </a:spcAft>
                        <a:buNone/>
                      </a:pPr>
                      <a:r>
                        <a:rPr lang="en-US" sz="1800"/>
                        <a:t>Por confirmar</a:t>
                      </a:r>
                      <a:endParaRPr sz="1800"/>
                    </a:p>
                  </a:txBody>
                  <a:tcPr marL="91450" marR="91450" marT="45725" marB="45725"/>
                </a:tc>
                <a:extLst>
                  <a:ext uri="{0D108BD9-81ED-4DB2-BD59-A6C34878D82A}">
                    <a16:rowId xmlns:a16="http://schemas.microsoft.com/office/drawing/2014/main" val="10001"/>
                  </a:ext>
                </a:extLst>
              </a:tr>
              <a:tr h="89162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2"/>
                  </a:ext>
                </a:extLst>
              </a:tr>
              <a:tr h="89162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r h="89162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1484</Words>
  <Application>Microsoft Office PowerPoint</Application>
  <PresentationFormat>Personalizado</PresentationFormat>
  <Paragraphs>181</Paragraphs>
  <Slides>21</Slides>
  <Notes>21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Helvetica Neue</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Monia Coppola</dc:creator>
  <cp:lastModifiedBy>Bárbara Brenda Starck Carlós</cp:lastModifiedBy>
  <cp:revision>15</cp:revision>
  <dcterms:created xsi:type="dcterms:W3CDTF">2022-01-04T10:29:56Z</dcterms:created>
  <dcterms:modified xsi:type="dcterms:W3CDTF">2023-03-07T12:17:03Z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2022-01-04T00:00:00Z</vt:filetime>
  </property>
  <property fmtid="{D5CDD505-2E9C-101B-9397-08002B2CF9AE}" pid="3" name="Creator">
    <vt:lpwstr>Canva</vt:lpwstr>
  </property>
  <property fmtid="{D5CDD505-2E9C-101B-9397-08002B2CF9AE}" pid="4" name="LastSaved">
    <vt:filetime>2022-01-04T00:00:00Z</vt:filetime>
  </property>
</Properties>
</file>