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18288000" cy="102870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T7ngoDzTQNgW4SUjAQ+6SPqvk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06" autoAdjust="0"/>
  </p:normalViewPr>
  <p:slideViewPr>
    <p:cSldViewPr snapToGrid="0">
      <p:cViewPr varScale="1">
        <p:scale>
          <a:sx n="73" d="100"/>
          <a:sy n="73" d="100"/>
        </p:scale>
        <p:origin x="594" y="6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p:nvPr/>
        </p:nvSpPr>
        <p:spPr>
          <a:xfrm>
            <a:off x="0" y="1"/>
            <a:ext cx="9144635" cy="1812688"/>
          </a:xfrm>
          <a:custGeom>
            <a:avLst/>
            <a:gdLst/>
            <a:ahLst/>
            <a:cxnLst/>
            <a:rect l="l" t="t" r="r" b="b"/>
            <a:pathLst>
              <a:path w="9144635" h="3305175" extrusionOk="0">
                <a:moveTo>
                  <a:pt x="0" y="3304911"/>
                </a:moveTo>
                <a:lnTo>
                  <a:pt x="0" y="0"/>
                </a:lnTo>
                <a:lnTo>
                  <a:pt x="7135660" y="0"/>
                </a:lnTo>
                <a:lnTo>
                  <a:pt x="9144210" y="595197"/>
                </a:lnTo>
                <a:lnTo>
                  <a:pt x="0" y="3304911"/>
                </a:lnTo>
                <a:close/>
              </a:path>
            </a:pathLst>
          </a:custGeom>
          <a:solidFill>
            <a:srgbClr val="93268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8"/>
          <p:cNvSpPr/>
          <p:nvPr/>
        </p:nvSpPr>
        <p:spPr>
          <a:xfrm>
            <a:off x="9144210"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18"/>
          <p:cNvSpPr/>
          <p:nvPr/>
        </p:nvSpPr>
        <p:spPr>
          <a:xfrm>
            <a:off x="7135659"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8"/>
          <p:cNvSpPr/>
          <p:nvPr/>
        </p:nvSpPr>
        <p:spPr>
          <a:xfrm>
            <a:off x="1028700" y="1028712"/>
            <a:ext cx="16230600" cy="8229600"/>
          </a:xfrm>
          <a:custGeom>
            <a:avLst/>
            <a:gdLst/>
            <a:ahLst/>
            <a:cxnLst/>
            <a:rect l="l" t="t" r="r" b="b"/>
            <a:pathLst>
              <a:path w="16230600" h="8229600" extrusionOk="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 name="Google Shape;14;p18"/>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15" name="Google Shape;15;p18"/>
          <p:cNvSpPr txBox="1"/>
          <p:nvPr/>
        </p:nvSpPr>
        <p:spPr>
          <a:xfrm>
            <a:off x="4648200" y="9412402"/>
            <a:ext cx="12611100" cy="477054"/>
          </a:xfrm>
          <a:prstGeom prst="rect">
            <a:avLst/>
          </a:prstGeom>
          <a:noFill/>
          <a:ln>
            <a:noFill/>
          </a:ln>
        </p:spPr>
        <p:txBody>
          <a:bodyPr spcFirstLastPara="1" wrap="square" lIns="91425" tIns="45700" rIns="91425" bIns="45700" anchor="t" anchorCtr="0">
            <a:spAutoFit/>
          </a:bodyPr>
          <a:lstStyle/>
          <a:p>
            <a:pPr marL="12700" marR="0" lvl="0" indent="0" algn="just" rtl="0">
              <a:lnSpc>
                <a:spcPct val="106785"/>
              </a:lnSpc>
              <a:spcBef>
                <a:spcPts val="0"/>
              </a:spcBef>
              <a:spcAft>
                <a:spcPts val="0"/>
              </a:spcAft>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6" name="Google Shape;16;p18"/>
          <p:cNvSpPr/>
          <p:nvPr/>
        </p:nvSpPr>
        <p:spPr>
          <a:xfrm>
            <a:off x="9137374"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18"/>
          <p:cNvSpPr/>
          <p:nvPr/>
        </p:nvSpPr>
        <p:spPr>
          <a:xfrm>
            <a:off x="7128823"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18"/>
          <p:cNvPicPr preferRelativeResize="0"/>
          <p:nvPr/>
        </p:nvPicPr>
        <p:blipFill rotWithShape="1">
          <a:blip r:embed="rId5">
            <a:alphaModFix/>
          </a:blip>
          <a:srcRect/>
          <a:stretch/>
        </p:blipFill>
        <p:spPr>
          <a:xfrm>
            <a:off x="14325600" y="1465438"/>
            <a:ext cx="2749826" cy="694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mooncamp.com/blog/okr-mb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a:stretch/>
        </p:blipFill>
        <p:spPr>
          <a:xfrm>
            <a:off x="5276850" y="3569329"/>
            <a:ext cx="7734299" cy="1943099"/>
          </a:xfrm>
          <a:prstGeom prst="rect">
            <a:avLst/>
          </a:prstGeom>
          <a:noFill/>
          <a:ln>
            <a:noFill/>
          </a:ln>
        </p:spPr>
      </p:pic>
      <p:pic>
        <p:nvPicPr>
          <p:cNvPr id="26" name="Google Shape;26;p1"/>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27" name="Google Shape;27;p1"/>
          <p:cNvSpPr txBox="1"/>
          <p:nvPr/>
        </p:nvSpPr>
        <p:spPr>
          <a:xfrm>
            <a:off x="8344700" y="6045524"/>
            <a:ext cx="1978500" cy="3201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000" dirty="0">
                <a:solidFill>
                  <a:schemeClr val="dk1"/>
                </a:solidFill>
                <a:latin typeface="Helvetica Neue"/>
                <a:ea typeface="Helvetica Neue"/>
                <a:cs typeface="Helvetica Neue"/>
                <a:sym typeface="Helvetica Neue"/>
              </a:rPr>
              <a:t>dewproject.eu</a:t>
            </a:r>
            <a:endParaRPr sz="2000" dirty="0">
              <a:solidFill>
                <a:schemeClr val="dk1"/>
              </a:solidFill>
              <a:latin typeface="Helvetica Neue"/>
              <a:ea typeface="Helvetica Neue"/>
              <a:cs typeface="Helvetica Neue"/>
              <a:sym typeface="Helvetica Neue"/>
            </a:endParaRPr>
          </a:p>
        </p:txBody>
      </p:sp>
      <p:sp>
        <p:nvSpPr>
          <p:cNvPr id="28" name="Google Shape;28;p1"/>
          <p:cNvSpPr txBox="1"/>
          <p:nvPr/>
        </p:nvSpPr>
        <p:spPr>
          <a:xfrm>
            <a:off x="3238499" y="6667500"/>
            <a:ext cx="11811000" cy="283923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400" b="1" dirty="0" err="1">
                <a:solidFill>
                  <a:srgbClr val="660066"/>
                </a:solidFill>
                <a:latin typeface="Calibri"/>
                <a:ea typeface="Calibri"/>
                <a:cs typeface="Calibri"/>
                <a:sym typeface="Calibri"/>
              </a:rPr>
              <a:t>Gestión</a:t>
            </a:r>
            <a:r>
              <a:rPr lang="en-US" sz="4400" b="1">
                <a:solidFill>
                  <a:srgbClr val="660066"/>
                </a:solidFill>
                <a:latin typeface="Calibri"/>
                <a:ea typeface="Calibri"/>
                <a:cs typeface="Calibri"/>
                <a:sym typeface="Calibri"/>
              </a:rPr>
              <a:t> de Equipo Digital</a:t>
            </a:r>
            <a:endParaRPr sz="4400" b="1">
              <a:solidFill>
                <a:srgbClr val="660066"/>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en-US" sz="4400">
                <a:solidFill>
                  <a:schemeClr val="dk1"/>
                </a:solidFill>
                <a:latin typeface="Calibri"/>
                <a:ea typeface="Calibri"/>
                <a:cs typeface="Calibri"/>
                <a:sym typeface="Calibri"/>
              </a:rPr>
              <a:t>Socio: IDP sas</a:t>
            </a:r>
            <a:endParaRPr sz="440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sz="4400" b="1">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p:nvPr/>
        </p:nvSpPr>
        <p:spPr>
          <a:xfrm>
            <a:off x="10702305" y="3828705"/>
            <a:ext cx="6248400" cy="18158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a:solidFill>
                  <a:srgbClr val="9900CC"/>
                </a:solidFill>
                <a:latin typeface="Calibri"/>
                <a:ea typeface="Calibri"/>
                <a:cs typeface="Calibri"/>
                <a:sym typeface="Calibri"/>
              </a:rPr>
              <a:t>Manos a la </a:t>
            </a:r>
            <a:r>
              <a:rPr lang="en-US" sz="2400" b="1" dirty="0" err="1">
                <a:solidFill>
                  <a:srgbClr val="9900CC"/>
                </a:solidFill>
                <a:latin typeface="Calibri"/>
                <a:ea typeface="Calibri"/>
                <a:cs typeface="Calibri"/>
                <a:sym typeface="Calibri"/>
              </a:rPr>
              <a:t>obra</a:t>
            </a:r>
            <a:r>
              <a:rPr lang="en-US" sz="2400" b="1" dirty="0">
                <a:solidFill>
                  <a:srgbClr val="9900CC"/>
                </a:solidFill>
                <a:latin typeface="Calibri"/>
                <a:ea typeface="Calibri"/>
                <a:cs typeface="Calibri"/>
                <a:sym typeface="Calibri"/>
              </a:rPr>
              <a:t>!</a:t>
            </a:r>
            <a:endParaRPr dirty="0"/>
          </a:p>
          <a:p>
            <a:r>
              <a:rPr lang="en-GB" sz="2200" b="1" dirty="0" err="1">
                <a:effectLst/>
                <a:latin typeface="Calibri" panose="020F0502020204030204" pitchFamily="34" charset="0"/>
                <a:ea typeface="Calibri" panose="020F0502020204030204" pitchFamily="34" charset="0"/>
                <a:cs typeface="Arial MT"/>
              </a:rPr>
              <a:t>Controla</a:t>
            </a:r>
            <a:r>
              <a:rPr lang="en-GB" sz="2200" b="1" dirty="0">
                <a:effectLst/>
                <a:latin typeface="Calibri" panose="020F0502020204030204" pitchFamily="34" charset="0"/>
                <a:ea typeface="Calibri" panose="020F0502020204030204" pitchFamily="34" charset="0"/>
                <a:cs typeface="Arial MT"/>
              </a:rPr>
              <a:t> </a:t>
            </a:r>
            <a:r>
              <a:rPr lang="en-GB" sz="2200" b="1" dirty="0" err="1">
                <a:effectLst/>
                <a:latin typeface="Calibri" panose="020F0502020204030204" pitchFamily="34" charset="0"/>
                <a:ea typeface="Calibri" panose="020F0502020204030204" pitchFamily="34" charset="0"/>
                <a:cs typeface="Arial MT"/>
              </a:rPr>
              <a:t>regularmente</a:t>
            </a:r>
            <a:r>
              <a:rPr lang="en-GB" sz="2200" b="1" dirty="0">
                <a:effectLst/>
                <a:latin typeface="Calibri" panose="020F0502020204030204" pitchFamily="34" charset="0"/>
                <a:ea typeface="Calibri" panose="020F0502020204030204" pitchFamily="34" charset="0"/>
                <a:cs typeface="Arial MT"/>
              </a:rPr>
              <a:t> la </a:t>
            </a:r>
            <a:r>
              <a:rPr lang="en-GB" sz="2200" b="1" dirty="0" err="1">
                <a:effectLst/>
                <a:latin typeface="Calibri" panose="020F0502020204030204" pitchFamily="34" charset="0"/>
                <a:ea typeface="Calibri" panose="020F0502020204030204" pitchFamily="34" charset="0"/>
                <a:cs typeface="Arial MT"/>
              </a:rPr>
              <a:t>carga</a:t>
            </a:r>
            <a:r>
              <a:rPr lang="en-GB" sz="2200" b="1" dirty="0">
                <a:effectLst/>
                <a:latin typeface="Calibri" panose="020F0502020204030204" pitchFamily="34" charset="0"/>
                <a:ea typeface="Calibri" panose="020F0502020204030204" pitchFamily="34" charset="0"/>
                <a:cs typeface="Arial MT"/>
              </a:rPr>
              <a:t> de </a:t>
            </a:r>
            <a:r>
              <a:rPr lang="en-GB" sz="2200" b="1" dirty="0" err="1">
                <a:effectLst/>
                <a:latin typeface="Calibri" panose="020F0502020204030204" pitchFamily="34" charset="0"/>
                <a:ea typeface="Calibri" panose="020F0502020204030204" pitchFamily="34" charset="0"/>
                <a:cs typeface="Arial MT"/>
              </a:rPr>
              <a:t>trabajo</a:t>
            </a:r>
            <a:r>
              <a:rPr lang="en-GB" sz="2200" b="1" dirty="0">
                <a:effectLst/>
                <a:latin typeface="Calibri" panose="020F0502020204030204" pitchFamily="34" charset="0"/>
                <a:ea typeface="Calibri" panose="020F0502020204030204" pitchFamily="34" charset="0"/>
                <a:cs typeface="Arial MT"/>
              </a:rPr>
              <a:t> de </a:t>
            </a:r>
            <a:r>
              <a:rPr lang="en-GB" sz="2200" b="1" dirty="0" err="1">
                <a:effectLst/>
                <a:latin typeface="Calibri" panose="020F0502020204030204" pitchFamily="34" charset="0"/>
                <a:ea typeface="Calibri" panose="020F0502020204030204" pitchFamily="34" charset="0"/>
                <a:cs typeface="Arial MT"/>
              </a:rPr>
              <a:t>tus</a:t>
            </a:r>
            <a:r>
              <a:rPr lang="en-GB" sz="2200" b="1" dirty="0">
                <a:effectLst/>
                <a:latin typeface="Calibri" panose="020F0502020204030204" pitchFamily="34" charset="0"/>
                <a:ea typeface="Calibri" panose="020F0502020204030204" pitchFamily="34" charset="0"/>
                <a:cs typeface="Arial MT"/>
              </a:rPr>
              <a:t> </a:t>
            </a:r>
            <a:r>
              <a:rPr lang="en-GB" sz="2200" b="1" dirty="0" err="1">
                <a:effectLst/>
                <a:latin typeface="Calibri" panose="020F0502020204030204" pitchFamily="34" charset="0"/>
                <a:ea typeface="Calibri" panose="020F0502020204030204" pitchFamily="34" charset="0"/>
                <a:cs typeface="Arial MT"/>
              </a:rPr>
              <a:t>empleados</a:t>
            </a:r>
            <a:r>
              <a:rPr lang="en-GB" sz="2200" b="1" dirty="0">
                <a:effectLst/>
                <a:latin typeface="Calibri" panose="020F0502020204030204" pitchFamily="34" charset="0"/>
                <a:ea typeface="Calibri" panose="020F0502020204030204" pitchFamily="34" charset="0"/>
                <a:cs typeface="Arial MT"/>
              </a:rPr>
              <a:t>.</a:t>
            </a:r>
            <a:endParaRPr lang="es-ES" sz="2200" b="1" dirty="0">
              <a:effectLst/>
              <a:latin typeface="Arial MT"/>
              <a:ea typeface="Arial MT"/>
              <a:cs typeface="Arial MT"/>
            </a:endParaRPr>
          </a:p>
          <a:p>
            <a:pPr algn="just"/>
            <a:r>
              <a:rPr lang="en-GB" sz="2200" b="1" dirty="0">
                <a:effectLst/>
                <a:latin typeface="Calibri" panose="020F0502020204030204" pitchFamily="34" charset="0"/>
                <a:ea typeface="Calibri" panose="020F0502020204030204" pitchFamily="34" charset="0"/>
                <a:cs typeface="Arial MT"/>
              </a:rPr>
              <a:t>Si </a:t>
            </a:r>
            <a:r>
              <a:rPr lang="en-GB" sz="2200" b="1" dirty="0" err="1">
                <a:effectLst/>
                <a:latin typeface="Calibri" panose="020F0502020204030204" pitchFamily="34" charset="0"/>
                <a:ea typeface="Calibri" panose="020F0502020204030204" pitchFamily="34" charset="0"/>
                <a:cs typeface="Arial MT"/>
              </a:rPr>
              <a:t>te</a:t>
            </a:r>
            <a:r>
              <a:rPr lang="en-GB" sz="2200" b="1" dirty="0">
                <a:effectLst/>
                <a:latin typeface="Calibri" panose="020F0502020204030204" pitchFamily="34" charset="0"/>
                <a:ea typeface="Calibri" panose="020F0502020204030204" pitchFamily="34" charset="0"/>
                <a:cs typeface="Arial MT"/>
              </a:rPr>
              <a:t> das </a:t>
            </a:r>
            <a:r>
              <a:rPr lang="en-GB" sz="2200" b="1" dirty="0" err="1">
                <a:effectLst/>
                <a:latin typeface="Calibri" panose="020F0502020204030204" pitchFamily="34" charset="0"/>
                <a:ea typeface="Calibri" panose="020F0502020204030204" pitchFamily="34" charset="0"/>
                <a:cs typeface="Arial MT"/>
              </a:rPr>
              <a:t>cuenta</a:t>
            </a:r>
            <a:r>
              <a:rPr lang="en-GB" sz="2200" b="1" dirty="0">
                <a:effectLst/>
                <a:latin typeface="Calibri" panose="020F0502020204030204" pitchFamily="34" charset="0"/>
                <a:ea typeface="Calibri" panose="020F0502020204030204" pitchFamily="34" charset="0"/>
                <a:cs typeface="Arial MT"/>
              </a:rPr>
              <a:t> de que </a:t>
            </a:r>
            <a:r>
              <a:rPr lang="en-GB" sz="2200" b="1" dirty="0" err="1">
                <a:effectLst/>
                <a:latin typeface="Calibri" panose="020F0502020204030204" pitchFamily="34" charset="0"/>
                <a:ea typeface="Calibri" panose="020F0502020204030204" pitchFamily="34" charset="0"/>
                <a:cs typeface="Arial MT"/>
              </a:rPr>
              <a:t>constantemente</a:t>
            </a:r>
            <a:r>
              <a:rPr lang="en-GB" sz="2200" b="1" dirty="0">
                <a:effectLst/>
                <a:latin typeface="Calibri" panose="020F0502020204030204" pitchFamily="34" charset="0"/>
                <a:ea typeface="Calibri" panose="020F0502020204030204" pitchFamily="34" charset="0"/>
                <a:cs typeface="Arial MT"/>
              </a:rPr>
              <a:t> </a:t>
            </a:r>
            <a:r>
              <a:rPr lang="en-GB" sz="2200" b="1" dirty="0" err="1">
                <a:effectLst/>
                <a:latin typeface="Calibri" panose="020F0502020204030204" pitchFamily="34" charset="0"/>
                <a:ea typeface="Calibri" panose="020F0502020204030204" pitchFamily="34" charset="0"/>
                <a:cs typeface="Arial MT"/>
              </a:rPr>
              <a:t>tienen</a:t>
            </a:r>
            <a:r>
              <a:rPr lang="en-GB" sz="2200" b="1" dirty="0">
                <a:effectLst/>
                <a:latin typeface="Calibri" panose="020F0502020204030204" pitchFamily="34" charset="0"/>
                <a:ea typeface="Calibri" panose="020F0502020204030204" pitchFamily="34" charset="0"/>
                <a:cs typeface="Arial MT"/>
              </a:rPr>
              <a:t> que </a:t>
            </a:r>
            <a:r>
              <a:rPr lang="en-GB" sz="2200" b="1" dirty="0" err="1">
                <a:effectLst/>
                <a:latin typeface="Calibri" panose="020F0502020204030204" pitchFamily="34" charset="0"/>
                <a:ea typeface="Calibri" panose="020F0502020204030204" pitchFamily="34" charset="0"/>
                <a:cs typeface="Arial MT"/>
              </a:rPr>
              <a:t>hacer</a:t>
            </a:r>
            <a:r>
              <a:rPr lang="en-GB" sz="2200" b="1" dirty="0">
                <a:effectLst/>
                <a:latin typeface="Calibri" panose="020F0502020204030204" pitchFamily="34" charset="0"/>
                <a:ea typeface="Calibri" panose="020F0502020204030204" pitchFamily="34" charset="0"/>
                <a:cs typeface="Arial MT"/>
              </a:rPr>
              <a:t> horas extra, </a:t>
            </a:r>
            <a:r>
              <a:rPr lang="en-GB" sz="2200" b="1" dirty="0" err="1">
                <a:effectLst/>
                <a:latin typeface="Calibri" panose="020F0502020204030204" pitchFamily="34" charset="0"/>
                <a:ea typeface="Calibri" panose="020F0502020204030204" pitchFamily="34" charset="0"/>
                <a:cs typeface="Arial MT"/>
              </a:rPr>
              <a:t>haz</a:t>
            </a:r>
            <a:r>
              <a:rPr lang="en-GB" sz="2200" b="1" dirty="0">
                <a:effectLst/>
                <a:latin typeface="Calibri" panose="020F0502020204030204" pitchFamily="34" charset="0"/>
                <a:ea typeface="Calibri" panose="020F0502020204030204" pitchFamily="34" charset="0"/>
                <a:cs typeface="Arial MT"/>
              </a:rPr>
              <a:t> </a:t>
            </a:r>
            <a:r>
              <a:rPr lang="en-GB" sz="2200" b="1" dirty="0" err="1">
                <a:effectLst/>
                <a:latin typeface="Calibri" panose="020F0502020204030204" pitchFamily="34" charset="0"/>
                <a:ea typeface="Calibri" panose="020F0502020204030204" pitchFamily="34" charset="0"/>
                <a:cs typeface="Arial MT"/>
              </a:rPr>
              <a:t>ajustes</a:t>
            </a:r>
            <a:r>
              <a:rPr lang="en-GB" sz="2200" b="1" dirty="0">
                <a:effectLst/>
                <a:latin typeface="Calibri" panose="020F0502020204030204" pitchFamily="34" charset="0"/>
                <a:ea typeface="Calibri" panose="020F0502020204030204" pitchFamily="34" charset="0"/>
                <a:cs typeface="Arial MT"/>
              </a:rPr>
              <a:t>.</a:t>
            </a:r>
            <a:endParaRPr lang="es-ES" sz="2200" b="1" dirty="0">
              <a:effectLst/>
              <a:latin typeface="Arial MT"/>
              <a:ea typeface="Arial MT"/>
              <a:cs typeface="Arial MT"/>
            </a:endParaRPr>
          </a:p>
        </p:txBody>
      </p:sp>
      <p:sp>
        <p:nvSpPr>
          <p:cNvPr id="178" name="Google Shape;178;p11"/>
          <p:cNvSpPr txBox="1"/>
          <p:nvPr/>
        </p:nvSpPr>
        <p:spPr>
          <a:xfrm>
            <a:off x="1349829" y="1439897"/>
            <a:ext cx="127917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2. </a:t>
            </a:r>
            <a:r>
              <a:rPr lang="en-US" sz="4000" b="1" dirty="0" err="1">
                <a:solidFill>
                  <a:srgbClr val="660066"/>
                </a:solidFill>
                <a:latin typeface="Calibri"/>
                <a:ea typeface="Calibri"/>
                <a:cs typeface="Calibri"/>
                <a:sym typeface="Calibri"/>
              </a:rPr>
              <a:t>Gestión</a:t>
            </a:r>
            <a:r>
              <a:rPr lang="en-US" sz="4000" b="1" dirty="0">
                <a:solidFill>
                  <a:srgbClr val="660066"/>
                </a:solidFill>
                <a:latin typeface="Calibri"/>
                <a:ea typeface="Calibri"/>
                <a:cs typeface="Calibri"/>
                <a:sym typeface="Calibri"/>
              </a:rPr>
              <a:t> de </a:t>
            </a:r>
            <a:r>
              <a:rPr lang="en-US" sz="4000" b="1" dirty="0" err="1">
                <a:solidFill>
                  <a:srgbClr val="660066"/>
                </a:solidFill>
                <a:latin typeface="Calibri"/>
                <a:ea typeface="Calibri"/>
                <a:cs typeface="Calibri"/>
                <a:sym typeface="Calibri"/>
              </a:rPr>
              <a:t>equipos</a:t>
            </a:r>
            <a:r>
              <a:rPr lang="en-US" sz="4000" b="1" dirty="0">
                <a:solidFill>
                  <a:srgbClr val="660066"/>
                </a:solidFill>
                <a:latin typeface="Calibri"/>
                <a:ea typeface="Calibri"/>
                <a:cs typeface="Calibri"/>
                <a:sym typeface="Calibri"/>
              </a:rPr>
              <a:t> – </a:t>
            </a:r>
            <a:r>
              <a:rPr lang="en-US" sz="4000" b="1" dirty="0" err="1">
                <a:solidFill>
                  <a:srgbClr val="660066"/>
                </a:solidFill>
                <a:latin typeface="Calibri"/>
                <a:ea typeface="Calibri"/>
                <a:cs typeface="Calibri"/>
                <a:sym typeface="Calibri"/>
              </a:rPr>
              <a:t>Conciliación</a:t>
            </a:r>
            <a:r>
              <a:rPr lang="en-US" sz="4000" b="1" dirty="0">
                <a:solidFill>
                  <a:srgbClr val="660066"/>
                </a:solidFill>
                <a:latin typeface="Calibri"/>
                <a:ea typeface="Calibri"/>
                <a:cs typeface="Calibri"/>
                <a:sym typeface="Calibri"/>
              </a:rPr>
              <a:t> de la </a:t>
            </a:r>
            <a:r>
              <a:rPr lang="en-US" sz="4000" b="1" dirty="0" err="1">
                <a:solidFill>
                  <a:srgbClr val="660066"/>
                </a:solidFill>
                <a:latin typeface="Calibri"/>
                <a:ea typeface="Calibri"/>
                <a:cs typeface="Calibri"/>
                <a:sym typeface="Calibri"/>
              </a:rPr>
              <a:t>vida</a:t>
            </a:r>
            <a:r>
              <a:rPr lang="en-US" sz="4000" b="1" dirty="0">
                <a:solidFill>
                  <a:srgbClr val="660066"/>
                </a:solidFill>
                <a:latin typeface="Calibri"/>
                <a:ea typeface="Calibri"/>
                <a:cs typeface="Calibri"/>
                <a:sym typeface="Calibri"/>
              </a:rPr>
              <a:t> </a:t>
            </a:r>
            <a:r>
              <a:rPr lang="en-US" sz="4000" b="1" dirty="0" err="1">
                <a:solidFill>
                  <a:srgbClr val="660066"/>
                </a:solidFill>
                <a:latin typeface="Calibri"/>
                <a:ea typeface="Calibri"/>
                <a:cs typeface="Calibri"/>
                <a:sym typeface="Calibri"/>
              </a:rPr>
              <a:t>laboral</a:t>
            </a:r>
            <a:r>
              <a:rPr lang="en-US" sz="4000" b="1" dirty="0">
                <a:solidFill>
                  <a:srgbClr val="660066"/>
                </a:solidFill>
                <a:latin typeface="Calibri"/>
                <a:ea typeface="Calibri"/>
                <a:cs typeface="Calibri"/>
                <a:sym typeface="Calibri"/>
              </a:rPr>
              <a:t> y familiar en </a:t>
            </a:r>
            <a:r>
              <a:rPr lang="en-US" sz="4000" b="1" dirty="0" err="1">
                <a:solidFill>
                  <a:srgbClr val="660066"/>
                </a:solidFill>
                <a:latin typeface="Calibri"/>
                <a:ea typeface="Calibri"/>
                <a:cs typeface="Calibri"/>
                <a:sym typeface="Calibri"/>
              </a:rPr>
              <a:t>equipo</a:t>
            </a:r>
            <a:r>
              <a:rPr lang="en-US" sz="4000" b="1" dirty="0">
                <a:solidFill>
                  <a:srgbClr val="660066"/>
                </a:solidFill>
                <a:latin typeface="Calibri"/>
                <a:ea typeface="Calibri"/>
                <a:cs typeface="Calibri"/>
                <a:sym typeface="Calibri"/>
              </a:rPr>
              <a:t> digital</a:t>
            </a:r>
            <a:endParaRPr sz="4000" b="1" dirty="0">
              <a:solidFill>
                <a:srgbClr val="660066"/>
              </a:solidFill>
              <a:latin typeface="Calibri"/>
              <a:ea typeface="Calibri"/>
              <a:cs typeface="Calibri"/>
              <a:sym typeface="Calibri"/>
            </a:endParaRPr>
          </a:p>
        </p:txBody>
      </p:sp>
      <p:sp>
        <p:nvSpPr>
          <p:cNvPr id="179" name="Google Shape;179;p11"/>
          <p:cNvSpPr txBox="1"/>
          <p:nvPr/>
        </p:nvSpPr>
        <p:spPr>
          <a:xfrm>
            <a:off x="1024905" y="2631709"/>
            <a:ext cx="15925800" cy="830956"/>
          </a:xfrm>
          <a:prstGeom prst="rect">
            <a:avLst/>
          </a:prstGeom>
          <a:noFill/>
          <a:ln>
            <a:noFill/>
          </a:ln>
        </p:spPr>
        <p:txBody>
          <a:bodyPr spcFirstLastPara="1" wrap="square" lIns="91425" tIns="45700" rIns="91425" bIns="45700" anchor="t" anchorCtr="0">
            <a:spAutoFit/>
          </a:bodyPr>
          <a:lstStyle/>
          <a:p>
            <a:pPr algn="just"/>
            <a:r>
              <a:rPr lang="en-GB" sz="2400" dirty="0">
                <a:effectLst/>
                <a:latin typeface="Calibri" panose="020F0502020204030204" pitchFamily="34" charset="0"/>
                <a:ea typeface="Calibri" panose="020F0502020204030204" pitchFamily="34" charset="0"/>
                <a:cs typeface="Arial MT"/>
              </a:rPr>
              <a:t>La mayor </a:t>
            </a:r>
            <a:r>
              <a:rPr lang="en-GB" sz="2400" dirty="0" err="1">
                <a:effectLst/>
                <a:latin typeface="Calibri" panose="020F0502020204030204" pitchFamily="34" charset="0"/>
                <a:ea typeface="Calibri" panose="020F0502020204030204" pitchFamily="34" charset="0"/>
                <a:cs typeface="Arial MT"/>
              </a:rPr>
              <a:t>flexibilidad</a:t>
            </a:r>
            <a:r>
              <a:rPr lang="en-GB" sz="2400" dirty="0">
                <a:effectLst/>
                <a:latin typeface="Calibri" panose="020F0502020204030204" pitchFamily="34" charset="0"/>
                <a:ea typeface="Calibri" panose="020F0502020204030204" pitchFamily="34" charset="0"/>
                <a:cs typeface="Arial MT"/>
              </a:rPr>
              <a:t> del </a:t>
            </a:r>
            <a:r>
              <a:rPr lang="en-GB" sz="2400" dirty="0" err="1">
                <a:effectLst/>
                <a:latin typeface="Calibri" panose="020F0502020204030204" pitchFamily="34" charset="0"/>
                <a:ea typeface="Calibri" panose="020F0502020204030204" pitchFamily="34" charset="0"/>
                <a:cs typeface="Arial MT"/>
              </a:rPr>
              <a:t>horario</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laboral</a:t>
            </a:r>
            <a:r>
              <a:rPr lang="en-GB" sz="2400" dirty="0">
                <a:effectLst/>
                <a:latin typeface="Calibri" panose="020F0502020204030204" pitchFamily="34" charset="0"/>
                <a:ea typeface="Calibri" panose="020F0502020204030204" pitchFamily="34" charset="0"/>
                <a:cs typeface="Arial MT"/>
              </a:rPr>
              <a:t> y </a:t>
            </a:r>
            <a:r>
              <a:rPr lang="en-GB" sz="2400" dirty="0" err="1">
                <a:effectLst/>
                <a:latin typeface="Calibri" panose="020F0502020204030204" pitchFamily="34" charset="0"/>
                <a:ea typeface="Calibri" panose="020F0502020204030204" pitchFamily="34" charset="0"/>
                <a:cs typeface="Arial MT"/>
              </a:rPr>
              <a:t>el</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uso</a:t>
            </a:r>
            <a:r>
              <a:rPr lang="en-GB" sz="2400" dirty="0">
                <a:effectLst/>
                <a:latin typeface="Calibri" panose="020F0502020204030204" pitchFamily="34" charset="0"/>
                <a:ea typeface="Calibri" panose="020F0502020204030204" pitchFamily="34" charset="0"/>
                <a:cs typeface="Arial MT"/>
              </a:rPr>
              <a:t> de las </a:t>
            </a:r>
            <a:r>
              <a:rPr lang="en-GB" sz="2400" dirty="0" err="1">
                <a:effectLst/>
                <a:latin typeface="Calibri" panose="020F0502020204030204" pitchFamily="34" charset="0"/>
                <a:ea typeface="Calibri" panose="020F0502020204030204" pitchFamily="34" charset="0"/>
                <a:cs typeface="Arial MT"/>
              </a:rPr>
              <a:t>tecnologías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facilitan</a:t>
            </a:r>
            <a:r>
              <a:rPr lang="en-GB" sz="2400" dirty="0">
                <a:effectLst/>
                <a:latin typeface="Calibri" panose="020F0502020204030204" pitchFamily="34" charset="0"/>
                <a:ea typeface="Calibri" panose="020F0502020204030204" pitchFamily="34" charset="0"/>
                <a:cs typeface="Arial MT"/>
              </a:rPr>
              <a:t> la </a:t>
            </a:r>
            <a:r>
              <a:rPr lang="en-GB" sz="2400" dirty="0" err="1">
                <a:effectLst/>
                <a:latin typeface="Calibri" panose="020F0502020204030204" pitchFamily="34" charset="0"/>
                <a:ea typeface="Calibri" panose="020F0502020204030204" pitchFamily="34" charset="0"/>
                <a:cs typeface="Arial MT"/>
              </a:rPr>
              <a:t>difuminación</a:t>
            </a:r>
            <a:r>
              <a:rPr lang="en-GB" sz="2400" dirty="0">
                <a:effectLst/>
                <a:latin typeface="Calibri" panose="020F0502020204030204" pitchFamily="34" charset="0"/>
                <a:ea typeface="Calibri" panose="020F0502020204030204" pitchFamily="34" charset="0"/>
                <a:cs typeface="Arial MT"/>
              </a:rPr>
              <a:t> de la </a:t>
            </a:r>
            <a:r>
              <a:rPr lang="en-GB" sz="2400" dirty="0" err="1">
                <a:effectLst/>
                <a:latin typeface="Calibri" panose="020F0502020204030204" pitchFamily="34" charset="0"/>
                <a:ea typeface="Calibri" panose="020F0502020204030204" pitchFamily="34" charset="0"/>
                <a:cs typeface="Arial MT"/>
              </a:rPr>
              <a:t>línea</a:t>
            </a:r>
            <a:r>
              <a:rPr lang="en-GB" sz="2400" dirty="0">
                <a:effectLst/>
                <a:latin typeface="Calibri" panose="020F0502020204030204" pitchFamily="34" charset="0"/>
                <a:ea typeface="Calibri" panose="020F0502020204030204" pitchFamily="34" charset="0"/>
                <a:cs typeface="Arial MT"/>
              </a:rPr>
              <a:t> que </a:t>
            </a:r>
            <a:r>
              <a:rPr lang="en-GB" sz="2400" dirty="0" err="1">
                <a:effectLst/>
                <a:latin typeface="Calibri" panose="020F0502020204030204" pitchFamily="34" charset="0"/>
                <a:ea typeface="Calibri" panose="020F0502020204030204" pitchFamily="34" charset="0"/>
                <a:cs typeface="Arial MT"/>
              </a:rPr>
              <a:t>separa</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el</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trabajo</a:t>
            </a:r>
            <a:r>
              <a:rPr lang="en-GB" sz="2400" dirty="0">
                <a:effectLst/>
                <a:latin typeface="Calibri" panose="020F0502020204030204" pitchFamily="34" charset="0"/>
                <a:ea typeface="Calibri" panose="020F0502020204030204" pitchFamily="34" charset="0"/>
                <a:cs typeface="Arial MT"/>
              </a:rPr>
              <a:t> de la </a:t>
            </a:r>
            <a:r>
              <a:rPr lang="en-GB" sz="2400" dirty="0" err="1">
                <a:effectLst/>
                <a:latin typeface="Calibri" panose="020F0502020204030204" pitchFamily="34" charset="0"/>
                <a:ea typeface="Calibri" panose="020F0502020204030204" pitchFamily="34" charset="0"/>
                <a:cs typeface="Arial MT"/>
              </a:rPr>
              <a:t>vida</a:t>
            </a:r>
            <a:r>
              <a:rPr lang="en-GB" sz="2400" dirty="0">
                <a:effectLst/>
                <a:latin typeface="Calibri" panose="020F0502020204030204" pitchFamily="34" charset="0"/>
                <a:ea typeface="Calibri" panose="020F0502020204030204" pitchFamily="34" charset="0"/>
                <a:cs typeface="Arial MT"/>
              </a:rPr>
              <a:t> personal.</a:t>
            </a:r>
            <a:endParaRPr lang="es-ES" sz="2400" dirty="0">
              <a:effectLst/>
              <a:latin typeface="Arial MT"/>
              <a:ea typeface="Arial MT"/>
              <a:cs typeface="Arial MT"/>
            </a:endParaRPr>
          </a:p>
        </p:txBody>
      </p:sp>
      <p:sp>
        <p:nvSpPr>
          <p:cNvPr id="180" name="Google Shape;180;p11"/>
          <p:cNvSpPr/>
          <p:nvPr/>
        </p:nvSpPr>
        <p:spPr>
          <a:xfrm>
            <a:off x="10702305" y="6561818"/>
            <a:ext cx="6027410" cy="23082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9900CC"/>
              </a:buClr>
              <a:buSzPts val="2400"/>
              <a:buFont typeface="Noto Sans Symbols"/>
              <a:buChar char="✔"/>
            </a:pPr>
            <a:r>
              <a:rPr lang="en-US" sz="2400" dirty="0" err="1">
                <a:solidFill>
                  <a:srgbClr val="000000"/>
                </a:solidFill>
                <a:latin typeface="Calibri"/>
                <a:ea typeface="Calibri"/>
                <a:cs typeface="Calibri"/>
                <a:sym typeface="Calibri"/>
              </a:rPr>
              <a:t>Evitar</a:t>
            </a:r>
            <a:r>
              <a:rPr lang="en-US" sz="2400" dirty="0">
                <a:solidFill>
                  <a:srgbClr val="000000"/>
                </a:solidFill>
                <a:latin typeface="Calibri"/>
                <a:ea typeface="Calibri"/>
                <a:cs typeface="Calibri"/>
                <a:sym typeface="Calibri"/>
              </a:rPr>
              <a:t> la </a:t>
            </a:r>
            <a:r>
              <a:rPr lang="en-US" sz="2400" dirty="0" err="1">
                <a:solidFill>
                  <a:srgbClr val="000000"/>
                </a:solidFill>
                <a:latin typeface="Calibri"/>
                <a:ea typeface="Calibri"/>
                <a:cs typeface="Calibri"/>
                <a:sym typeface="Calibri"/>
              </a:rPr>
              <a:t>costosa</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rotación</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periódica</a:t>
            </a:r>
            <a:r>
              <a:rPr lang="en-US" sz="2400" dirty="0">
                <a:solidFill>
                  <a:srgbClr val="000000"/>
                </a:solidFill>
                <a:latin typeface="Calibri"/>
                <a:ea typeface="Calibri"/>
                <a:cs typeface="Calibri"/>
                <a:sym typeface="Calibri"/>
              </a:rPr>
              <a:t> de personal </a:t>
            </a:r>
            <a:endParaRPr dirty="0"/>
          </a:p>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a:p>
            <a:pPr marL="342900" marR="0" lvl="0" indent="-342900" algn="l" rtl="0">
              <a:spcBef>
                <a:spcPts val="0"/>
              </a:spcBef>
              <a:spcAft>
                <a:spcPts val="0"/>
              </a:spcAft>
              <a:buClr>
                <a:srgbClr val="9900CC"/>
              </a:buClr>
              <a:buSzPts val="2400"/>
              <a:buFont typeface="Noto Sans Symbols"/>
              <a:buChar char="✔"/>
            </a:pPr>
            <a:r>
              <a:rPr lang="en-US" sz="2400" dirty="0" err="1">
                <a:solidFill>
                  <a:srgbClr val="000000"/>
                </a:solidFill>
                <a:latin typeface="Calibri"/>
                <a:ea typeface="Calibri"/>
                <a:cs typeface="Calibri"/>
                <a:sym typeface="Calibri"/>
              </a:rPr>
              <a:t>Aumenta</a:t>
            </a:r>
            <a:r>
              <a:rPr lang="en-US" sz="2400" dirty="0">
                <a:solidFill>
                  <a:srgbClr val="000000"/>
                </a:solidFill>
                <a:latin typeface="Calibri"/>
                <a:ea typeface="Calibri"/>
                <a:cs typeface="Calibri"/>
                <a:sym typeface="Calibri"/>
              </a:rPr>
              <a:t> la </a:t>
            </a:r>
            <a:r>
              <a:rPr lang="en-US" sz="2400" dirty="0" err="1">
                <a:solidFill>
                  <a:srgbClr val="000000"/>
                </a:solidFill>
                <a:latin typeface="Calibri"/>
                <a:ea typeface="Calibri"/>
                <a:cs typeface="Calibri"/>
                <a:sym typeface="Calibri"/>
              </a:rPr>
              <a:t>productividad</a:t>
            </a:r>
            <a:endParaRPr dirty="0"/>
          </a:p>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a:p>
            <a:pPr marL="342900" marR="0" lvl="0" indent="-342900" algn="l" rtl="0">
              <a:spcBef>
                <a:spcPts val="0"/>
              </a:spcBef>
              <a:spcAft>
                <a:spcPts val="0"/>
              </a:spcAft>
              <a:buClr>
                <a:srgbClr val="9900CC"/>
              </a:buClr>
              <a:buSzPts val="2400"/>
              <a:buFont typeface="Noto Sans Symbols"/>
              <a:buChar char="✔"/>
            </a:pPr>
            <a:r>
              <a:rPr lang="en-US" sz="2400" dirty="0" err="1">
                <a:solidFill>
                  <a:srgbClr val="000000"/>
                </a:solidFill>
                <a:latin typeface="Calibri"/>
                <a:ea typeface="Calibri"/>
                <a:cs typeface="Calibri"/>
                <a:sym typeface="Calibri"/>
              </a:rPr>
              <a:t>Mejora</a:t>
            </a:r>
            <a:r>
              <a:rPr lang="en-US" sz="2400" dirty="0">
                <a:solidFill>
                  <a:srgbClr val="000000"/>
                </a:solidFill>
                <a:latin typeface="Calibri"/>
                <a:ea typeface="Calibri"/>
                <a:cs typeface="Calibri"/>
                <a:sym typeface="Calibri"/>
              </a:rPr>
              <a:t> la </a:t>
            </a:r>
            <a:r>
              <a:rPr lang="en-US" sz="2400" dirty="0" err="1">
                <a:solidFill>
                  <a:srgbClr val="000000"/>
                </a:solidFill>
                <a:latin typeface="Calibri"/>
                <a:ea typeface="Calibri"/>
                <a:cs typeface="Calibri"/>
                <a:sym typeface="Calibri"/>
              </a:rPr>
              <a:t>calidad</a:t>
            </a:r>
            <a:r>
              <a:rPr lang="en-US" sz="2400" dirty="0">
                <a:solidFill>
                  <a:srgbClr val="000000"/>
                </a:solidFill>
                <a:latin typeface="Calibri"/>
                <a:ea typeface="Calibri"/>
                <a:cs typeface="Calibri"/>
                <a:sym typeface="Calibri"/>
              </a:rPr>
              <a:t> de </a:t>
            </a:r>
            <a:r>
              <a:rPr lang="en-US" sz="2400" dirty="0" err="1">
                <a:solidFill>
                  <a:srgbClr val="000000"/>
                </a:solidFill>
                <a:latin typeface="Calibri"/>
                <a:ea typeface="Calibri"/>
                <a:cs typeface="Calibri"/>
                <a:sym typeface="Calibri"/>
              </a:rPr>
              <a:t>los</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resultados</a:t>
            </a:r>
            <a:endParaRPr sz="2400" dirty="0">
              <a:solidFill>
                <a:srgbClr val="000000"/>
              </a:solidFill>
              <a:latin typeface="Calibri"/>
              <a:ea typeface="Calibri"/>
              <a:cs typeface="Calibri"/>
              <a:sym typeface="Calibri"/>
            </a:endParaRPr>
          </a:p>
        </p:txBody>
      </p:sp>
      <p:sp>
        <p:nvSpPr>
          <p:cNvPr id="181" name="Google Shape;181;p11"/>
          <p:cNvSpPr/>
          <p:nvPr/>
        </p:nvSpPr>
        <p:spPr>
          <a:xfrm>
            <a:off x="1143000" y="3543300"/>
            <a:ext cx="9004300" cy="5763076"/>
          </a:xfrm>
          <a:prstGeom prst="rect">
            <a:avLst/>
          </a:prstGeom>
          <a:noFill/>
          <a:ln w="28575" cap="flat" cmpd="sng">
            <a:solidFill>
              <a:srgbClr val="9900CC"/>
            </a:solidFill>
            <a:prstDash val="solid"/>
            <a:round/>
            <a:headEnd type="none" w="sm" len="sm"/>
            <a:tailEnd type="none" w="sm" len="sm"/>
          </a:ln>
        </p:spPr>
        <p:txBody>
          <a:bodyPr spcFirstLastPara="1" wrap="square" lIns="91425" tIns="45700" rIns="91425" bIns="45700" anchor="t" anchorCtr="0">
            <a:spAutoFit/>
          </a:bodyPr>
          <a:lstStyle/>
          <a:p>
            <a:pPr marL="342900" marR="0" lvl="0" indent="-276225" algn="l" rtl="0">
              <a:spcBef>
                <a:spcPts val="0"/>
              </a:spcBef>
              <a:spcAft>
                <a:spcPts val="0"/>
              </a:spcAft>
              <a:buClr>
                <a:srgbClr val="9900CC"/>
              </a:buClr>
              <a:buSzPts val="1050"/>
              <a:buFont typeface="Noto Sans Symbols"/>
              <a:buNone/>
            </a:pPr>
            <a:endParaRPr sz="1050" dirty="0">
              <a:solidFill>
                <a:srgbClr val="000000"/>
              </a:solidFill>
              <a:latin typeface="Calibri"/>
              <a:ea typeface="Calibri"/>
              <a:cs typeface="Calibri"/>
              <a:sym typeface="Calibri"/>
            </a:endParaRPr>
          </a:p>
          <a:p>
            <a:pPr marL="342900" marR="0" lvl="0" indent="-342900" algn="l" rtl="0">
              <a:spcBef>
                <a:spcPts val="0"/>
              </a:spcBef>
              <a:spcAft>
                <a:spcPts val="0"/>
              </a:spcAft>
              <a:buClr>
                <a:srgbClr val="9900CC"/>
              </a:buClr>
              <a:buSzPts val="2200"/>
              <a:buFont typeface="Noto Sans Symbols"/>
              <a:buChar char="✔"/>
            </a:pPr>
            <a:r>
              <a:rPr lang="es-ES" sz="2200" dirty="0">
                <a:solidFill>
                  <a:srgbClr val="000000"/>
                </a:solidFill>
                <a:effectLst/>
                <a:latin typeface="Calibri" panose="020F0502020204030204" pitchFamily="34" charset="0"/>
                <a:ea typeface="Calibri" panose="020F0502020204030204" pitchFamily="34" charset="0"/>
              </a:rPr>
              <a:t>Ofrecer un modelo de horario flexible</a:t>
            </a:r>
            <a:endParaRPr lang="es-ES" sz="2200" dirty="0">
              <a:solidFill>
                <a:srgbClr val="000000"/>
              </a:solidFill>
              <a:latin typeface="Calibri"/>
              <a:ea typeface="Calibri"/>
              <a:cs typeface="Calibri"/>
              <a:sym typeface="Calibri"/>
            </a:endParaRPr>
          </a:p>
          <a:p>
            <a:pPr marL="342900" indent="-342900">
              <a:buClr>
                <a:srgbClr val="9900CC"/>
              </a:buClr>
              <a:buSzPts val="2200"/>
              <a:buFont typeface="Noto Sans Symbols"/>
              <a:buChar char="✔"/>
            </a:pPr>
            <a:r>
              <a:rPr lang="es-ES" sz="2200" dirty="0">
                <a:solidFill>
                  <a:srgbClr val="000000"/>
                </a:solidFill>
                <a:effectLst/>
                <a:latin typeface="Calibri" panose="020F0502020204030204" pitchFamily="34" charset="0"/>
                <a:ea typeface="Calibri" panose="020F0502020204030204" pitchFamily="34" charset="0"/>
                <a:cs typeface="Noto Sans Symbols"/>
              </a:rPr>
              <a:t>Comunicar claramente el tiempo libre para vacaciones, iniciativas de comunidad, seguro médico y permiso parental;</a:t>
            </a:r>
            <a:endParaRPr lang="es-ES" sz="1000" dirty="0">
              <a:solidFill>
                <a:srgbClr val="000000"/>
              </a:solidFill>
              <a:latin typeface="Calibri"/>
              <a:ea typeface="Calibri"/>
              <a:cs typeface="Calibri"/>
              <a:sym typeface="Calibri"/>
            </a:endParaRPr>
          </a:p>
          <a:p>
            <a:pPr marL="342900" marR="0" lvl="0" indent="-342900" algn="l" rtl="0">
              <a:spcBef>
                <a:spcPts val="0"/>
              </a:spcBef>
              <a:spcAft>
                <a:spcPts val="0"/>
              </a:spcAft>
              <a:buClr>
                <a:srgbClr val="9900CC"/>
              </a:buClr>
              <a:buSzPts val="2200"/>
              <a:buFont typeface="Noto Sans Symbols"/>
              <a:buChar char="✔"/>
            </a:pPr>
            <a:r>
              <a:rPr lang="es-ES" sz="2200" dirty="0">
                <a:solidFill>
                  <a:srgbClr val="000000"/>
                </a:solidFill>
                <a:effectLst/>
                <a:latin typeface="Calibri" panose="020F0502020204030204" pitchFamily="34" charset="0"/>
                <a:ea typeface="Calibri" panose="020F0502020204030204" pitchFamily="34" charset="0"/>
                <a:cs typeface="Noto Sans Symbols"/>
              </a:rPr>
              <a:t>Dejar que los empleados tomen todos sus días de vacaciones y darles los fines de semana libres (es decir, no contestar correos electrónicos, poder apagar el teléfono por la noche);</a:t>
            </a:r>
            <a:endParaRPr lang="es-ES" dirty="0"/>
          </a:p>
          <a:p>
            <a:pPr marL="0" marR="0" lvl="0" indent="0" algn="l" rtl="0">
              <a:spcBef>
                <a:spcPts val="0"/>
              </a:spcBef>
              <a:spcAft>
                <a:spcPts val="0"/>
              </a:spcAft>
              <a:buNone/>
            </a:pPr>
            <a:endParaRPr lang="es-ES" sz="1000" dirty="0">
              <a:solidFill>
                <a:srgbClr val="000000"/>
              </a:solidFill>
              <a:latin typeface="Calibri"/>
              <a:ea typeface="Calibri"/>
              <a:cs typeface="Calibri"/>
              <a:sym typeface="Calibri"/>
            </a:endParaRPr>
          </a:p>
          <a:p>
            <a:pPr marL="342900" marR="0" lvl="0" indent="-342900" algn="l" rtl="0">
              <a:spcBef>
                <a:spcPts val="0"/>
              </a:spcBef>
              <a:spcAft>
                <a:spcPts val="0"/>
              </a:spcAft>
              <a:buClr>
                <a:srgbClr val="9900CC"/>
              </a:buClr>
              <a:buSzPts val="2200"/>
              <a:buFont typeface="Noto Sans Symbols"/>
              <a:buChar char="✔"/>
            </a:pPr>
            <a:r>
              <a:rPr lang="es-ES" sz="2200" dirty="0">
                <a:solidFill>
                  <a:srgbClr val="000000"/>
                </a:solidFill>
                <a:effectLst/>
                <a:latin typeface="Calibri" panose="020F0502020204030204" pitchFamily="34" charset="0"/>
                <a:ea typeface="Calibri" panose="020F0502020204030204" pitchFamily="34" charset="0"/>
              </a:rPr>
              <a:t>Animar a los empleados a comprometerse a disfrutar de un tiempo de inactividad cada día.</a:t>
            </a:r>
            <a:endParaRPr lang="es-ES" sz="2200" dirty="0"/>
          </a:p>
          <a:p>
            <a:pPr marL="342900" marR="0" lvl="0" indent="-279400" algn="l" rtl="0">
              <a:spcBef>
                <a:spcPts val="0"/>
              </a:spcBef>
              <a:spcAft>
                <a:spcPts val="0"/>
              </a:spcAft>
              <a:buClr>
                <a:srgbClr val="9900CC"/>
              </a:buClr>
              <a:buSzPts val="1000"/>
              <a:buFont typeface="Noto Sans Symbols"/>
              <a:buNone/>
            </a:pPr>
            <a:endParaRPr lang="es-ES" sz="1000" dirty="0">
              <a:solidFill>
                <a:srgbClr val="000000"/>
              </a:solidFill>
              <a:latin typeface="Calibri"/>
              <a:ea typeface="Calibri"/>
              <a:cs typeface="Calibri"/>
              <a:sym typeface="Calibri"/>
            </a:endParaRPr>
          </a:p>
          <a:p>
            <a:pPr marL="342900" marR="0" lvl="0" indent="-342900" algn="l" rtl="0">
              <a:spcBef>
                <a:spcPts val="0"/>
              </a:spcBef>
              <a:spcAft>
                <a:spcPts val="0"/>
              </a:spcAft>
              <a:buClr>
                <a:srgbClr val="9900CC"/>
              </a:buClr>
              <a:buSzPts val="2200"/>
              <a:buFont typeface="Noto Sans Symbols"/>
              <a:buChar char="✔"/>
            </a:pPr>
            <a:r>
              <a:rPr lang="es-ES" sz="2200" dirty="0">
                <a:solidFill>
                  <a:srgbClr val="000000"/>
                </a:solidFill>
                <a:latin typeface="Calibri"/>
                <a:ea typeface="Calibri"/>
                <a:cs typeface="Calibri"/>
                <a:sym typeface="Calibri"/>
              </a:rPr>
              <a:t>Organizar programas de salud y bienestar (por ejemplo, proporcionar vales para un gimnasio local y organizar clases de meditación)</a:t>
            </a:r>
            <a:endParaRPr lang="es-ES" dirty="0"/>
          </a:p>
          <a:p>
            <a:pPr marL="0" marR="0" lvl="0" indent="0" algn="l" rtl="0">
              <a:spcBef>
                <a:spcPts val="0"/>
              </a:spcBef>
              <a:spcAft>
                <a:spcPts val="0"/>
              </a:spcAft>
              <a:buNone/>
            </a:pPr>
            <a:endParaRPr lang="es-ES" sz="1000" dirty="0">
              <a:solidFill>
                <a:srgbClr val="000000"/>
              </a:solidFill>
              <a:latin typeface="Calibri"/>
              <a:ea typeface="Calibri"/>
              <a:cs typeface="Calibri"/>
              <a:sym typeface="Calibri"/>
            </a:endParaRPr>
          </a:p>
          <a:p>
            <a:pPr marL="342900" marR="0" lvl="0" indent="-342900" algn="l" rtl="0">
              <a:spcBef>
                <a:spcPts val="0"/>
              </a:spcBef>
              <a:spcAft>
                <a:spcPts val="0"/>
              </a:spcAft>
              <a:buClr>
                <a:srgbClr val="9900CC"/>
              </a:buClr>
              <a:buSzPts val="2200"/>
              <a:buFont typeface="Noto Sans Symbols"/>
              <a:buChar char="✔"/>
            </a:pPr>
            <a:r>
              <a:rPr lang="es-ES" sz="2200" dirty="0">
                <a:latin typeface="Calibri"/>
                <a:ea typeface="Calibri"/>
                <a:cs typeface="Calibri"/>
                <a:sym typeface="Calibri"/>
              </a:rPr>
              <a:t>Apoyar las actividades sociales y de creación de equipos</a:t>
            </a:r>
            <a:endParaRPr lang="es-ES" dirty="0"/>
          </a:p>
          <a:p>
            <a:pPr marL="342900" marR="0" lvl="0" indent="-279400" algn="l" rtl="0">
              <a:spcBef>
                <a:spcPts val="0"/>
              </a:spcBef>
              <a:spcAft>
                <a:spcPts val="0"/>
              </a:spcAft>
              <a:buClr>
                <a:srgbClr val="9900CC"/>
              </a:buClr>
              <a:buSzPts val="1000"/>
              <a:buFont typeface="Noto Sans Symbols"/>
              <a:buNone/>
            </a:pPr>
            <a:endParaRPr lang="es-ES" sz="1000" dirty="0">
              <a:solidFill>
                <a:srgbClr val="000000"/>
              </a:solidFill>
              <a:latin typeface="Calibri"/>
              <a:ea typeface="Calibri"/>
              <a:cs typeface="Calibri"/>
              <a:sym typeface="Calibri"/>
            </a:endParaRPr>
          </a:p>
          <a:p>
            <a:pPr marL="342900" marR="0" lvl="0" indent="-342900" algn="l" rtl="0">
              <a:spcBef>
                <a:spcPts val="0"/>
              </a:spcBef>
              <a:spcAft>
                <a:spcPts val="0"/>
              </a:spcAft>
              <a:buClr>
                <a:srgbClr val="9900CC"/>
              </a:buClr>
              <a:buSzPts val="2200"/>
              <a:buFont typeface="Noto Sans Symbols"/>
              <a:buChar char="✔"/>
            </a:pPr>
            <a:r>
              <a:rPr lang="es-ES" sz="2200" dirty="0">
                <a:solidFill>
                  <a:srgbClr val="000000"/>
                </a:solidFill>
                <a:latin typeface="Calibri"/>
                <a:ea typeface="Calibri"/>
                <a:cs typeface="Calibri"/>
                <a:sym typeface="Calibri"/>
              </a:rPr>
              <a:t>Demostrar que la salud mental y el bienestar se toman en serio</a:t>
            </a:r>
          </a:p>
          <a:p>
            <a:pPr marL="342900" marR="0" lvl="0" indent="-279400" algn="l" rtl="0">
              <a:spcBef>
                <a:spcPts val="0"/>
              </a:spcBef>
              <a:spcAft>
                <a:spcPts val="0"/>
              </a:spcAft>
              <a:buClr>
                <a:srgbClr val="9900CC"/>
              </a:buClr>
              <a:buSzPts val="1000"/>
              <a:buFont typeface="Noto Sans Symbols"/>
              <a:buNone/>
            </a:pPr>
            <a:endParaRPr lang="es-ES" sz="1000" dirty="0">
              <a:solidFill>
                <a:srgbClr val="000000"/>
              </a:solidFill>
              <a:latin typeface="Calibri"/>
              <a:ea typeface="Calibri"/>
              <a:cs typeface="Calibri"/>
              <a:sym typeface="Calibri"/>
            </a:endParaRPr>
          </a:p>
          <a:p>
            <a:pPr marL="342900" marR="0" lvl="0" indent="-342900" algn="l" rtl="0">
              <a:spcBef>
                <a:spcPts val="0"/>
              </a:spcBef>
              <a:spcAft>
                <a:spcPts val="0"/>
              </a:spcAft>
              <a:buClr>
                <a:srgbClr val="9900CC"/>
              </a:buClr>
              <a:buSzPts val="2200"/>
              <a:buFont typeface="Noto Sans Symbols"/>
              <a:buChar char="✔"/>
            </a:pPr>
            <a:r>
              <a:rPr lang="es-ES" sz="2200" dirty="0">
                <a:latin typeface="Calibri"/>
                <a:ea typeface="Calibri"/>
                <a:cs typeface="Calibri"/>
                <a:sym typeface="Calibri"/>
              </a:rPr>
              <a:t>Fomentar la comunicación y hacer que los empleados se sientan cómodos hablando de temas personales o salud mental.</a:t>
            </a:r>
            <a:endParaRPr lang="es-ES" dirty="0"/>
          </a:p>
        </p:txBody>
      </p:sp>
      <p:sp>
        <p:nvSpPr>
          <p:cNvPr id="182" name="Google Shape;182;p11"/>
          <p:cNvSpPr/>
          <p:nvPr/>
        </p:nvSpPr>
        <p:spPr>
          <a:xfrm>
            <a:off x="10817902" y="6026550"/>
            <a:ext cx="3573012"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9900CC"/>
                </a:solidFill>
                <a:latin typeface="Calibri"/>
                <a:ea typeface="Calibri"/>
                <a:cs typeface="Calibri"/>
                <a:sym typeface="Calibri"/>
              </a:rPr>
              <a:t>¿PORQUÉ HACERLO?</a:t>
            </a:r>
            <a:endParaRPr sz="2600" b="1">
              <a:solidFill>
                <a:srgbClr val="9900CC"/>
              </a:solidFill>
              <a:latin typeface="Calibri"/>
              <a:ea typeface="Calibri"/>
              <a:cs typeface="Calibri"/>
              <a:sym typeface="Calibri"/>
            </a:endParaRPr>
          </a:p>
        </p:txBody>
      </p:sp>
      <p:pic>
        <p:nvPicPr>
          <p:cNvPr id="183" name="Google Shape;183;p11"/>
          <p:cNvPicPr preferRelativeResize="0"/>
          <p:nvPr/>
        </p:nvPicPr>
        <p:blipFill>
          <a:blip r:embed="rId3">
            <a:alphaModFix/>
          </a:blip>
          <a:stretch>
            <a:fillRect/>
          </a:stretch>
        </p:blipFill>
        <p:spPr>
          <a:xfrm>
            <a:off x="11941643" y="3164789"/>
            <a:ext cx="762000" cy="76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2"/>
          <p:cNvSpPr txBox="1"/>
          <p:nvPr/>
        </p:nvSpPr>
        <p:spPr>
          <a:xfrm>
            <a:off x="1447800" y="1573291"/>
            <a:ext cx="124968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3. Liderazgo – Liderazgo digital e inteligente</a:t>
            </a:r>
            <a:endParaRPr sz="4000" b="1">
              <a:solidFill>
                <a:srgbClr val="660066"/>
              </a:solidFill>
              <a:latin typeface="Calibri"/>
              <a:ea typeface="Calibri"/>
              <a:cs typeface="Calibri"/>
              <a:sym typeface="Calibri"/>
            </a:endParaRPr>
          </a:p>
        </p:txBody>
      </p:sp>
      <p:sp>
        <p:nvSpPr>
          <p:cNvPr id="189" name="Google Shape;189;p12"/>
          <p:cNvSpPr txBox="1"/>
          <p:nvPr/>
        </p:nvSpPr>
        <p:spPr>
          <a:xfrm>
            <a:off x="1143000" y="4457700"/>
            <a:ext cx="6096000" cy="4832052"/>
          </a:xfrm>
          <a:prstGeom prst="rect">
            <a:avLst/>
          </a:prstGeom>
          <a:noFill/>
          <a:ln w="28575" cap="flat" cmpd="sng">
            <a:solidFill>
              <a:srgbClr val="9900CC"/>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endParaRPr sz="1000" dirty="0">
              <a:solidFill>
                <a:schemeClr val="dk1"/>
              </a:solidFill>
              <a:latin typeface="Calibri"/>
              <a:ea typeface="Calibri"/>
              <a:cs typeface="Calibri"/>
              <a:sym typeface="Calibri"/>
            </a:endParaRPr>
          </a:p>
          <a:p>
            <a:pPr marL="457200" marR="0" lvl="0" indent="-457200" algn="l" rtl="0">
              <a:spcBef>
                <a:spcPts val="0"/>
              </a:spcBef>
              <a:spcAft>
                <a:spcPts val="0"/>
              </a:spcAft>
              <a:buClr>
                <a:srgbClr val="9900CC"/>
              </a:buClr>
              <a:buSzPts val="2400"/>
              <a:buFont typeface="Noto Sans Symbols"/>
              <a:buChar char="✔"/>
            </a:pPr>
            <a:r>
              <a:rPr lang="en-GB" sz="2400" dirty="0" err="1">
                <a:solidFill>
                  <a:srgbClr val="000000"/>
                </a:solidFill>
                <a:effectLst/>
                <a:latin typeface="Calibri" panose="020F0502020204030204" pitchFamily="34" charset="0"/>
                <a:ea typeface="Calibri" panose="020F0502020204030204" pitchFamily="34" charset="0"/>
              </a:rPr>
              <a:t>Fomenta</a:t>
            </a:r>
            <a:r>
              <a:rPr lang="en-GB" sz="2400" dirty="0">
                <a:solidFill>
                  <a:srgbClr val="000000"/>
                </a:solidFill>
                <a:effectLst/>
                <a:latin typeface="Calibri" panose="020F0502020204030204" pitchFamily="34" charset="0"/>
                <a:ea typeface="Calibri" panose="020F0502020204030204" pitchFamily="34" charset="0"/>
              </a:rPr>
              <a:t> la </a:t>
            </a:r>
            <a:r>
              <a:rPr lang="en-GB" sz="2400" dirty="0" err="1">
                <a:solidFill>
                  <a:srgbClr val="000000"/>
                </a:solidFill>
                <a:effectLst/>
                <a:latin typeface="Calibri" panose="020F0502020204030204" pitchFamily="34" charset="0"/>
                <a:ea typeface="Calibri" panose="020F0502020204030204" pitchFamily="34" charset="0"/>
              </a:rPr>
              <a:t>colaboración</a:t>
            </a:r>
            <a:r>
              <a:rPr lang="en-GB" sz="2400" dirty="0">
                <a:solidFill>
                  <a:srgbClr val="000000"/>
                </a:solidFill>
                <a:effectLst/>
                <a:latin typeface="Calibri" panose="020F0502020204030204" pitchFamily="34" charset="0"/>
                <a:ea typeface="Calibri" panose="020F0502020204030204" pitchFamily="34" charset="0"/>
              </a:rPr>
              <a:t> y las </a:t>
            </a:r>
            <a:r>
              <a:rPr lang="en-GB" sz="2400" dirty="0" err="1">
                <a:solidFill>
                  <a:srgbClr val="000000"/>
                </a:solidFill>
                <a:effectLst/>
                <a:latin typeface="Calibri" panose="020F0502020204030204" pitchFamily="34" charset="0"/>
                <a:ea typeface="Calibri" panose="020F0502020204030204" pitchFamily="34" charset="0"/>
              </a:rPr>
              <a:t>relaciones</a:t>
            </a:r>
            <a:r>
              <a:rPr lang="en-GB" sz="2400" dirty="0">
                <a:solidFill>
                  <a:srgbClr val="000000"/>
                </a:solidFill>
                <a:effectLst/>
                <a:latin typeface="Calibri" panose="020F0502020204030204" pitchFamily="34" charset="0"/>
                <a:ea typeface="Calibri" panose="020F0502020204030204" pitchFamily="34" charset="0"/>
              </a:rPr>
              <a:t> </a:t>
            </a:r>
            <a:r>
              <a:rPr lang="en-GB" sz="2400" dirty="0" err="1">
                <a:solidFill>
                  <a:srgbClr val="000000"/>
                </a:solidFill>
                <a:effectLst/>
                <a:latin typeface="Calibri" panose="020F0502020204030204" pitchFamily="34" charset="0"/>
                <a:ea typeface="Calibri" panose="020F0502020204030204" pitchFamily="34" charset="0"/>
              </a:rPr>
              <a:t>abiertas</a:t>
            </a:r>
            <a:endParaRPr sz="2400" dirty="0"/>
          </a:p>
          <a:p>
            <a:pPr marL="171450" marR="0" lvl="0" indent="-107950" algn="l" rtl="0">
              <a:spcBef>
                <a:spcPts val="0"/>
              </a:spcBef>
              <a:spcAft>
                <a:spcPts val="0"/>
              </a:spcAft>
              <a:buClr>
                <a:srgbClr val="9900CC"/>
              </a:buClr>
              <a:buSzPts val="1000"/>
              <a:buFont typeface="Noto Sans Symbols"/>
              <a:buNone/>
            </a:pPr>
            <a:endParaRPr sz="1000" dirty="0">
              <a:solidFill>
                <a:schemeClr val="dk1"/>
              </a:solidFill>
              <a:latin typeface="Calibri"/>
              <a:ea typeface="Calibri"/>
              <a:cs typeface="Calibri"/>
              <a:sym typeface="Calibri"/>
            </a:endParaRPr>
          </a:p>
          <a:p>
            <a:pPr marL="457200" marR="0" lvl="0" indent="-457200" algn="l" rtl="0">
              <a:spcBef>
                <a:spcPts val="0"/>
              </a:spcBef>
              <a:spcAft>
                <a:spcPts val="0"/>
              </a:spcAft>
              <a:buClr>
                <a:srgbClr val="9900CC"/>
              </a:buClr>
              <a:buSzPts val="2400"/>
              <a:buFont typeface="Noto Sans Symbols"/>
              <a:buChar char="✔"/>
            </a:pPr>
            <a:r>
              <a:rPr lang="en-GB" sz="2200" dirty="0" err="1">
                <a:solidFill>
                  <a:srgbClr val="000000"/>
                </a:solidFill>
                <a:effectLst/>
                <a:latin typeface="Calibri" panose="020F0502020204030204" pitchFamily="34" charset="0"/>
                <a:ea typeface="Calibri" panose="020F0502020204030204" pitchFamily="34" charset="0"/>
              </a:rPr>
              <a:t>Capacita</a:t>
            </a:r>
            <a:r>
              <a:rPr lang="en-GB" sz="2200" dirty="0">
                <a:solidFill>
                  <a:srgbClr val="000000"/>
                </a:solidFill>
                <a:effectLst/>
                <a:latin typeface="Calibri" panose="020F0502020204030204" pitchFamily="34" charset="0"/>
                <a:ea typeface="Calibri" panose="020F0502020204030204" pitchFamily="34" charset="0"/>
              </a:rPr>
              <a:t> a </a:t>
            </a:r>
            <a:r>
              <a:rPr lang="en-GB" sz="2200" dirty="0" err="1">
                <a:solidFill>
                  <a:srgbClr val="000000"/>
                </a:solidFill>
                <a:effectLst/>
                <a:latin typeface="Calibri" panose="020F0502020204030204" pitchFamily="34" charset="0"/>
                <a:ea typeface="Calibri" panose="020F0502020204030204" pitchFamily="34" charset="0"/>
              </a:rPr>
              <a:t>los</a:t>
            </a:r>
            <a:r>
              <a:rPr lang="en-GB" sz="2200" dirty="0">
                <a:solidFill>
                  <a:srgbClr val="000000"/>
                </a:solidFill>
                <a:effectLst/>
                <a:latin typeface="Calibri" panose="020F0502020204030204" pitchFamily="34" charset="0"/>
                <a:ea typeface="Calibri" panose="020F0502020204030204" pitchFamily="34" charset="0"/>
              </a:rPr>
              <a:t> </a:t>
            </a:r>
            <a:r>
              <a:rPr lang="en-GB" sz="2200" dirty="0" err="1">
                <a:solidFill>
                  <a:srgbClr val="000000"/>
                </a:solidFill>
                <a:effectLst/>
                <a:latin typeface="Calibri" panose="020F0502020204030204" pitchFamily="34" charset="0"/>
                <a:ea typeface="Calibri" panose="020F0502020204030204" pitchFamily="34" charset="0"/>
              </a:rPr>
              <a:t>empleados</a:t>
            </a:r>
            <a:r>
              <a:rPr lang="en-GB" sz="2200" dirty="0">
                <a:solidFill>
                  <a:srgbClr val="000000"/>
                </a:solidFill>
                <a:effectLst/>
                <a:latin typeface="Calibri" panose="020F0502020204030204" pitchFamily="34" charset="0"/>
                <a:ea typeface="Calibri" panose="020F0502020204030204" pitchFamily="34" charset="0"/>
              </a:rPr>
              <a:t> </a:t>
            </a:r>
            <a:r>
              <a:rPr lang="en-GB" sz="2200" dirty="0" err="1">
                <a:solidFill>
                  <a:srgbClr val="000000"/>
                </a:solidFill>
                <a:effectLst/>
                <a:latin typeface="Calibri" panose="020F0502020204030204" pitchFamily="34" charset="0"/>
                <a:ea typeface="Calibri" panose="020F0502020204030204" pitchFamily="34" charset="0"/>
              </a:rPr>
              <a:t>mediante</a:t>
            </a:r>
            <a:r>
              <a:rPr lang="en-GB" sz="2200" dirty="0">
                <a:solidFill>
                  <a:srgbClr val="000000"/>
                </a:solidFill>
                <a:effectLst/>
                <a:latin typeface="Calibri" panose="020F0502020204030204" pitchFamily="34" charset="0"/>
                <a:ea typeface="Calibri" panose="020F0502020204030204" pitchFamily="34" charset="0"/>
              </a:rPr>
              <a:t> </a:t>
            </a:r>
            <a:r>
              <a:rPr lang="en-GB" sz="2200" dirty="0" err="1">
                <a:solidFill>
                  <a:srgbClr val="000000"/>
                </a:solidFill>
                <a:effectLst/>
                <a:latin typeface="Calibri" panose="020F0502020204030204" pitchFamily="34" charset="0"/>
                <a:ea typeface="Calibri" panose="020F0502020204030204" pitchFamily="34" charset="0"/>
              </a:rPr>
              <a:t>mecanismos</a:t>
            </a:r>
            <a:r>
              <a:rPr lang="en-GB" sz="2200" dirty="0">
                <a:solidFill>
                  <a:srgbClr val="000000"/>
                </a:solidFill>
                <a:effectLst/>
                <a:latin typeface="Calibri" panose="020F0502020204030204" pitchFamily="34" charset="0"/>
                <a:ea typeface="Calibri" panose="020F0502020204030204" pitchFamily="34" charset="0"/>
              </a:rPr>
              <a:t> de </a:t>
            </a:r>
            <a:r>
              <a:rPr lang="en-GB" sz="2200" dirty="0" err="1">
                <a:solidFill>
                  <a:srgbClr val="000000"/>
                </a:solidFill>
                <a:effectLst/>
                <a:latin typeface="Calibri" panose="020F0502020204030204" pitchFamily="34" charset="0"/>
                <a:ea typeface="Calibri" panose="020F0502020204030204" pitchFamily="34" charset="0"/>
              </a:rPr>
              <a:t>delegación</a:t>
            </a:r>
            <a:r>
              <a:rPr lang="en-GB" sz="2200" dirty="0">
                <a:solidFill>
                  <a:srgbClr val="000000"/>
                </a:solidFill>
                <a:effectLst/>
                <a:latin typeface="Calibri" panose="020F0502020204030204" pitchFamily="34" charset="0"/>
                <a:ea typeface="Calibri" panose="020F0502020204030204" pitchFamily="34" charset="0"/>
              </a:rPr>
              <a:t>, </a:t>
            </a:r>
            <a:r>
              <a:rPr lang="en-GB" sz="2200" dirty="0" err="1">
                <a:solidFill>
                  <a:srgbClr val="000000"/>
                </a:solidFill>
                <a:effectLst/>
                <a:latin typeface="Calibri" panose="020F0502020204030204" pitchFamily="34" charset="0"/>
                <a:ea typeface="Calibri" panose="020F0502020204030204" pitchFamily="34" charset="0"/>
              </a:rPr>
              <a:t>educación</a:t>
            </a:r>
            <a:r>
              <a:rPr lang="en-GB" sz="2200" dirty="0">
                <a:solidFill>
                  <a:srgbClr val="000000"/>
                </a:solidFill>
                <a:effectLst/>
                <a:latin typeface="Calibri" panose="020F0502020204030204" pitchFamily="34" charset="0"/>
                <a:ea typeface="Calibri" panose="020F0502020204030204" pitchFamily="34" charset="0"/>
              </a:rPr>
              <a:t> y </a:t>
            </a:r>
            <a:r>
              <a:rPr lang="en-GB" sz="2200" dirty="0" err="1">
                <a:solidFill>
                  <a:srgbClr val="000000"/>
                </a:solidFill>
                <a:effectLst/>
                <a:latin typeface="Calibri" panose="020F0502020204030204" pitchFamily="34" charset="0"/>
                <a:ea typeface="Calibri" panose="020F0502020204030204" pitchFamily="34" charset="0"/>
              </a:rPr>
              <a:t>formación</a:t>
            </a:r>
            <a:endParaRPr sz="2200" dirty="0"/>
          </a:p>
          <a:p>
            <a:pPr marL="171450" marR="0" lvl="0" indent="-107950" algn="l" rtl="0">
              <a:spcBef>
                <a:spcPts val="0"/>
              </a:spcBef>
              <a:spcAft>
                <a:spcPts val="0"/>
              </a:spcAft>
              <a:buClr>
                <a:srgbClr val="9900CC"/>
              </a:buClr>
              <a:buSzPts val="1000"/>
              <a:buFont typeface="Noto Sans Symbols"/>
              <a:buNone/>
            </a:pPr>
            <a:endParaRPr sz="1000" dirty="0">
              <a:solidFill>
                <a:schemeClr val="dk1"/>
              </a:solidFill>
              <a:latin typeface="Calibri"/>
              <a:ea typeface="Calibri"/>
              <a:cs typeface="Calibri"/>
              <a:sym typeface="Calibri"/>
            </a:endParaRPr>
          </a:p>
          <a:p>
            <a:pPr marL="457200" marR="0" lvl="0" indent="-457200" algn="l" rtl="0">
              <a:spcBef>
                <a:spcPts val="0"/>
              </a:spcBef>
              <a:spcAft>
                <a:spcPts val="0"/>
              </a:spcAft>
              <a:buClr>
                <a:srgbClr val="9900CC"/>
              </a:buClr>
              <a:buSzPts val="2400"/>
              <a:buFont typeface="Noto Sans Symbols"/>
              <a:buChar char="✔"/>
            </a:pPr>
            <a:r>
              <a:rPr lang="en-US" sz="2400" dirty="0" err="1">
                <a:solidFill>
                  <a:schemeClr val="dk1"/>
                </a:solidFill>
                <a:latin typeface="Calibri"/>
                <a:ea typeface="Calibri"/>
                <a:cs typeface="Calibri"/>
                <a:sym typeface="Calibri"/>
              </a:rPr>
              <a:t>Facilita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intercambio</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conocimiento</a:t>
            </a:r>
            <a:endParaRPr dirty="0"/>
          </a:p>
          <a:p>
            <a:pPr marL="171450" marR="0" lvl="0" indent="-107950" algn="l" rtl="0">
              <a:spcBef>
                <a:spcPts val="0"/>
              </a:spcBef>
              <a:spcAft>
                <a:spcPts val="0"/>
              </a:spcAft>
              <a:buClr>
                <a:srgbClr val="9900CC"/>
              </a:buClr>
              <a:buSzPts val="1000"/>
              <a:buFont typeface="Noto Sans Symbols"/>
              <a:buNone/>
            </a:pPr>
            <a:endParaRPr sz="1000" dirty="0">
              <a:solidFill>
                <a:schemeClr val="dk1"/>
              </a:solidFill>
              <a:latin typeface="Calibri"/>
              <a:ea typeface="Calibri"/>
              <a:cs typeface="Calibri"/>
              <a:sym typeface="Calibri"/>
            </a:endParaRPr>
          </a:p>
          <a:p>
            <a:pPr marL="457200" marR="0" lvl="0" indent="-457200" algn="l" rtl="0">
              <a:spcBef>
                <a:spcPts val="0"/>
              </a:spcBef>
              <a:spcAft>
                <a:spcPts val="0"/>
              </a:spcAft>
              <a:buClr>
                <a:srgbClr val="9900CC"/>
              </a:buClr>
              <a:buSzPts val="2400"/>
              <a:buFont typeface="Noto Sans Symbols"/>
              <a:buChar char="✔"/>
            </a:pPr>
            <a:r>
              <a:rPr lang="en-US" sz="2400" dirty="0" err="1">
                <a:solidFill>
                  <a:schemeClr val="dk1"/>
                </a:solidFill>
                <a:latin typeface="Calibri"/>
                <a:ea typeface="Calibri"/>
                <a:cs typeface="Calibri"/>
                <a:sym typeface="Calibri"/>
              </a:rPr>
              <a:t>Responde</a:t>
            </a:r>
            <a:r>
              <a:rPr lang="en-US" sz="2400" dirty="0">
                <a:solidFill>
                  <a:schemeClr val="dk1"/>
                </a:solidFill>
                <a:latin typeface="Calibri"/>
                <a:ea typeface="Calibri"/>
                <a:cs typeface="Calibri"/>
                <a:sym typeface="Calibri"/>
              </a:rPr>
              <a:t> a las </a:t>
            </a:r>
            <a:r>
              <a:rPr lang="en-US" sz="2400" dirty="0" err="1">
                <a:solidFill>
                  <a:schemeClr val="dk1"/>
                </a:solidFill>
                <a:latin typeface="Calibri"/>
                <a:ea typeface="Calibri"/>
                <a:cs typeface="Calibri"/>
                <a:sym typeface="Calibri"/>
              </a:rPr>
              <a:t>expectativas</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los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empleados</a:t>
            </a:r>
            <a:r>
              <a:rPr lang="en-US" sz="2400" dirty="0">
                <a:solidFill>
                  <a:schemeClr val="dk1"/>
                </a:solidFill>
                <a:latin typeface="Calibri"/>
                <a:ea typeface="Calibri"/>
                <a:cs typeface="Calibri"/>
                <a:sym typeface="Calibri"/>
              </a:rPr>
              <a:t> y </a:t>
            </a:r>
            <a:r>
              <a:rPr lang="en-US" sz="2400" dirty="0" err="1">
                <a:solidFill>
                  <a:schemeClr val="dk1"/>
                </a:solidFill>
                <a:latin typeface="Calibri"/>
                <a:ea typeface="Calibri"/>
                <a:cs typeface="Calibri"/>
                <a:sym typeface="Calibri"/>
              </a:rPr>
              <a:t>presta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atención</a:t>
            </a:r>
            <a:r>
              <a:rPr lang="en-US" sz="2400" dirty="0">
                <a:solidFill>
                  <a:schemeClr val="dk1"/>
                </a:solidFill>
                <a:latin typeface="Calibri"/>
                <a:ea typeface="Calibri"/>
                <a:cs typeface="Calibri"/>
                <a:sym typeface="Calibri"/>
              </a:rPr>
              <a:t> a sus </a:t>
            </a:r>
            <a:r>
              <a:rPr lang="en-US" sz="2400" dirty="0" err="1">
                <a:solidFill>
                  <a:schemeClr val="dk1"/>
                </a:solidFill>
                <a:latin typeface="Calibri"/>
                <a:ea typeface="Calibri"/>
                <a:cs typeface="Calibri"/>
                <a:sym typeface="Calibri"/>
              </a:rPr>
              <a:t>emociones</a:t>
            </a:r>
            <a:endParaRPr dirty="0"/>
          </a:p>
          <a:p>
            <a:pPr marL="171450" marR="0" lvl="0" indent="-107950" algn="l" rtl="0">
              <a:spcBef>
                <a:spcPts val="0"/>
              </a:spcBef>
              <a:spcAft>
                <a:spcPts val="0"/>
              </a:spcAft>
              <a:buClr>
                <a:srgbClr val="9900CC"/>
              </a:buClr>
              <a:buSzPts val="1000"/>
              <a:buFont typeface="Noto Sans Symbols"/>
              <a:buNone/>
            </a:pPr>
            <a:endParaRPr sz="1000" dirty="0">
              <a:solidFill>
                <a:schemeClr val="dk1"/>
              </a:solidFill>
              <a:latin typeface="Calibri"/>
              <a:ea typeface="Calibri"/>
              <a:cs typeface="Calibri"/>
              <a:sym typeface="Calibri"/>
            </a:endParaRPr>
          </a:p>
          <a:p>
            <a:pPr marL="457200" marR="0" lvl="0" indent="-457200" algn="l" rtl="0">
              <a:spcBef>
                <a:spcPts val="0"/>
              </a:spcBef>
              <a:spcAft>
                <a:spcPts val="0"/>
              </a:spcAft>
              <a:buClr>
                <a:srgbClr val="9900CC"/>
              </a:buClr>
              <a:buSzPts val="2400"/>
              <a:buFont typeface="Noto Sans Symbols"/>
              <a:buChar char="✔"/>
            </a:pPr>
            <a:r>
              <a:rPr lang="en-US" sz="2400" dirty="0" err="1">
                <a:solidFill>
                  <a:schemeClr val="dk1"/>
                </a:solidFill>
                <a:latin typeface="Calibri"/>
                <a:ea typeface="Calibri"/>
                <a:cs typeface="Calibri"/>
                <a:sym typeface="Calibri"/>
              </a:rPr>
              <a:t>Trabaja</a:t>
            </a:r>
            <a:r>
              <a:rPr lang="en-US" sz="2400" dirty="0">
                <a:solidFill>
                  <a:schemeClr val="dk1"/>
                </a:solidFill>
                <a:latin typeface="Calibri"/>
                <a:ea typeface="Calibri"/>
                <a:cs typeface="Calibri"/>
                <a:sym typeface="Calibri"/>
              </a:rPr>
              <a:t> con </a:t>
            </a:r>
            <a:r>
              <a:rPr lang="en-US" sz="2400" dirty="0" err="1">
                <a:solidFill>
                  <a:schemeClr val="dk1"/>
                </a:solidFill>
                <a:latin typeface="Calibri"/>
                <a:ea typeface="Calibri"/>
                <a:cs typeface="Calibri"/>
                <a:sym typeface="Calibri"/>
              </a:rPr>
              <a:t>ética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superando</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estilos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obsoletos</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mando</a:t>
            </a:r>
            <a:r>
              <a:rPr lang="en-US" sz="2400" dirty="0">
                <a:solidFill>
                  <a:schemeClr val="dk1"/>
                </a:solidFill>
                <a:latin typeface="Calibri"/>
                <a:ea typeface="Calibri"/>
                <a:cs typeface="Calibri"/>
                <a:sym typeface="Calibri"/>
              </a:rPr>
              <a:t> y control</a:t>
            </a:r>
            <a:endParaRPr dirty="0"/>
          </a:p>
        </p:txBody>
      </p:sp>
      <p:sp>
        <p:nvSpPr>
          <p:cNvPr id="190" name="Google Shape;190;p12"/>
          <p:cNvSpPr txBox="1"/>
          <p:nvPr/>
        </p:nvSpPr>
        <p:spPr>
          <a:xfrm>
            <a:off x="11734800" y="4515802"/>
            <a:ext cx="5410200" cy="4616608"/>
          </a:xfrm>
          <a:prstGeom prst="rect">
            <a:avLst/>
          </a:prstGeom>
          <a:noFill/>
          <a:ln w="28575" cap="flat" cmpd="sng">
            <a:solidFill>
              <a:srgbClr val="9900CC"/>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514350" indent="-514350">
              <a:buClr>
                <a:srgbClr val="9900CC"/>
              </a:buClr>
              <a:buSzPts val="2400"/>
              <a:buFont typeface="Noto Sans Symbols"/>
              <a:buChar char="✔"/>
            </a:pPr>
            <a:r>
              <a:rPr lang="en-GB" sz="2400">
                <a:solidFill>
                  <a:srgbClr val="000000"/>
                </a:solidFill>
                <a:effectLst/>
                <a:latin typeface="Calibri" panose="020F0502020204030204" pitchFamily="34" charset="0"/>
                <a:ea typeface="Calibri" panose="020F0502020204030204" pitchFamily="34" charset="0"/>
                <a:cs typeface="Noto Sans Symbols"/>
              </a:rPr>
              <a:t>Explora cómo las tecnologías de la información (TI) pueden hacer que la organización sea más competitiva o esté más orientada al cliente</a:t>
            </a:r>
            <a:endParaRPr lang="es-ES" sz="2400">
              <a:effectLst/>
              <a:latin typeface="Noto Sans Symbols"/>
              <a:ea typeface="Noto Sans Symbols"/>
              <a:cs typeface="Noto Sans Symbols"/>
            </a:endParaRPr>
          </a:p>
          <a:p>
            <a:pPr marL="514350" marR="0" lvl="0" indent="-514350" algn="l" rtl="0">
              <a:spcBef>
                <a:spcPts val="0"/>
              </a:spcBef>
              <a:spcAft>
                <a:spcPts val="0"/>
              </a:spcAft>
              <a:buClr>
                <a:srgbClr val="9900CC"/>
              </a:buClr>
              <a:buSzPts val="2400"/>
              <a:buFont typeface="Noto Sans Symbols"/>
              <a:buChar char="✔"/>
            </a:pPr>
            <a:endParaRPr/>
          </a:p>
          <a:p>
            <a:pPr marL="457200" marR="0" lvl="0" indent="-304800" algn="l" rtl="0">
              <a:spcBef>
                <a:spcPts val="0"/>
              </a:spcBef>
              <a:spcAft>
                <a:spcPts val="0"/>
              </a:spcAft>
              <a:buClr>
                <a:srgbClr val="9900CC"/>
              </a:buClr>
              <a:buSzPts val="2400"/>
              <a:buFont typeface="Noto Sans Symbols"/>
              <a:buNone/>
            </a:pPr>
            <a:endParaRPr sz="2400">
              <a:solidFill>
                <a:schemeClr val="dk1"/>
              </a:solidFill>
              <a:latin typeface="Calibri"/>
              <a:ea typeface="Calibri"/>
              <a:cs typeface="Calibri"/>
              <a:sym typeface="Calibri"/>
            </a:endParaRPr>
          </a:p>
          <a:p>
            <a:pPr marL="514350" indent="-514350">
              <a:buClr>
                <a:srgbClr val="9900CC"/>
              </a:buClr>
              <a:buSzPts val="2400"/>
              <a:buFont typeface="Noto Sans Symbols"/>
              <a:buChar char="✔"/>
            </a:pPr>
            <a:r>
              <a:rPr lang="en-GB" sz="2400">
                <a:solidFill>
                  <a:srgbClr val="000000"/>
                </a:solidFill>
                <a:effectLst/>
                <a:latin typeface="Calibri" panose="020F0502020204030204" pitchFamily="34" charset="0"/>
                <a:ea typeface="Calibri" panose="020F0502020204030204" pitchFamily="34" charset="0"/>
                <a:cs typeface="Noto Sans Symbols"/>
              </a:rPr>
              <a:t>Dirige al equipo a través del cambio para hacer de lo digital una parte central de las operaciones y la cultura del negocio</a:t>
            </a:r>
            <a:endParaRPr lang="es-ES" sz="2400">
              <a:effectLst/>
              <a:latin typeface="Noto Sans Symbols"/>
              <a:ea typeface="Noto Sans Symbols"/>
              <a:cs typeface="Noto Sans Symbols"/>
            </a:endParaRPr>
          </a:p>
          <a:p>
            <a:pPr marL="514350" marR="0" lvl="0" indent="-514350" algn="l" rtl="0">
              <a:spcBef>
                <a:spcPts val="0"/>
              </a:spcBef>
              <a:spcAft>
                <a:spcPts val="0"/>
              </a:spcAft>
              <a:buClr>
                <a:srgbClr val="9900CC"/>
              </a:buClr>
              <a:buSzPts val="2400"/>
              <a:buFont typeface="Noto Sans Symbols"/>
              <a:buChar char="✔"/>
            </a:pPr>
            <a:endParaRPr/>
          </a:p>
          <a:p>
            <a:pPr marL="0" marR="0" lvl="0" indent="0" algn="just" rtl="0">
              <a:spcBef>
                <a:spcPts val="0"/>
              </a:spcBef>
              <a:spcAft>
                <a:spcPts val="0"/>
              </a:spcAft>
              <a:buNone/>
            </a:pPr>
            <a:endParaRPr sz="2600">
              <a:solidFill>
                <a:schemeClr val="dk1"/>
              </a:solidFill>
              <a:latin typeface="Calibri"/>
              <a:ea typeface="Calibri"/>
              <a:cs typeface="Calibri"/>
              <a:sym typeface="Calibri"/>
            </a:endParaRPr>
          </a:p>
        </p:txBody>
      </p:sp>
      <p:sp>
        <p:nvSpPr>
          <p:cNvPr id="191" name="Google Shape;191;p12"/>
          <p:cNvSpPr txBox="1"/>
          <p:nvPr/>
        </p:nvSpPr>
        <p:spPr>
          <a:xfrm>
            <a:off x="1143000" y="2700635"/>
            <a:ext cx="15925800" cy="461624"/>
          </a:xfrm>
          <a:prstGeom prst="rect">
            <a:avLst/>
          </a:prstGeom>
          <a:noFill/>
          <a:ln>
            <a:noFill/>
          </a:ln>
        </p:spPr>
        <p:txBody>
          <a:bodyPr spcFirstLastPara="1" wrap="square" lIns="91425" tIns="45700" rIns="91425" bIns="45700" anchor="t" anchorCtr="0">
            <a:spAutoFit/>
          </a:bodyPr>
          <a:lstStyle/>
          <a:p>
            <a:pPr algn="ctr"/>
            <a:r>
              <a:rPr lang="en-GB" sz="2400">
                <a:effectLst/>
                <a:latin typeface="Calibri" panose="020F0502020204030204" pitchFamily="34" charset="0"/>
                <a:ea typeface="Calibri" panose="020F0502020204030204" pitchFamily="34" charset="0"/>
                <a:cs typeface="Arial MT"/>
              </a:rPr>
              <a:t>Un líder motiva, estimula, fortalece, activa y guía a las personas.</a:t>
            </a:r>
            <a:endParaRPr lang="es-ES" sz="2400">
              <a:effectLst/>
              <a:latin typeface="Arial MT"/>
              <a:ea typeface="Arial MT"/>
              <a:cs typeface="Arial MT"/>
            </a:endParaRPr>
          </a:p>
        </p:txBody>
      </p:sp>
      <p:pic>
        <p:nvPicPr>
          <p:cNvPr id="192" name="Google Shape;192;p12" descr="Visualizza immagine di origine"/>
          <p:cNvPicPr preferRelativeResize="0"/>
          <p:nvPr/>
        </p:nvPicPr>
        <p:blipFill rotWithShape="1">
          <a:blip r:embed="rId3">
            <a:alphaModFix/>
          </a:blip>
          <a:srcRect/>
          <a:stretch/>
        </p:blipFill>
        <p:spPr>
          <a:xfrm>
            <a:off x="7005054" y="5295900"/>
            <a:ext cx="4805946" cy="3913414"/>
          </a:xfrm>
          <a:prstGeom prst="rect">
            <a:avLst/>
          </a:prstGeom>
          <a:noFill/>
          <a:ln>
            <a:noFill/>
          </a:ln>
        </p:spPr>
      </p:pic>
      <p:sp>
        <p:nvSpPr>
          <p:cNvPr id="193" name="Google Shape;193;p12"/>
          <p:cNvSpPr/>
          <p:nvPr/>
        </p:nvSpPr>
        <p:spPr>
          <a:xfrm>
            <a:off x="1447800" y="3112412"/>
            <a:ext cx="15847786" cy="830956"/>
          </a:xfrm>
          <a:prstGeom prst="rect">
            <a:avLst/>
          </a:prstGeom>
          <a:noFill/>
          <a:ln>
            <a:noFill/>
          </a:ln>
        </p:spPr>
        <p:txBody>
          <a:bodyPr spcFirstLastPara="1" wrap="square" lIns="91425" tIns="45700" rIns="91425" bIns="45700" anchor="t" anchorCtr="0">
            <a:spAutoFit/>
          </a:bodyPr>
          <a:lstStyle/>
          <a:p>
            <a:pPr algn="ctr"/>
            <a:r>
              <a:rPr lang="en-GB" sz="2400">
                <a:effectLst/>
                <a:latin typeface="Calibri" panose="020F0502020204030204" pitchFamily="34" charset="0"/>
                <a:ea typeface="Calibri" panose="020F0502020204030204" pitchFamily="34" charset="0"/>
                <a:cs typeface="Arial MT"/>
              </a:rPr>
              <a:t>Dentro del equipo, un líder debe construir significados compartidos del cambio, un factor clave para tener éxito en el cambio deseado.</a:t>
            </a:r>
            <a:endParaRPr lang="es-ES" sz="2400">
              <a:effectLst/>
              <a:latin typeface="Arial MT"/>
              <a:ea typeface="Arial MT"/>
              <a:cs typeface="Arial MT"/>
            </a:endParaRPr>
          </a:p>
        </p:txBody>
      </p:sp>
      <p:sp>
        <p:nvSpPr>
          <p:cNvPr id="194" name="Google Shape;194;p12"/>
          <p:cNvSpPr/>
          <p:nvPr/>
        </p:nvSpPr>
        <p:spPr>
          <a:xfrm>
            <a:off x="2122714" y="3848100"/>
            <a:ext cx="357051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9900CC"/>
                </a:solidFill>
                <a:latin typeface="Calibri"/>
                <a:ea typeface="Calibri"/>
                <a:cs typeface="Calibri"/>
                <a:sym typeface="Calibri"/>
              </a:rPr>
              <a:t>UN LIDER INTELIGENTE</a:t>
            </a:r>
            <a:endParaRPr/>
          </a:p>
        </p:txBody>
      </p:sp>
      <p:sp>
        <p:nvSpPr>
          <p:cNvPr id="195" name="Google Shape;195;p12"/>
          <p:cNvSpPr/>
          <p:nvPr/>
        </p:nvSpPr>
        <p:spPr>
          <a:xfrm>
            <a:off x="12877800" y="3848100"/>
            <a:ext cx="24858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9900CC"/>
                </a:solidFill>
                <a:latin typeface="Calibri"/>
                <a:ea typeface="Calibri"/>
                <a:cs typeface="Calibri"/>
                <a:sym typeface="Calibri"/>
              </a:rPr>
              <a:t>UN LIDER DIGITAL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p:nvPr/>
        </p:nvSpPr>
        <p:spPr>
          <a:xfrm>
            <a:off x="1447800" y="1573291"/>
            <a:ext cx="12954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3. Liderazgo – Retos</a:t>
            </a:r>
            <a:endParaRPr sz="4000" b="1">
              <a:solidFill>
                <a:srgbClr val="660066"/>
              </a:solidFill>
              <a:latin typeface="Calibri"/>
              <a:ea typeface="Calibri"/>
              <a:cs typeface="Calibri"/>
              <a:sym typeface="Calibri"/>
            </a:endParaRPr>
          </a:p>
        </p:txBody>
      </p:sp>
      <p:sp>
        <p:nvSpPr>
          <p:cNvPr id="201" name="Google Shape;201;p13"/>
          <p:cNvSpPr txBox="1"/>
          <p:nvPr/>
        </p:nvSpPr>
        <p:spPr>
          <a:xfrm>
            <a:off x="1524000" y="2694047"/>
            <a:ext cx="15163800" cy="4231887"/>
          </a:xfrm>
          <a:prstGeom prst="rect">
            <a:avLst/>
          </a:prstGeom>
          <a:noFill/>
          <a:ln>
            <a:noFill/>
          </a:ln>
        </p:spPr>
        <p:txBody>
          <a:bodyPr spcFirstLastPara="1" wrap="square" lIns="91425" tIns="45700" rIns="91425" bIns="45700" anchor="t" anchorCtr="0">
            <a:spAutoFit/>
          </a:bodyPr>
          <a:lstStyle/>
          <a:p>
            <a:r>
              <a:rPr lang="en-GB" sz="3200" dirty="0">
                <a:effectLst/>
                <a:latin typeface="Calibri" panose="020F0502020204030204" pitchFamily="34" charset="0"/>
                <a:ea typeface="Calibri" panose="020F0502020204030204" pitchFamily="34" charset="0"/>
                <a:cs typeface="Arial MT"/>
              </a:rPr>
              <a:t>Para un </a:t>
            </a:r>
            <a:r>
              <a:rPr lang="en-GB" sz="3200" dirty="0" err="1">
                <a:effectLst/>
                <a:latin typeface="Calibri" panose="020F0502020204030204" pitchFamily="34" charset="0"/>
                <a:ea typeface="Calibri" panose="020F0502020204030204" pitchFamily="34" charset="0"/>
                <a:cs typeface="Arial MT"/>
              </a:rPr>
              <a:t>líder</a:t>
            </a:r>
            <a:r>
              <a:rPr lang="en-GB" sz="3200" dirty="0">
                <a:effectLst/>
                <a:latin typeface="Calibri" panose="020F0502020204030204" pitchFamily="34" charset="0"/>
                <a:ea typeface="Calibri" panose="020F0502020204030204" pitchFamily="34" charset="0"/>
                <a:cs typeface="Arial MT"/>
              </a:rPr>
              <a:t> </a:t>
            </a:r>
            <a:r>
              <a:rPr lang="en-GB" sz="3200" dirty="0" err="1">
                <a:effectLst/>
                <a:latin typeface="Calibri" panose="020F0502020204030204" pitchFamily="34" charset="0"/>
                <a:ea typeface="Calibri" panose="020F0502020204030204" pitchFamily="34" charset="0"/>
                <a:cs typeface="Arial MT"/>
              </a:rPr>
              <a:t>inteligente</a:t>
            </a:r>
            <a:r>
              <a:rPr lang="en-GB" sz="3200" dirty="0">
                <a:effectLst/>
                <a:latin typeface="Calibri" panose="020F0502020204030204" pitchFamily="34" charset="0"/>
                <a:ea typeface="Calibri" panose="020F0502020204030204" pitchFamily="34" charset="0"/>
                <a:cs typeface="Arial MT"/>
              </a:rPr>
              <a:t>, la </a:t>
            </a:r>
            <a:r>
              <a:rPr lang="en-GB" sz="3200" dirty="0" err="1">
                <a:effectLst/>
                <a:latin typeface="Calibri" panose="020F0502020204030204" pitchFamily="34" charset="0"/>
                <a:ea typeface="Calibri" panose="020F0502020204030204" pitchFamily="34" charset="0"/>
                <a:cs typeface="Arial MT"/>
              </a:rPr>
              <a:t>flexibilidad</a:t>
            </a:r>
            <a:r>
              <a:rPr lang="en-GB" sz="3200" dirty="0">
                <a:effectLst/>
                <a:latin typeface="Calibri" panose="020F0502020204030204" pitchFamily="34" charset="0"/>
                <a:ea typeface="Calibri" panose="020F0502020204030204" pitchFamily="34" charset="0"/>
                <a:cs typeface="Arial MT"/>
              </a:rPr>
              <a:t> global </a:t>
            </a:r>
            <a:r>
              <a:rPr lang="en-GB" sz="3200" dirty="0" err="1">
                <a:effectLst/>
                <a:latin typeface="Calibri" panose="020F0502020204030204" pitchFamily="34" charset="0"/>
                <a:ea typeface="Calibri" panose="020F0502020204030204" pitchFamily="34" charset="0"/>
                <a:cs typeface="Arial MT"/>
              </a:rPr>
              <a:t>puede</a:t>
            </a:r>
            <a:r>
              <a:rPr lang="en-GB" sz="3200" dirty="0">
                <a:effectLst/>
                <a:latin typeface="Calibri" panose="020F0502020204030204" pitchFamily="34" charset="0"/>
                <a:ea typeface="Calibri" panose="020F0502020204030204" pitchFamily="34" charset="0"/>
                <a:cs typeface="Arial MT"/>
              </a:rPr>
              <a:t> </a:t>
            </a:r>
            <a:r>
              <a:rPr lang="en-GB" sz="3200" dirty="0" err="1">
                <a:effectLst/>
                <a:latin typeface="Calibri" panose="020F0502020204030204" pitchFamily="34" charset="0"/>
                <a:ea typeface="Calibri" panose="020F0502020204030204" pitchFamily="34" charset="0"/>
                <a:cs typeface="Arial MT"/>
              </a:rPr>
              <a:t>conducir</a:t>
            </a:r>
            <a:r>
              <a:rPr lang="en-GB" sz="3200" dirty="0">
                <a:effectLst/>
                <a:latin typeface="Calibri" panose="020F0502020204030204" pitchFamily="34" charset="0"/>
                <a:ea typeface="Calibri" panose="020F0502020204030204" pitchFamily="34" charset="0"/>
                <a:cs typeface="Arial MT"/>
              </a:rPr>
              <a:t> a:</a:t>
            </a:r>
            <a:endParaRPr lang="es-ES" sz="3200" dirty="0">
              <a:effectLst/>
              <a:latin typeface="Arial MT"/>
              <a:ea typeface="Arial MT"/>
              <a:cs typeface="Arial MT"/>
            </a:endParaRPr>
          </a:p>
          <a:p>
            <a:pPr marL="0" marR="0" lvl="0" indent="0" algn="l" rtl="0">
              <a:spcBef>
                <a:spcPts val="500"/>
              </a:spcBef>
              <a:spcAft>
                <a:spcPts val="0"/>
              </a:spcAft>
              <a:buNone/>
            </a:pPr>
            <a:endParaRPr sz="3200" dirty="0">
              <a:solidFill>
                <a:srgbClr val="000000"/>
              </a:solidFill>
              <a:latin typeface="Calibri"/>
              <a:ea typeface="Calibri"/>
              <a:cs typeface="Calibri"/>
              <a:sym typeface="Calibri"/>
            </a:endParaRPr>
          </a:p>
          <a:p>
            <a:pPr marL="457200" marR="0" lvl="0" indent="-457200" algn="l" rtl="0">
              <a:spcBef>
                <a:spcPts val="500"/>
              </a:spcBef>
              <a:spcAft>
                <a:spcPts val="0"/>
              </a:spcAft>
              <a:buClr>
                <a:srgbClr val="000000"/>
              </a:buClr>
              <a:buSzPts val="3200"/>
              <a:buFont typeface="Calibri"/>
              <a:buChar char="-"/>
            </a:pPr>
            <a:r>
              <a:rPr lang="en-GB" sz="3200" dirty="0" err="1">
                <a:solidFill>
                  <a:srgbClr val="000000"/>
                </a:solidFill>
                <a:effectLst/>
                <a:latin typeface="Calibri" panose="020F0502020204030204" pitchFamily="34" charset="0"/>
                <a:ea typeface="Calibri" panose="020F0502020204030204" pitchFamily="34" charset="0"/>
              </a:rPr>
              <a:t>Necesidad</a:t>
            </a:r>
            <a:r>
              <a:rPr lang="en-GB" sz="3200" dirty="0">
                <a:solidFill>
                  <a:srgbClr val="000000"/>
                </a:solidFill>
                <a:effectLst/>
                <a:latin typeface="Calibri" panose="020F0502020204030204" pitchFamily="34" charset="0"/>
                <a:ea typeface="Calibri" panose="020F0502020204030204" pitchFamily="34" charset="0"/>
              </a:rPr>
              <a:t> de </a:t>
            </a:r>
            <a:r>
              <a:rPr lang="en-GB" sz="3200" dirty="0" err="1">
                <a:solidFill>
                  <a:srgbClr val="000000"/>
                </a:solidFill>
                <a:effectLst/>
                <a:latin typeface="Calibri" panose="020F0502020204030204" pitchFamily="34" charset="0"/>
                <a:ea typeface="Calibri" panose="020F0502020204030204" pitchFamily="34" charset="0"/>
              </a:rPr>
              <a:t>adoptar</a:t>
            </a:r>
            <a:r>
              <a:rPr lang="en-GB" sz="3200" dirty="0">
                <a:solidFill>
                  <a:srgbClr val="000000"/>
                </a:solidFill>
                <a:effectLst/>
                <a:latin typeface="Calibri" panose="020F0502020204030204" pitchFamily="34" charset="0"/>
                <a:ea typeface="Calibri" panose="020F0502020204030204" pitchFamily="34" charset="0"/>
              </a:rPr>
              <a:t> </a:t>
            </a:r>
            <a:r>
              <a:rPr lang="en-GB" sz="3200" dirty="0" err="1">
                <a:solidFill>
                  <a:srgbClr val="000000"/>
                </a:solidFill>
                <a:effectLst/>
                <a:latin typeface="Calibri" panose="020F0502020204030204" pitchFamily="34" charset="0"/>
                <a:ea typeface="Calibri" panose="020F0502020204030204" pitchFamily="34" charset="0"/>
              </a:rPr>
              <a:t>comportamientos</a:t>
            </a:r>
            <a:r>
              <a:rPr lang="en-GB" sz="3200" dirty="0">
                <a:solidFill>
                  <a:srgbClr val="000000"/>
                </a:solidFill>
                <a:effectLst/>
                <a:latin typeface="Calibri" panose="020F0502020204030204" pitchFamily="34" charset="0"/>
                <a:ea typeface="Calibri" panose="020F0502020204030204" pitchFamily="34" charset="0"/>
              </a:rPr>
              <a:t> </a:t>
            </a:r>
            <a:r>
              <a:rPr lang="en-GB" sz="3200" dirty="0" err="1">
                <a:solidFill>
                  <a:srgbClr val="000000"/>
                </a:solidFill>
                <a:effectLst/>
                <a:latin typeface="Calibri" panose="020F0502020204030204" pitchFamily="34" charset="0"/>
                <a:ea typeface="Calibri" panose="020F0502020204030204" pitchFamily="34" charset="0"/>
              </a:rPr>
              <a:t>más</a:t>
            </a:r>
            <a:r>
              <a:rPr lang="en-GB" sz="3200" dirty="0">
                <a:solidFill>
                  <a:srgbClr val="000000"/>
                </a:solidFill>
                <a:effectLst/>
                <a:latin typeface="Calibri" panose="020F0502020204030204" pitchFamily="34" charset="0"/>
                <a:ea typeface="Calibri" panose="020F0502020204030204" pitchFamily="34" charset="0"/>
              </a:rPr>
              <a:t> </a:t>
            </a:r>
            <a:r>
              <a:rPr lang="en-GB" sz="3200" dirty="0" err="1">
                <a:solidFill>
                  <a:srgbClr val="000000"/>
                </a:solidFill>
                <a:effectLst/>
                <a:latin typeface="Calibri" panose="020F0502020204030204" pitchFamily="34" charset="0"/>
                <a:ea typeface="Calibri" panose="020F0502020204030204" pitchFamily="34" charset="0"/>
              </a:rPr>
              <a:t>orientados</a:t>
            </a:r>
            <a:r>
              <a:rPr lang="en-GB" sz="3200" dirty="0">
                <a:solidFill>
                  <a:srgbClr val="000000"/>
                </a:solidFill>
                <a:effectLst/>
                <a:latin typeface="Calibri" panose="020F0502020204030204" pitchFamily="34" charset="0"/>
                <a:ea typeface="Calibri" panose="020F0502020204030204" pitchFamily="34" charset="0"/>
              </a:rPr>
              <a:t> al coaching, </a:t>
            </a:r>
            <a:r>
              <a:rPr lang="en-GB" sz="3200" dirty="0" err="1">
                <a:solidFill>
                  <a:srgbClr val="000000"/>
                </a:solidFill>
                <a:effectLst/>
                <a:latin typeface="Calibri" panose="020F0502020204030204" pitchFamily="34" charset="0"/>
                <a:ea typeface="Calibri" panose="020F0502020204030204" pitchFamily="34" charset="0"/>
              </a:rPr>
              <a:t>debido</a:t>
            </a:r>
            <a:r>
              <a:rPr lang="en-GB" sz="3200" dirty="0">
                <a:solidFill>
                  <a:srgbClr val="000000"/>
                </a:solidFill>
                <a:effectLst/>
                <a:latin typeface="Calibri" panose="020F0502020204030204" pitchFamily="34" charset="0"/>
                <a:ea typeface="Calibri" panose="020F0502020204030204" pitchFamily="34" charset="0"/>
              </a:rPr>
              <a:t> a la mayor </a:t>
            </a:r>
            <a:r>
              <a:rPr lang="en-GB" sz="3200" dirty="0" err="1">
                <a:solidFill>
                  <a:srgbClr val="000000"/>
                </a:solidFill>
                <a:effectLst/>
                <a:latin typeface="Calibri" panose="020F0502020204030204" pitchFamily="34" charset="0"/>
                <a:ea typeface="Calibri" panose="020F0502020204030204" pitchFamily="34" charset="0"/>
              </a:rPr>
              <a:t>autonomía</a:t>
            </a:r>
            <a:r>
              <a:rPr lang="en-GB" sz="3200" dirty="0">
                <a:solidFill>
                  <a:srgbClr val="000000"/>
                </a:solidFill>
                <a:effectLst/>
                <a:latin typeface="Calibri" panose="020F0502020204030204" pitchFamily="34" charset="0"/>
                <a:ea typeface="Calibri" panose="020F0502020204030204" pitchFamily="34" charset="0"/>
              </a:rPr>
              <a:t> y </a:t>
            </a:r>
            <a:r>
              <a:rPr lang="en-GB" sz="3200" dirty="0" err="1">
                <a:solidFill>
                  <a:srgbClr val="000000"/>
                </a:solidFill>
                <a:effectLst/>
                <a:latin typeface="Calibri" panose="020F0502020204030204" pitchFamily="34" charset="0"/>
                <a:ea typeface="Calibri" panose="020F0502020204030204" pitchFamily="34" charset="0"/>
              </a:rPr>
              <a:t>exigencia</a:t>
            </a:r>
            <a:r>
              <a:rPr lang="en-GB" sz="3200" dirty="0">
                <a:solidFill>
                  <a:srgbClr val="000000"/>
                </a:solidFill>
                <a:effectLst/>
                <a:latin typeface="Calibri" panose="020F0502020204030204" pitchFamily="34" charset="0"/>
                <a:ea typeface="Calibri" panose="020F0502020204030204" pitchFamily="34" charset="0"/>
              </a:rPr>
              <a:t> </a:t>
            </a:r>
            <a:r>
              <a:rPr lang="en-GB" sz="3200" dirty="0" err="1">
                <a:solidFill>
                  <a:srgbClr val="000000"/>
                </a:solidFill>
                <a:effectLst/>
                <a:latin typeface="Calibri" panose="020F0502020204030204" pitchFamily="34" charset="0"/>
                <a:ea typeface="Calibri" panose="020F0502020204030204" pitchFamily="34" charset="0"/>
              </a:rPr>
              <a:t>laboral</a:t>
            </a:r>
            <a:r>
              <a:rPr lang="en-GB" sz="3200" dirty="0">
                <a:solidFill>
                  <a:srgbClr val="000000"/>
                </a:solidFill>
                <a:effectLst/>
                <a:latin typeface="Calibri" panose="020F0502020204030204" pitchFamily="34" charset="0"/>
                <a:ea typeface="Calibri" panose="020F0502020204030204" pitchFamily="34" charset="0"/>
              </a:rPr>
              <a:t> que </a:t>
            </a:r>
            <a:r>
              <a:rPr lang="en-GB" sz="3200" dirty="0" err="1">
                <a:solidFill>
                  <a:srgbClr val="000000"/>
                </a:solidFill>
                <a:effectLst/>
                <a:latin typeface="Calibri" panose="020F0502020204030204" pitchFamily="34" charset="0"/>
                <a:ea typeface="Calibri" panose="020F0502020204030204" pitchFamily="34" charset="0"/>
              </a:rPr>
              <a:t>el</a:t>
            </a:r>
            <a:r>
              <a:rPr lang="en-GB" sz="3200" dirty="0">
                <a:solidFill>
                  <a:srgbClr val="000000"/>
                </a:solidFill>
                <a:effectLst/>
                <a:latin typeface="Calibri" panose="020F0502020204030204" pitchFamily="34" charset="0"/>
                <a:ea typeface="Calibri" panose="020F0502020204030204" pitchFamily="34" charset="0"/>
              </a:rPr>
              <a:t> </a:t>
            </a:r>
            <a:r>
              <a:rPr lang="en-GB" sz="3200" dirty="0" err="1">
                <a:solidFill>
                  <a:srgbClr val="000000"/>
                </a:solidFill>
                <a:effectLst/>
                <a:latin typeface="Calibri" panose="020F0502020204030204" pitchFamily="34" charset="0"/>
                <a:ea typeface="Calibri" panose="020F0502020204030204" pitchFamily="34" charset="0"/>
              </a:rPr>
              <a:t>trabajo</a:t>
            </a:r>
            <a:r>
              <a:rPr lang="en-GB" sz="3200" dirty="0">
                <a:solidFill>
                  <a:srgbClr val="000000"/>
                </a:solidFill>
                <a:effectLst/>
                <a:latin typeface="Calibri" panose="020F0502020204030204" pitchFamily="34" charset="0"/>
                <a:ea typeface="Calibri" panose="020F0502020204030204" pitchFamily="34" charset="0"/>
              </a:rPr>
              <a:t> </a:t>
            </a:r>
            <a:r>
              <a:rPr lang="en-GB" sz="3200" dirty="0" err="1">
                <a:solidFill>
                  <a:srgbClr val="000000"/>
                </a:solidFill>
                <a:effectLst/>
                <a:latin typeface="Calibri" panose="020F0502020204030204" pitchFamily="34" charset="0"/>
                <a:ea typeface="Calibri" panose="020F0502020204030204" pitchFamily="34" charset="0"/>
              </a:rPr>
              <a:t>inteligente</a:t>
            </a:r>
            <a:r>
              <a:rPr lang="en-GB" sz="3200" dirty="0">
                <a:solidFill>
                  <a:srgbClr val="000000"/>
                </a:solidFill>
                <a:effectLst/>
                <a:latin typeface="Calibri" panose="020F0502020204030204" pitchFamily="34" charset="0"/>
                <a:ea typeface="Calibri" panose="020F0502020204030204" pitchFamily="34" charset="0"/>
              </a:rPr>
              <a:t> </a:t>
            </a:r>
            <a:r>
              <a:rPr lang="en-GB" sz="3200" dirty="0" err="1">
                <a:solidFill>
                  <a:srgbClr val="000000"/>
                </a:solidFill>
                <a:effectLst/>
                <a:latin typeface="Calibri" panose="020F0502020204030204" pitchFamily="34" charset="0"/>
                <a:ea typeface="Calibri" panose="020F0502020204030204" pitchFamily="34" charset="0"/>
              </a:rPr>
              <a:t>puede</a:t>
            </a:r>
            <a:r>
              <a:rPr lang="en-GB" sz="3200" dirty="0">
                <a:solidFill>
                  <a:srgbClr val="000000"/>
                </a:solidFill>
                <a:effectLst/>
                <a:latin typeface="Calibri" panose="020F0502020204030204" pitchFamily="34" charset="0"/>
                <a:ea typeface="Calibri" panose="020F0502020204030204" pitchFamily="34" charset="0"/>
              </a:rPr>
              <a:t> </a:t>
            </a:r>
            <a:r>
              <a:rPr lang="en-GB" sz="3200" dirty="0" err="1">
                <a:solidFill>
                  <a:srgbClr val="000000"/>
                </a:solidFill>
                <a:effectLst/>
                <a:latin typeface="Calibri" panose="020F0502020204030204" pitchFamily="34" charset="0"/>
                <a:ea typeface="Calibri" panose="020F0502020204030204" pitchFamily="34" charset="0"/>
              </a:rPr>
              <a:t>suponer</a:t>
            </a:r>
            <a:r>
              <a:rPr lang="en-GB" sz="3200" dirty="0">
                <a:solidFill>
                  <a:srgbClr val="000000"/>
                </a:solidFill>
                <a:effectLst/>
                <a:latin typeface="Calibri" panose="020F0502020204030204" pitchFamily="34" charset="0"/>
                <a:ea typeface="Calibri" panose="020F0502020204030204" pitchFamily="34" charset="0"/>
              </a:rPr>
              <a:t> para </a:t>
            </a:r>
            <a:r>
              <a:rPr lang="en-GB" sz="3200" dirty="0" err="1">
                <a:solidFill>
                  <a:srgbClr val="000000"/>
                </a:solidFill>
                <a:effectLst/>
                <a:latin typeface="Calibri" panose="020F0502020204030204" pitchFamily="34" charset="0"/>
                <a:ea typeface="Calibri" panose="020F0502020204030204" pitchFamily="34" charset="0"/>
              </a:rPr>
              <a:t>los</a:t>
            </a:r>
            <a:r>
              <a:rPr lang="en-GB" sz="3200" dirty="0">
                <a:solidFill>
                  <a:srgbClr val="000000"/>
                </a:solidFill>
                <a:effectLst/>
                <a:latin typeface="Calibri" panose="020F0502020204030204" pitchFamily="34" charset="0"/>
                <a:ea typeface="Calibri" panose="020F0502020204030204" pitchFamily="34" charset="0"/>
              </a:rPr>
              <a:t> </a:t>
            </a:r>
            <a:r>
              <a:rPr lang="en-GB" sz="3200" dirty="0" err="1">
                <a:solidFill>
                  <a:srgbClr val="000000"/>
                </a:solidFill>
                <a:effectLst/>
                <a:latin typeface="Calibri" panose="020F0502020204030204" pitchFamily="34" charset="0"/>
                <a:ea typeface="Calibri" panose="020F0502020204030204" pitchFamily="34" charset="0"/>
              </a:rPr>
              <a:t>empleados</a:t>
            </a:r>
            <a:endParaRPr sz="3200" dirty="0">
              <a:solidFill>
                <a:srgbClr val="000000"/>
              </a:solidFill>
              <a:latin typeface="Calibri"/>
              <a:ea typeface="Calibri"/>
              <a:cs typeface="Calibri"/>
              <a:sym typeface="Calibri"/>
            </a:endParaRPr>
          </a:p>
          <a:p>
            <a:pPr marL="457200" marR="0" lvl="0" indent="-457200" algn="l" rtl="0">
              <a:spcBef>
                <a:spcPts val="500"/>
              </a:spcBef>
              <a:spcAft>
                <a:spcPts val="0"/>
              </a:spcAft>
              <a:buClr>
                <a:srgbClr val="000000"/>
              </a:buClr>
              <a:buSzPts val="3200"/>
              <a:buFont typeface="Calibri"/>
              <a:buChar char="-"/>
            </a:pPr>
            <a:r>
              <a:rPr lang="en-US" sz="3200" dirty="0" err="1">
                <a:solidFill>
                  <a:srgbClr val="000000"/>
                </a:solidFill>
                <a:latin typeface="Calibri"/>
                <a:ea typeface="Calibri"/>
                <a:cs typeface="Calibri"/>
                <a:sym typeface="Calibri"/>
              </a:rPr>
              <a:t>Dificultades</a:t>
            </a:r>
            <a:r>
              <a:rPr lang="en-US" sz="3200" dirty="0">
                <a:solidFill>
                  <a:srgbClr val="000000"/>
                </a:solidFill>
                <a:latin typeface="Calibri"/>
                <a:ea typeface="Calibri"/>
                <a:cs typeface="Calibri"/>
                <a:sym typeface="Calibri"/>
              </a:rPr>
              <a:t> de </a:t>
            </a:r>
            <a:r>
              <a:rPr lang="en-US" sz="3200" dirty="0" err="1">
                <a:solidFill>
                  <a:srgbClr val="000000"/>
                </a:solidFill>
                <a:latin typeface="Calibri"/>
                <a:ea typeface="Calibri"/>
                <a:cs typeface="Calibri"/>
                <a:sym typeface="Calibri"/>
              </a:rPr>
              <a:t>supervisión</a:t>
            </a:r>
            <a:endParaRPr dirty="0"/>
          </a:p>
          <a:p>
            <a:pPr marL="0" marR="0" lvl="0" indent="0" algn="l" rtl="0">
              <a:spcBef>
                <a:spcPts val="500"/>
              </a:spcBef>
              <a:spcAft>
                <a:spcPts val="0"/>
              </a:spcAft>
              <a:buNone/>
            </a:pPr>
            <a:endParaRPr sz="1000" dirty="0">
              <a:solidFill>
                <a:srgbClr val="000000"/>
              </a:solidFill>
              <a:latin typeface="Calibri"/>
              <a:ea typeface="Calibri"/>
              <a:cs typeface="Calibri"/>
              <a:sym typeface="Calibri"/>
            </a:endParaRPr>
          </a:p>
          <a:p>
            <a:pPr marL="457200" marR="0" lvl="0" indent="-457200" algn="l" rtl="0">
              <a:spcBef>
                <a:spcPts val="500"/>
              </a:spcBef>
              <a:spcAft>
                <a:spcPts val="0"/>
              </a:spcAft>
              <a:buClr>
                <a:srgbClr val="000000"/>
              </a:buClr>
              <a:buSzPts val="3200"/>
              <a:buFont typeface="Calibri"/>
              <a:buChar char="-"/>
            </a:pPr>
            <a:r>
              <a:rPr lang="en-US" sz="3200" dirty="0" err="1">
                <a:latin typeface="Calibri"/>
                <a:ea typeface="Calibri"/>
                <a:cs typeface="Calibri"/>
                <a:sym typeface="Calibri"/>
              </a:rPr>
              <a:t>Sentimientos</a:t>
            </a:r>
            <a:r>
              <a:rPr lang="en-US" sz="3200" dirty="0">
                <a:latin typeface="Calibri"/>
                <a:ea typeface="Calibri"/>
                <a:cs typeface="Calibri"/>
                <a:sym typeface="Calibri"/>
              </a:rPr>
              <a:t> de </a:t>
            </a:r>
            <a:r>
              <a:rPr lang="en-US" sz="3200" dirty="0" err="1">
                <a:latin typeface="Calibri"/>
                <a:ea typeface="Calibri"/>
                <a:cs typeface="Calibri"/>
                <a:sym typeface="Calibri"/>
              </a:rPr>
              <a:t>aislamiento</a:t>
            </a:r>
            <a:r>
              <a:rPr lang="en-US" sz="3200" dirty="0">
                <a:latin typeface="Calibri"/>
                <a:ea typeface="Calibri"/>
                <a:cs typeface="Calibri"/>
                <a:sym typeface="Calibri"/>
              </a:rPr>
              <a:t> y </a:t>
            </a:r>
            <a:r>
              <a:rPr lang="en-US" sz="3200" dirty="0" err="1">
                <a:latin typeface="Calibri"/>
                <a:ea typeface="Calibri"/>
                <a:cs typeface="Calibri"/>
                <a:sym typeface="Calibri"/>
              </a:rPr>
              <a:t>sobrecarga</a:t>
            </a:r>
            <a:endParaRPr dirty="0"/>
          </a:p>
          <a:p>
            <a:pPr marL="0" marR="0" lvl="0" indent="0" algn="l" rtl="0">
              <a:spcBef>
                <a:spcPts val="500"/>
              </a:spcBef>
              <a:spcAft>
                <a:spcPts val="0"/>
              </a:spcAft>
              <a:buNone/>
            </a:pPr>
            <a:endParaRPr sz="1000" dirty="0">
              <a:solidFill>
                <a:srgbClr val="000000"/>
              </a:solidFill>
              <a:latin typeface="Calibri"/>
              <a:ea typeface="Calibri"/>
              <a:cs typeface="Calibri"/>
              <a:sym typeface="Calibri"/>
            </a:endParaRPr>
          </a:p>
        </p:txBody>
      </p:sp>
      <p:pic>
        <p:nvPicPr>
          <p:cNvPr id="202" name="Google Shape;202;p13" descr="Visualizza immagine di origine"/>
          <p:cNvPicPr preferRelativeResize="0"/>
          <p:nvPr/>
        </p:nvPicPr>
        <p:blipFill rotWithShape="1">
          <a:blip r:embed="rId3">
            <a:alphaModFix/>
          </a:blip>
          <a:srcRect/>
          <a:stretch/>
        </p:blipFill>
        <p:spPr>
          <a:xfrm>
            <a:off x="12739914" y="3771900"/>
            <a:ext cx="6096000" cy="8616254"/>
          </a:xfrm>
          <a:prstGeom prst="rect">
            <a:avLst/>
          </a:prstGeom>
          <a:noFill/>
          <a:ln>
            <a:noFill/>
          </a:ln>
        </p:spPr>
      </p:pic>
      <p:sp>
        <p:nvSpPr>
          <p:cNvPr id="203" name="Google Shape;203;p13"/>
          <p:cNvSpPr/>
          <p:nvPr/>
        </p:nvSpPr>
        <p:spPr>
          <a:xfrm>
            <a:off x="2209800" y="7165357"/>
            <a:ext cx="11582400"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dirty="0">
                <a:effectLst/>
                <a:latin typeface="Calibri" panose="020F0502020204030204" pitchFamily="34" charset="0"/>
                <a:ea typeface="Calibri" panose="020F0502020204030204" pitchFamily="34" charset="0"/>
              </a:rPr>
              <a:t>Para </a:t>
            </a:r>
            <a:r>
              <a:rPr lang="en-GB" sz="2800" dirty="0" err="1">
                <a:effectLst/>
                <a:latin typeface="Calibri" panose="020F0502020204030204" pitchFamily="34" charset="0"/>
                <a:ea typeface="Calibri" panose="020F0502020204030204" pitchFamily="34" charset="0"/>
              </a:rPr>
              <a:t>hacer</a:t>
            </a:r>
            <a:r>
              <a:rPr lang="en-GB" sz="2800" dirty="0">
                <a:effectLst/>
                <a:latin typeface="Calibri" panose="020F0502020204030204" pitchFamily="34" charset="0"/>
                <a:ea typeface="Calibri" panose="020F0502020204030204" pitchFamily="34" charset="0"/>
              </a:rPr>
              <a:t> </a:t>
            </a:r>
            <a:r>
              <a:rPr lang="en-GB" sz="2800" dirty="0" err="1">
                <a:effectLst/>
                <a:latin typeface="Calibri" panose="020F0502020204030204" pitchFamily="34" charset="0"/>
                <a:ea typeface="Calibri" panose="020F0502020204030204" pitchFamily="34" charset="0"/>
              </a:rPr>
              <a:t>frente</a:t>
            </a:r>
            <a:r>
              <a:rPr lang="en-GB" sz="2800" dirty="0">
                <a:effectLst/>
                <a:latin typeface="Calibri" panose="020F0502020204030204" pitchFamily="34" charset="0"/>
                <a:ea typeface="Calibri" panose="020F0502020204030204" pitchFamily="34" charset="0"/>
              </a:rPr>
              <a:t> a </a:t>
            </a:r>
            <a:r>
              <a:rPr lang="en-GB" sz="2800" dirty="0" err="1">
                <a:effectLst/>
                <a:latin typeface="Calibri" panose="020F0502020204030204" pitchFamily="34" charset="0"/>
                <a:ea typeface="Calibri" panose="020F0502020204030204" pitchFamily="34" charset="0"/>
              </a:rPr>
              <a:t>estos</a:t>
            </a:r>
            <a:r>
              <a:rPr lang="en-GB" sz="2800" dirty="0">
                <a:effectLst/>
                <a:latin typeface="Calibri" panose="020F0502020204030204" pitchFamily="34" charset="0"/>
                <a:ea typeface="Calibri" panose="020F0502020204030204" pitchFamily="34" charset="0"/>
              </a:rPr>
              <a:t> </a:t>
            </a:r>
            <a:r>
              <a:rPr lang="en-GB" sz="2800" dirty="0" err="1">
                <a:effectLst/>
                <a:latin typeface="Calibri" panose="020F0502020204030204" pitchFamily="34" charset="0"/>
                <a:ea typeface="Calibri" panose="020F0502020204030204" pitchFamily="34" charset="0"/>
              </a:rPr>
              <a:t>retos</a:t>
            </a:r>
            <a:r>
              <a:rPr lang="en-GB" sz="2800" dirty="0">
                <a:effectLst/>
                <a:latin typeface="Calibri" panose="020F0502020204030204" pitchFamily="34" charset="0"/>
                <a:ea typeface="Calibri" panose="020F0502020204030204" pitchFamily="34" charset="0"/>
              </a:rPr>
              <a:t>, un </a:t>
            </a:r>
            <a:r>
              <a:rPr lang="en-GB" sz="2800" dirty="0" err="1">
                <a:effectLst/>
                <a:latin typeface="Calibri" panose="020F0502020204030204" pitchFamily="34" charset="0"/>
                <a:ea typeface="Calibri" panose="020F0502020204030204" pitchFamily="34" charset="0"/>
              </a:rPr>
              <a:t>líder</a:t>
            </a:r>
            <a:r>
              <a:rPr lang="en-GB" sz="2800" dirty="0">
                <a:effectLst/>
                <a:latin typeface="Calibri" panose="020F0502020204030204" pitchFamily="34" charset="0"/>
                <a:ea typeface="Calibri" panose="020F0502020204030204" pitchFamily="34" charset="0"/>
              </a:rPr>
              <a:t> </a:t>
            </a:r>
            <a:r>
              <a:rPr lang="en-GB" sz="2800" dirty="0" err="1">
                <a:effectLst/>
                <a:latin typeface="Calibri" panose="020F0502020204030204" pitchFamily="34" charset="0"/>
                <a:ea typeface="Calibri" panose="020F0502020204030204" pitchFamily="34" charset="0"/>
              </a:rPr>
              <a:t>inteligente</a:t>
            </a:r>
            <a:r>
              <a:rPr lang="en-GB" sz="2800" dirty="0">
                <a:effectLst/>
                <a:latin typeface="Calibri" panose="020F0502020204030204" pitchFamily="34" charset="0"/>
                <a:ea typeface="Calibri" panose="020F0502020204030204" pitchFamily="34" charset="0"/>
              </a:rPr>
              <a:t> </a:t>
            </a:r>
            <a:r>
              <a:rPr lang="en-GB" sz="2800" dirty="0" err="1">
                <a:effectLst/>
                <a:latin typeface="Calibri" panose="020F0502020204030204" pitchFamily="34" charset="0"/>
                <a:ea typeface="Calibri" panose="020F0502020204030204" pitchFamily="34" charset="0"/>
              </a:rPr>
              <a:t>debe</a:t>
            </a:r>
            <a:r>
              <a:rPr lang="en-GB" sz="2800" dirty="0">
                <a:effectLst/>
                <a:latin typeface="Calibri" panose="020F0502020204030204" pitchFamily="34" charset="0"/>
                <a:ea typeface="Calibri" panose="020F0502020204030204" pitchFamily="34" charset="0"/>
              </a:rPr>
              <a:t> </a:t>
            </a:r>
            <a:r>
              <a:rPr lang="en-GB" sz="2800" dirty="0" err="1">
                <a:effectLst/>
                <a:latin typeface="Calibri" panose="020F0502020204030204" pitchFamily="34" charset="0"/>
                <a:ea typeface="Calibri" panose="020F0502020204030204" pitchFamily="34" charset="0"/>
              </a:rPr>
              <a:t>apoyar</a:t>
            </a:r>
            <a:r>
              <a:rPr lang="en-GB" sz="2800" dirty="0">
                <a:effectLst/>
                <a:latin typeface="Calibri" panose="020F0502020204030204" pitchFamily="34" charset="0"/>
                <a:ea typeface="Calibri" panose="020F0502020204030204" pitchFamily="34" charset="0"/>
              </a:rPr>
              <a:t> a </a:t>
            </a:r>
            <a:r>
              <a:rPr lang="en-GB" sz="2800" dirty="0" err="1">
                <a:effectLst/>
                <a:latin typeface="Calibri" panose="020F0502020204030204" pitchFamily="34" charset="0"/>
                <a:ea typeface="Calibri" panose="020F0502020204030204" pitchFamily="34" charset="0"/>
              </a:rPr>
              <a:t>los</a:t>
            </a:r>
            <a:r>
              <a:rPr lang="en-GB" sz="2800" dirty="0">
                <a:effectLst/>
                <a:latin typeface="Calibri" panose="020F0502020204030204" pitchFamily="34" charset="0"/>
                <a:ea typeface="Calibri" panose="020F0502020204030204" pitchFamily="34" charset="0"/>
              </a:rPr>
              <a:t> </a:t>
            </a:r>
            <a:r>
              <a:rPr lang="en-GB" sz="2800" dirty="0" err="1">
                <a:effectLst/>
                <a:latin typeface="Calibri" panose="020F0502020204030204" pitchFamily="34" charset="0"/>
                <a:ea typeface="Calibri" panose="020F0502020204030204" pitchFamily="34" charset="0"/>
              </a:rPr>
              <a:t>empleados</a:t>
            </a:r>
            <a:r>
              <a:rPr lang="en-GB" sz="2800" dirty="0">
                <a:effectLst/>
                <a:latin typeface="Calibri" panose="020F0502020204030204" pitchFamily="34" charset="0"/>
                <a:ea typeface="Calibri" panose="020F0502020204030204" pitchFamily="34" charset="0"/>
              </a:rPr>
              <a:t> en </a:t>
            </a:r>
            <a:r>
              <a:rPr lang="en-GB" sz="2800" dirty="0" err="1">
                <a:effectLst/>
                <a:latin typeface="Calibri" panose="020F0502020204030204" pitchFamily="34" charset="0"/>
                <a:ea typeface="Calibri" panose="020F0502020204030204" pitchFamily="34" charset="0"/>
              </a:rPr>
              <a:t>el</a:t>
            </a:r>
            <a:r>
              <a:rPr lang="en-GB" sz="2800" dirty="0">
                <a:effectLst/>
                <a:latin typeface="Calibri" panose="020F0502020204030204" pitchFamily="34" charset="0"/>
                <a:ea typeface="Calibri" panose="020F0502020204030204" pitchFamily="34" charset="0"/>
              </a:rPr>
              <a:t> </a:t>
            </a:r>
            <a:r>
              <a:rPr lang="en-GB" sz="2800" dirty="0" err="1">
                <a:effectLst/>
                <a:latin typeface="Calibri" panose="020F0502020204030204" pitchFamily="34" charset="0"/>
                <a:ea typeface="Calibri" panose="020F0502020204030204" pitchFamily="34" charset="0"/>
              </a:rPr>
              <a:t>desarrollo</a:t>
            </a:r>
            <a:r>
              <a:rPr lang="en-GB" sz="2800" dirty="0">
                <a:effectLst/>
                <a:latin typeface="Calibri" panose="020F0502020204030204" pitchFamily="34" charset="0"/>
                <a:ea typeface="Calibri" panose="020F0502020204030204" pitchFamily="34" charset="0"/>
              </a:rPr>
              <a:t> de </a:t>
            </a:r>
            <a:r>
              <a:rPr lang="en-GB" sz="2800" dirty="0" err="1">
                <a:effectLst/>
                <a:latin typeface="Calibri" panose="020F0502020204030204" pitchFamily="34" charset="0"/>
                <a:ea typeface="Calibri" panose="020F0502020204030204" pitchFamily="34" charset="0"/>
              </a:rPr>
              <a:t>una</a:t>
            </a:r>
            <a:r>
              <a:rPr lang="en-GB" sz="2800" dirty="0">
                <a:effectLst/>
                <a:latin typeface="Calibri" panose="020F0502020204030204" pitchFamily="34" charset="0"/>
                <a:ea typeface="Calibri" panose="020F0502020204030204" pitchFamily="34" charset="0"/>
              </a:rPr>
              <a:t> </a:t>
            </a:r>
            <a:r>
              <a:rPr lang="en-GB" sz="2800" dirty="0" err="1">
                <a:effectLst/>
                <a:latin typeface="Calibri" panose="020F0502020204030204" pitchFamily="34" charset="0"/>
                <a:ea typeface="Calibri" panose="020F0502020204030204" pitchFamily="34" charset="0"/>
              </a:rPr>
              <a:t>fuerte</a:t>
            </a:r>
            <a:r>
              <a:rPr lang="en-GB" sz="2800" b="1" dirty="0">
                <a:effectLst/>
                <a:latin typeface="Calibri" panose="020F0502020204030204" pitchFamily="34" charset="0"/>
                <a:ea typeface="Calibri" panose="020F0502020204030204" pitchFamily="34" charset="0"/>
              </a:rPr>
              <a:t> </a:t>
            </a:r>
            <a:r>
              <a:rPr lang="en-GB" sz="2800" b="1" dirty="0" err="1">
                <a:effectLst/>
                <a:latin typeface="Calibri" panose="020F0502020204030204" pitchFamily="34" charset="0"/>
                <a:ea typeface="Calibri" panose="020F0502020204030204" pitchFamily="34" charset="0"/>
              </a:rPr>
              <a:t>motivación</a:t>
            </a:r>
            <a:r>
              <a:rPr lang="en-GB" sz="2800" b="1" dirty="0">
                <a:effectLst/>
                <a:latin typeface="Calibri" panose="020F0502020204030204" pitchFamily="34" charset="0"/>
                <a:ea typeface="Calibri" panose="020F0502020204030204" pitchFamily="34" charset="0"/>
              </a:rPr>
              <a:t> </a:t>
            </a:r>
            <a:r>
              <a:rPr lang="en-GB" sz="2800" b="1" dirty="0" err="1">
                <a:effectLst/>
                <a:latin typeface="Calibri" panose="020F0502020204030204" pitchFamily="34" charset="0"/>
                <a:ea typeface="Calibri" panose="020F0502020204030204" pitchFamily="34" charset="0"/>
              </a:rPr>
              <a:t>intrínseca</a:t>
            </a:r>
            <a:r>
              <a:rPr lang="en-GB" sz="2800" b="1" dirty="0">
                <a:effectLst/>
                <a:latin typeface="Calibri" panose="020F0502020204030204" pitchFamily="34" charset="0"/>
                <a:ea typeface="Calibri" panose="020F0502020204030204" pitchFamily="34" charset="0"/>
              </a:rPr>
              <a:t> y de </a:t>
            </a:r>
            <a:r>
              <a:rPr lang="en-GB" sz="2800" b="1" dirty="0" err="1">
                <a:effectLst/>
                <a:latin typeface="Calibri" panose="020F0502020204030204" pitchFamily="34" charset="0"/>
                <a:ea typeface="Calibri" panose="020F0502020204030204" pitchFamily="34" charset="0"/>
              </a:rPr>
              <a:t>comportamientos</a:t>
            </a:r>
            <a:r>
              <a:rPr lang="en-GB" sz="2800" b="1" dirty="0">
                <a:effectLst/>
                <a:latin typeface="Calibri" panose="020F0502020204030204" pitchFamily="34" charset="0"/>
                <a:ea typeface="Calibri" panose="020F0502020204030204" pitchFamily="34" charset="0"/>
              </a:rPr>
              <a:t> </a:t>
            </a:r>
            <a:r>
              <a:rPr lang="en-GB" sz="2800" b="1" dirty="0" err="1">
                <a:effectLst/>
                <a:latin typeface="Calibri" panose="020F0502020204030204" pitchFamily="34" charset="0"/>
                <a:ea typeface="Calibri" panose="020F0502020204030204" pitchFamily="34" charset="0"/>
              </a:rPr>
              <a:t>autodeterminados</a:t>
            </a:r>
            <a:endParaRPr sz="4000" b="1" dirty="0">
              <a:solidFill>
                <a:srgbClr val="000000"/>
              </a:solidFill>
              <a:latin typeface="Calibri"/>
              <a:ea typeface="Calibri"/>
              <a:cs typeface="Calibri"/>
              <a:sym typeface="Calibri"/>
            </a:endParaRPr>
          </a:p>
        </p:txBody>
      </p:sp>
      <p:pic>
        <p:nvPicPr>
          <p:cNvPr id="204" name="Google Shape;204;p13" descr="Visualizza immagine di origine"/>
          <p:cNvPicPr preferRelativeResize="0"/>
          <p:nvPr/>
        </p:nvPicPr>
        <p:blipFill rotWithShape="1">
          <a:blip r:embed="rId4">
            <a:alphaModFix/>
          </a:blip>
          <a:srcRect/>
          <a:stretch/>
        </p:blipFill>
        <p:spPr>
          <a:xfrm>
            <a:off x="1295400" y="6670053"/>
            <a:ext cx="914400"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p:nvPr/>
        </p:nvSpPr>
        <p:spPr>
          <a:xfrm>
            <a:off x="1447800" y="1573291"/>
            <a:ext cx="124968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3. Liderazgo – Cómo motivar un equipo digital</a:t>
            </a:r>
            <a:endParaRPr sz="4000" b="1">
              <a:solidFill>
                <a:srgbClr val="660066"/>
              </a:solidFill>
              <a:latin typeface="Calibri"/>
              <a:ea typeface="Calibri"/>
              <a:cs typeface="Calibri"/>
              <a:sym typeface="Calibri"/>
            </a:endParaRPr>
          </a:p>
        </p:txBody>
      </p:sp>
      <p:sp>
        <p:nvSpPr>
          <p:cNvPr id="210" name="Google Shape;210;p14"/>
          <p:cNvSpPr txBox="1"/>
          <p:nvPr/>
        </p:nvSpPr>
        <p:spPr>
          <a:xfrm>
            <a:off x="1524000" y="2562880"/>
            <a:ext cx="15773400" cy="6581248"/>
          </a:xfrm>
          <a:prstGeom prst="rect">
            <a:avLst/>
          </a:prstGeom>
          <a:noFill/>
          <a:ln>
            <a:noFill/>
          </a:ln>
        </p:spPr>
        <p:txBody>
          <a:bodyPr spcFirstLastPara="1" wrap="square" lIns="91425" tIns="45700" rIns="91425" bIns="45700" anchor="t" anchorCtr="0">
            <a:spAutoFit/>
          </a:bodyPr>
          <a:lstStyle/>
          <a:p>
            <a:pPr algn="just"/>
            <a:r>
              <a:rPr lang="en-GB" sz="2800" dirty="0">
                <a:effectLst/>
                <a:latin typeface="Calibri" panose="020F0502020204030204" pitchFamily="34" charset="0"/>
                <a:ea typeface="Calibri" panose="020F0502020204030204" pitchFamily="34" charset="0"/>
                <a:cs typeface="Arial MT"/>
              </a:rPr>
              <a:t>Para </a:t>
            </a:r>
            <a:r>
              <a:rPr lang="en-GB" sz="2800" dirty="0" err="1">
                <a:effectLst/>
                <a:latin typeface="Calibri" panose="020F0502020204030204" pitchFamily="34" charset="0"/>
                <a:ea typeface="Calibri" panose="020F0502020204030204" pitchFamily="34" charset="0"/>
                <a:cs typeface="Arial MT"/>
              </a:rPr>
              <a:t>movilizar</a:t>
            </a:r>
            <a:r>
              <a:rPr lang="en-GB" sz="2800" dirty="0">
                <a:effectLst/>
                <a:latin typeface="Calibri" panose="020F0502020204030204" pitchFamily="34" charset="0"/>
                <a:ea typeface="Calibri" panose="020F0502020204030204" pitchFamily="34" charset="0"/>
                <a:cs typeface="Arial MT"/>
              </a:rPr>
              <a:t> e </a:t>
            </a:r>
            <a:r>
              <a:rPr lang="en-GB" sz="2800" dirty="0" err="1">
                <a:effectLst/>
                <a:latin typeface="Calibri" panose="020F0502020204030204" pitchFamily="34" charset="0"/>
                <a:ea typeface="Calibri" panose="020F0502020204030204" pitchFamily="34" charset="0"/>
                <a:cs typeface="Arial MT"/>
              </a:rPr>
              <a:t>inspirar</a:t>
            </a:r>
            <a:r>
              <a:rPr lang="en-GB" sz="2800" dirty="0">
                <a:effectLst/>
                <a:latin typeface="Calibri" panose="020F0502020204030204" pitchFamily="34" charset="0"/>
                <a:ea typeface="Calibri" panose="020F0502020204030204" pitchFamily="34" charset="0"/>
                <a:cs typeface="Arial MT"/>
              </a:rPr>
              <a:t> a </a:t>
            </a:r>
            <a:r>
              <a:rPr lang="en-GB" sz="2800" dirty="0" err="1">
                <a:effectLst/>
                <a:latin typeface="Calibri" panose="020F0502020204030204" pitchFamily="34" charset="0"/>
                <a:ea typeface="Calibri" panose="020F0502020204030204" pitchFamily="34" charset="0"/>
                <a:cs typeface="Arial MT"/>
              </a:rPr>
              <a:t>los</a:t>
            </a:r>
            <a:r>
              <a:rPr lang="en-GB" sz="2800" dirty="0">
                <a:effectLst/>
                <a:latin typeface="Calibri" panose="020F0502020204030204" pitchFamily="34" charset="0"/>
                <a:ea typeface="Calibri" panose="020F0502020204030204" pitchFamily="34" charset="0"/>
                <a:cs typeface="Arial MT"/>
              </a:rPr>
              <a:t> </a:t>
            </a:r>
            <a:r>
              <a:rPr lang="en-GB" sz="2800" dirty="0" err="1">
                <a:effectLst/>
                <a:latin typeface="Calibri" panose="020F0502020204030204" pitchFamily="34" charset="0"/>
                <a:ea typeface="Calibri" panose="020F0502020204030204" pitchFamily="34" charset="0"/>
                <a:cs typeface="Arial MT"/>
              </a:rPr>
              <a:t>demás</a:t>
            </a:r>
            <a:r>
              <a:rPr lang="en-GB" sz="2800" dirty="0">
                <a:effectLst/>
                <a:latin typeface="Calibri" panose="020F0502020204030204" pitchFamily="34" charset="0"/>
                <a:ea typeface="Calibri" panose="020F0502020204030204" pitchFamily="34" charset="0"/>
                <a:cs typeface="Arial MT"/>
              </a:rPr>
              <a:t>, un </a:t>
            </a:r>
            <a:r>
              <a:rPr lang="en-GB" sz="2800" dirty="0" err="1">
                <a:effectLst/>
                <a:latin typeface="Calibri" panose="020F0502020204030204" pitchFamily="34" charset="0"/>
                <a:ea typeface="Calibri" panose="020F0502020204030204" pitchFamily="34" charset="0"/>
                <a:cs typeface="Arial MT"/>
              </a:rPr>
              <a:t>líder</a:t>
            </a:r>
            <a:r>
              <a:rPr lang="en-GB" sz="2800" dirty="0">
                <a:effectLst/>
                <a:latin typeface="Calibri" panose="020F0502020204030204" pitchFamily="34" charset="0"/>
                <a:ea typeface="Calibri" panose="020F0502020204030204" pitchFamily="34" charset="0"/>
                <a:cs typeface="Arial MT"/>
              </a:rPr>
              <a:t> </a:t>
            </a:r>
            <a:r>
              <a:rPr lang="en-GB" sz="2800" dirty="0" err="1">
                <a:effectLst/>
                <a:latin typeface="Calibri" panose="020F0502020204030204" pitchFamily="34" charset="0"/>
                <a:ea typeface="Calibri" panose="020F0502020204030204" pitchFamily="34" charset="0"/>
                <a:cs typeface="Arial MT"/>
              </a:rPr>
              <a:t>debe</a:t>
            </a:r>
            <a:r>
              <a:rPr lang="en-GB" sz="2800" dirty="0">
                <a:effectLst/>
                <a:latin typeface="Calibri" panose="020F0502020204030204" pitchFamily="34" charset="0"/>
                <a:ea typeface="Calibri" panose="020F0502020204030204" pitchFamily="34" charset="0"/>
                <a:cs typeface="Arial MT"/>
              </a:rPr>
              <a:t> </a:t>
            </a:r>
            <a:r>
              <a:rPr lang="en-GB" sz="2800" dirty="0" err="1">
                <a:effectLst/>
                <a:latin typeface="Calibri" panose="020F0502020204030204" pitchFamily="34" charset="0"/>
                <a:ea typeface="Calibri" panose="020F0502020204030204" pitchFamily="34" charset="0"/>
                <a:cs typeface="Arial MT"/>
              </a:rPr>
              <a:t>mantener</a:t>
            </a:r>
            <a:r>
              <a:rPr lang="en-GB" sz="2800" dirty="0">
                <a:effectLst/>
                <a:latin typeface="Calibri" panose="020F0502020204030204" pitchFamily="34" charset="0"/>
                <a:ea typeface="Calibri" panose="020F0502020204030204" pitchFamily="34" charset="0"/>
                <a:cs typeface="Arial MT"/>
              </a:rPr>
              <a:t> </a:t>
            </a:r>
            <a:r>
              <a:rPr lang="en-GB" sz="2800" dirty="0" err="1">
                <a:effectLst/>
                <a:latin typeface="Calibri" panose="020F0502020204030204" pitchFamily="34" charset="0"/>
                <a:ea typeface="Calibri" panose="020F0502020204030204" pitchFamily="34" charset="0"/>
                <a:cs typeface="Arial MT"/>
              </a:rPr>
              <a:t>alta</a:t>
            </a:r>
            <a:r>
              <a:rPr lang="en-GB" sz="2800" dirty="0">
                <a:effectLst/>
                <a:latin typeface="Calibri" panose="020F0502020204030204" pitchFamily="34" charset="0"/>
                <a:ea typeface="Calibri" panose="020F0502020204030204" pitchFamily="34" charset="0"/>
                <a:cs typeface="Arial MT"/>
              </a:rPr>
              <a:t> la </a:t>
            </a:r>
            <a:r>
              <a:rPr lang="en-GB" sz="2800" dirty="0" err="1">
                <a:effectLst/>
                <a:latin typeface="Calibri" panose="020F0502020204030204" pitchFamily="34" charset="0"/>
                <a:ea typeface="Calibri" panose="020F0502020204030204" pitchFamily="34" charset="0"/>
                <a:cs typeface="Arial MT"/>
              </a:rPr>
              <a:t>motivación</a:t>
            </a:r>
            <a:r>
              <a:rPr lang="en-GB" sz="2800" dirty="0">
                <a:effectLst/>
                <a:latin typeface="Calibri" panose="020F0502020204030204" pitchFamily="34" charset="0"/>
                <a:ea typeface="Calibri" panose="020F0502020204030204" pitchFamily="34" charset="0"/>
                <a:cs typeface="Arial MT"/>
              </a:rPr>
              <a:t> del </a:t>
            </a:r>
            <a:r>
              <a:rPr lang="en-GB" sz="2800" dirty="0" err="1">
                <a:effectLst/>
                <a:latin typeface="Calibri" panose="020F0502020204030204" pitchFamily="34" charset="0"/>
                <a:ea typeface="Calibri" panose="020F0502020204030204" pitchFamily="34" charset="0"/>
                <a:cs typeface="Arial MT"/>
              </a:rPr>
              <a:t>equipo</a:t>
            </a:r>
            <a:r>
              <a:rPr lang="en-GB" sz="2800" dirty="0">
                <a:effectLst/>
                <a:latin typeface="Calibri" panose="020F0502020204030204" pitchFamily="34" charset="0"/>
                <a:ea typeface="Calibri" panose="020F0502020204030204" pitchFamily="34" charset="0"/>
                <a:cs typeface="Arial MT"/>
              </a:rPr>
              <a:t>. ¿</a:t>
            </a:r>
            <a:r>
              <a:rPr lang="en-GB" sz="2800" dirty="0" err="1">
                <a:effectLst/>
                <a:latin typeface="Calibri" panose="020F0502020204030204" pitchFamily="34" charset="0"/>
                <a:ea typeface="Calibri" panose="020F0502020204030204" pitchFamily="34" charset="0"/>
                <a:cs typeface="Arial MT"/>
              </a:rPr>
              <a:t>Cómo</a:t>
            </a:r>
            <a:r>
              <a:rPr lang="en-GB" sz="2800" dirty="0">
                <a:effectLst/>
                <a:latin typeface="Calibri" panose="020F0502020204030204" pitchFamily="34" charset="0"/>
                <a:ea typeface="Calibri" panose="020F0502020204030204" pitchFamily="34" charset="0"/>
                <a:cs typeface="Arial MT"/>
              </a:rPr>
              <a:t>?</a:t>
            </a:r>
            <a:endParaRPr lang="es-ES" sz="2800" dirty="0">
              <a:effectLst/>
              <a:latin typeface="Arial MT"/>
              <a:ea typeface="Arial MT"/>
              <a:cs typeface="Arial MT"/>
            </a:endParaRPr>
          </a:p>
          <a:p>
            <a:pPr marL="0" marR="0" lvl="0" indent="0" algn="l" rtl="0">
              <a:spcBef>
                <a:spcPts val="500"/>
              </a:spcBef>
              <a:spcAft>
                <a:spcPts val="0"/>
              </a:spcAft>
              <a:buNone/>
            </a:pPr>
            <a:endParaRPr sz="2800" dirty="0">
              <a:solidFill>
                <a:srgbClr val="000000"/>
              </a:solidFill>
              <a:latin typeface="Calibri"/>
              <a:ea typeface="Calibri"/>
              <a:cs typeface="Calibri"/>
              <a:sym typeface="Calibri"/>
            </a:endParaRPr>
          </a:p>
          <a:p>
            <a:pPr marL="457200" marR="0" lvl="0" indent="-457200" algn="l" rtl="0">
              <a:spcBef>
                <a:spcPts val="500"/>
              </a:spcBef>
              <a:spcAft>
                <a:spcPts val="0"/>
              </a:spcAft>
              <a:buClr>
                <a:srgbClr val="9900CC"/>
              </a:buClr>
              <a:buSzPts val="2800"/>
              <a:buFont typeface="Noto Sans Symbols"/>
              <a:buChar char="✔"/>
            </a:pPr>
            <a:r>
              <a:rPr lang="en-GB" sz="2800" dirty="0" err="1">
                <a:solidFill>
                  <a:srgbClr val="000000"/>
                </a:solidFill>
                <a:effectLst/>
                <a:latin typeface="Calibri" panose="020F0502020204030204" pitchFamily="34" charset="0"/>
                <a:ea typeface="Calibri" panose="020F0502020204030204" pitchFamily="34" charset="0"/>
                <a:cs typeface="Noto Sans Symbols"/>
              </a:rPr>
              <a:t>Proporcionar</a:t>
            </a:r>
            <a:r>
              <a:rPr lang="en-GB" sz="2800" b="1" dirty="0">
                <a:solidFill>
                  <a:srgbClr val="000000"/>
                </a:solidFill>
                <a:effectLst/>
                <a:latin typeface="Calibri" panose="020F0502020204030204" pitchFamily="34" charset="0"/>
                <a:ea typeface="Calibri" panose="020F0502020204030204" pitchFamily="34" charset="0"/>
                <a:cs typeface="Noto Sans Symbols"/>
              </a:rPr>
              <a:t> </a:t>
            </a:r>
            <a:r>
              <a:rPr lang="en-GB" sz="2800" b="1" dirty="0" err="1">
                <a:solidFill>
                  <a:srgbClr val="000000"/>
                </a:solidFill>
                <a:effectLst/>
                <a:latin typeface="Calibri" panose="020F0502020204030204" pitchFamily="34" charset="0"/>
                <a:ea typeface="Calibri" panose="020F0502020204030204" pitchFamily="34" charset="0"/>
                <a:cs typeface="Noto Sans Symbols"/>
              </a:rPr>
              <a:t>consejos</a:t>
            </a:r>
            <a:r>
              <a:rPr lang="en-GB" sz="2800" b="1" dirty="0">
                <a:solidFill>
                  <a:srgbClr val="000000"/>
                </a:solidFill>
                <a:effectLst/>
                <a:latin typeface="Calibri" panose="020F0502020204030204" pitchFamily="34" charset="0"/>
                <a:ea typeface="Calibri" panose="020F0502020204030204" pitchFamily="34" charset="0"/>
                <a:cs typeface="Noto Sans Symbols"/>
              </a:rPr>
              <a:t> y </a:t>
            </a:r>
            <a:r>
              <a:rPr lang="en-GB" sz="2800" b="1" dirty="0" err="1">
                <a:solidFill>
                  <a:srgbClr val="000000"/>
                </a:solidFill>
                <a:effectLst/>
                <a:latin typeface="Calibri" panose="020F0502020204030204" pitchFamily="34" charset="0"/>
                <a:ea typeface="Calibri" panose="020F0502020204030204" pitchFamily="34" charset="0"/>
                <a:cs typeface="Noto Sans Symbols"/>
              </a:rPr>
              <a:t>trucos</a:t>
            </a:r>
            <a:r>
              <a:rPr lang="en-GB" sz="2800" b="1" dirty="0">
                <a:solidFill>
                  <a:srgbClr val="000000"/>
                </a:solidFill>
                <a:effectLst/>
                <a:latin typeface="Calibri" panose="020F0502020204030204" pitchFamily="34" charset="0"/>
                <a:ea typeface="Calibri" panose="020F0502020204030204" pitchFamily="34" charset="0"/>
                <a:cs typeface="Noto Sans Symbols"/>
              </a:rPr>
              <a:t> para </a:t>
            </a:r>
            <a:r>
              <a:rPr lang="en-GB" sz="2800" b="1" dirty="0" err="1">
                <a:solidFill>
                  <a:srgbClr val="000000"/>
                </a:solidFill>
                <a:effectLst/>
                <a:latin typeface="Calibri" panose="020F0502020204030204" pitchFamily="34" charset="0"/>
                <a:ea typeface="Calibri" panose="020F0502020204030204" pitchFamily="34" charset="0"/>
                <a:cs typeface="Noto Sans Symbols"/>
              </a:rPr>
              <a:t>mejorar</a:t>
            </a:r>
            <a:r>
              <a:rPr lang="en-GB" sz="2800" b="1" dirty="0">
                <a:solidFill>
                  <a:srgbClr val="000000"/>
                </a:solidFill>
                <a:effectLst/>
                <a:latin typeface="Calibri" panose="020F0502020204030204" pitchFamily="34" charset="0"/>
                <a:ea typeface="Calibri" panose="020F0502020204030204" pitchFamily="34" charset="0"/>
                <a:cs typeface="Noto Sans Symbols"/>
              </a:rPr>
              <a:t> la </a:t>
            </a:r>
            <a:r>
              <a:rPr lang="en-GB" sz="2800" b="1" dirty="0" err="1">
                <a:solidFill>
                  <a:srgbClr val="000000"/>
                </a:solidFill>
                <a:effectLst/>
                <a:latin typeface="Calibri" panose="020F0502020204030204" pitchFamily="34" charset="0"/>
                <a:ea typeface="Calibri" panose="020F0502020204030204" pitchFamily="34" charset="0"/>
                <a:cs typeface="Noto Sans Symbols"/>
              </a:rPr>
              <a:t>automotivación</a:t>
            </a:r>
            <a:r>
              <a:rPr lang="en-GB" sz="2800" b="1" dirty="0">
                <a:solidFill>
                  <a:srgbClr val="000000"/>
                </a:solidFill>
                <a:effectLst/>
                <a:latin typeface="Calibri" panose="020F0502020204030204" pitchFamily="34" charset="0"/>
                <a:ea typeface="Calibri" panose="020F0502020204030204" pitchFamily="34" charset="0"/>
                <a:cs typeface="Noto Sans Symbols"/>
              </a:rPr>
              <a:t>. </a:t>
            </a:r>
            <a:r>
              <a:rPr lang="en-GB" sz="2800" dirty="0">
                <a:solidFill>
                  <a:srgbClr val="000000"/>
                </a:solidFill>
                <a:effectLst/>
                <a:latin typeface="Calibri" panose="020F0502020204030204" pitchFamily="34" charset="0"/>
                <a:ea typeface="Calibri" panose="020F0502020204030204" pitchFamily="34" charset="0"/>
                <a:cs typeface="Noto Sans Symbols"/>
              </a:rPr>
              <a:t>(Por </a:t>
            </a:r>
            <a:r>
              <a:rPr lang="en-GB" sz="2800" dirty="0" err="1">
                <a:solidFill>
                  <a:srgbClr val="000000"/>
                </a:solidFill>
                <a:effectLst/>
                <a:latin typeface="Calibri" panose="020F0502020204030204" pitchFamily="34" charset="0"/>
                <a:ea typeface="Calibri" panose="020F0502020204030204" pitchFamily="34" charset="0"/>
                <a:cs typeface="Noto Sans Symbols"/>
              </a:rPr>
              <a:t>ejemplo</a:t>
            </a:r>
            <a:r>
              <a:rPr lang="en-GB" sz="2800" dirty="0">
                <a:solidFill>
                  <a:srgbClr val="000000"/>
                </a:solidFill>
                <a:effectLst/>
                <a:latin typeface="Calibri" panose="020F0502020204030204" pitchFamily="34" charset="0"/>
                <a:ea typeface="Calibri" panose="020F0502020204030204" pitchFamily="34" charset="0"/>
                <a:cs typeface="Noto Sans Symbols"/>
              </a:rPr>
              <a:t>, </a:t>
            </a:r>
            <a:r>
              <a:rPr lang="en-GB" sz="2800" dirty="0" err="1">
                <a:solidFill>
                  <a:srgbClr val="000000"/>
                </a:solidFill>
                <a:effectLst/>
                <a:latin typeface="Calibri" panose="020F0502020204030204" pitchFamily="34" charset="0"/>
                <a:ea typeface="Calibri" panose="020F0502020204030204" pitchFamily="34" charset="0"/>
                <a:cs typeface="Noto Sans Symbols"/>
              </a:rPr>
              <a:t>ver</a:t>
            </a:r>
            <a:r>
              <a:rPr lang="en-GB" sz="2800" dirty="0">
                <a:solidFill>
                  <a:srgbClr val="000000"/>
                </a:solidFill>
                <a:effectLst/>
                <a:latin typeface="Calibri" panose="020F0502020204030204" pitchFamily="34" charset="0"/>
                <a:ea typeface="Calibri" panose="020F0502020204030204" pitchFamily="34" charset="0"/>
                <a:cs typeface="Noto Sans Symbols"/>
              </a:rPr>
              <a:t> las </a:t>
            </a:r>
            <a:r>
              <a:rPr lang="en-GB" sz="2800" dirty="0" err="1">
                <a:solidFill>
                  <a:srgbClr val="000000"/>
                </a:solidFill>
                <a:effectLst/>
                <a:latin typeface="Calibri" panose="020F0502020204030204" pitchFamily="34" charset="0"/>
                <a:ea typeface="Calibri" panose="020F0502020204030204" pitchFamily="34" charset="0"/>
                <a:cs typeface="Noto Sans Symbols"/>
              </a:rPr>
              <a:t>posibles</a:t>
            </a:r>
            <a:r>
              <a:rPr lang="en-GB" sz="2800" dirty="0">
                <a:solidFill>
                  <a:srgbClr val="000000"/>
                </a:solidFill>
                <a:effectLst/>
                <a:latin typeface="Calibri" panose="020F0502020204030204" pitchFamily="34" charset="0"/>
                <a:ea typeface="Calibri" panose="020F0502020204030204" pitchFamily="34" charset="0"/>
                <a:cs typeface="Noto Sans Symbols"/>
              </a:rPr>
              <a:t> </a:t>
            </a:r>
            <a:r>
              <a:rPr lang="en-GB" sz="2800" dirty="0" err="1">
                <a:solidFill>
                  <a:srgbClr val="000000"/>
                </a:solidFill>
                <a:effectLst/>
                <a:latin typeface="Calibri" panose="020F0502020204030204" pitchFamily="34" charset="0"/>
                <a:ea typeface="Calibri" panose="020F0502020204030204" pitchFamily="34" charset="0"/>
                <a:cs typeface="Noto Sans Symbols"/>
              </a:rPr>
              <a:t>tareas</a:t>
            </a:r>
            <a:r>
              <a:rPr lang="en-GB" sz="2800" dirty="0">
                <a:solidFill>
                  <a:srgbClr val="000000"/>
                </a:solidFill>
                <a:effectLst/>
                <a:latin typeface="Calibri" panose="020F0502020204030204" pitchFamily="34" charset="0"/>
                <a:ea typeface="Calibri" panose="020F0502020204030204" pitchFamily="34" charset="0"/>
                <a:cs typeface="Noto Sans Symbols"/>
              </a:rPr>
              <a:t> </a:t>
            </a:r>
            <a:r>
              <a:rPr lang="en-GB" sz="2800" dirty="0" err="1">
                <a:solidFill>
                  <a:srgbClr val="000000"/>
                </a:solidFill>
                <a:effectLst/>
                <a:latin typeface="Calibri" panose="020F0502020204030204" pitchFamily="34" charset="0"/>
                <a:ea typeface="Calibri" panose="020F0502020204030204" pitchFamily="34" charset="0"/>
                <a:cs typeface="Noto Sans Symbols"/>
              </a:rPr>
              <a:t>difíciles</a:t>
            </a:r>
            <a:r>
              <a:rPr lang="en-GB" sz="2800" dirty="0">
                <a:solidFill>
                  <a:srgbClr val="000000"/>
                </a:solidFill>
                <a:effectLst/>
                <a:latin typeface="Calibri" panose="020F0502020204030204" pitchFamily="34" charset="0"/>
                <a:ea typeface="Calibri" panose="020F0502020204030204" pitchFamily="34" charset="0"/>
                <a:cs typeface="Noto Sans Symbols"/>
              </a:rPr>
              <a:t>, la </a:t>
            </a:r>
            <a:r>
              <a:rPr lang="en-GB" sz="2800" dirty="0" err="1">
                <a:solidFill>
                  <a:srgbClr val="000000"/>
                </a:solidFill>
                <a:effectLst/>
                <a:latin typeface="Calibri" panose="020F0502020204030204" pitchFamily="34" charset="0"/>
                <a:ea typeface="Calibri" panose="020F0502020204030204" pitchFamily="34" charset="0"/>
                <a:cs typeface="Noto Sans Symbols"/>
              </a:rPr>
              <a:t>falta</a:t>
            </a:r>
            <a:r>
              <a:rPr lang="en-GB" sz="2800" dirty="0">
                <a:solidFill>
                  <a:srgbClr val="000000"/>
                </a:solidFill>
                <a:effectLst/>
                <a:latin typeface="Calibri" panose="020F0502020204030204" pitchFamily="34" charset="0"/>
                <a:ea typeface="Calibri" panose="020F0502020204030204" pitchFamily="34" charset="0"/>
                <a:cs typeface="Noto Sans Symbols"/>
              </a:rPr>
              <a:t> de </a:t>
            </a:r>
            <a:r>
              <a:rPr lang="en-GB" sz="2800" dirty="0" err="1">
                <a:solidFill>
                  <a:srgbClr val="000000"/>
                </a:solidFill>
                <a:effectLst/>
                <a:latin typeface="Calibri" panose="020F0502020204030204" pitchFamily="34" charset="0"/>
                <a:ea typeface="Calibri" panose="020F0502020204030204" pitchFamily="34" charset="0"/>
                <a:cs typeface="Noto Sans Symbols"/>
              </a:rPr>
              <a:t>indicaciones</a:t>
            </a:r>
            <a:r>
              <a:rPr lang="en-GB" sz="2800" dirty="0">
                <a:solidFill>
                  <a:srgbClr val="000000"/>
                </a:solidFill>
                <a:effectLst/>
                <a:latin typeface="Calibri" panose="020F0502020204030204" pitchFamily="34" charset="0"/>
                <a:ea typeface="Calibri" panose="020F0502020204030204" pitchFamily="34" charset="0"/>
                <a:cs typeface="Noto Sans Symbols"/>
              </a:rPr>
              <a:t> y de </a:t>
            </a:r>
            <a:r>
              <a:rPr lang="en-GB" sz="2800" dirty="0" err="1">
                <a:solidFill>
                  <a:srgbClr val="000000"/>
                </a:solidFill>
                <a:effectLst/>
                <a:latin typeface="Calibri" panose="020F0502020204030204" pitchFamily="34" charset="0"/>
                <a:ea typeface="Calibri" panose="020F0502020204030204" pitchFamily="34" charset="0"/>
                <a:cs typeface="Noto Sans Symbols"/>
              </a:rPr>
              <a:t>reacciones</a:t>
            </a:r>
            <a:r>
              <a:rPr lang="en-GB" sz="2800" dirty="0">
                <a:solidFill>
                  <a:srgbClr val="000000"/>
                </a:solidFill>
                <a:effectLst/>
                <a:latin typeface="Calibri" panose="020F0502020204030204" pitchFamily="34" charset="0"/>
                <a:ea typeface="Calibri" panose="020F0502020204030204" pitchFamily="34" charset="0"/>
                <a:cs typeface="Noto Sans Symbols"/>
              </a:rPr>
              <a:t> </a:t>
            </a:r>
            <a:r>
              <a:rPr lang="en-GB" sz="2800" dirty="0" err="1">
                <a:solidFill>
                  <a:srgbClr val="000000"/>
                </a:solidFill>
                <a:effectLst/>
                <a:latin typeface="Calibri" panose="020F0502020204030204" pitchFamily="34" charset="0"/>
                <a:ea typeface="Calibri" panose="020F0502020204030204" pitchFamily="34" charset="0"/>
                <a:cs typeface="Noto Sans Symbols"/>
              </a:rPr>
              <a:t>inmediatas</a:t>
            </a:r>
            <a:r>
              <a:rPr lang="en-GB" sz="2800" dirty="0">
                <a:solidFill>
                  <a:srgbClr val="000000"/>
                </a:solidFill>
                <a:effectLst/>
                <a:latin typeface="Calibri" panose="020F0502020204030204" pitchFamily="34" charset="0"/>
                <a:ea typeface="Calibri" panose="020F0502020204030204" pitchFamily="34" charset="0"/>
                <a:cs typeface="Noto Sans Symbols"/>
              </a:rPr>
              <a:t> -que </a:t>
            </a:r>
            <a:r>
              <a:rPr lang="en-GB" sz="2800" dirty="0" err="1">
                <a:solidFill>
                  <a:srgbClr val="000000"/>
                </a:solidFill>
                <a:effectLst/>
                <a:latin typeface="Calibri" panose="020F0502020204030204" pitchFamily="34" charset="0"/>
                <a:ea typeface="Calibri" panose="020F0502020204030204" pitchFamily="34" charset="0"/>
                <a:cs typeface="Noto Sans Symbols"/>
              </a:rPr>
              <a:t>pueden</a:t>
            </a:r>
            <a:r>
              <a:rPr lang="en-GB" sz="2800" dirty="0">
                <a:solidFill>
                  <a:srgbClr val="000000"/>
                </a:solidFill>
                <a:effectLst/>
                <a:latin typeface="Calibri" panose="020F0502020204030204" pitchFamily="34" charset="0"/>
                <a:ea typeface="Calibri" panose="020F0502020204030204" pitchFamily="34" charset="0"/>
                <a:cs typeface="Noto Sans Symbols"/>
              </a:rPr>
              <a:t> ser </a:t>
            </a:r>
            <a:r>
              <a:rPr lang="en-GB" sz="2800" dirty="0" err="1">
                <a:solidFill>
                  <a:srgbClr val="000000"/>
                </a:solidFill>
                <a:effectLst/>
                <a:latin typeface="Calibri" panose="020F0502020204030204" pitchFamily="34" charset="0"/>
                <a:ea typeface="Calibri" panose="020F0502020204030204" pitchFamily="34" charset="0"/>
                <a:cs typeface="Noto Sans Symbols"/>
              </a:rPr>
              <a:t>frecuentes</a:t>
            </a:r>
            <a:r>
              <a:rPr lang="en-GB" sz="2800" dirty="0">
                <a:solidFill>
                  <a:srgbClr val="000000"/>
                </a:solidFill>
                <a:effectLst/>
                <a:latin typeface="Calibri" panose="020F0502020204030204" pitchFamily="34" charset="0"/>
                <a:ea typeface="Calibri" panose="020F0502020204030204" pitchFamily="34" charset="0"/>
                <a:cs typeface="Noto Sans Symbols"/>
              </a:rPr>
              <a:t> en </a:t>
            </a:r>
            <a:r>
              <a:rPr lang="en-GB" sz="2800" dirty="0" err="1">
                <a:solidFill>
                  <a:srgbClr val="000000"/>
                </a:solidFill>
                <a:effectLst/>
                <a:latin typeface="Calibri" panose="020F0502020204030204" pitchFamily="34" charset="0"/>
                <a:ea typeface="Calibri" panose="020F0502020204030204" pitchFamily="34" charset="0"/>
                <a:cs typeface="Noto Sans Symbols"/>
              </a:rPr>
              <a:t>el</a:t>
            </a:r>
            <a:r>
              <a:rPr lang="en-GB" sz="2800" dirty="0">
                <a:solidFill>
                  <a:srgbClr val="000000"/>
                </a:solidFill>
                <a:effectLst/>
                <a:latin typeface="Calibri" panose="020F0502020204030204" pitchFamily="34" charset="0"/>
                <a:ea typeface="Calibri" panose="020F0502020204030204" pitchFamily="34" charset="0"/>
                <a:cs typeface="Noto Sans Symbols"/>
              </a:rPr>
              <a:t> </a:t>
            </a:r>
            <a:r>
              <a:rPr lang="en-GB" sz="2800" dirty="0" err="1">
                <a:solidFill>
                  <a:srgbClr val="000000"/>
                </a:solidFill>
                <a:effectLst/>
                <a:latin typeface="Calibri" panose="020F0502020204030204" pitchFamily="34" charset="0"/>
                <a:ea typeface="Calibri" panose="020F0502020204030204" pitchFamily="34" charset="0"/>
                <a:cs typeface="Noto Sans Symbols"/>
              </a:rPr>
              <a:t>trabajo</a:t>
            </a:r>
            <a:r>
              <a:rPr lang="en-GB" sz="2800" dirty="0">
                <a:solidFill>
                  <a:srgbClr val="000000"/>
                </a:solidFill>
                <a:effectLst/>
                <a:latin typeface="Calibri" panose="020F0502020204030204" pitchFamily="34" charset="0"/>
                <a:ea typeface="Calibri" panose="020F0502020204030204" pitchFamily="34" charset="0"/>
                <a:cs typeface="Noto Sans Symbols"/>
              </a:rPr>
              <a:t> </a:t>
            </a:r>
            <a:r>
              <a:rPr lang="en-GB" sz="2800" dirty="0" err="1">
                <a:solidFill>
                  <a:srgbClr val="000000"/>
                </a:solidFill>
                <a:effectLst/>
                <a:latin typeface="Calibri" panose="020F0502020204030204" pitchFamily="34" charset="0"/>
                <a:ea typeface="Calibri" panose="020F0502020204030204" pitchFamily="34" charset="0"/>
                <a:cs typeface="Noto Sans Symbols"/>
              </a:rPr>
              <a:t>inteligente</a:t>
            </a:r>
            <a:r>
              <a:rPr lang="en-GB" sz="2800" dirty="0">
                <a:solidFill>
                  <a:srgbClr val="000000"/>
                </a:solidFill>
                <a:effectLst/>
                <a:latin typeface="Calibri" panose="020F0502020204030204" pitchFamily="34" charset="0"/>
                <a:ea typeface="Calibri" panose="020F0502020204030204" pitchFamily="34" charset="0"/>
                <a:cs typeface="Noto Sans Symbols"/>
              </a:rPr>
              <a:t>- </a:t>
            </a:r>
            <a:r>
              <a:rPr lang="en-GB" sz="2800" dirty="0" err="1">
                <a:solidFill>
                  <a:srgbClr val="000000"/>
                </a:solidFill>
                <a:effectLst/>
                <a:latin typeface="Calibri" panose="020F0502020204030204" pitchFamily="34" charset="0"/>
                <a:ea typeface="Calibri" panose="020F0502020204030204" pitchFamily="34" charset="0"/>
                <a:cs typeface="Noto Sans Symbols"/>
              </a:rPr>
              <a:t>como</a:t>
            </a:r>
            <a:r>
              <a:rPr lang="en-GB" sz="2800" dirty="0">
                <a:solidFill>
                  <a:srgbClr val="000000"/>
                </a:solidFill>
                <a:effectLst/>
                <a:latin typeface="Calibri" panose="020F0502020204030204" pitchFamily="34" charset="0"/>
                <a:ea typeface="Calibri" panose="020F0502020204030204" pitchFamily="34" charset="0"/>
                <a:cs typeface="Noto Sans Symbols"/>
              </a:rPr>
              <a:t> algo que hay que </a:t>
            </a:r>
            <a:r>
              <a:rPr lang="en-GB" sz="2800" dirty="0" err="1">
                <a:solidFill>
                  <a:srgbClr val="000000"/>
                </a:solidFill>
                <a:effectLst/>
                <a:latin typeface="Calibri" panose="020F0502020204030204" pitchFamily="34" charset="0"/>
                <a:ea typeface="Calibri" panose="020F0502020204030204" pitchFamily="34" charset="0"/>
                <a:cs typeface="Noto Sans Symbols"/>
              </a:rPr>
              <a:t>dominar</a:t>
            </a:r>
            <a:r>
              <a:rPr lang="en-GB" sz="2800" dirty="0">
                <a:solidFill>
                  <a:srgbClr val="000000"/>
                </a:solidFill>
                <a:effectLst/>
                <a:latin typeface="Calibri" panose="020F0502020204030204" pitchFamily="34" charset="0"/>
                <a:ea typeface="Calibri" panose="020F0502020204030204" pitchFamily="34" charset="0"/>
                <a:cs typeface="Noto Sans Symbols"/>
              </a:rPr>
              <a:t> en </a:t>
            </a:r>
            <a:r>
              <a:rPr lang="en-GB" sz="2800" dirty="0" err="1">
                <a:solidFill>
                  <a:srgbClr val="000000"/>
                </a:solidFill>
                <a:effectLst/>
                <a:latin typeface="Calibri" panose="020F0502020204030204" pitchFamily="34" charset="0"/>
                <a:ea typeface="Calibri" panose="020F0502020204030204" pitchFamily="34" charset="0"/>
                <a:cs typeface="Noto Sans Symbols"/>
              </a:rPr>
              <a:t>lugar</a:t>
            </a:r>
            <a:r>
              <a:rPr lang="en-GB" sz="2800" dirty="0">
                <a:solidFill>
                  <a:srgbClr val="000000"/>
                </a:solidFill>
                <a:effectLst/>
                <a:latin typeface="Calibri" panose="020F0502020204030204" pitchFamily="34" charset="0"/>
                <a:ea typeface="Calibri" panose="020F0502020204030204" pitchFamily="34" charset="0"/>
                <a:cs typeface="Noto Sans Symbols"/>
              </a:rPr>
              <a:t> de algo a lo que hay que </a:t>
            </a:r>
            <a:r>
              <a:rPr lang="en-GB" sz="2800" dirty="0" err="1">
                <a:solidFill>
                  <a:srgbClr val="000000"/>
                </a:solidFill>
                <a:effectLst/>
                <a:latin typeface="Calibri" panose="020F0502020204030204" pitchFamily="34" charset="0"/>
                <a:ea typeface="Calibri" panose="020F0502020204030204" pitchFamily="34" charset="0"/>
                <a:cs typeface="Noto Sans Symbols"/>
              </a:rPr>
              <a:t>tener</a:t>
            </a:r>
            <a:r>
              <a:rPr lang="en-GB" sz="2800" dirty="0">
                <a:solidFill>
                  <a:srgbClr val="000000"/>
                </a:solidFill>
                <a:effectLst/>
                <a:latin typeface="Calibri" panose="020F0502020204030204" pitchFamily="34" charset="0"/>
                <a:ea typeface="Calibri" panose="020F0502020204030204" pitchFamily="34" charset="0"/>
                <a:cs typeface="Noto Sans Symbols"/>
              </a:rPr>
              <a:t> </a:t>
            </a:r>
            <a:r>
              <a:rPr lang="en-GB" sz="2800" dirty="0" err="1">
                <a:solidFill>
                  <a:srgbClr val="000000"/>
                </a:solidFill>
                <a:effectLst/>
                <a:latin typeface="Calibri" panose="020F0502020204030204" pitchFamily="34" charset="0"/>
                <a:ea typeface="Calibri" panose="020F0502020204030204" pitchFamily="34" charset="0"/>
                <a:cs typeface="Noto Sans Symbols"/>
              </a:rPr>
              <a:t>miedo</a:t>
            </a:r>
            <a:r>
              <a:rPr lang="en-GB" sz="2800" dirty="0">
                <a:solidFill>
                  <a:srgbClr val="000000"/>
                </a:solidFill>
                <a:effectLst/>
                <a:latin typeface="Calibri" panose="020F0502020204030204" pitchFamily="34" charset="0"/>
                <a:ea typeface="Calibri" panose="020F0502020204030204" pitchFamily="34" charset="0"/>
                <a:cs typeface="Noto Sans Symbols"/>
              </a:rPr>
              <a:t>);</a:t>
            </a:r>
            <a:endParaRPr lang="es-ES" sz="2800" dirty="0">
              <a:effectLst/>
              <a:latin typeface="Noto Sans Symbols"/>
              <a:ea typeface="Noto Sans Symbols"/>
              <a:cs typeface="Noto Sans Symbols"/>
            </a:endParaRPr>
          </a:p>
          <a:p>
            <a:pPr marL="0" marR="0" lvl="0" indent="0" algn="l" rtl="0">
              <a:spcBef>
                <a:spcPts val="500"/>
              </a:spcBef>
              <a:spcAft>
                <a:spcPts val="0"/>
              </a:spcAft>
              <a:buNone/>
            </a:pPr>
            <a:endParaRPr lang="en-US" dirty="0"/>
          </a:p>
          <a:p>
            <a:pPr marL="0" marR="0" lvl="0" indent="0" algn="l" rtl="0">
              <a:spcBef>
                <a:spcPts val="500"/>
              </a:spcBef>
              <a:spcAft>
                <a:spcPts val="0"/>
              </a:spcAft>
              <a:buNone/>
            </a:pPr>
            <a:endParaRPr sz="2000" dirty="0">
              <a:solidFill>
                <a:srgbClr val="000000"/>
              </a:solidFill>
              <a:latin typeface="Calibri"/>
              <a:ea typeface="Calibri"/>
              <a:cs typeface="Calibri"/>
              <a:sym typeface="Calibri"/>
            </a:endParaRPr>
          </a:p>
          <a:p>
            <a:pPr marL="457200" marR="0" lvl="0" indent="-457200" algn="l" rtl="0">
              <a:spcBef>
                <a:spcPts val="500"/>
              </a:spcBef>
              <a:spcAft>
                <a:spcPts val="0"/>
              </a:spcAft>
              <a:buClr>
                <a:srgbClr val="9900CC"/>
              </a:buClr>
              <a:buSzPts val="2800"/>
              <a:buFont typeface="Noto Sans Symbols"/>
              <a:buChar char="✔"/>
            </a:pPr>
            <a:r>
              <a:rPr lang="en-GB" sz="2800" dirty="0" err="1">
                <a:solidFill>
                  <a:srgbClr val="000000"/>
                </a:solidFill>
                <a:effectLst/>
                <a:latin typeface="Calibri" panose="020F0502020204030204" pitchFamily="34" charset="0"/>
                <a:ea typeface="Calibri" panose="020F0502020204030204" pitchFamily="34" charset="0"/>
                <a:cs typeface="Noto Sans Symbols"/>
              </a:rPr>
              <a:t>Proporcionar</a:t>
            </a:r>
            <a:r>
              <a:rPr lang="en-GB" sz="2800" b="1" dirty="0">
                <a:solidFill>
                  <a:srgbClr val="000000"/>
                </a:solidFill>
                <a:effectLst/>
                <a:latin typeface="Calibri" panose="020F0502020204030204" pitchFamily="34" charset="0"/>
                <a:ea typeface="Calibri" panose="020F0502020204030204" pitchFamily="34" charset="0"/>
                <a:cs typeface="Noto Sans Symbols"/>
              </a:rPr>
              <a:t> </a:t>
            </a:r>
            <a:r>
              <a:rPr lang="en-GB" sz="2800" b="1" dirty="0" err="1">
                <a:solidFill>
                  <a:srgbClr val="000000"/>
                </a:solidFill>
                <a:effectLst/>
                <a:latin typeface="Calibri" panose="020F0502020204030204" pitchFamily="34" charset="0"/>
                <a:ea typeface="Calibri" panose="020F0502020204030204" pitchFamily="34" charset="0"/>
                <a:cs typeface="Noto Sans Symbols"/>
              </a:rPr>
              <a:t>aportaciones</a:t>
            </a:r>
            <a:r>
              <a:rPr lang="en-GB" sz="2800" b="1" dirty="0">
                <a:solidFill>
                  <a:srgbClr val="000000"/>
                </a:solidFill>
                <a:effectLst/>
                <a:latin typeface="Calibri" panose="020F0502020204030204" pitchFamily="34" charset="0"/>
                <a:ea typeface="Calibri" panose="020F0502020204030204" pitchFamily="34" charset="0"/>
                <a:cs typeface="Noto Sans Symbols"/>
              </a:rPr>
              <a:t> </a:t>
            </a:r>
            <a:r>
              <a:rPr lang="en-GB" sz="2800" b="1" dirty="0" err="1">
                <a:solidFill>
                  <a:srgbClr val="000000"/>
                </a:solidFill>
                <a:effectLst/>
                <a:latin typeface="Calibri" panose="020F0502020204030204" pitchFamily="34" charset="0"/>
                <a:ea typeface="Calibri" panose="020F0502020204030204" pitchFamily="34" charset="0"/>
                <a:cs typeface="Noto Sans Symbols"/>
              </a:rPr>
              <a:t>externas</a:t>
            </a:r>
            <a:r>
              <a:rPr lang="en-GB" sz="2800" b="1" dirty="0">
                <a:solidFill>
                  <a:srgbClr val="000000"/>
                </a:solidFill>
                <a:effectLst/>
                <a:latin typeface="Calibri" panose="020F0502020204030204" pitchFamily="34" charset="0"/>
                <a:ea typeface="Calibri" panose="020F0502020204030204" pitchFamily="34" charset="0"/>
                <a:cs typeface="Noto Sans Symbols"/>
              </a:rPr>
              <a:t> para </a:t>
            </a:r>
            <a:r>
              <a:rPr lang="en-GB" sz="2800" b="1" dirty="0" err="1">
                <a:solidFill>
                  <a:srgbClr val="000000"/>
                </a:solidFill>
                <a:effectLst/>
                <a:latin typeface="Calibri" panose="020F0502020204030204" pitchFamily="34" charset="0"/>
                <a:ea typeface="Calibri" panose="020F0502020204030204" pitchFamily="34" charset="0"/>
                <a:cs typeface="Noto Sans Symbols"/>
              </a:rPr>
              <a:t>aumentar</a:t>
            </a:r>
            <a:r>
              <a:rPr lang="en-GB" sz="2800" b="1" dirty="0">
                <a:solidFill>
                  <a:srgbClr val="000000"/>
                </a:solidFill>
                <a:effectLst/>
                <a:latin typeface="Calibri" panose="020F0502020204030204" pitchFamily="34" charset="0"/>
                <a:ea typeface="Calibri" panose="020F0502020204030204" pitchFamily="34" charset="0"/>
                <a:cs typeface="Noto Sans Symbols"/>
              </a:rPr>
              <a:t> la </a:t>
            </a:r>
            <a:r>
              <a:rPr lang="en-GB" sz="2800" b="1" dirty="0" err="1">
                <a:solidFill>
                  <a:srgbClr val="000000"/>
                </a:solidFill>
                <a:effectLst/>
                <a:latin typeface="Calibri" panose="020F0502020204030204" pitchFamily="34" charset="0"/>
                <a:ea typeface="Calibri" panose="020F0502020204030204" pitchFamily="34" charset="0"/>
                <a:cs typeface="Noto Sans Symbols"/>
              </a:rPr>
              <a:t>motivación</a:t>
            </a:r>
            <a:endParaRPr lang="es-ES" sz="2800" dirty="0">
              <a:effectLst/>
              <a:latin typeface="Noto Sans Symbols"/>
              <a:ea typeface="Noto Sans Symbols"/>
              <a:cs typeface="Noto Sans Symbols"/>
            </a:endParaRPr>
          </a:p>
          <a:p>
            <a:pPr marL="457200" algn="just"/>
            <a:r>
              <a:rPr lang="en-GB" sz="2800" dirty="0" err="1">
                <a:solidFill>
                  <a:srgbClr val="000000"/>
                </a:solidFill>
                <a:effectLst/>
                <a:latin typeface="Calibri" panose="020F0502020204030204" pitchFamily="34" charset="0"/>
                <a:ea typeface="Calibri" panose="020F0502020204030204" pitchFamily="34" charset="0"/>
                <a:cs typeface="Arial MT"/>
              </a:rPr>
              <a:t>Detrás</a:t>
            </a:r>
            <a:r>
              <a:rPr lang="en-GB" sz="2800" dirty="0">
                <a:solidFill>
                  <a:srgbClr val="000000"/>
                </a:solidFill>
                <a:effectLst/>
                <a:latin typeface="Calibri" panose="020F0502020204030204" pitchFamily="34" charset="0"/>
                <a:ea typeface="Calibri" panose="020F0502020204030204" pitchFamily="34" charset="0"/>
                <a:cs typeface="Arial MT"/>
              </a:rPr>
              <a:t> de un </a:t>
            </a:r>
            <a:r>
              <a:rPr lang="en-GB" sz="2800" dirty="0" err="1">
                <a:solidFill>
                  <a:srgbClr val="000000"/>
                </a:solidFill>
                <a:effectLst/>
                <a:latin typeface="Calibri" panose="020F0502020204030204" pitchFamily="34" charset="0"/>
                <a:ea typeface="Calibri" panose="020F0502020204030204" pitchFamily="34" charset="0"/>
                <a:cs typeface="Arial MT"/>
              </a:rPr>
              <a:t>salario</a:t>
            </a:r>
            <a:r>
              <a:rPr lang="en-GB" sz="2800" dirty="0">
                <a:solidFill>
                  <a:srgbClr val="000000"/>
                </a:solidFill>
                <a:effectLst/>
                <a:latin typeface="Calibri" panose="020F0502020204030204" pitchFamily="34" charset="0"/>
                <a:ea typeface="Calibri" panose="020F0502020204030204" pitchFamily="34" charset="0"/>
                <a:cs typeface="Arial MT"/>
              </a:rPr>
              <a:t> </a:t>
            </a:r>
            <a:r>
              <a:rPr lang="en-GB" sz="2800" dirty="0" err="1">
                <a:solidFill>
                  <a:srgbClr val="000000"/>
                </a:solidFill>
                <a:effectLst/>
                <a:latin typeface="Calibri" panose="020F0502020204030204" pitchFamily="34" charset="0"/>
                <a:ea typeface="Calibri" panose="020F0502020204030204" pitchFamily="34" charset="0"/>
                <a:cs typeface="Arial MT"/>
              </a:rPr>
              <a:t>más</a:t>
            </a:r>
            <a:r>
              <a:rPr lang="en-GB" sz="2800" dirty="0">
                <a:solidFill>
                  <a:srgbClr val="000000"/>
                </a:solidFill>
                <a:effectLst/>
                <a:latin typeface="Calibri" panose="020F0502020204030204" pitchFamily="34" charset="0"/>
                <a:ea typeface="Calibri" panose="020F0502020204030204" pitchFamily="34" charset="0"/>
                <a:cs typeface="Arial MT"/>
              </a:rPr>
              <a:t> alto, un </a:t>
            </a:r>
            <a:r>
              <a:rPr lang="en-GB" sz="2800" dirty="0" err="1">
                <a:solidFill>
                  <a:srgbClr val="000000"/>
                </a:solidFill>
                <a:effectLst/>
                <a:latin typeface="Calibri" panose="020F0502020204030204" pitchFamily="34" charset="0"/>
                <a:ea typeface="Calibri" panose="020F0502020204030204" pitchFamily="34" charset="0"/>
                <a:cs typeface="Arial MT"/>
              </a:rPr>
              <a:t>ascenso</a:t>
            </a:r>
            <a:r>
              <a:rPr lang="en-GB" sz="2800" dirty="0">
                <a:solidFill>
                  <a:srgbClr val="000000"/>
                </a:solidFill>
                <a:effectLst/>
                <a:latin typeface="Calibri" panose="020F0502020204030204" pitchFamily="34" charset="0"/>
                <a:ea typeface="Calibri" panose="020F0502020204030204" pitchFamily="34" charset="0"/>
                <a:cs typeface="Arial MT"/>
              </a:rPr>
              <a:t>, etc., </a:t>
            </a:r>
            <a:r>
              <a:rPr lang="en-GB" sz="2800" dirty="0" err="1">
                <a:solidFill>
                  <a:srgbClr val="000000"/>
                </a:solidFill>
                <a:effectLst/>
                <a:latin typeface="Calibri" panose="020F0502020204030204" pitchFamily="34" charset="0"/>
                <a:ea typeface="Calibri" panose="020F0502020204030204" pitchFamily="34" charset="0"/>
                <a:cs typeface="Arial MT"/>
              </a:rPr>
              <a:t>los</a:t>
            </a:r>
            <a:r>
              <a:rPr lang="en-GB" sz="2800" dirty="0">
                <a:solidFill>
                  <a:srgbClr val="000000"/>
                </a:solidFill>
                <a:effectLst/>
                <a:latin typeface="Calibri" panose="020F0502020204030204" pitchFamily="34" charset="0"/>
                <a:ea typeface="Calibri" panose="020F0502020204030204" pitchFamily="34" charset="0"/>
                <a:cs typeface="Arial MT"/>
              </a:rPr>
              <a:t> </a:t>
            </a:r>
            <a:r>
              <a:rPr lang="en-GB" sz="2800" dirty="0" err="1">
                <a:solidFill>
                  <a:srgbClr val="000000"/>
                </a:solidFill>
                <a:effectLst/>
                <a:latin typeface="Calibri" panose="020F0502020204030204" pitchFamily="34" charset="0"/>
                <a:ea typeface="Calibri" panose="020F0502020204030204" pitchFamily="34" charset="0"/>
                <a:cs typeface="Arial MT"/>
              </a:rPr>
              <a:t>factores</a:t>
            </a:r>
            <a:r>
              <a:rPr lang="en-GB" sz="2800" dirty="0">
                <a:solidFill>
                  <a:srgbClr val="000000"/>
                </a:solidFill>
                <a:effectLst/>
                <a:latin typeface="Calibri" panose="020F0502020204030204" pitchFamily="34" charset="0"/>
                <a:ea typeface="Calibri" panose="020F0502020204030204" pitchFamily="34" charset="0"/>
                <a:cs typeface="Arial MT"/>
              </a:rPr>
              <a:t> de </a:t>
            </a:r>
            <a:r>
              <a:rPr lang="en-GB" sz="2800" dirty="0" err="1">
                <a:solidFill>
                  <a:srgbClr val="000000"/>
                </a:solidFill>
                <a:effectLst/>
                <a:latin typeface="Calibri" panose="020F0502020204030204" pitchFamily="34" charset="0"/>
                <a:ea typeface="Calibri" panose="020F0502020204030204" pitchFamily="34" charset="0"/>
                <a:cs typeface="Arial MT"/>
              </a:rPr>
              <a:t>motivación</a:t>
            </a:r>
            <a:r>
              <a:rPr lang="en-GB" sz="2800" dirty="0">
                <a:solidFill>
                  <a:srgbClr val="000000"/>
                </a:solidFill>
                <a:effectLst/>
                <a:latin typeface="Calibri" panose="020F0502020204030204" pitchFamily="34" charset="0"/>
                <a:ea typeface="Calibri" panose="020F0502020204030204" pitchFamily="34" charset="0"/>
                <a:cs typeface="Arial MT"/>
              </a:rPr>
              <a:t> son:</a:t>
            </a:r>
            <a:endParaRPr lang="es-ES" sz="2800" dirty="0">
              <a:effectLst/>
              <a:latin typeface="Arial MT"/>
              <a:ea typeface="Arial MT"/>
              <a:cs typeface="Arial MT"/>
            </a:endParaRPr>
          </a:p>
          <a:p>
            <a:pPr marL="0" marR="0" lvl="0" indent="0" algn="l" rtl="0">
              <a:spcBef>
                <a:spcPts val="500"/>
              </a:spcBef>
              <a:spcAft>
                <a:spcPts val="0"/>
              </a:spcAft>
              <a:buNone/>
            </a:pPr>
            <a:endParaRPr sz="1000" dirty="0">
              <a:solidFill>
                <a:srgbClr val="000000"/>
              </a:solidFill>
              <a:latin typeface="Calibri"/>
              <a:ea typeface="Calibri"/>
              <a:cs typeface="Calibri"/>
              <a:sym typeface="Calibri"/>
            </a:endParaRPr>
          </a:p>
          <a:p>
            <a:pPr marL="457200" marR="0" lvl="1" indent="0" algn="l" rtl="0">
              <a:spcBef>
                <a:spcPts val="500"/>
              </a:spcBef>
              <a:spcAft>
                <a:spcPts val="0"/>
              </a:spcAft>
              <a:buNone/>
            </a:pPr>
            <a:r>
              <a:rPr lang="en-US" sz="2800" b="0" i="0" u="none" strike="noStrike" cap="none" dirty="0">
                <a:solidFill>
                  <a:srgbClr val="000000"/>
                </a:solidFill>
                <a:latin typeface="Calibri"/>
                <a:ea typeface="Calibri"/>
                <a:cs typeface="Calibri"/>
                <a:sym typeface="Calibri"/>
              </a:rPr>
              <a:t>-	</a:t>
            </a:r>
            <a:r>
              <a:rPr lang="en-GB" sz="2800" dirty="0" err="1">
                <a:solidFill>
                  <a:srgbClr val="000000"/>
                </a:solidFill>
                <a:effectLst/>
                <a:latin typeface="Calibri" panose="020F0502020204030204" pitchFamily="34" charset="0"/>
                <a:ea typeface="Calibri" panose="020F0502020204030204" pitchFamily="34" charset="0"/>
              </a:rPr>
              <a:t>Informar</a:t>
            </a:r>
            <a:r>
              <a:rPr lang="en-GB" sz="2800" dirty="0">
                <a:solidFill>
                  <a:srgbClr val="000000"/>
                </a:solidFill>
                <a:effectLst/>
                <a:latin typeface="Calibri" panose="020F0502020204030204" pitchFamily="34" charset="0"/>
                <a:ea typeface="Calibri" panose="020F0502020204030204" pitchFamily="34" charset="0"/>
              </a:rPr>
              <a:t> al </a:t>
            </a:r>
            <a:r>
              <a:rPr lang="en-GB" sz="2800" dirty="0" err="1">
                <a:solidFill>
                  <a:srgbClr val="000000"/>
                </a:solidFill>
                <a:effectLst/>
                <a:latin typeface="Calibri" panose="020F0502020204030204" pitchFamily="34" charset="0"/>
                <a:ea typeface="Calibri" panose="020F0502020204030204" pitchFamily="34" charset="0"/>
              </a:rPr>
              <a:t>equipo</a:t>
            </a:r>
            <a:r>
              <a:rPr lang="en-GB" sz="2800" dirty="0">
                <a:solidFill>
                  <a:srgbClr val="000000"/>
                </a:solidFill>
                <a:effectLst/>
                <a:latin typeface="Calibri" panose="020F0502020204030204" pitchFamily="34" charset="0"/>
                <a:ea typeface="Calibri" panose="020F0502020204030204" pitchFamily="34" charset="0"/>
              </a:rPr>
              <a:t> de </a:t>
            </a:r>
            <a:r>
              <a:rPr lang="en-GB" sz="2800" dirty="0" err="1">
                <a:solidFill>
                  <a:srgbClr val="000000"/>
                </a:solidFill>
                <a:effectLst/>
                <a:latin typeface="Calibri" panose="020F0502020204030204" pitchFamily="34" charset="0"/>
                <a:ea typeface="Calibri" panose="020F0502020204030204" pitchFamily="34" charset="0"/>
              </a:rPr>
              <a:t>los</a:t>
            </a:r>
            <a:r>
              <a:rPr lang="en-GB" sz="2800" dirty="0">
                <a:solidFill>
                  <a:srgbClr val="000000"/>
                </a:solidFill>
                <a:effectLst/>
                <a:latin typeface="Calibri" panose="020F0502020204030204" pitchFamily="34" charset="0"/>
                <a:ea typeface="Calibri" panose="020F0502020204030204" pitchFamily="34" charset="0"/>
              </a:rPr>
              <a:t> </a:t>
            </a:r>
            <a:r>
              <a:rPr lang="en-GB" sz="2800" dirty="0" err="1">
                <a:solidFill>
                  <a:srgbClr val="000000"/>
                </a:solidFill>
                <a:effectLst/>
                <a:latin typeface="Calibri" panose="020F0502020204030204" pitchFamily="34" charset="0"/>
                <a:ea typeface="Calibri" panose="020F0502020204030204" pitchFamily="34" charset="0"/>
              </a:rPr>
              <a:t>resultados</a:t>
            </a:r>
            <a:endParaRPr sz="2800" dirty="0"/>
          </a:p>
          <a:p>
            <a:pPr marL="457200" marR="0" lvl="1" indent="0" algn="l" rtl="0">
              <a:spcBef>
                <a:spcPts val="500"/>
              </a:spcBef>
              <a:spcAft>
                <a:spcPts val="0"/>
              </a:spcAft>
              <a:buNone/>
            </a:pPr>
            <a:r>
              <a:rPr lang="en-US" sz="2800" b="0" i="0" u="none" strike="noStrike" cap="none" dirty="0">
                <a:solidFill>
                  <a:srgbClr val="000000"/>
                </a:solidFill>
                <a:latin typeface="Calibri"/>
                <a:ea typeface="Calibri"/>
                <a:cs typeface="Calibri"/>
                <a:sym typeface="Calibri"/>
              </a:rPr>
              <a:t>-	</a:t>
            </a:r>
            <a:r>
              <a:rPr lang="en-GB" sz="2800" dirty="0" err="1">
                <a:solidFill>
                  <a:srgbClr val="000000"/>
                </a:solidFill>
                <a:effectLst/>
                <a:latin typeface="Calibri" panose="020F0502020204030204" pitchFamily="34" charset="0"/>
                <a:ea typeface="Calibri" panose="020F0502020204030204" pitchFamily="34" charset="0"/>
              </a:rPr>
              <a:t>Proporcionar</a:t>
            </a:r>
            <a:r>
              <a:rPr lang="en-GB" sz="2800" dirty="0">
                <a:solidFill>
                  <a:srgbClr val="000000"/>
                </a:solidFill>
                <a:effectLst/>
                <a:latin typeface="Calibri" panose="020F0502020204030204" pitchFamily="34" charset="0"/>
                <a:ea typeface="Calibri" panose="020F0502020204030204" pitchFamily="34" charset="0"/>
              </a:rPr>
              <a:t> feedback y </a:t>
            </a:r>
            <a:r>
              <a:rPr lang="en-GB" sz="2800" dirty="0" err="1">
                <a:solidFill>
                  <a:srgbClr val="000000"/>
                </a:solidFill>
                <a:effectLst/>
                <a:latin typeface="Calibri" panose="020F0502020204030204" pitchFamily="34" charset="0"/>
                <a:ea typeface="Calibri" panose="020F0502020204030204" pitchFamily="34" charset="0"/>
              </a:rPr>
              <a:t>felicitaciones</a:t>
            </a:r>
            <a:endParaRPr lang="en-US" sz="2800" dirty="0"/>
          </a:p>
          <a:p>
            <a:pPr marL="457200" marR="0" lvl="1" indent="0" algn="l" rtl="0">
              <a:spcBef>
                <a:spcPts val="500"/>
              </a:spcBef>
              <a:spcAft>
                <a:spcPts val="0"/>
              </a:spcAft>
              <a:buNone/>
            </a:pPr>
            <a:r>
              <a:rPr lang="en-US" sz="2800" b="0" i="0" u="none" strike="noStrike" cap="none" dirty="0">
                <a:solidFill>
                  <a:srgbClr val="000000"/>
                </a:solidFill>
                <a:latin typeface="Calibri"/>
                <a:ea typeface="Calibri"/>
                <a:cs typeface="Calibri"/>
                <a:sym typeface="Calibri"/>
              </a:rPr>
              <a:t>-	</a:t>
            </a:r>
            <a:r>
              <a:rPr lang="en-GB" sz="2800" dirty="0" err="1">
                <a:solidFill>
                  <a:srgbClr val="000000"/>
                </a:solidFill>
                <a:effectLst/>
                <a:latin typeface="Calibri" panose="020F0502020204030204" pitchFamily="34" charset="0"/>
                <a:ea typeface="Calibri" panose="020F0502020204030204" pitchFamily="34" charset="0"/>
              </a:rPr>
              <a:t>Escuchar</a:t>
            </a:r>
            <a:r>
              <a:rPr lang="en-GB" sz="2800" dirty="0">
                <a:solidFill>
                  <a:srgbClr val="000000"/>
                </a:solidFill>
                <a:effectLst/>
                <a:latin typeface="Calibri" panose="020F0502020204030204" pitchFamily="34" charset="0"/>
                <a:ea typeface="Calibri" panose="020F0502020204030204" pitchFamily="34" charset="0"/>
              </a:rPr>
              <a:t> las </a:t>
            </a:r>
            <a:r>
              <a:rPr lang="en-GB" sz="2800" dirty="0" err="1">
                <a:solidFill>
                  <a:srgbClr val="000000"/>
                </a:solidFill>
                <a:effectLst/>
                <a:latin typeface="Calibri" panose="020F0502020204030204" pitchFamily="34" charset="0"/>
                <a:ea typeface="Calibri" panose="020F0502020204030204" pitchFamily="34" charset="0"/>
              </a:rPr>
              <a:t>sugerencias</a:t>
            </a:r>
            <a:r>
              <a:rPr lang="en-GB" sz="2800" dirty="0">
                <a:solidFill>
                  <a:srgbClr val="000000"/>
                </a:solidFill>
                <a:effectLst/>
                <a:latin typeface="Calibri" panose="020F0502020204030204" pitchFamily="34" charset="0"/>
                <a:ea typeface="Calibri" panose="020F0502020204030204" pitchFamily="34" charset="0"/>
              </a:rPr>
              <a:t> de </a:t>
            </a:r>
            <a:r>
              <a:rPr lang="en-GB" sz="2800" dirty="0" err="1">
                <a:solidFill>
                  <a:srgbClr val="000000"/>
                </a:solidFill>
                <a:effectLst/>
                <a:latin typeface="Calibri" panose="020F0502020204030204" pitchFamily="34" charset="0"/>
                <a:ea typeface="Calibri" panose="020F0502020204030204" pitchFamily="34" charset="0"/>
              </a:rPr>
              <a:t>los</a:t>
            </a:r>
            <a:r>
              <a:rPr lang="en-GB" sz="2800" dirty="0">
                <a:solidFill>
                  <a:srgbClr val="000000"/>
                </a:solidFill>
                <a:effectLst/>
                <a:latin typeface="Calibri" panose="020F0502020204030204" pitchFamily="34" charset="0"/>
                <a:ea typeface="Calibri" panose="020F0502020204030204" pitchFamily="34" charset="0"/>
              </a:rPr>
              <a:t> </a:t>
            </a:r>
            <a:r>
              <a:rPr lang="en-GB" sz="2800" dirty="0" err="1">
                <a:solidFill>
                  <a:srgbClr val="000000"/>
                </a:solidFill>
                <a:effectLst/>
                <a:latin typeface="Calibri" panose="020F0502020204030204" pitchFamily="34" charset="0"/>
                <a:ea typeface="Calibri" panose="020F0502020204030204" pitchFamily="34" charset="0"/>
              </a:rPr>
              <a:t>empleados</a:t>
            </a:r>
            <a:r>
              <a:rPr lang="en-GB" sz="2800" dirty="0">
                <a:solidFill>
                  <a:srgbClr val="000000"/>
                </a:solidFill>
                <a:effectLst/>
                <a:latin typeface="Calibri" panose="020F0502020204030204" pitchFamily="34" charset="0"/>
                <a:ea typeface="Calibri" panose="020F0502020204030204" pitchFamily="34" charset="0"/>
              </a:rPr>
              <a:t> y </a:t>
            </a:r>
            <a:r>
              <a:rPr lang="en-GB" sz="2800" dirty="0" err="1">
                <a:solidFill>
                  <a:srgbClr val="000000"/>
                </a:solidFill>
                <a:effectLst/>
                <a:latin typeface="Calibri" panose="020F0502020204030204" pitchFamily="34" charset="0"/>
                <a:ea typeface="Calibri" panose="020F0502020204030204" pitchFamily="34" charset="0"/>
              </a:rPr>
              <a:t>demostrar</a:t>
            </a:r>
            <a:r>
              <a:rPr lang="en-GB" sz="2800" dirty="0">
                <a:solidFill>
                  <a:srgbClr val="000000"/>
                </a:solidFill>
                <a:effectLst/>
                <a:latin typeface="Calibri" panose="020F0502020204030204" pitchFamily="34" charset="0"/>
                <a:ea typeface="Calibri" panose="020F0502020204030204" pitchFamily="34" charset="0"/>
              </a:rPr>
              <a:t> que </a:t>
            </a:r>
            <a:r>
              <a:rPr lang="en-GB" sz="2800" dirty="0" err="1">
                <a:solidFill>
                  <a:srgbClr val="000000"/>
                </a:solidFill>
                <a:effectLst/>
                <a:latin typeface="Calibri" panose="020F0502020204030204" pitchFamily="34" charset="0"/>
                <a:ea typeface="Calibri" panose="020F0502020204030204" pitchFamily="34" charset="0"/>
              </a:rPr>
              <a:t>su</a:t>
            </a:r>
            <a:r>
              <a:rPr lang="en-GB" sz="2800" dirty="0">
                <a:solidFill>
                  <a:srgbClr val="000000"/>
                </a:solidFill>
                <a:effectLst/>
                <a:latin typeface="Calibri" panose="020F0502020204030204" pitchFamily="34" charset="0"/>
                <a:ea typeface="Calibri" panose="020F0502020204030204" pitchFamily="34" charset="0"/>
              </a:rPr>
              <a:t> </a:t>
            </a:r>
            <a:r>
              <a:rPr lang="en-GB" sz="2800" dirty="0" err="1">
                <a:solidFill>
                  <a:srgbClr val="000000"/>
                </a:solidFill>
                <a:effectLst/>
                <a:latin typeface="Calibri" panose="020F0502020204030204" pitchFamily="34" charset="0"/>
                <a:ea typeface="Calibri" panose="020F0502020204030204" pitchFamily="34" charset="0"/>
              </a:rPr>
              <a:t>opinión</a:t>
            </a:r>
            <a:r>
              <a:rPr lang="en-GB" sz="2800" dirty="0">
                <a:solidFill>
                  <a:srgbClr val="000000"/>
                </a:solidFill>
                <a:effectLst/>
                <a:latin typeface="Calibri" panose="020F0502020204030204" pitchFamily="34" charset="0"/>
                <a:ea typeface="Calibri" panose="020F0502020204030204" pitchFamily="34" charset="0"/>
              </a:rPr>
              <a:t> </a:t>
            </a:r>
            <a:r>
              <a:rPr lang="en-GB" sz="2800" dirty="0" err="1">
                <a:solidFill>
                  <a:srgbClr val="000000"/>
                </a:solidFill>
                <a:effectLst/>
                <a:latin typeface="Calibri" panose="020F0502020204030204" pitchFamily="34" charset="0"/>
                <a:ea typeface="Calibri" panose="020F0502020204030204" pitchFamily="34" charset="0"/>
              </a:rPr>
              <a:t>cuenta</a:t>
            </a:r>
            <a:endParaRPr lang="en-US" sz="2800" dirty="0"/>
          </a:p>
          <a:p>
            <a:pPr marL="800100" marR="0" lvl="1" indent="-342900" algn="l" rtl="0">
              <a:spcBef>
                <a:spcPts val="500"/>
              </a:spcBef>
              <a:spcAft>
                <a:spcPts val="0"/>
              </a:spcAft>
              <a:buClr>
                <a:srgbClr val="000000"/>
              </a:buClr>
              <a:buSzPts val="2800"/>
              <a:buFont typeface="Calibri"/>
              <a:buChar char="-"/>
            </a:pPr>
            <a:r>
              <a:rPr lang="en-GB" sz="2800" dirty="0">
                <a:solidFill>
                  <a:srgbClr val="000000"/>
                </a:solidFill>
                <a:effectLst/>
                <a:latin typeface="Calibri" panose="020F0502020204030204" pitchFamily="34" charset="0"/>
                <a:ea typeface="Calibri" panose="020F0502020204030204" pitchFamily="34" charset="0"/>
              </a:rPr>
              <a:t>  </a:t>
            </a:r>
            <a:r>
              <a:rPr lang="en-GB" sz="2800" dirty="0" err="1">
                <a:solidFill>
                  <a:srgbClr val="000000"/>
                </a:solidFill>
                <a:effectLst/>
                <a:latin typeface="Calibri" panose="020F0502020204030204" pitchFamily="34" charset="0"/>
                <a:ea typeface="Calibri" panose="020F0502020204030204" pitchFamily="34" charset="0"/>
              </a:rPr>
              <a:t>Implicar</a:t>
            </a:r>
            <a:r>
              <a:rPr lang="en-GB" sz="2800" dirty="0">
                <a:solidFill>
                  <a:srgbClr val="000000"/>
                </a:solidFill>
                <a:effectLst/>
                <a:latin typeface="Calibri" panose="020F0502020204030204" pitchFamily="34" charset="0"/>
                <a:ea typeface="Calibri" panose="020F0502020204030204" pitchFamily="34" charset="0"/>
              </a:rPr>
              <a:t> al </a:t>
            </a:r>
            <a:r>
              <a:rPr lang="en-GB" sz="2800" dirty="0" err="1">
                <a:solidFill>
                  <a:srgbClr val="000000"/>
                </a:solidFill>
                <a:effectLst/>
                <a:latin typeface="Calibri" panose="020F0502020204030204" pitchFamily="34" charset="0"/>
                <a:ea typeface="Calibri" panose="020F0502020204030204" pitchFamily="34" charset="0"/>
              </a:rPr>
              <a:t>equipo</a:t>
            </a:r>
            <a:r>
              <a:rPr lang="en-GB" sz="2800" dirty="0">
                <a:solidFill>
                  <a:srgbClr val="000000"/>
                </a:solidFill>
                <a:effectLst/>
                <a:latin typeface="Calibri" panose="020F0502020204030204" pitchFamily="34" charset="0"/>
                <a:ea typeface="Calibri" panose="020F0502020204030204" pitchFamily="34" charset="0"/>
              </a:rPr>
              <a:t> en </a:t>
            </a:r>
            <a:r>
              <a:rPr lang="en-GB" sz="2800" dirty="0" err="1">
                <a:solidFill>
                  <a:srgbClr val="000000"/>
                </a:solidFill>
                <a:effectLst/>
                <a:latin typeface="Calibri" panose="020F0502020204030204" pitchFamily="34" charset="0"/>
                <a:ea typeface="Calibri" panose="020F0502020204030204" pitchFamily="34" charset="0"/>
              </a:rPr>
              <a:t>el</a:t>
            </a:r>
            <a:r>
              <a:rPr lang="en-GB" sz="2800" dirty="0">
                <a:solidFill>
                  <a:srgbClr val="000000"/>
                </a:solidFill>
                <a:effectLst/>
                <a:latin typeface="Calibri" panose="020F0502020204030204" pitchFamily="34" charset="0"/>
                <a:ea typeface="Calibri" panose="020F0502020204030204" pitchFamily="34" charset="0"/>
              </a:rPr>
              <a:t> </a:t>
            </a:r>
            <a:r>
              <a:rPr lang="en-GB" sz="2800" dirty="0" err="1">
                <a:solidFill>
                  <a:srgbClr val="000000"/>
                </a:solidFill>
                <a:effectLst/>
                <a:latin typeface="Calibri" panose="020F0502020204030204" pitchFamily="34" charset="0"/>
                <a:ea typeface="Calibri" panose="020F0502020204030204" pitchFamily="34" charset="0"/>
              </a:rPr>
              <a:t>proceso</a:t>
            </a:r>
            <a:r>
              <a:rPr lang="en-GB" sz="2800" dirty="0">
                <a:solidFill>
                  <a:srgbClr val="000000"/>
                </a:solidFill>
                <a:effectLst/>
                <a:latin typeface="Calibri" panose="020F0502020204030204" pitchFamily="34" charset="0"/>
                <a:ea typeface="Calibri" panose="020F0502020204030204" pitchFamily="34" charset="0"/>
              </a:rPr>
              <a:t> de </a:t>
            </a:r>
            <a:r>
              <a:rPr lang="en-GB" sz="2800" dirty="0" err="1">
                <a:solidFill>
                  <a:srgbClr val="000000"/>
                </a:solidFill>
                <a:effectLst/>
                <a:latin typeface="Calibri" panose="020F0502020204030204" pitchFamily="34" charset="0"/>
                <a:ea typeface="Calibri" panose="020F0502020204030204" pitchFamily="34" charset="0"/>
              </a:rPr>
              <a:t>toma</a:t>
            </a:r>
            <a:r>
              <a:rPr lang="en-GB" sz="2800" dirty="0">
                <a:solidFill>
                  <a:srgbClr val="000000"/>
                </a:solidFill>
                <a:effectLst/>
                <a:latin typeface="Calibri" panose="020F0502020204030204" pitchFamily="34" charset="0"/>
                <a:ea typeface="Calibri" panose="020F0502020204030204" pitchFamily="34" charset="0"/>
              </a:rPr>
              <a:t> de </a:t>
            </a:r>
            <a:r>
              <a:rPr lang="en-GB" sz="2800" dirty="0" err="1">
                <a:solidFill>
                  <a:srgbClr val="000000"/>
                </a:solidFill>
                <a:effectLst/>
                <a:latin typeface="Calibri" panose="020F0502020204030204" pitchFamily="34" charset="0"/>
                <a:ea typeface="Calibri" panose="020F0502020204030204" pitchFamily="34" charset="0"/>
              </a:rPr>
              <a:t>decisiones</a:t>
            </a:r>
            <a:r>
              <a:rPr lang="en-GB" sz="2800" dirty="0">
                <a:solidFill>
                  <a:srgbClr val="000000"/>
                </a:solidFill>
                <a:effectLst/>
                <a:latin typeface="Calibri" panose="020F0502020204030204" pitchFamily="34" charset="0"/>
                <a:ea typeface="Calibri" panose="020F0502020204030204" pitchFamily="34" charset="0"/>
              </a:rPr>
              <a:t> para </a:t>
            </a:r>
            <a:r>
              <a:rPr lang="en-GB" sz="2800" dirty="0" err="1">
                <a:solidFill>
                  <a:srgbClr val="000000"/>
                </a:solidFill>
                <a:effectLst/>
                <a:latin typeface="Calibri" panose="020F0502020204030204" pitchFamily="34" charset="0"/>
                <a:ea typeface="Calibri" panose="020F0502020204030204" pitchFamily="34" charset="0"/>
              </a:rPr>
              <a:t>alinear</a:t>
            </a:r>
            <a:r>
              <a:rPr lang="en-GB" sz="2800" dirty="0">
                <a:solidFill>
                  <a:srgbClr val="000000"/>
                </a:solidFill>
                <a:effectLst/>
                <a:latin typeface="Calibri" panose="020F0502020204030204" pitchFamily="34" charset="0"/>
                <a:ea typeface="Calibri" panose="020F0502020204030204" pitchFamily="34" charset="0"/>
              </a:rPr>
              <a:t> </a:t>
            </a:r>
            <a:r>
              <a:rPr lang="en-GB" sz="2800" dirty="0" err="1">
                <a:solidFill>
                  <a:srgbClr val="000000"/>
                </a:solidFill>
                <a:effectLst/>
                <a:latin typeface="Calibri" panose="020F0502020204030204" pitchFamily="34" charset="0"/>
                <a:ea typeface="Calibri" panose="020F0502020204030204" pitchFamily="34" charset="0"/>
              </a:rPr>
              <a:t>los</a:t>
            </a:r>
            <a:r>
              <a:rPr lang="en-GB" sz="2800" dirty="0">
                <a:solidFill>
                  <a:srgbClr val="000000"/>
                </a:solidFill>
                <a:effectLst/>
                <a:latin typeface="Calibri" panose="020F0502020204030204" pitchFamily="34" charset="0"/>
                <a:ea typeface="Calibri" panose="020F0502020204030204" pitchFamily="34" charset="0"/>
              </a:rPr>
              <a:t> </a:t>
            </a:r>
            <a:r>
              <a:rPr lang="en-GB" sz="2800" dirty="0" err="1">
                <a:solidFill>
                  <a:srgbClr val="000000"/>
                </a:solidFill>
                <a:effectLst/>
                <a:latin typeface="Calibri" panose="020F0502020204030204" pitchFamily="34" charset="0"/>
                <a:ea typeface="Calibri" panose="020F0502020204030204" pitchFamily="34" charset="0"/>
              </a:rPr>
              <a:t>valores</a:t>
            </a:r>
            <a:r>
              <a:rPr lang="en-GB" sz="2800" dirty="0">
                <a:solidFill>
                  <a:srgbClr val="000000"/>
                </a:solidFill>
                <a:effectLst/>
                <a:latin typeface="Calibri" panose="020F0502020204030204" pitchFamily="34" charset="0"/>
                <a:ea typeface="Calibri" panose="020F0502020204030204" pitchFamily="34" charset="0"/>
              </a:rPr>
              <a:t> </a:t>
            </a:r>
            <a:r>
              <a:rPr lang="en-GB" sz="2800" dirty="0" err="1">
                <a:solidFill>
                  <a:srgbClr val="000000"/>
                </a:solidFill>
                <a:effectLst/>
                <a:latin typeface="Calibri" panose="020F0502020204030204" pitchFamily="34" charset="0"/>
                <a:ea typeface="Calibri" panose="020F0502020204030204" pitchFamily="34" charset="0"/>
              </a:rPr>
              <a:t>individuales</a:t>
            </a:r>
            <a:r>
              <a:rPr lang="en-GB" sz="2800" dirty="0">
                <a:solidFill>
                  <a:srgbClr val="000000"/>
                </a:solidFill>
                <a:effectLst/>
                <a:latin typeface="Calibri" panose="020F0502020204030204" pitchFamily="34" charset="0"/>
                <a:ea typeface="Calibri" panose="020F0502020204030204" pitchFamily="34" charset="0"/>
              </a:rPr>
              <a:t> y </a:t>
            </a:r>
            <a:r>
              <a:rPr lang="en-GB" sz="2800" dirty="0" err="1">
                <a:solidFill>
                  <a:srgbClr val="000000"/>
                </a:solidFill>
                <a:effectLst/>
                <a:latin typeface="Calibri" panose="020F0502020204030204" pitchFamily="34" charset="0"/>
                <a:ea typeface="Calibri" panose="020F0502020204030204" pitchFamily="34" charset="0"/>
              </a:rPr>
              <a:t>los</a:t>
            </a:r>
            <a:r>
              <a:rPr lang="en-GB" sz="2800" dirty="0">
                <a:solidFill>
                  <a:srgbClr val="000000"/>
                </a:solidFill>
                <a:effectLst/>
                <a:latin typeface="Calibri" panose="020F0502020204030204" pitchFamily="34" charset="0"/>
                <a:ea typeface="Calibri" panose="020F0502020204030204" pitchFamily="34" charset="0"/>
              </a:rPr>
              <a:t> de la </a:t>
            </a:r>
            <a:r>
              <a:rPr lang="en-GB" sz="2800" dirty="0" err="1">
                <a:solidFill>
                  <a:srgbClr val="000000"/>
                </a:solidFill>
                <a:effectLst/>
                <a:latin typeface="Calibri" panose="020F0502020204030204" pitchFamily="34" charset="0"/>
                <a:ea typeface="Calibri" panose="020F0502020204030204" pitchFamily="34" charset="0"/>
              </a:rPr>
              <a:t>organización</a:t>
            </a:r>
            <a:endParaRPr sz="2800" dirty="0"/>
          </a:p>
        </p:txBody>
      </p:sp>
      <p:pic>
        <p:nvPicPr>
          <p:cNvPr id="211" name="Google Shape;211;p14"/>
          <p:cNvPicPr preferRelativeResize="0"/>
          <p:nvPr/>
        </p:nvPicPr>
        <p:blipFill rotWithShape="1">
          <a:blip r:embed="rId3">
            <a:alphaModFix/>
          </a:blip>
          <a:srcRect/>
          <a:stretch/>
        </p:blipFill>
        <p:spPr>
          <a:xfrm>
            <a:off x="13792200" y="4914900"/>
            <a:ext cx="2590800" cy="259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5"/>
          <p:cNvSpPr txBox="1"/>
          <p:nvPr/>
        </p:nvSpPr>
        <p:spPr>
          <a:xfrm>
            <a:off x="1447800" y="1573291"/>
            <a:ext cx="128016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3. Liderazgo – Estrategias para aumentar la productividad </a:t>
            </a:r>
            <a:endParaRPr sz="4000" b="1">
              <a:solidFill>
                <a:srgbClr val="660066"/>
              </a:solidFill>
              <a:latin typeface="Calibri"/>
              <a:ea typeface="Calibri"/>
              <a:cs typeface="Calibri"/>
              <a:sym typeface="Calibri"/>
            </a:endParaRPr>
          </a:p>
        </p:txBody>
      </p:sp>
      <p:sp>
        <p:nvSpPr>
          <p:cNvPr id="217" name="Google Shape;217;p15"/>
          <p:cNvSpPr txBox="1"/>
          <p:nvPr/>
        </p:nvSpPr>
        <p:spPr>
          <a:xfrm>
            <a:off x="1175657" y="2600523"/>
            <a:ext cx="15621000" cy="5165476"/>
          </a:xfrm>
          <a:prstGeom prst="rect">
            <a:avLst/>
          </a:prstGeom>
          <a:noFill/>
          <a:ln>
            <a:noFill/>
          </a:ln>
        </p:spPr>
        <p:txBody>
          <a:bodyPr spcFirstLastPara="1" wrap="square" lIns="91425" tIns="45700" rIns="91425" bIns="45700" anchor="t" anchorCtr="0">
            <a:spAutoFit/>
          </a:bodyPr>
          <a:lstStyle/>
          <a:p>
            <a:r>
              <a:rPr lang="en-GB" sz="2400" dirty="0">
                <a:effectLst/>
                <a:latin typeface="Calibri" panose="020F0502020204030204" pitchFamily="34" charset="0"/>
                <a:ea typeface="Calibri" panose="020F0502020204030204" pitchFamily="34" charset="0"/>
                <a:cs typeface="Arial MT"/>
              </a:rPr>
              <a:t>Los </a:t>
            </a:r>
            <a:r>
              <a:rPr lang="en-GB" sz="2400" dirty="0" err="1">
                <a:effectLst/>
                <a:latin typeface="Calibri" panose="020F0502020204030204" pitchFamily="34" charset="0"/>
                <a:ea typeface="Calibri" panose="020F0502020204030204" pitchFamily="34" charset="0"/>
                <a:cs typeface="Arial MT"/>
              </a:rPr>
              <a:t>estudios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confirman</a:t>
            </a:r>
            <a:r>
              <a:rPr lang="en-GB" sz="2400" dirty="0">
                <a:effectLst/>
                <a:latin typeface="Calibri" panose="020F0502020204030204" pitchFamily="34" charset="0"/>
                <a:ea typeface="Calibri" panose="020F0502020204030204" pitchFamily="34" charset="0"/>
                <a:cs typeface="Arial MT"/>
              </a:rPr>
              <a:t> que </a:t>
            </a:r>
            <a:r>
              <a:rPr lang="en-GB" sz="2400" dirty="0" err="1">
                <a:effectLst/>
                <a:latin typeface="Calibri" panose="020F0502020204030204" pitchFamily="34" charset="0"/>
                <a:ea typeface="Calibri" panose="020F0502020204030204" pitchFamily="34" charset="0"/>
                <a:cs typeface="Arial MT"/>
              </a:rPr>
              <a:t>el</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trabajo</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inteligente</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aumenta</a:t>
            </a:r>
            <a:r>
              <a:rPr lang="en-GB" sz="2400" dirty="0">
                <a:effectLst/>
                <a:latin typeface="Calibri" panose="020F0502020204030204" pitchFamily="34" charset="0"/>
                <a:ea typeface="Calibri" panose="020F0502020204030204" pitchFamily="34" charset="0"/>
                <a:cs typeface="Arial MT"/>
              </a:rPr>
              <a:t> la </a:t>
            </a:r>
            <a:r>
              <a:rPr lang="en-GB" sz="2400" dirty="0" err="1">
                <a:effectLst/>
                <a:latin typeface="Calibri" panose="020F0502020204030204" pitchFamily="34" charset="0"/>
                <a:ea typeface="Calibri" panose="020F0502020204030204" pitchFamily="34" charset="0"/>
                <a:cs typeface="Arial MT"/>
              </a:rPr>
              <a:t>productividad</a:t>
            </a:r>
            <a:r>
              <a:rPr lang="en-GB" sz="2400" dirty="0">
                <a:effectLst/>
                <a:latin typeface="Calibri" panose="020F0502020204030204" pitchFamily="34" charset="0"/>
                <a:ea typeface="Calibri" panose="020F0502020204030204" pitchFamily="34" charset="0"/>
                <a:cs typeface="Arial MT"/>
              </a:rPr>
              <a:t>. Sin embargo, hay </a:t>
            </a:r>
            <a:r>
              <a:rPr lang="en-GB" sz="2400" dirty="0" err="1">
                <a:effectLst/>
                <a:latin typeface="Calibri" panose="020F0502020204030204" pitchFamily="34" charset="0"/>
                <a:ea typeface="Calibri" panose="020F0502020204030204" pitchFamily="34" charset="0"/>
                <a:cs typeface="Arial MT"/>
              </a:rPr>
              <a:t>algunos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factores</a:t>
            </a:r>
            <a:r>
              <a:rPr lang="en-GB" sz="2400" dirty="0">
                <a:effectLst/>
                <a:latin typeface="Calibri" panose="020F0502020204030204" pitchFamily="34" charset="0"/>
                <a:ea typeface="Calibri" panose="020F0502020204030204" pitchFamily="34" charset="0"/>
                <a:cs typeface="Arial MT"/>
              </a:rPr>
              <a:t> que </a:t>
            </a:r>
            <a:r>
              <a:rPr lang="en-GB" sz="2400" dirty="0" err="1">
                <a:effectLst/>
                <a:latin typeface="Calibri" panose="020F0502020204030204" pitchFamily="34" charset="0"/>
                <a:ea typeface="Calibri" panose="020F0502020204030204" pitchFamily="34" charset="0"/>
                <a:cs typeface="Arial MT"/>
              </a:rPr>
              <a:t>pueden</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poner</a:t>
            </a:r>
            <a:r>
              <a:rPr lang="en-GB" sz="2400" dirty="0">
                <a:effectLst/>
                <a:latin typeface="Calibri" panose="020F0502020204030204" pitchFamily="34" charset="0"/>
                <a:ea typeface="Calibri" panose="020F0502020204030204" pitchFamily="34" charset="0"/>
                <a:cs typeface="Arial MT"/>
              </a:rPr>
              <a:t> en </a:t>
            </a:r>
            <a:r>
              <a:rPr lang="en-GB" sz="2400" dirty="0" err="1">
                <a:effectLst/>
                <a:latin typeface="Calibri" panose="020F0502020204030204" pitchFamily="34" charset="0"/>
                <a:ea typeface="Calibri" panose="020F0502020204030204" pitchFamily="34" charset="0"/>
                <a:cs typeface="Arial MT"/>
              </a:rPr>
              <a:t>riesgo</a:t>
            </a:r>
            <a:r>
              <a:rPr lang="en-GB" sz="2400" dirty="0">
                <a:effectLst/>
                <a:latin typeface="Calibri" panose="020F0502020204030204" pitchFamily="34" charset="0"/>
                <a:ea typeface="Calibri" panose="020F0502020204030204" pitchFamily="34" charset="0"/>
                <a:cs typeface="Arial MT"/>
              </a:rPr>
              <a:t> la </a:t>
            </a:r>
            <a:r>
              <a:rPr lang="en-GB" sz="2400" dirty="0" err="1">
                <a:effectLst/>
                <a:latin typeface="Calibri" panose="020F0502020204030204" pitchFamily="34" charset="0"/>
                <a:ea typeface="Calibri" panose="020F0502020204030204" pitchFamily="34" charset="0"/>
                <a:cs typeface="Arial MT"/>
              </a:rPr>
              <a:t>productividad</a:t>
            </a:r>
            <a:r>
              <a:rPr lang="en-GB" sz="2400" dirty="0">
                <a:effectLst/>
                <a:latin typeface="Calibri" panose="020F0502020204030204" pitchFamily="34" charset="0"/>
                <a:ea typeface="Calibri" panose="020F0502020204030204" pitchFamily="34" charset="0"/>
                <a:cs typeface="Arial MT"/>
              </a:rPr>
              <a:t> de </a:t>
            </a:r>
            <a:r>
              <a:rPr lang="en-GB" sz="2400" dirty="0" err="1">
                <a:effectLst/>
                <a:latin typeface="Calibri" panose="020F0502020204030204" pitchFamily="34" charset="0"/>
                <a:ea typeface="Calibri" panose="020F0502020204030204" pitchFamily="34" charset="0"/>
                <a:cs typeface="Arial MT"/>
              </a:rPr>
              <a:t>los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empleados</a:t>
            </a:r>
            <a:r>
              <a:rPr lang="en-GB" sz="2400" dirty="0">
                <a:effectLst/>
                <a:latin typeface="Calibri" panose="020F0502020204030204" pitchFamily="34" charset="0"/>
                <a:ea typeface="Calibri" panose="020F0502020204030204" pitchFamily="34" charset="0"/>
                <a:cs typeface="Arial MT"/>
              </a:rPr>
              <a:t>:</a:t>
            </a:r>
            <a:endParaRPr lang="es-ES" sz="2400" dirty="0">
              <a:effectLst/>
              <a:latin typeface="Arial MT"/>
              <a:ea typeface="Arial MT"/>
              <a:cs typeface="Arial MT"/>
            </a:endParaRPr>
          </a:p>
          <a:p>
            <a:pPr marL="0" marR="0" lvl="0" indent="0" algn="l" rtl="0">
              <a:spcBef>
                <a:spcPts val="0"/>
              </a:spcBef>
              <a:spcAft>
                <a:spcPts val="0"/>
              </a:spcAft>
              <a:buNone/>
            </a:pPr>
            <a:endParaRPr dirty="0"/>
          </a:p>
          <a:p>
            <a:pPr marL="0" marR="0" lvl="0" indent="0" algn="l" rtl="0">
              <a:spcBef>
                <a:spcPts val="500"/>
              </a:spcBef>
              <a:spcAft>
                <a:spcPts val="0"/>
              </a:spcAft>
              <a:buNone/>
            </a:pPr>
            <a:endParaRPr sz="1000" dirty="0">
              <a:solidFill>
                <a:srgbClr val="000000"/>
              </a:solidFill>
              <a:latin typeface="Calibri"/>
              <a:ea typeface="Calibri"/>
              <a:cs typeface="Calibri"/>
              <a:sym typeface="Calibri"/>
            </a:endParaRPr>
          </a:p>
          <a:p>
            <a:pPr marL="342900" marR="0" lvl="0" indent="-342900" algn="l" rtl="0">
              <a:spcBef>
                <a:spcPts val="500"/>
              </a:spcBef>
              <a:spcAft>
                <a:spcPts val="0"/>
              </a:spcAft>
              <a:buClr>
                <a:srgbClr val="000000"/>
              </a:buClr>
              <a:buSzPts val="2400"/>
              <a:buFont typeface="Arial"/>
              <a:buChar char="•"/>
            </a:pPr>
            <a:r>
              <a:rPr lang="en-GB" sz="2400" dirty="0">
                <a:solidFill>
                  <a:srgbClr val="000000"/>
                </a:solidFill>
                <a:effectLst/>
                <a:latin typeface="Calibri" panose="020F0502020204030204" pitchFamily="34" charset="0"/>
                <a:ea typeface="Calibri" panose="020F0502020204030204" pitchFamily="34" charset="0"/>
              </a:rPr>
              <a:t>Mayor </a:t>
            </a:r>
            <a:r>
              <a:rPr lang="en-GB" sz="2400" dirty="0" err="1">
                <a:solidFill>
                  <a:srgbClr val="000000"/>
                </a:solidFill>
                <a:effectLst/>
                <a:latin typeface="Calibri" panose="020F0502020204030204" pitchFamily="34" charset="0"/>
                <a:ea typeface="Calibri" panose="020F0502020204030204" pitchFamily="34" charset="0"/>
              </a:rPr>
              <a:t>exposición</a:t>
            </a:r>
            <a:r>
              <a:rPr lang="en-GB" sz="2400" dirty="0">
                <a:solidFill>
                  <a:srgbClr val="000000"/>
                </a:solidFill>
                <a:effectLst/>
                <a:latin typeface="Calibri" panose="020F0502020204030204" pitchFamily="34" charset="0"/>
                <a:ea typeface="Calibri" panose="020F0502020204030204" pitchFamily="34" charset="0"/>
              </a:rPr>
              <a:t> a </a:t>
            </a:r>
            <a:r>
              <a:rPr lang="en-GB" sz="2400" dirty="0" err="1">
                <a:solidFill>
                  <a:srgbClr val="000000"/>
                </a:solidFill>
                <a:effectLst/>
                <a:latin typeface="Calibri" panose="020F0502020204030204" pitchFamily="34" charset="0"/>
                <a:ea typeface="Calibri" panose="020F0502020204030204" pitchFamily="34" charset="0"/>
              </a:rPr>
              <a:t>distracciones</a:t>
            </a:r>
            <a:endParaRPr lang="en-US" sz="2400" dirty="0">
              <a:solidFill>
                <a:srgbClr val="000000"/>
              </a:solidFill>
              <a:latin typeface="Calibri"/>
              <a:ea typeface="Calibri"/>
              <a:cs typeface="Calibri"/>
              <a:sym typeface="Calibri"/>
            </a:endParaRPr>
          </a:p>
          <a:p>
            <a:pPr marL="342900" marR="0" lvl="0" indent="-342900" algn="l" rtl="0">
              <a:spcBef>
                <a:spcPts val="500"/>
              </a:spcBef>
              <a:spcAft>
                <a:spcPts val="0"/>
              </a:spcAft>
              <a:buClr>
                <a:srgbClr val="000000"/>
              </a:buClr>
              <a:buSzPts val="2400"/>
              <a:buFont typeface="Arial"/>
              <a:buChar char="•"/>
            </a:pPr>
            <a:r>
              <a:rPr lang="en-GB" sz="2400" dirty="0">
                <a:solidFill>
                  <a:srgbClr val="000000"/>
                </a:solidFill>
                <a:effectLst/>
                <a:latin typeface="Calibri" panose="020F0502020204030204" pitchFamily="34" charset="0"/>
                <a:ea typeface="Calibri" panose="020F0502020204030204" pitchFamily="34" charset="0"/>
              </a:rPr>
              <a:t>Falta de </a:t>
            </a:r>
            <a:r>
              <a:rPr lang="en-GB" sz="2400" dirty="0" err="1">
                <a:solidFill>
                  <a:srgbClr val="000000"/>
                </a:solidFill>
                <a:effectLst/>
                <a:latin typeface="Calibri" panose="020F0502020204030204" pitchFamily="34" charset="0"/>
                <a:ea typeface="Calibri" panose="020F0502020204030204" pitchFamily="34" charset="0"/>
              </a:rPr>
              <a:t>presión</a:t>
            </a:r>
            <a:r>
              <a:rPr lang="en-GB" sz="2400" dirty="0">
                <a:solidFill>
                  <a:srgbClr val="000000"/>
                </a:solidFill>
                <a:effectLst/>
                <a:latin typeface="Calibri" panose="020F0502020204030204" pitchFamily="34" charset="0"/>
                <a:ea typeface="Calibri" panose="020F0502020204030204" pitchFamily="34" charset="0"/>
              </a:rPr>
              <a:t> externa y </a:t>
            </a:r>
            <a:r>
              <a:rPr lang="en-GB" sz="2400" dirty="0" err="1">
                <a:solidFill>
                  <a:srgbClr val="000000"/>
                </a:solidFill>
                <a:effectLst/>
                <a:latin typeface="Calibri" panose="020F0502020204030204" pitchFamily="34" charset="0"/>
                <a:ea typeface="Calibri" panose="020F0502020204030204" pitchFamily="34" charset="0"/>
              </a:rPr>
              <a:t>consiguiente</a:t>
            </a:r>
            <a:r>
              <a:rPr lang="en-GB" sz="2400" dirty="0">
                <a:solidFill>
                  <a:srgbClr val="000000"/>
                </a:solidFill>
                <a:effectLst/>
                <a:latin typeface="Calibri" panose="020F0502020204030204" pitchFamily="34" charset="0"/>
                <a:ea typeface="Calibri" panose="020F0502020204030204" pitchFamily="34" charset="0"/>
              </a:rPr>
              <a:t> </a:t>
            </a:r>
            <a:r>
              <a:rPr lang="en-GB" sz="2400" dirty="0" err="1">
                <a:solidFill>
                  <a:srgbClr val="000000"/>
                </a:solidFill>
                <a:effectLst/>
                <a:latin typeface="Calibri" panose="020F0502020204030204" pitchFamily="34" charset="0"/>
                <a:ea typeface="Calibri" panose="020F0502020204030204" pitchFamily="34" charset="0"/>
              </a:rPr>
              <a:t>tendencia</a:t>
            </a:r>
            <a:r>
              <a:rPr lang="en-GB" sz="2400" dirty="0">
                <a:solidFill>
                  <a:srgbClr val="000000"/>
                </a:solidFill>
                <a:effectLst/>
                <a:latin typeface="Calibri" panose="020F0502020204030204" pitchFamily="34" charset="0"/>
                <a:ea typeface="Calibri" panose="020F0502020204030204" pitchFamily="34" charset="0"/>
              </a:rPr>
              <a:t> a </a:t>
            </a:r>
            <a:r>
              <a:rPr lang="en-GB" sz="2400" dirty="0" err="1">
                <a:solidFill>
                  <a:srgbClr val="000000"/>
                </a:solidFill>
                <a:effectLst/>
                <a:latin typeface="Calibri" panose="020F0502020204030204" pitchFamily="34" charset="0"/>
                <a:ea typeface="Calibri" panose="020F0502020204030204" pitchFamily="34" charset="0"/>
              </a:rPr>
              <a:t>procrastinar</a:t>
            </a:r>
            <a:endParaRPr lang="en-US" sz="2400" dirty="0">
              <a:solidFill>
                <a:srgbClr val="000000"/>
              </a:solidFill>
              <a:latin typeface="Calibri"/>
              <a:ea typeface="Calibri"/>
              <a:cs typeface="Calibri"/>
              <a:sym typeface="Calibri"/>
            </a:endParaRPr>
          </a:p>
          <a:p>
            <a:pPr marL="342900" marR="0" lvl="0" indent="-342900" algn="l" rtl="0">
              <a:spcBef>
                <a:spcPts val="500"/>
              </a:spcBef>
              <a:spcAft>
                <a:spcPts val="0"/>
              </a:spcAft>
              <a:buClr>
                <a:srgbClr val="000000"/>
              </a:buClr>
              <a:buSzPts val="2400"/>
              <a:buFont typeface="Arial"/>
              <a:buChar char="•"/>
            </a:pPr>
            <a:r>
              <a:rPr lang="en-GB" sz="2400" dirty="0">
                <a:solidFill>
                  <a:srgbClr val="000000"/>
                </a:solidFill>
                <a:effectLst/>
                <a:latin typeface="Calibri" panose="020F0502020204030204" pitchFamily="34" charset="0"/>
                <a:ea typeface="Calibri" panose="020F0502020204030204" pitchFamily="34" charset="0"/>
              </a:rPr>
              <a:t>Falta de </a:t>
            </a:r>
            <a:r>
              <a:rPr lang="en-GB" sz="2400" dirty="0" err="1">
                <a:solidFill>
                  <a:srgbClr val="000000"/>
                </a:solidFill>
                <a:effectLst/>
                <a:latin typeface="Calibri" panose="020F0502020204030204" pitchFamily="34" charset="0"/>
                <a:ea typeface="Calibri" panose="020F0502020204030204" pitchFamily="34" charset="0"/>
              </a:rPr>
              <a:t>autoeficacia</a:t>
            </a:r>
            <a:r>
              <a:rPr lang="en-GB" sz="2400" dirty="0">
                <a:solidFill>
                  <a:srgbClr val="000000"/>
                </a:solidFill>
                <a:effectLst/>
                <a:latin typeface="Calibri" panose="020F0502020204030204" pitchFamily="34" charset="0"/>
                <a:ea typeface="Calibri" panose="020F0502020204030204" pitchFamily="34" charset="0"/>
              </a:rPr>
              <a:t> y </a:t>
            </a:r>
            <a:r>
              <a:rPr lang="en-GB" sz="2400" dirty="0" err="1">
                <a:solidFill>
                  <a:srgbClr val="000000"/>
                </a:solidFill>
                <a:effectLst/>
                <a:latin typeface="Calibri" panose="020F0502020204030204" pitchFamily="34" charset="0"/>
                <a:ea typeface="Calibri" panose="020F0502020204030204" pitchFamily="34" charset="0"/>
              </a:rPr>
              <a:t>autoeficiencia</a:t>
            </a:r>
            <a:endParaRPr sz="2400" dirty="0">
              <a:solidFill>
                <a:srgbClr val="000000"/>
              </a:solidFill>
              <a:latin typeface="Calibri"/>
              <a:ea typeface="Calibri"/>
              <a:cs typeface="Calibri"/>
              <a:sym typeface="Calibri"/>
            </a:endParaRPr>
          </a:p>
          <a:p>
            <a:pPr marL="0" marR="0" lvl="0" indent="0" algn="l" rtl="0">
              <a:spcBef>
                <a:spcPts val="500"/>
              </a:spcBef>
              <a:spcAft>
                <a:spcPts val="0"/>
              </a:spcAft>
              <a:buNone/>
            </a:pPr>
            <a:endParaRPr sz="2400" dirty="0">
              <a:solidFill>
                <a:srgbClr val="000000"/>
              </a:solidFill>
              <a:latin typeface="Calibri"/>
              <a:ea typeface="Calibri"/>
              <a:cs typeface="Calibri"/>
              <a:sym typeface="Calibri"/>
            </a:endParaRPr>
          </a:p>
          <a:p>
            <a:pPr>
              <a:spcBef>
                <a:spcPts val="500"/>
              </a:spcBef>
            </a:pPr>
            <a:r>
              <a:rPr lang="en-GB" sz="2400" dirty="0">
                <a:effectLst/>
                <a:latin typeface="Calibri" panose="020F0502020204030204" pitchFamily="34" charset="0"/>
                <a:ea typeface="Calibri" panose="020F0502020204030204" pitchFamily="34" charset="0"/>
                <a:cs typeface="Arial MT"/>
              </a:rPr>
              <a:t>Para </a:t>
            </a:r>
            <a:r>
              <a:rPr lang="en-GB" sz="2400" dirty="0" err="1">
                <a:effectLst/>
                <a:latin typeface="Calibri" panose="020F0502020204030204" pitchFamily="34" charset="0"/>
                <a:ea typeface="Calibri" panose="020F0502020204030204" pitchFamily="34" charset="0"/>
                <a:cs typeface="Arial MT"/>
              </a:rPr>
              <a:t>mitigar</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estos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factores</a:t>
            </a:r>
            <a:r>
              <a:rPr lang="en-GB" sz="2400" dirty="0">
                <a:effectLst/>
                <a:latin typeface="Calibri" panose="020F0502020204030204" pitchFamily="34" charset="0"/>
                <a:ea typeface="Calibri" panose="020F0502020204030204" pitchFamily="34" charset="0"/>
                <a:cs typeface="Arial MT"/>
              </a:rPr>
              <a:t>, un </a:t>
            </a:r>
            <a:r>
              <a:rPr lang="en-GB" sz="2400" dirty="0" err="1">
                <a:effectLst/>
                <a:latin typeface="Calibri" panose="020F0502020204030204" pitchFamily="34" charset="0"/>
                <a:ea typeface="Calibri" panose="020F0502020204030204" pitchFamily="34" charset="0"/>
                <a:cs typeface="Arial MT"/>
              </a:rPr>
              <a:t>buen</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líder</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apoya</a:t>
            </a:r>
            <a:r>
              <a:rPr lang="en-GB" sz="2400" dirty="0">
                <a:effectLst/>
                <a:latin typeface="Calibri" panose="020F0502020204030204" pitchFamily="34" charset="0"/>
                <a:ea typeface="Calibri" panose="020F0502020204030204" pitchFamily="34" charset="0"/>
                <a:cs typeface="Arial MT"/>
              </a:rPr>
              <a:t> a </a:t>
            </a:r>
            <a:r>
              <a:rPr lang="en-GB" sz="2400" dirty="0" err="1">
                <a:effectLst/>
                <a:latin typeface="Calibri" panose="020F0502020204030204" pitchFamily="34" charset="0"/>
                <a:ea typeface="Calibri" panose="020F0502020204030204" pitchFamily="34" charset="0"/>
                <a:cs typeface="Arial MT"/>
              </a:rPr>
              <a:t>los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empleados</a:t>
            </a:r>
            <a:r>
              <a:rPr lang="en-GB" sz="2400" dirty="0">
                <a:effectLst/>
                <a:latin typeface="Calibri" panose="020F0502020204030204" pitchFamily="34" charset="0"/>
                <a:ea typeface="Calibri" panose="020F0502020204030204" pitchFamily="34" charset="0"/>
                <a:cs typeface="Arial MT"/>
              </a:rPr>
              <a:t> en:</a:t>
            </a:r>
            <a:endParaRPr lang="es-ES" sz="2400" dirty="0">
              <a:effectLst/>
              <a:latin typeface="Arial MT"/>
              <a:ea typeface="Arial MT"/>
              <a:cs typeface="Arial MT"/>
            </a:endParaRPr>
          </a:p>
          <a:p>
            <a:pPr marL="0" marR="0" lvl="0" indent="0" algn="l" rtl="0">
              <a:spcBef>
                <a:spcPts val="500"/>
              </a:spcBef>
              <a:spcAft>
                <a:spcPts val="0"/>
              </a:spcAft>
              <a:buNone/>
            </a:pPr>
            <a:endParaRPr lang="en-US" dirty="0"/>
          </a:p>
          <a:p>
            <a:pPr marL="171450" marR="0" lvl="0" indent="-107950" algn="l" rtl="0">
              <a:spcBef>
                <a:spcPts val="500"/>
              </a:spcBef>
              <a:spcAft>
                <a:spcPts val="0"/>
              </a:spcAft>
              <a:buClr>
                <a:schemeClr val="dk1"/>
              </a:buClr>
              <a:buSzPts val="1000"/>
              <a:buFont typeface="Arial"/>
              <a:buNone/>
            </a:pPr>
            <a:endParaRPr sz="1000" dirty="0">
              <a:solidFill>
                <a:srgbClr val="000000"/>
              </a:solidFill>
              <a:latin typeface="Calibri"/>
              <a:ea typeface="Calibri"/>
              <a:cs typeface="Calibri"/>
              <a:sym typeface="Calibri"/>
            </a:endParaRPr>
          </a:p>
          <a:p>
            <a:pPr marL="342900" marR="0" lvl="0" indent="-342900" algn="l" rtl="0">
              <a:spcBef>
                <a:spcPts val="500"/>
              </a:spcBef>
              <a:spcAft>
                <a:spcPts val="0"/>
              </a:spcAft>
              <a:buClr>
                <a:srgbClr val="000000"/>
              </a:buClr>
              <a:buSzPts val="2400"/>
              <a:buFont typeface="Arial"/>
              <a:buChar char="•"/>
            </a:pPr>
            <a:r>
              <a:rPr lang="en-GB" sz="2400" dirty="0" err="1">
                <a:solidFill>
                  <a:srgbClr val="000000"/>
                </a:solidFill>
                <a:effectLst/>
                <a:latin typeface="Calibri" panose="020F0502020204030204" pitchFamily="34" charset="0"/>
                <a:ea typeface="Calibri" panose="020F0502020204030204" pitchFamily="34" charset="0"/>
              </a:rPr>
              <a:t>Recordar</a:t>
            </a:r>
            <a:r>
              <a:rPr lang="en-GB" sz="2400" dirty="0">
                <a:solidFill>
                  <a:srgbClr val="000000"/>
                </a:solidFill>
                <a:effectLst/>
                <a:latin typeface="Calibri" panose="020F0502020204030204" pitchFamily="34" charset="0"/>
                <a:ea typeface="Calibri" panose="020F0502020204030204" pitchFamily="34" charset="0"/>
              </a:rPr>
              <a:t> que la </a:t>
            </a:r>
            <a:r>
              <a:rPr lang="en-GB" sz="2400" dirty="0" err="1">
                <a:solidFill>
                  <a:srgbClr val="000000"/>
                </a:solidFill>
                <a:effectLst/>
                <a:latin typeface="Calibri" panose="020F0502020204030204" pitchFamily="34" charset="0"/>
                <a:ea typeface="Calibri" panose="020F0502020204030204" pitchFamily="34" charset="0"/>
              </a:rPr>
              <a:t>concentración</a:t>
            </a:r>
            <a:r>
              <a:rPr lang="en-GB" sz="2400" dirty="0">
                <a:solidFill>
                  <a:srgbClr val="000000"/>
                </a:solidFill>
                <a:effectLst/>
                <a:latin typeface="Calibri" panose="020F0502020204030204" pitchFamily="34" charset="0"/>
                <a:ea typeface="Calibri" panose="020F0502020204030204" pitchFamily="34" charset="0"/>
              </a:rPr>
              <a:t> es </a:t>
            </a:r>
            <a:r>
              <a:rPr lang="en-GB" sz="2400" dirty="0" err="1">
                <a:solidFill>
                  <a:srgbClr val="000000"/>
                </a:solidFill>
                <a:effectLst/>
                <a:latin typeface="Calibri" panose="020F0502020204030204" pitchFamily="34" charset="0"/>
                <a:ea typeface="Calibri" panose="020F0502020204030204" pitchFamily="34" charset="0"/>
              </a:rPr>
              <a:t>una</a:t>
            </a:r>
            <a:r>
              <a:rPr lang="en-GB" sz="2400" dirty="0">
                <a:solidFill>
                  <a:srgbClr val="000000"/>
                </a:solidFill>
                <a:effectLst/>
                <a:latin typeface="Calibri" panose="020F0502020204030204" pitchFamily="34" charset="0"/>
                <a:ea typeface="Calibri" panose="020F0502020204030204" pitchFamily="34" charset="0"/>
              </a:rPr>
              <a:t> </a:t>
            </a:r>
            <a:r>
              <a:rPr lang="en-GB" sz="2400" dirty="0" err="1">
                <a:solidFill>
                  <a:srgbClr val="000000"/>
                </a:solidFill>
                <a:effectLst/>
                <a:latin typeface="Calibri" panose="020F0502020204030204" pitchFamily="34" charset="0"/>
                <a:ea typeface="Calibri" panose="020F0502020204030204" pitchFamily="34" charset="0"/>
              </a:rPr>
              <a:t>habilidad</a:t>
            </a:r>
            <a:r>
              <a:rPr lang="en-GB" sz="2400" dirty="0">
                <a:solidFill>
                  <a:srgbClr val="000000"/>
                </a:solidFill>
                <a:effectLst/>
                <a:latin typeface="Calibri" panose="020F0502020204030204" pitchFamily="34" charset="0"/>
                <a:ea typeface="Calibri" panose="020F0502020204030204" pitchFamily="34" charset="0"/>
              </a:rPr>
              <a:t> que </a:t>
            </a:r>
            <a:r>
              <a:rPr lang="en-GB" sz="2400" dirty="0" err="1">
                <a:solidFill>
                  <a:srgbClr val="000000"/>
                </a:solidFill>
                <a:effectLst/>
                <a:latin typeface="Calibri" panose="020F0502020204030204" pitchFamily="34" charset="0"/>
                <a:ea typeface="Calibri" panose="020F0502020204030204" pitchFamily="34" charset="0"/>
              </a:rPr>
              <a:t>puede</a:t>
            </a:r>
            <a:r>
              <a:rPr lang="en-GB" sz="2400" dirty="0">
                <a:solidFill>
                  <a:srgbClr val="000000"/>
                </a:solidFill>
                <a:effectLst/>
                <a:latin typeface="Calibri" panose="020F0502020204030204" pitchFamily="34" charset="0"/>
                <a:ea typeface="Calibri" panose="020F0502020204030204" pitchFamily="34" charset="0"/>
              </a:rPr>
              <a:t> </a:t>
            </a:r>
            <a:r>
              <a:rPr lang="en-GB" sz="2400" dirty="0" err="1">
                <a:solidFill>
                  <a:srgbClr val="000000"/>
                </a:solidFill>
                <a:effectLst/>
                <a:latin typeface="Calibri" panose="020F0502020204030204" pitchFamily="34" charset="0"/>
                <a:ea typeface="Calibri" panose="020F0502020204030204" pitchFamily="34" charset="0"/>
              </a:rPr>
              <a:t>mejorarse</a:t>
            </a:r>
            <a:r>
              <a:rPr lang="en-GB" sz="2400" dirty="0">
                <a:solidFill>
                  <a:srgbClr val="000000"/>
                </a:solidFill>
                <a:effectLst/>
                <a:latin typeface="Calibri" panose="020F0502020204030204" pitchFamily="34" charset="0"/>
                <a:ea typeface="Calibri" panose="020F0502020204030204" pitchFamily="34" charset="0"/>
              </a:rPr>
              <a:t> con </a:t>
            </a:r>
            <a:r>
              <a:rPr lang="en-GB" sz="2400" dirty="0" err="1">
                <a:solidFill>
                  <a:srgbClr val="000000"/>
                </a:solidFill>
                <a:effectLst/>
                <a:latin typeface="Calibri" panose="020F0502020204030204" pitchFamily="34" charset="0"/>
                <a:ea typeface="Calibri" panose="020F0502020204030204" pitchFamily="34" charset="0"/>
              </a:rPr>
              <a:t>práctica</a:t>
            </a:r>
            <a:r>
              <a:rPr lang="en-GB" sz="2400" dirty="0">
                <a:solidFill>
                  <a:srgbClr val="000000"/>
                </a:solidFill>
                <a:effectLst/>
                <a:latin typeface="Calibri" panose="020F0502020204030204" pitchFamily="34" charset="0"/>
                <a:ea typeface="Calibri" panose="020F0502020204030204" pitchFamily="34" charset="0"/>
              </a:rPr>
              <a:t> y </a:t>
            </a:r>
            <a:r>
              <a:rPr lang="en-GB" sz="2400" dirty="0" err="1">
                <a:solidFill>
                  <a:srgbClr val="000000"/>
                </a:solidFill>
                <a:effectLst/>
                <a:latin typeface="Calibri" panose="020F0502020204030204" pitchFamily="34" charset="0"/>
                <a:ea typeface="Calibri" panose="020F0502020204030204" pitchFamily="34" charset="0"/>
              </a:rPr>
              <a:t>perseverancia</a:t>
            </a:r>
            <a:endParaRPr sz="2400" dirty="0">
              <a:solidFill>
                <a:srgbClr val="000000"/>
              </a:solidFill>
              <a:latin typeface="Calibri"/>
              <a:ea typeface="Calibri"/>
              <a:cs typeface="Calibri"/>
              <a:sym typeface="Calibri"/>
            </a:endParaRPr>
          </a:p>
          <a:p>
            <a:pPr marL="342900" marR="0" lvl="0" indent="-342900" algn="l" rtl="0">
              <a:spcBef>
                <a:spcPts val="500"/>
              </a:spcBef>
              <a:spcAft>
                <a:spcPts val="0"/>
              </a:spcAft>
              <a:buClr>
                <a:srgbClr val="000000"/>
              </a:buClr>
              <a:buSzPts val="2400"/>
              <a:buFont typeface="Arial"/>
              <a:buChar char="•"/>
            </a:pPr>
            <a:r>
              <a:rPr lang="en-GB" sz="2400" dirty="0" err="1">
                <a:solidFill>
                  <a:srgbClr val="000000"/>
                </a:solidFill>
                <a:effectLst/>
                <a:latin typeface="Calibri" panose="020F0502020204030204" pitchFamily="34" charset="0"/>
                <a:ea typeface="Calibri" panose="020F0502020204030204" pitchFamily="34" charset="0"/>
              </a:rPr>
              <a:t>Proporcionar</a:t>
            </a:r>
            <a:r>
              <a:rPr lang="en-GB" sz="2400" dirty="0">
                <a:solidFill>
                  <a:srgbClr val="000000"/>
                </a:solidFill>
                <a:effectLst/>
                <a:latin typeface="Calibri" panose="020F0502020204030204" pitchFamily="34" charset="0"/>
                <a:ea typeface="Calibri" panose="020F0502020204030204" pitchFamily="34" charset="0"/>
              </a:rPr>
              <a:t> </a:t>
            </a:r>
            <a:r>
              <a:rPr lang="en-GB" sz="2400" dirty="0" err="1">
                <a:solidFill>
                  <a:srgbClr val="000000"/>
                </a:solidFill>
                <a:effectLst/>
                <a:latin typeface="Calibri" panose="020F0502020204030204" pitchFamily="34" charset="0"/>
                <a:ea typeface="Calibri" panose="020F0502020204030204" pitchFamily="34" charset="0"/>
              </a:rPr>
              <a:t>trucos</a:t>
            </a:r>
            <a:r>
              <a:rPr lang="en-GB" sz="2400" dirty="0">
                <a:solidFill>
                  <a:srgbClr val="000000"/>
                </a:solidFill>
                <a:effectLst/>
                <a:latin typeface="Calibri" panose="020F0502020204030204" pitchFamily="34" charset="0"/>
                <a:ea typeface="Calibri" panose="020F0502020204030204" pitchFamily="34" charset="0"/>
              </a:rPr>
              <a:t> y </a:t>
            </a:r>
            <a:r>
              <a:rPr lang="en-GB" sz="2400" dirty="0" err="1">
                <a:solidFill>
                  <a:srgbClr val="000000"/>
                </a:solidFill>
                <a:effectLst/>
                <a:latin typeface="Calibri" panose="020F0502020204030204" pitchFamily="34" charset="0"/>
                <a:ea typeface="Calibri" panose="020F0502020204030204" pitchFamily="34" charset="0"/>
              </a:rPr>
              <a:t>consejos</a:t>
            </a:r>
            <a:r>
              <a:rPr lang="en-GB" sz="2400" dirty="0">
                <a:solidFill>
                  <a:srgbClr val="000000"/>
                </a:solidFill>
                <a:effectLst/>
                <a:latin typeface="Calibri" panose="020F0502020204030204" pitchFamily="34" charset="0"/>
                <a:ea typeface="Calibri" panose="020F0502020204030204" pitchFamily="34" charset="0"/>
              </a:rPr>
              <a:t> para </a:t>
            </a:r>
            <a:r>
              <a:rPr lang="en-GB" sz="2400" dirty="0" err="1">
                <a:solidFill>
                  <a:srgbClr val="000000"/>
                </a:solidFill>
                <a:effectLst/>
                <a:latin typeface="Calibri" panose="020F0502020204030204" pitchFamily="34" charset="0"/>
                <a:ea typeface="Calibri" panose="020F0502020204030204" pitchFamily="34" charset="0"/>
              </a:rPr>
              <a:t>mejorar</a:t>
            </a:r>
            <a:r>
              <a:rPr lang="en-GB" sz="2400" dirty="0">
                <a:solidFill>
                  <a:srgbClr val="000000"/>
                </a:solidFill>
                <a:effectLst/>
                <a:latin typeface="Calibri" panose="020F0502020204030204" pitchFamily="34" charset="0"/>
                <a:ea typeface="Calibri" panose="020F0502020204030204" pitchFamily="34" charset="0"/>
              </a:rPr>
              <a:t> la </a:t>
            </a:r>
            <a:r>
              <a:rPr lang="en-GB" sz="2400" dirty="0" err="1">
                <a:solidFill>
                  <a:srgbClr val="000000"/>
                </a:solidFill>
                <a:effectLst/>
                <a:latin typeface="Calibri" panose="020F0502020204030204" pitchFamily="34" charset="0"/>
                <a:ea typeface="Calibri" panose="020F0502020204030204" pitchFamily="34" charset="0"/>
              </a:rPr>
              <a:t>autoeficacia</a:t>
            </a:r>
            <a:r>
              <a:rPr lang="en-GB" sz="2400" dirty="0">
                <a:solidFill>
                  <a:srgbClr val="000000"/>
                </a:solidFill>
                <a:effectLst/>
                <a:latin typeface="Calibri" panose="020F0502020204030204" pitchFamily="34" charset="0"/>
                <a:ea typeface="Calibri" panose="020F0502020204030204" pitchFamily="34" charset="0"/>
              </a:rPr>
              <a:t> de </a:t>
            </a:r>
            <a:r>
              <a:rPr lang="en-GB" sz="2400" dirty="0" err="1">
                <a:solidFill>
                  <a:srgbClr val="000000"/>
                </a:solidFill>
                <a:effectLst/>
                <a:latin typeface="Calibri" panose="020F0502020204030204" pitchFamily="34" charset="0"/>
                <a:ea typeface="Calibri" panose="020F0502020204030204" pitchFamily="34" charset="0"/>
              </a:rPr>
              <a:t>los</a:t>
            </a:r>
            <a:r>
              <a:rPr lang="en-GB" sz="2400" dirty="0">
                <a:solidFill>
                  <a:srgbClr val="000000"/>
                </a:solidFill>
                <a:effectLst/>
                <a:latin typeface="Calibri" panose="020F0502020204030204" pitchFamily="34" charset="0"/>
                <a:ea typeface="Calibri" panose="020F0502020204030204" pitchFamily="34" charset="0"/>
              </a:rPr>
              <a:t> </a:t>
            </a:r>
            <a:r>
              <a:rPr lang="en-GB" sz="2400" dirty="0" err="1">
                <a:solidFill>
                  <a:srgbClr val="000000"/>
                </a:solidFill>
                <a:effectLst/>
                <a:latin typeface="Calibri" panose="020F0502020204030204" pitchFamily="34" charset="0"/>
                <a:ea typeface="Calibri" panose="020F0502020204030204" pitchFamily="34" charset="0"/>
              </a:rPr>
              <a:t>empleados</a:t>
            </a:r>
            <a:r>
              <a:rPr lang="en-GB" sz="2400" dirty="0">
                <a:solidFill>
                  <a:srgbClr val="000000"/>
                </a:solidFill>
                <a:effectLst/>
                <a:latin typeface="Calibri" panose="020F0502020204030204" pitchFamily="34" charset="0"/>
                <a:ea typeface="Calibri" panose="020F0502020204030204" pitchFamily="34" charset="0"/>
              </a:rPr>
              <a:t>. Por </a:t>
            </a:r>
            <a:r>
              <a:rPr lang="en-GB" sz="2400" dirty="0" err="1">
                <a:solidFill>
                  <a:srgbClr val="000000"/>
                </a:solidFill>
                <a:effectLst/>
                <a:latin typeface="Calibri" panose="020F0502020204030204" pitchFamily="34" charset="0"/>
                <a:ea typeface="Calibri" panose="020F0502020204030204" pitchFamily="34" charset="0"/>
              </a:rPr>
              <a:t>ejemplo</a:t>
            </a:r>
            <a:r>
              <a:rPr lang="en-GB" sz="2400" dirty="0">
                <a:solidFill>
                  <a:srgbClr val="000000"/>
                </a:solidFill>
                <a:effectLst/>
                <a:latin typeface="Calibri" panose="020F0502020204030204" pitchFamily="34" charset="0"/>
                <a:ea typeface="Calibri" panose="020F0502020204030204" pitchFamily="34" charset="0"/>
              </a:rPr>
              <a:t>, </a:t>
            </a:r>
            <a:r>
              <a:rPr lang="en-GB" sz="2400" b="1" u="sng" dirty="0" err="1">
                <a:solidFill>
                  <a:srgbClr val="9900CC"/>
                </a:solidFill>
                <a:latin typeface="Calibri"/>
                <a:ea typeface="Calibri"/>
                <a:cs typeface="Calibri"/>
              </a:rPr>
              <a:t>sugerirles</a:t>
            </a:r>
            <a:r>
              <a:rPr lang="en-GB" sz="2400" b="1" u="sng" dirty="0">
                <a:solidFill>
                  <a:srgbClr val="9900CC"/>
                </a:solidFill>
                <a:latin typeface="Calibri"/>
                <a:ea typeface="Calibri"/>
                <a:cs typeface="Calibri"/>
              </a:rPr>
              <a:t> </a:t>
            </a:r>
            <a:r>
              <a:rPr lang="en-GB" sz="2400" b="1" u="sng" dirty="0" err="1">
                <a:solidFill>
                  <a:srgbClr val="9900CC"/>
                </a:solidFill>
                <a:latin typeface="Calibri"/>
                <a:ea typeface="Calibri"/>
                <a:cs typeface="Calibri"/>
              </a:rPr>
              <a:t>cómo</a:t>
            </a:r>
            <a:r>
              <a:rPr lang="en-GB" sz="2400" b="1" u="sng" dirty="0">
                <a:solidFill>
                  <a:srgbClr val="9900CC"/>
                </a:solidFill>
                <a:latin typeface="Calibri"/>
                <a:ea typeface="Calibri"/>
                <a:cs typeface="Calibri"/>
              </a:rPr>
              <a:t> </a:t>
            </a:r>
            <a:r>
              <a:rPr lang="en-GB" sz="2400" b="1" u="sng" dirty="0" err="1">
                <a:solidFill>
                  <a:srgbClr val="9900CC"/>
                </a:solidFill>
                <a:latin typeface="Calibri"/>
                <a:ea typeface="Calibri"/>
                <a:cs typeface="Calibri"/>
              </a:rPr>
              <a:t>establecer</a:t>
            </a:r>
            <a:r>
              <a:rPr lang="en-GB" sz="2400" b="1" u="sng" dirty="0">
                <a:solidFill>
                  <a:srgbClr val="9900CC"/>
                </a:solidFill>
                <a:latin typeface="Calibri"/>
                <a:ea typeface="Calibri"/>
                <a:cs typeface="Calibri"/>
              </a:rPr>
              <a:t> </a:t>
            </a:r>
            <a:r>
              <a:rPr lang="en-GB" sz="2400" b="1" u="sng" dirty="0" err="1">
                <a:solidFill>
                  <a:srgbClr val="9900CC"/>
                </a:solidFill>
                <a:latin typeface="Calibri"/>
                <a:ea typeface="Calibri"/>
                <a:cs typeface="Calibri"/>
              </a:rPr>
              <a:t>objetivos</a:t>
            </a:r>
            <a:r>
              <a:rPr lang="en-GB" sz="2400" b="1" u="sng" dirty="0">
                <a:solidFill>
                  <a:srgbClr val="9900CC"/>
                </a:solidFill>
                <a:latin typeface="Calibri"/>
                <a:ea typeface="Calibri"/>
                <a:cs typeface="Calibri"/>
              </a:rPr>
              <a:t> </a:t>
            </a:r>
            <a:r>
              <a:rPr lang="en-GB" sz="2400" b="1" u="sng" dirty="0" err="1">
                <a:solidFill>
                  <a:srgbClr val="9900CC"/>
                </a:solidFill>
                <a:latin typeface="Calibri"/>
                <a:ea typeface="Calibri"/>
                <a:cs typeface="Calibri"/>
              </a:rPr>
              <a:t>inteligentes</a:t>
            </a:r>
            <a:r>
              <a:rPr lang="en-GB" sz="2400" b="1" u="sng" dirty="0">
                <a:solidFill>
                  <a:srgbClr val="9900CC"/>
                </a:solidFill>
                <a:latin typeface="Calibri"/>
                <a:ea typeface="Calibri"/>
                <a:cs typeface="Calibri"/>
              </a:rPr>
              <a:t>:</a:t>
            </a:r>
            <a:endParaRPr sz="1000" dirty="0">
              <a:solidFill>
                <a:srgbClr val="000000"/>
              </a:solidFill>
              <a:latin typeface="Calibri"/>
              <a:ea typeface="Calibri"/>
              <a:cs typeface="Calibri"/>
              <a:sym typeface="Calibri"/>
            </a:endParaRPr>
          </a:p>
        </p:txBody>
      </p:sp>
      <p:sp>
        <p:nvSpPr>
          <p:cNvPr id="218" name="Google Shape;218;p15"/>
          <p:cNvSpPr/>
          <p:nvPr/>
        </p:nvSpPr>
        <p:spPr>
          <a:xfrm>
            <a:off x="2026889" y="7941796"/>
            <a:ext cx="6542047" cy="1264408"/>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2400" dirty="0">
                <a:latin typeface="Calibri"/>
                <a:ea typeface="Calibri"/>
                <a:cs typeface="Calibri"/>
                <a:sym typeface="Calibri"/>
              </a:rPr>
              <a:t>No </a:t>
            </a:r>
            <a:r>
              <a:rPr lang="en-US" sz="2400" dirty="0" err="1">
                <a:latin typeface="Calibri"/>
                <a:ea typeface="Calibri"/>
                <a:cs typeface="Calibri"/>
                <a:sym typeface="Calibri"/>
              </a:rPr>
              <a:t>olvides</a:t>
            </a:r>
            <a:r>
              <a:rPr lang="en-US" sz="2400" dirty="0">
                <a:latin typeface="Calibri"/>
                <a:ea typeface="Calibri"/>
                <a:cs typeface="Calibri"/>
                <a:sym typeface="Calibri"/>
              </a:rPr>
              <a:t> </a:t>
            </a:r>
            <a:r>
              <a:rPr lang="en-US" sz="2400" dirty="0" err="1">
                <a:latin typeface="Calibri"/>
                <a:ea typeface="Calibri"/>
                <a:cs typeface="Calibri"/>
                <a:sym typeface="Calibri"/>
              </a:rPr>
              <a:t>el</a:t>
            </a:r>
            <a:r>
              <a:rPr lang="en-US" sz="2400" dirty="0">
                <a:latin typeface="Calibri"/>
                <a:ea typeface="Calibri"/>
                <a:cs typeface="Calibri"/>
                <a:sym typeface="Calibri"/>
              </a:rPr>
              <a:t> </a:t>
            </a:r>
            <a:r>
              <a:rPr lang="en-US" sz="2400" dirty="0" err="1">
                <a:latin typeface="Calibri"/>
                <a:ea typeface="Calibri"/>
                <a:cs typeface="Calibri"/>
                <a:sym typeface="Calibri"/>
              </a:rPr>
              <a:t>Pricipio</a:t>
            </a:r>
            <a:r>
              <a:rPr lang="en-US" sz="2400" dirty="0">
                <a:latin typeface="Calibri"/>
                <a:ea typeface="Calibri"/>
                <a:cs typeface="Calibri"/>
                <a:sym typeface="Calibri"/>
              </a:rPr>
              <a:t> de Pareto</a:t>
            </a:r>
            <a:r>
              <a:rPr lang="en-US" sz="2400" b="0" i="0" u="none" strike="noStrike" cap="none" dirty="0">
                <a:solidFill>
                  <a:srgbClr val="000000"/>
                </a:solidFill>
                <a:latin typeface="Calibri"/>
                <a:ea typeface="Calibri"/>
                <a:cs typeface="Calibri"/>
                <a:sym typeface="Calibri"/>
              </a:rPr>
              <a:t>:</a:t>
            </a:r>
            <a:endParaRPr dirty="0"/>
          </a:p>
          <a:p>
            <a:pPr marL="457200" marR="0" lvl="1" indent="0" algn="ctr" rtl="0">
              <a:spcBef>
                <a:spcPts val="500"/>
              </a:spcBef>
              <a:spcAft>
                <a:spcPts val="0"/>
              </a:spcAft>
              <a:buNone/>
            </a:pPr>
            <a:r>
              <a:rPr lang="en-US" sz="2400" b="1" i="0" u="none" strike="noStrike" cap="none" dirty="0">
                <a:solidFill>
                  <a:srgbClr val="000000"/>
                </a:solidFill>
                <a:latin typeface="Calibri"/>
                <a:ea typeface="Calibri"/>
                <a:cs typeface="Calibri"/>
                <a:sym typeface="Calibri"/>
              </a:rPr>
              <a:t>80 % </a:t>
            </a:r>
            <a:r>
              <a:rPr lang="en-US" sz="2400" b="1" dirty="0">
                <a:latin typeface="Calibri"/>
                <a:ea typeface="Calibri"/>
                <a:cs typeface="Calibri"/>
                <a:sym typeface="Calibri"/>
              </a:rPr>
              <a:t>de </a:t>
            </a:r>
            <a:r>
              <a:rPr lang="en-US" sz="2400" b="1" dirty="0" err="1">
                <a:latin typeface="Calibri"/>
                <a:ea typeface="Calibri"/>
                <a:cs typeface="Calibri"/>
                <a:sym typeface="Calibri"/>
              </a:rPr>
              <a:t>los</a:t>
            </a:r>
            <a:r>
              <a:rPr lang="en-US" sz="2400" b="1" dirty="0">
                <a:latin typeface="Calibri"/>
                <a:ea typeface="Calibri"/>
                <a:cs typeface="Calibri"/>
                <a:sym typeface="Calibri"/>
              </a:rPr>
              <a:t> </a:t>
            </a:r>
            <a:r>
              <a:rPr lang="en-US" sz="2400" b="1" dirty="0" err="1">
                <a:latin typeface="Calibri"/>
                <a:ea typeface="Calibri"/>
                <a:cs typeface="Calibri"/>
                <a:sym typeface="Calibri"/>
              </a:rPr>
              <a:t>resultados</a:t>
            </a:r>
            <a:r>
              <a:rPr lang="en-US" sz="2400" b="1" dirty="0">
                <a:latin typeface="Calibri"/>
                <a:ea typeface="Calibri"/>
                <a:cs typeface="Calibri"/>
                <a:sym typeface="Calibri"/>
              </a:rPr>
              <a:t> </a:t>
            </a:r>
            <a:r>
              <a:rPr lang="en-US" sz="2400" b="1" dirty="0" err="1">
                <a:latin typeface="Calibri"/>
                <a:ea typeface="Calibri"/>
                <a:cs typeface="Calibri"/>
                <a:sym typeface="Calibri"/>
              </a:rPr>
              <a:t>provienen</a:t>
            </a:r>
            <a:r>
              <a:rPr lang="en-US" sz="2400" b="1" dirty="0">
                <a:latin typeface="Calibri"/>
                <a:ea typeface="Calibri"/>
                <a:cs typeface="Calibri"/>
                <a:sym typeface="Calibri"/>
              </a:rPr>
              <a:t> del</a:t>
            </a:r>
            <a:r>
              <a:rPr lang="en-US" sz="2400" b="1" i="0" u="none" strike="noStrike" cap="none" dirty="0">
                <a:solidFill>
                  <a:srgbClr val="000000"/>
                </a:solidFill>
                <a:latin typeface="Calibri"/>
                <a:ea typeface="Calibri"/>
                <a:cs typeface="Calibri"/>
                <a:sym typeface="Calibri"/>
              </a:rPr>
              <a:t> 20% de </a:t>
            </a:r>
            <a:r>
              <a:rPr lang="en-US" sz="2400" b="1" i="0" u="none" strike="noStrike" cap="none" dirty="0" err="1">
                <a:solidFill>
                  <a:srgbClr val="000000"/>
                </a:solidFill>
                <a:latin typeface="Calibri"/>
                <a:ea typeface="Calibri"/>
                <a:cs typeface="Calibri"/>
                <a:sym typeface="Calibri"/>
              </a:rPr>
              <a:t>nuestras</a:t>
            </a: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acciones</a:t>
            </a:r>
            <a:endParaRPr dirty="0"/>
          </a:p>
        </p:txBody>
      </p:sp>
      <p:pic>
        <p:nvPicPr>
          <p:cNvPr id="219" name="Google Shape;219;p15" descr="Visualizza immagine di origine"/>
          <p:cNvPicPr preferRelativeResize="0"/>
          <p:nvPr/>
        </p:nvPicPr>
        <p:blipFill rotWithShape="1">
          <a:blip r:embed="rId3">
            <a:alphaModFix/>
          </a:blip>
          <a:srcRect/>
          <a:stretch/>
        </p:blipFill>
        <p:spPr>
          <a:xfrm>
            <a:off x="1357748" y="7714771"/>
            <a:ext cx="750451" cy="750451"/>
          </a:xfrm>
          <a:prstGeom prst="rect">
            <a:avLst/>
          </a:prstGeom>
          <a:noFill/>
          <a:ln>
            <a:noFill/>
          </a:ln>
        </p:spPr>
      </p:pic>
      <p:sp>
        <p:nvSpPr>
          <p:cNvPr id="220" name="Google Shape;220;p15"/>
          <p:cNvSpPr/>
          <p:nvPr/>
        </p:nvSpPr>
        <p:spPr>
          <a:xfrm>
            <a:off x="10224652" y="7354212"/>
            <a:ext cx="6705600" cy="1908174"/>
          </a:xfrm>
          <a:prstGeom prst="rect">
            <a:avLst/>
          </a:prstGeom>
          <a:noFill/>
          <a:ln w="28575" cap="flat" cmpd="sng">
            <a:solidFill>
              <a:srgbClr val="9900C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Noto Sans Symbols"/>
              <a:buChar char="✔"/>
            </a:pPr>
            <a:r>
              <a:rPr lang="en-GB" sz="1800" dirty="0" err="1">
                <a:solidFill>
                  <a:srgbClr val="000000"/>
                </a:solidFill>
                <a:effectLst/>
                <a:latin typeface="Calibri" panose="020F0502020204030204" pitchFamily="34" charset="0"/>
                <a:ea typeface="Calibri" panose="020F0502020204030204" pitchFamily="34" charset="0"/>
              </a:rPr>
              <a:t>Considerar</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los</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objetivos</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generales</a:t>
            </a:r>
            <a:r>
              <a:rPr lang="en-GB" sz="1800" dirty="0">
                <a:solidFill>
                  <a:srgbClr val="000000"/>
                </a:solidFill>
                <a:effectLst/>
                <a:latin typeface="Calibri" panose="020F0502020204030204" pitchFamily="34" charset="0"/>
                <a:ea typeface="Calibri" panose="020F0502020204030204" pitchFamily="34" charset="0"/>
              </a:rPr>
              <a:t> del </a:t>
            </a:r>
            <a:r>
              <a:rPr lang="en-GB" sz="1800" dirty="0" err="1">
                <a:solidFill>
                  <a:srgbClr val="000000"/>
                </a:solidFill>
                <a:effectLst/>
                <a:latin typeface="Calibri" panose="020F0502020204030204" pitchFamily="34" charset="0"/>
                <a:ea typeface="Calibri" panose="020F0502020204030204" pitchFamily="34" charset="0"/>
              </a:rPr>
              <a:t>equipo</a:t>
            </a:r>
            <a:endParaRPr lang="en-GB" sz="1800" dirty="0">
              <a:solidFill>
                <a:srgbClr val="000000"/>
              </a:solidFill>
              <a:effectLst/>
              <a:latin typeface="Calibri" panose="020F0502020204030204" pitchFamily="34" charset="0"/>
              <a:ea typeface="Calibri" panose="020F0502020204030204" pitchFamily="34" charset="0"/>
            </a:endParaRPr>
          </a:p>
          <a:p>
            <a:pPr marL="285750" marR="0" lvl="0" indent="-285750" algn="l" rtl="0">
              <a:spcBef>
                <a:spcPts val="0"/>
              </a:spcBef>
              <a:spcAft>
                <a:spcPts val="0"/>
              </a:spcAft>
              <a:buClr>
                <a:schemeClr val="dk1"/>
              </a:buClr>
              <a:buSzPts val="2000"/>
              <a:buFont typeface="Noto Sans Symbols"/>
              <a:buChar char="✔"/>
            </a:pPr>
            <a:r>
              <a:rPr lang="en-GB" sz="1800" dirty="0" err="1">
                <a:solidFill>
                  <a:srgbClr val="000000"/>
                </a:solidFill>
                <a:effectLst/>
                <a:latin typeface="Calibri" panose="020F0502020204030204" pitchFamily="34" charset="0"/>
                <a:ea typeface="Calibri" panose="020F0502020204030204" pitchFamily="34" charset="0"/>
              </a:rPr>
              <a:t>Alinear</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los</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objetivos</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laborales</a:t>
            </a:r>
            <a:r>
              <a:rPr lang="en-GB" sz="1800" dirty="0">
                <a:solidFill>
                  <a:srgbClr val="000000"/>
                </a:solidFill>
                <a:effectLst/>
                <a:latin typeface="Calibri" panose="020F0502020204030204" pitchFamily="34" charset="0"/>
                <a:ea typeface="Calibri" panose="020F0502020204030204" pitchFamily="34" charset="0"/>
              </a:rPr>
              <a:t> con </a:t>
            </a:r>
            <a:r>
              <a:rPr lang="en-GB" sz="1800" dirty="0" err="1">
                <a:solidFill>
                  <a:srgbClr val="000000"/>
                </a:solidFill>
                <a:effectLst/>
                <a:latin typeface="Calibri" panose="020F0502020204030204" pitchFamily="34" charset="0"/>
                <a:ea typeface="Calibri" panose="020F0502020204030204" pitchFamily="34" charset="0"/>
              </a:rPr>
              <a:t>los</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vitales</a:t>
            </a:r>
            <a:endParaRPr lang="en-GB" sz="1800" dirty="0">
              <a:solidFill>
                <a:srgbClr val="000000"/>
              </a:solidFill>
              <a:effectLst/>
              <a:latin typeface="Calibri" panose="020F0502020204030204" pitchFamily="34" charset="0"/>
              <a:ea typeface="Calibri" panose="020F0502020204030204" pitchFamily="34" charset="0"/>
            </a:endParaRPr>
          </a:p>
          <a:p>
            <a:pPr marL="285750" marR="0" lvl="0" indent="-285750" algn="l" rtl="0">
              <a:spcBef>
                <a:spcPts val="0"/>
              </a:spcBef>
              <a:spcAft>
                <a:spcPts val="0"/>
              </a:spcAft>
              <a:buClr>
                <a:schemeClr val="dk1"/>
              </a:buClr>
              <a:buSzPts val="2000"/>
              <a:buFont typeface="Noto Sans Symbols"/>
              <a:buChar char="✔"/>
            </a:pPr>
            <a:r>
              <a:rPr lang="en-GB" sz="1800" dirty="0" err="1">
                <a:solidFill>
                  <a:srgbClr val="000000"/>
                </a:solidFill>
                <a:effectLst/>
                <a:latin typeface="Calibri" panose="020F0502020204030204" pitchFamily="34" charset="0"/>
                <a:ea typeface="Calibri" panose="020F0502020204030204" pitchFamily="34" charset="0"/>
              </a:rPr>
              <a:t>Sigue</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tu</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ritmo</a:t>
            </a:r>
            <a:r>
              <a:rPr lang="en-GB" sz="1800" dirty="0">
                <a:solidFill>
                  <a:srgbClr val="000000"/>
                </a:solidFill>
                <a:effectLst/>
                <a:latin typeface="Calibri" panose="020F0502020204030204" pitchFamily="34" charset="0"/>
                <a:ea typeface="Calibri" panose="020F0502020204030204" pitchFamily="34" charset="0"/>
              </a:rPr>
              <a:t> natural de </a:t>
            </a:r>
            <a:r>
              <a:rPr lang="en-GB" sz="1800" dirty="0" err="1">
                <a:solidFill>
                  <a:srgbClr val="000000"/>
                </a:solidFill>
                <a:effectLst/>
                <a:latin typeface="Calibri" panose="020F0502020204030204" pitchFamily="34" charset="0"/>
                <a:ea typeface="Calibri" panose="020F0502020204030204" pitchFamily="34" charset="0"/>
              </a:rPr>
              <a:t>trabajo</a:t>
            </a:r>
            <a:endParaRPr lang="en-GB" sz="1800" dirty="0">
              <a:solidFill>
                <a:srgbClr val="000000"/>
              </a:solidFill>
              <a:effectLst/>
              <a:latin typeface="Calibri" panose="020F0502020204030204" pitchFamily="34" charset="0"/>
              <a:ea typeface="Calibri" panose="020F0502020204030204" pitchFamily="34" charset="0"/>
            </a:endParaRPr>
          </a:p>
          <a:p>
            <a:pPr marL="285750" marR="0" lvl="0" indent="-285750" algn="l" rtl="0">
              <a:spcBef>
                <a:spcPts val="0"/>
              </a:spcBef>
              <a:spcAft>
                <a:spcPts val="0"/>
              </a:spcAft>
              <a:buClr>
                <a:schemeClr val="dk1"/>
              </a:buClr>
              <a:buSzPts val="2000"/>
              <a:buFont typeface="Noto Sans Symbols"/>
              <a:buChar char="✔"/>
            </a:pPr>
            <a:r>
              <a:rPr lang="en-GB" sz="1800" dirty="0" err="1">
                <a:solidFill>
                  <a:srgbClr val="000000"/>
                </a:solidFill>
                <a:effectLst/>
                <a:latin typeface="Calibri" panose="020F0502020204030204" pitchFamily="34" charset="0"/>
                <a:ea typeface="Calibri" panose="020F0502020204030204" pitchFamily="34" charset="0"/>
              </a:rPr>
              <a:t>Considerar</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el</a:t>
            </a:r>
            <a:r>
              <a:rPr lang="en-GB" sz="1800" dirty="0">
                <a:solidFill>
                  <a:srgbClr val="000000"/>
                </a:solidFill>
                <a:effectLst/>
                <a:latin typeface="Calibri" panose="020F0502020204030204" pitchFamily="34" charset="0"/>
                <a:ea typeface="Calibri" panose="020F0502020204030204" pitchFamily="34" charset="0"/>
              </a:rPr>
              <a:t> momento en que </a:t>
            </a:r>
            <a:r>
              <a:rPr lang="en-GB" sz="1800" dirty="0" err="1">
                <a:solidFill>
                  <a:srgbClr val="000000"/>
                </a:solidFill>
                <a:effectLst/>
                <a:latin typeface="Calibri" panose="020F0502020204030204" pitchFamily="34" charset="0"/>
                <a:ea typeface="Calibri" panose="020F0502020204030204" pitchFamily="34" charset="0"/>
              </a:rPr>
              <a:t>los</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niveles</a:t>
            </a:r>
            <a:r>
              <a:rPr lang="en-GB" sz="1800" dirty="0">
                <a:solidFill>
                  <a:srgbClr val="000000"/>
                </a:solidFill>
                <a:effectLst/>
                <a:latin typeface="Calibri" panose="020F0502020204030204" pitchFamily="34" charset="0"/>
                <a:ea typeface="Calibri" panose="020F0502020204030204" pitchFamily="34" charset="0"/>
              </a:rPr>
              <a:t> de </a:t>
            </a:r>
            <a:r>
              <a:rPr lang="en-GB" sz="1800" dirty="0" err="1">
                <a:solidFill>
                  <a:srgbClr val="000000"/>
                </a:solidFill>
                <a:effectLst/>
                <a:latin typeface="Calibri" panose="020F0502020204030204" pitchFamily="34" charset="0"/>
                <a:ea typeface="Calibri" panose="020F0502020204030204" pitchFamily="34" charset="0"/>
              </a:rPr>
              <a:t>energía</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alcanzan</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su</a:t>
            </a:r>
            <a:r>
              <a:rPr lang="en-GB" sz="1800" dirty="0">
                <a:solidFill>
                  <a:srgbClr val="000000"/>
                </a:solidFill>
                <a:effectLst/>
                <a:latin typeface="Calibri" panose="020F0502020204030204" pitchFamily="34" charset="0"/>
                <a:ea typeface="Calibri" panose="020F0502020204030204" pitchFamily="34" charset="0"/>
              </a:rPr>
              <a:t> punto </a:t>
            </a:r>
            <a:r>
              <a:rPr lang="en-GB" sz="1800" dirty="0" err="1">
                <a:solidFill>
                  <a:srgbClr val="000000"/>
                </a:solidFill>
                <a:effectLst/>
                <a:latin typeface="Calibri" panose="020F0502020204030204" pitchFamily="34" charset="0"/>
                <a:ea typeface="Calibri" panose="020F0502020204030204" pitchFamily="34" charset="0"/>
              </a:rPr>
              <a:t>máximo</a:t>
            </a:r>
            <a:r>
              <a:rPr lang="en-GB" sz="1800" dirty="0">
                <a:solidFill>
                  <a:srgbClr val="000000"/>
                </a:solidFill>
                <a:effectLst/>
                <a:latin typeface="Calibri" panose="020F0502020204030204" pitchFamily="34" charset="0"/>
                <a:ea typeface="Calibri" panose="020F0502020204030204" pitchFamily="34" charset="0"/>
              </a:rPr>
              <a:t> a lo largo del día</a:t>
            </a:r>
          </a:p>
          <a:p>
            <a:pPr marL="285750" marR="0" lvl="0" indent="-285750" algn="l" rtl="0">
              <a:spcBef>
                <a:spcPts val="0"/>
              </a:spcBef>
              <a:spcAft>
                <a:spcPts val="0"/>
              </a:spcAft>
              <a:buClr>
                <a:schemeClr val="dk1"/>
              </a:buClr>
              <a:buSzPts val="2000"/>
              <a:buFont typeface="Noto Sans Symbols"/>
              <a:buChar char="✔"/>
            </a:pPr>
            <a:r>
              <a:rPr lang="en-GB" sz="1800" dirty="0" err="1">
                <a:solidFill>
                  <a:srgbClr val="000000"/>
                </a:solidFill>
                <a:effectLst/>
                <a:latin typeface="Calibri" panose="020F0502020204030204" pitchFamily="34" charset="0"/>
                <a:ea typeface="Calibri" panose="020F0502020204030204" pitchFamily="34" charset="0"/>
              </a:rPr>
              <a:t>Tiempo</a:t>
            </a:r>
            <a:r>
              <a:rPr lang="en-GB" sz="1800" dirty="0">
                <a:solidFill>
                  <a:srgbClr val="000000"/>
                </a:solidFill>
                <a:effectLst/>
                <a:latin typeface="Calibri" panose="020F0502020204030204" pitchFamily="34" charset="0"/>
                <a:ea typeface="Calibri" panose="020F0502020204030204" pitchFamily="34" charset="0"/>
              </a:rPr>
              <a:t> de </a:t>
            </a:r>
            <a:r>
              <a:rPr lang="en-GB" sz="1800" dirty="0" err="1">
                <a:solidFill>
                  <a:srgbClr val="000000"/>
                </a:solidFill>
                <a:effectLst/>
                <a:latin typeface="Calibri" panose="020F0502020204030204" pitchFamily="34" charset="0"/>
                <a:ea typeface="Calibri" panose="020F0502020204030204" pitchFamily="34" charset="0"/>
              </a:rPr>
              <a:t>silencio</a:t>
            </a:r>
            <a:r>
              <a:rPr lang="en-GB" sz="1800" dirty="0">
                <a:solidFill>
                  <a:srgbClr val="000000"/>
                </a:solidFill>
                <a:effectLst/>
                <a:latin typeface="Calibri" panose="020F0502020204030204" pitchFamily="34" charset="0"/>
                <a:ea typeface="Calibri" panose="020F0502020204030204" pitchFamily="34" charset="0"/>
              </a:rPr>
              <a:t> para </a:t>
            </a:r>
            <a:r>
              <a:rPr lang="en-GB" sz="1800" dirty="0" err="1">
                <a:solidFill>
                  <a:srgbClr val="000000"/>
                </a:solidFill>
                <a:effectLst/>
                <a:latin typeface="Calibri" panose="020F0502020204030204" pitchFamily="34" charset="0"/>
                <a:ea typeface="Calibri" panose="020F0502020204030204" pitchFamily="34" charset="0"/>
              </a:rPr>
              <a:t>fijar</a:t>
            </a:r>
            <a:r>
              <a:rPr lang="en-GB" sz="1800" dirty="0">
                <a:solidFill>
                  <a:srgbClr val="000000"/>
                </a:solidFill>
                <a:effectLst/>
                <a:latin typeface="Calibri" panose="020F0502020204030204" pitchFamily="34" charset="0"/>
                <a:ea typeface="Calibri" panose="020F0502020204030204" pitchFamily="34" charset="0"/>
              </a:rPr>
              <a:t> y </a:t>
            </a:r>
            <a:r>
              <a:rPr lang="en-GB" sz="1800" dirty="0" err="1">
                <a:solidFill>
                  <a:srgbClr val="000000"/>
                </a:solidFill>
                <a:effectLst/>
                <a:latin typeface="Calibri" panose="020F0502020204030204" pitchFamily="34" charset="0"/>
                <a:ea typeface="Calibri" panose="020F0502020204030204" pitchFamily="34" charset="0"/>
              </a:rPr>
              <a:t>revisar</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objetivos</a:t>
            </a:r>
            <a:endParaRPr sz="10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6"/>
          <p:cNvSpPr txBox="1"/>
          <p:nvPr/>
        </p:nvSpPr>
        <p:spPr>
          <a:xfrm>
            <a:off x="1447800" y="1573291"/>
            <a:ext cx="3581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Resumen</a:t>
            </a:r>
            <a:endParaRPr sz="4000" b="1">
              <a:solidFill>
                <a:srgbClr val="660066"/>
              </a:solidFill>
              <a:latin typeface="Calibri"/>
              <a:ea typeface="Calibri"/>
              <a:cs typeface="Calibri"/>
              <a:sym typeface="Calibri"/>
            </a:endParaRPr>
          </a:p>
        </p:txBody>
      </p:sp>
      <p:sp>
        <p:nvSpPr>
          <p:cNvPr id="227" name="Google Shape;227;p16"/>
          <p:cNvSpPr txBox="1"/>
          <p:nvPr/>
        </p:nvSpPr>
        <p:spPr>
          <a:xfrm>
            <a:off x="2181372" y="2514455"/>
            <a:ext cx="4189101" cy="3323946"/>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algn="just" rtl="0">
              <a:spcBef>
                <a:spcPts val="0"/>
              </a:spcBef>
              <a:spcAft>
                <a:spcPts val="0"/>
              </a:spcAft>
              <a:buNone/>
            </a:pPr>
            <a:r>
              <a:rPr lang="en-GB" sz="2400">
                <a:effectLst/>
                <a:latin typeface="Calibri" panose="020F0502020204030204" pitchFamily="34" charset="0"/>
                <a:ea typeface="Calibri" panose="020F0502020204030204" pitchFamily="34" charset="0"/>
              </a:rPr>
              <a:t>Para trabajar en un equipo digital hay algunas </a:t>
            </a:r>
            <a:r>
              <a:rPr lang="en-GB" sz="2400" b="1">
                <a:effectLst/>
                <a:latin typeface="Calibri" panose="020F0502020204030204" pitchFamily="34" charset="0"/>
                <a:ea typeface="Calibri" panose="020F0502020204030204" pitchFamily="34" charset="0"/>
              </a:rPr>
              <a:t>reglas</a:t>
            </a:r>
            <a:r>
              <a:rPr lang="en-GB" sz="2400">
                <a:effectLst/>
                <a:latin typeface="Calibri" panose="020F0502020204030204" pitchFamily="34" charset="0"/>
                <a:ea typeface="Calibri" panose="020F0502020204030204" pitchFamily="34" charset="0"/>
              </a:rPr>
              <a:t> </a:t>
            </a:r>
            <a:r>
              <a:rPr lang="en-GB" sz="2400" b="1">
                <a:effectLst/>
                <a:latin typeface="Calibri" panose="020F0502020204030204" pitchFamily="34" charset="0"/>
                <a:ea typeface="Calibri" panose="020F0502020204030204" pitchFamily="34" charset="0"/>
              </a:rPr>
              <a:t>de</a:t>
            </a:r>
            <a:r>
              <a:rPr lang="en-GB" sz="2400">
                <a:effectLst/>
                <a:latin typeface="Calibri" panose="020F0502020204030204" pitchFamily="34" charset="0"/>
                <a:ea typeface="Calibri" panose="020F0502020204030204" pitchFamily="34" charset="0"/>
              </a:rPr>
              <a:t> </a:t>
            </a:r>
            <a:r>
              <a:rPr lang="en-GB" sz="2400" b="1">
                <a:effectLst/>
                <a:latin typeface="Calibri" panose="020F0502020204030204" pitchFamily="34" charset="0"/>
                <a:ea typeface="Calibri" panose="020F0502020204030204" pitchFamily="34" charset="0"/>
              </a:rPr>
              <a:t>oro</a:t>
            </a:r>
            <a:r>
              <a:rPr lang="en-GB" sz="2400">
                <a:effectLst/>
                <a:latin typeface="Calibri" panose="020F0502020204030204" pitchFamily="34" charset="0"/>
                <a:ea typeface="Calibri" panose="020F0502020204030204" pitchFamily="34" charset="0"/>
              </a:rPr>
              <a:t>, como:</a:t>
            </a:r>
            <a:endParaRPr sz="2400"/>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GB" sz="2400">
                <a:effectLst/>
                <a:latin typeface="Calibri" panose="020F0502020204030204" pitchFamily="34" charset="0"/>
                <a:ea typeface="Calibri" panose="020F0502020204030204" pitchFamily="34" charset="0"/>
              </a:rPr>
              <a:t>Distribución equitativa de la carga de trabajo</a:t>
            </a: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GB" sz="2400">
                <a:effectLst/>
                <a:latin typeface="Calibri" panose="020F0502020204030204" pitchFamily="34" charset="0"/>
                <a:ea typeface="Calibri" panose="020F0502020204030204" pitchFamily="34" charset="0"/>
              </a:rPr>
              <a:t>Comunicación abierta</a:t>
            </a:r>
            <a:r>
              <a:rPr lang="en-US" sz="2400">
                <a:solidFill>
                  <a:schemeClr val="dk1"/>
                </a:solidFill>
                <a:latin typeface="Calibri"/>
                <a:ea typeface="Calibri"/>
                <a:cs typeface="Calibri"/>
                <a:sym typeface="Calibri"/>
              </a:rPr>
              <a:t>;</a:t>
            </a:r>
            <a:endParaRPr sz="2400"/>
          </a:p>
          <a:p>
            <a:pPr marL="342900" marR="0" lvl="0" indent="-342900" algn="l" rtl="0">
              <a:spcBef>
                <a:spcPts val="0"/>
              </a:spcBef>
              <a:spcAft>
                <a:spcPts val="0"/>
              </a:spcAft>
              <a:buClr>
                <a:schemeClr val="dk1"/>
              </a:buClr>
              <a:buSzPts val="2400"/>
              <a:buFont typeface="Arial"/>
              <a:buChar char="•"/>
            </a:pPr>
            <a:r>
              <a:rPr lang="en-GB" sz="2400">
                <a:effectLst/>
                <a:latin typeface="Calibri" panose="020F0502020204030204" pitchFamily="34" charset="0"/>
                <a:ea typeface="Calibri" panose="020F0502020204030204" pitchFamily="34" charset="0"/>
              </a:rPr>
              <a:t>Seleccionar y utilizar las plataformas más adecuadas</a:t>
            </a: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
        <p:nvSpPr>
          <p:cNvPr id="228" name="Google Shape;228;p16"/>
          <p:cNvSpPr txBox="1"/>
          <p:nvPr/>
        </p:nvSpPr>
        <p:spPr>
          <a:xfrm>
            <a:off x="2181372" y="6071698"/>
            <a:ext cx="3805826" cy="1938952"/>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algn="just" rtl="0">
              <a:spcBef>
                <a:spcPts val="0"/>
              </a:spcBef>
              <a:spcAft>
                <a:spcPts val="0"/>
              </a:spcAft>
              <a:buNone/>
            </a:pPr>
            <a:r>
              <a:rPr lang="en-GB" sz="2400" b="1">
                <a:effectLst/>
                <a:latin typeface="Calibri" panose="020F0502020204030204" pitchFamily="34" charset="0"/>
                <a:ea typeface="Calibri" panose="020F0502020204030204" pitchFamily="34" charset="0"/>
              </a:rPr>
              <a:t>La metodología de Objetivos y Resultados Clave (OKR)</a:t>
            </a:r>
            <a:r>
              <a:rPr lang="en-GB" sz="2400">
                <a:effectLst/>
                <a:latin typeface="Calibri" panose="020F0502020204030204" pitchFamily="34" charset="0"/>
                <a:ea typeface="Calibri" panose="020F0502020204030204" pitchFamily="34" charset="0"/>
              </a:rPr>
              <a:t> para la gestión de objetivos y personas es la más adecuada dentro de un equipo digital.</a:t>
            </a:r>
            <a:endParaRPr sz="2400">
              <a:solidFill>
                <a:schemeClr val="dk1"/>
              </a:solidFill>
              <a:latin typeface="Calibri"/>
              <a:ea typeface="Calibri"/>
              <a:cs typeface="Calibri"/>
              <a:sym typeface="Calibri"/>
            </a:endParaRPr>
          </a:p>
        </p:txBody>
      </p:sp>
      <p:sp>
        <p:nvSpPr>
          <p:cNvPr id="229" name="Google Shape;229;p16"/>
          <p:cNvSpPr txBox="1"/>
          <p:nvPr/>
        </p:nvSpPr>
        <p:spPr>
          <a:xfrm>
            <a:off x="12723313" y="2470814"/>
            <a:ext cx="4026300" cy="3416279"/>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algn="just" rtl="0">
              <a:spcBef>
                <a:spcPts val="0"/>
              </a:spcBef>
              <a:spcAft>
                <a:spcPts val="0"/>
              </a:spcAft>
              <a:buNone/>
            </a:pPr>
            <a:r>
              <a:rPr lang="en-GB" sz="2400">
                <a:effectLst/>
                <a:latin typeface="Calibri" panose="020F0502020204030204" pitchFamily="34" charset="0"/>
                <a:ea typeface="Calibri" panose="020F0502020204030204" pitchFamily="34" charset="0"/>
              </a:rPr>
              <a:t>Ser líder en un equipo digital puede conllevar varios retos (por ejemplo, dificultad para supervisar); éstos pueden superarse apoyando a los empleados en el desarrollo de una </a:t>
            </a:r>
            <a:r>
              <a:rPr lang="en-GB" sz="2400" b="1">
                <a:effectLst/>
                <a:latin typeface="Calibri" panose="020F0502020204030204" pitchFamily="34" charset="0"/>
                <a:ea typeface="Calibri" panose="020F0502020204030204" pitchFamily="34" charset="0"/>
              </a:rPr>
              <a:t>fuerte motivación intrínseca y comportamientos autodeterminados</a:t>
            </a:r>
            <a:endParaRPr sz="2400" b="1">
              <a:solidFill>
                <a:schemeClr val="dk1"/>
              </a:solidFill>
              <a:latin typeface="Calibri"/>
              <a:ea typeface="Calibri"/>
              <a:cs typeface="Calibri"/>
              <a:sym typeface="Calibri"/>
            </a:endParaRPr>
          </a:p>
        </p:txBody>
      </p:sp>
      <p:sp>
        <p:nvSpPr>
          <p:cNvPr id="230" name="Google Shape;230;p16"/>
          <p:cNvSpPr txBox="1"/>
          <p:nvPr/>
        </p:nvSpPr>
        <p:spPr>
          <a:xfrm>
            <a:off x="7086600" y="6221988"/>
            <a:ext cx="4709230" cy="3046948"/>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algn="just" rtl="0">
              <a:spcBef>
                <a:spcPts val="0"/>
              </a:spcBef>
              <a:spcAft>
                <a:spcPts val="0"/>
              </a:spcAft>
              <a:buNone/>
            </a:pPr>
            <a:r>
              <a:rPr lang="en-GB" sz="2400">
                <a:effectLst/>
                <a:latin typeface="Calibri" panose="020F0502020204030204" pitchFamily="34" charset="0"/>
                <a:ea typeface="Calibri" panose="020F0502020204030204" pitchFamily="34" charset="0"/>
              </a:rPr>
              <a:t>Cada equipo digital debe contar con un </a:t>
            </a:r>
            <a:r>
              <a:rPr lang="en-GB" sz="2400" b="1">
                <a:effectLst/>
                <a:latin typeface="Calibri" panose="020F0502020204030204" pitchFamily="34" charset="0"/>
                <a:ea typeface="Calibri" panose="020F0502020204030204" pitchFamily="34" charset="0"/>
              </a:rPr>
              <a:t>líder</a:t>
            </a:r>
            <a:r>
              <a:rPr lang="en-GB" sz="2400">
                <a:effectLst/>
                <a:latin typeface="Calibri" panose="020F0502020204030204" pitchFamily="34" charset="0"/>
                <a:ea typeface="Calibri" panose="020F0502020204030204" pitchFamily="34" charset="0"/>
              </a:rPr>
              <a:t> </a:t>
            </a:r>
            <a:r>
              <a:rPr lang="en-GB" sz="2400" b="1">
                <a:effectLst/>
                <a:latin typeface="Calibri" panose="020F0502020204030204" pitchFamily="34" charset="0"/>
                <a:ea typeface="Calibri" panose="020F0502020204030204" pitchFamily="34" charset="0"/>
              </a:rPr>
              <a:t>inteligente</a:t>
            </a:r>
            <a:r>
              <a:rPr lang="en-GB" sz="2400">
                <a:effectLst/>
                <a:latin typeface="Calibri" panose="020F0502020204030204" pitchFamily="34" charset="0"/>
                <a:ea typeface="Calibri" panose="020F0502020204030204" pitchFamily="34" charset="0"/>
              </a:rPr>
              <a:t> y </a:t>
            </a:r>
            <a:r>
              <a:rPr lang="en-GB" sz="2400" b="1">
                <a:effectLst/>
                <a:latin typeface="Calibri" panose="020F0502020204030204" pitchFamily="34" charset="0"/>
                <a:ea typeface="Calibri" panose="020F0502020204030204" pitchFamily="34" charset="0"/>
              </a:rPr>
              <a:t>digital</a:t>
            </a:r>
            <a:r>
              <a:rPr lang="en-GB" sz="2400">
                <a:effectLst/>
                <a:latin typeface="Calibri" panose="020F0502020204030204" pitchFamily="34" charset="0"/>
                <a:ea typeface="Calibri" panose="020F0502020204030204" pitchFamily="34" charset="0"/>
              </a:rPr>
              <a:t>, que explore cómo las herramientas informáticas pueden hacer más competitiva a la organización y convierta lo digital en una parte central de las operaciones y la cultura de la empresa.</a:t>
            </a:r>
            <a:endParaRPr sz="2400">
              <a:solidFill>
                <a:schemeClr val="dk1"/>
              </a:solidFill>
              <a:latin typeface="Calibri"/>
              <a:ea typeface="Calibri"/>
              <a:cs typeface="Calibri"/>
              <a:sym typeface="Calibri"/>
            </a:endParaRPr>
          </a:p>
        </p:txBody>
      </p:sp>
      <p:pic>
        <p:nvPicPr>
          <p:cNvPr id="231" name="Google Shape;231;p16"/>
          <p:cNvPicPr preferRelativeResize="0"/>
          <p:nvPr/>
        </p:nvPicPr>
        <p:blipFill rotWithShape="1">
          <a:blip r:embed="rId3">
            <a:alphaModFix/>
          </a:blip>
          <a:srcRect/>
          <a:stretch/>
        </p:blipFill>
        <p:spPr>
          <a:xfrm>
            <a:off x="6994114" y="2643235"/>
            <a:ext cx="4588286" cy="3058857"/>
          </a:xfrm>
          <a:prstGeom prst="rect">
            <a:avLst/>
          </a:prstGeom>
          <a:noFill/>
          <a:ln>
            <a:noFill/>
          </a:ln>
        </p:spPr>
      </p:pic>
      <p:sp>
        <p:nvSpPr>
          <p:cNvPr id="232" name="Google Shape;232;p16"/>
          <p:cNvSpPr/>
          <p:nvPr/>
        </p:nvSpPr>
        <p:spPr>
          <a:xfrm rot="5400000">
            <a:off x="1897106" y="5973806"/>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16"/>
          <p:cNvSpPr/>
          <p:nvPr/>
        </p:nvSpPr>
        <p:spPr>
          <a:xfrm rot="5400000">
            <a:off x="12412706" y="2529591"/>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6"/>
          <p:cNvSpPr/>
          <p:nvPr/>
        </p:nvSpPr>
        <p:spPr>
          <a:xfrm rot="5400000">
            <a:off x="12412706" y="5958591"/>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16"/>
          <p:cNvSpPr/>
          <p:nvPr/>
        </p:nvSpPr>
        <p:spPr>
          <a:xfrm>
            <a:off x="12723313" y="6071678"/>
            <a:ext cx="4011636" cy="1938952"/>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effectLst/>
                <a:latin typeface="Calibri" panose="020F0502020204030204" pitchFamily="34" charset="0"/>
                <a:ea typeface="Calibri" panose="020F0502020204030204" pitchFamily="34" charset="0"/>
              </a:rPr>
              <a:t>Nunca subestimes </a:t>
            </a:r>
            <a:r>
              <a:rPr lang="en-GB" sz="2400" b="1">
                <a:effectLst/>
                <a:latin typeface="Calibri" panose="020F0502020204030204" pitchFamily="34" charset="0"/>
                <a:ea typeface="Calibri" panose="020F0502020204030204" pitchFamily="34" charset="0"/>
              </a:rPr>
              <a:t>el equilibrio entre la vida laboral y personal</a:t>
            </a:r>
            <a:r>
              <a:rPr lang="en-GB" sz="2400">
                <a:effectLst/>
                <a:latin typeface="Calibri" panose="020F0502020204030204" pitchFamily="34" charset="0"/>
                <a:ea typeface="Calibri" panose="020F0502020204030204" pitchFamily="34" charset="0"/>
              </a:rPr>
              <a:t> y el bienestar de los empleados, sobre todo en un equipo digital</a:t>
            </a:r>
            <a:endParaRPr sz="2400">
              <a:solidFill>
                <a:srgbClr val="000000"/>
              </a:solidFill>
              <a:latin typeface="Calibri"/>
              <a:ea typeface="Calibri"/>
              <a:cs typeface="Calibri"/>
              <a:sym typeface="Calibri"/>
            </a:endParaRPr>
          </a:p>
        </p:txBody>
      </p:sp>
      <p:sp>
        <p:nvSpPr>
          <p:cNvPr id="236" name="Google Shape;236;p16"/>
          <p:cNvSpPr/>
          <p:nvPr/>
        </p:nvSpPr>
        <p:spPr>
          <a:xfrm rot="10800000">
            <a:off x="9144000" y="5935992"/>
            <a:ext cx="472818" cy="380999"/>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16"/>
          <p:cNvSpPr/>
          <p:nvPr/>
        </p:nvSpPr>
        <p:spPr>
          <a:xfrm rot="5400000">
            <a:off x="1897106" y="2773406"/>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7"/>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243" name="Google Shape;243;p17"/>
          <p:cNvSpPr txBox="1"/>
          <p:nvPr/>
        </p:nvSpPr>
        <p:spPr>
          <a:xfrm>
            <a:off x="4343400" y="4457700"/>
            <a:ext cx="9144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0066"/>
              </a:buClr>
              <a:buSzPts val="8000"/>
              <a:buFont typeface="Calibri"/>
              <a:buNone/>
            </a:pPr>
            <a:r>
              <a:rPr lang="en-US" sz="8000" b="1">
                <a:solidFill>
                  <a:srgbClr val="660066"/>
                </a:solidFill>
                <a:latin typeface="Calibri"/>
                <a:ea typeface="Calibri"/>
                <a:cs typeface="Calibri"/>
                <a:sym typeface="Calibri"/>
              </a:rPr>
              <a:t>Gracias!</a:t>
            </a:r>
            <a:endParaRPr sz="8000" b="1" i="0" u="none" strike="noStrike" cap="none">
              <a:solidFill>
                <a:srgbClr val="660066"/>
              </a:solidFill>
              <a:latin typeface="Calibri"/>
              <a:ea typeface="Calibri"/>
              <a:cs typeface="Calibri"/>
              <a:sym typeface="Calibri"/>
            </a:endParaRPr>
          </a:p>
        </p:txBody>
      </p:sp>
      <p:sp>
        <p:nvSpPr>
          <p:cNvPr id="244" name="Google Shape;244;p17"/>
          <p:cNvSpPr txBox="1"/>
          <p:nvPr/>
        </p:nvSpPr>
        <p:spPr>
          <a:xfrm>
            <a:off x="8153400" y="5981700"/>
            <a:ext cx="1981200" cy="38151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400">
                <a:solidFill>
                  <a:schemeClr val="dk1"/>
                </a:solidFill>
                <a:latin typeface="Calibri"/>
                <a:ea typeface="Calibri"/>
                <a:cs typeface="Calibri"/>
                <a:sym typeface="Calibri"/>
              </a:rPr>
              <a:t>dewproject.eu</a:t>
            </a:r>
            <a:endParaRPr sz="2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p2"/>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35" name="Google Shape;35;p2"/>
          <p:cNvSpPr/>
          <p:nvPr/>
        </p:nvSpPr>
        <p:spPr>
          <a:xfrm rot="5400000">
            <a:off x="1758003" y="3228976"/>
            <a:ext cx="430062" cy="349249"/>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
          <p:cNvSpPr txBox="1"/>
          <p:nvPr/>
        </p:nvSpPr>
        <p:spPr>
          <a:xfrm>
            <a:off x="1524000" y="1503549"/>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rgbClr val="660066"/>
                </a:solidFill>
                <a:latin typeface="Calibri"/>
                <a:ea typeface="Calibri"/>
                <a:cs typeface="Calibri"/>
                <a:sym typeface="Calibri"/>
              </a:rPr>
              <a:t>Objetivos</a:t>
            </a:r>
            <a:r>
              <a:rPr lang="en-US" sz="4000" b="1" dirty="0">
                <a:solidFill>
                  <a:srgbClr val="660066"/>
                </a:solidFill>
                <a:latin typeface="Calibri"/>
                <a:ea typeface="Calibri"/>
                <a:cs typeface="Calibri"/>
                <a:sym typeface="Calibri"/>
              </a:rPr>
              <a:t> y </a:t>
            </a:r>
            <a:r>
              <a:rPr lang="en-US" sz="4000" b="1" dirty="0" err="1">
                <a:solidFill>
                  <a:srgbClr val="660066"/>
                </a:solidFill>
                <a:latin typeface="Calibri"/>
                <a:ea typeface="Calibri"/>
                <a:cs typeface="Calibri"/>
                <a:sym typeface="Calibri"/>
              </a:rPr>
              <a:t>metas</a:t>
            </a:r>
            <a:r>
              <a:rPr lang="en-US" sz="4000" b="1" dirty="0">
                <a:solidFill>
                  <a:srgbClr val="660066"/>
                </a:solidFill>
                <a:latin typeface="Calibri"/>
                <a:ea typeface="Calibri"/>
                <a:cs typeface="Calibri"/>
                <a:sym typeface="Calibri"/>
              </a:rPr>
              <a:t> </a:t>
            </a:r>
            <a:endParaRPr dirty="0"/>
          </a:p>
        </p:txBody>
      </p:sp>
      <p:sp>
        <p:nvSpPr>
          <p:cNvPr id="37" name="Google Shape;37;p2"/>
          <p:cNvSpPr txBox="1"/>
          <p:nvPr/>
        </p:nvSpPr>
        <p:spPr>
          <a:xfrm>
            <a:off x="1524000" y="2262365"/>
            <a:ext cx="10040186"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Al final de este modulo serás capaz de: </a:t>
            </a:r>
            <a:endParaRPr/>
          </a:p>
        </p:txBody>
      </p:sp>
      <p:sp>
        <p:nvSpPr>
          <p:cNvPr id="38" name="Google Shape;38;p2"/>
          <p:cNvSpPr txBox="1"/>
          <p:nvPr/>
        </p:nvSpPr>
        <p:spPr>
          <a:xfrm>
            <a:off x="2304143" y="3162300"/>
            <a:ext cx="11734802" cy="618626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dirty="0">
                <a:solidFill>
                  <a:srgbClr val="000000"/>
                </a:solidFill>
                <a:latin typeface="Calibri"/>
                <a:ea typeface="Calibri"/>
                <a:cs typeface="Calibri"/>
                <a:sym typeface="Calibri"/>
              </a:rPr>
              <a:t>Comunicar clara y efectivamente en un equipo digital</a:t>
            </a:r>
          </a:p>
          <a:p>
            <a:pPr marL="0" marR="0" lvl="0" indent="0" algn="l" rtl="0">
              <a:spcBef>
                <a:spcPts val="0"/>
              </a:spcBef>
              <a:spcAft>
                <a:spcPts val="0"/>
              </a:spcAft>
              <a:buNone/>
            </a:pPr>
            <a:endParaRPr lang="es-ES" sz="3600" dirty="0">
              <a:solidFill>
                <a:srgbClr val="000000"/>
              </a:solidFill>
              <a:latin typeface="Calibri"/>
              <a:ea typeface="Calibri"/>
              <a:cs typeface="Calibri"/>
              <a:sym typeface="Calibri"/>
            </a:endParaRPr>
          </a:p>
          <a:p>
            <a:pPr marL="0" marR="0" lvl="0" indent="0" algn="l" rtl="0">
              <a:spcBef>
                <a:spcPts val="0"/>
              </a:spcBef>
              <a:spcAft>
                <a:spcPts val="0"/>
              </a:spcAft>
              <a:buNone/>
            </a:pPr>
            <a:r>
              <a:rPr lang="es-ES" sz="2800" dirty="0">
                <a:solidFill>
                  <a:srgbClr val="000000"/>
                </a:solidFill>
                <a:latin typeface="Calibri"/>
                <a:ea typeface="Calibri"/>
                <a:cs typeface="Calibri"/>
                <a:sym typeface="Calibri"/>
              </a:rPr>
              <a:t>Reconocer un conjunto de herramientas digitales para la gestión de equipos</a:t>
            </a:r>
            <a:endParaRPr lang="es-ES" dirty="0"/>
          </a:p>
          <a:p>
            <a:pPr marL="0" marR="0" lvl="0" indent="0" algn="l" rtl="0">
              <a:spcBef>
                <a:spcPts val="0"/>
              </a:spcBef>
              <a:spcAft>
                <a:spcPts val="0"/>
              </a:spcAft>
              <a:buNone/>
            </a:pPr>
            <a:endParaRPr lang="es-ES" sz="3600" dirty="0">
              <a:solidFill>
                <a:srgbClr val="000000"/>
              </a:solidFill>
              <a:latin typeface="Calibri"/>
              <a:ea typeface="Calibri"/>
              <a:cs typeface="Calibri"/>
              <a:sym typeface="Calibri"/>
            </a:endParaRPr>
          </a:p>
          <a:p>
            <a:pPr marL="0" marR="0" lvl="0" indent="0" algn="l" rtl="0">
              <a:spcBef>
                <a:spcPts val="0"/>
              </a:spcBef>
              <a:spcAft>
                <a:spcPts val="0"/>
              </a:spcAft>
              <a:buNone/>
            </a:pPr>
            <a:r>
              <a:rPr lang="es-ES" sz="2800" dirty="0">
                <a:solidFill>
                  <a:schemeClr val="dk1"/>
                </a:solidFill>
                <a:latin typeface="Calibri"/>
                <a:ea typeface="Calibri"/>
                <a:cs typeface="Calibri"/>
                <a:sym typeface="Calibri"/>
              </a:rPr>
              <a:t>Adoptar la metodología OKR dentro de un negocio/equipo</a:t>
            </a:r>
            <a:endParaRPr lang="es-ES" dirty="0"/>
          </a:p>
          <a:p>
            <a:pPr marL="0" marR="0" lvl="0" indent="0" algn="l" rtl="0">
              <a:spcBef>
                <a:spcPts val="0"/>
              </a:spcBef>
              <a:spcAft>
                <a:spcPts val="0"/>
              </a:spcAft>
              <a:buNone/>
            </a:pPr>
            <a:endParaRPr lang="es-ES" sz="36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2800" dirty="0">
                <a:solidFill>
                  <a:srgbClr val="000000"/>
                </a:solidFill>
                <a:latin typeface="Calibri"/>
                <a:ea typeface="Calibri"/>
                <a:cs typeface="Calibri"/>
                <a:sym typeface="Calibri"/>
              </a:rPr>
              <a:t>Garantizar la conciliación laboral y familiar de los empleados</a:t>
            </a:r>
            <a:endParaRPr lang="es-ES" dirty="0"/>
          </a:p>
          <a:p>
            <a:pPr marL="0" marR="0" lvl="0" indent="0" algn="l" rtl="0">
              <a:spcBef>
                <a:spcPts val="0"/>
              </a:spcBef>
              <a:spcAft>
                <a:spcPts val="0"/>
              </a:spcAft>
              <a:buNone/>
            </a:pPr>
            <a:endParaRPr lang="es-ES" sz="3600" dirty="0">
              <a:solidFill>
                <a:srgbClr val="000000"/>
              </a:solidFill>
              <a:latin typeface="Calibri"/>
              <a:ea typeface="Calibri"/>
              <a:cs typeface="Calibri"/>
              <a:sym typeface="Calibri"/>
            </a:endParaRPr>
          </a:p>
          <a:p>
            <a:pPr marL="0" marR="0" lvl="0" indent="0" algn="l" rtl="0">
              <a:spcBef>
                <a:spcPts val="0"/>
              </a:spcBef>
              <a:spcAft>
                <a:spcPts val="0"/>
              </a:spcAft>
              <a:buNone/>
            </a:pPr>
            <a:r>
              <a:rPr lang="es-ES" sz="2800" u="sng" dirty="0">
                <a:solidFill>
                  <a:schemeClr val="dk1"/>
                </a:solidFill>
                <a:latin typeface="Calibri"/>
                <a:ea typeface="Calibri"/>
                <a:cs typeface="Calibri"/>
                <a:sym typeface="Calibri"/>
              </a:rPr>
              <a:t>Compensar las debilidades formando equipo con los demás</a:t>
            </a:r>
            <a:endParaRPr lang="es-ES" dirty="0"/>
          </a:p>
          <a:p>
            <a:pPr marL="0" marR="0" lvl="0" indent="0" algn="l" rtl="0">
              <a:spcBef>
                <a:spcPts val="0"/>
              </a:spcBef>
              <a:spcAft>
                <a:spcPts val="0"/>
              </a:spcAft>
              <a:buNone/>
            </a:pPr>
            <a:endParaRPr lang="es-ES" sz="2800" u="sng" dirty="0">
              <a:solidFill>
                <a:srgbClr val="000000"/>
              </a:solidFill>
              <a:latin typeface="Calibri"/>
              <a:ea typeface="Calibri"/>
              <a:cs typeface="Calibri"/>
              <a:sym typeface="Calibri"/>
            </a:endParaRPr>
          </a:p>
          <a:p>
            <a:pPr marL="0" marR="0" lvl="0" indent="0" algn="l" rtl="0">
              <a:spcBef>
                <a:spcPts val="0"/>
              </a:spcBef>
              <a:spcAft>
                <a:spcPts val="0"/>
              </a:spcAft>
              <a:buNone/>
            </a:pPr>
            <a:r>
              <a:rPr lang="es-ES" sz="2800" u="sng" dirty="0">
                <a:solidFill>
                  <a:srgbClr val="000000"/>
                </a:solidFill>
                <a:latin typeface="Calibri"/>
                <a:ea typeface="Calibri"/>
                <a:cs typeface="Calibri"/>
                <a:sym typeface="Calibri"/>
              </a:rPr>
              <a:t>Inspirar a los demás y conseguir que se sumen a la creación de valor</a:t>
            </a:r>
            <a:endParaRPr lang="es-ES" dirty="0"/>
          </a:p>
          <a:p>
            <a:pPr marL="0" marR="0" lvl="0" indent="0" algn="l" rtl="0">
              <a:spcBef>
                <a:spcPts val="0"/>
              </a:spcBef>
              <a:spcAft>
                <a:spcPts val="0"/>
              </a:spcAft>
              <a:buNone/>
            </a:pPr>
            <a:endParaRPr lang="es-ES" sz="2800" u="sng" dirty="0">
              <a:solidFill>
                <a:srgbClr val="000000"/>
              </a:solidFill>
              <a:latin typeface="Calibri"/>
              <a:ea typeface="Calibri"/>
              <a:cs typeface="Calibri"/>
              <a:sym typeface="Calibri"/>
            </a:endParaRPr>
          </a:p>
          <a:p>
            <a:pPr marL="0" marR="0" lvl="0" indent="0" algn="l" rtl="0">
              <a:spcBef>
                <a:spcPts val="0"/>
              </a:spcBef>
              <a:spcAft>
                <a:spcPts val="0"/>
              </a:spcAft>
              <a:buNone/>
            </a:pPr>
            <a:endParaRPr sz="2800" u="sng" dirty="0">
              <a:solidFill>
                <a:srgbClr val="000000"/>
              </a:solidFill>
              <a:latin typeface="Calibri"/>
              <a:ea typeface="Calibri"/>
              <a:cs typeface="Calibri"/>
              <a:sym typeface="Calibri"/>
            </a:endParaRPr>
          </a:p>
        </p:txBody>
      </p:sp>
      <p:sp>
        <p:nvSpPr>
          <p:cNvPr id="39" name="Google Shape;39;p2"/>
          <p:cNvSpPr/>
          <p:nvPr/>
        </p:nvSpPr>
        <p:spPr>
          <a:xfrm>
            <a:off x="11910163" y="7041059"/>
            <a:ext cx="5021032" cy="76940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00000"/>
                </a:solidFill>
                <a:latin typeface="Calibri"/>
                <a:ea typeface="Calibri"/>
                <a:cs typeface="Calibri"/>
                <a:sym typeface="Calibri"/>
              </a:rPr>
              <a:t>Nivel Avanzado de la competencia EntreComp </a:t>
            </a:r>
            <a:endParaRPr sz="2000">
              <a:solidFill>
                <a:srgbClr val="000000"/>
              </a:solidFill>
              <a:latin typeface="Calibri"/>
              <a:ea typeface="Calibri"/>
              <a:cs typeface="Calibri"/>
              <a:sym typeface="Calibri"/>
            </a:endParaRPr>
          </a:p>
          <a:p>
            <a:pPr marL="0" marR="0" lvl="0" indent="0" algn="l" rtl="0">
              <a:spcBef>
                <a:spcPts val="0"/>
              </a:spcBef>
              <a:spcAft>
                <a:spcPts val="0"/>
              </a:spcAft>
              <a:buNone/>
            </a:pPr>
            <a:r>
              <a:rPr lang="en-US" sz="2400" b="1">
                <a:solidFill>
                  <a:srgbClr val="9900CC"/>
                </a:solidFill>
                <a:latin typeface="Calibri"/>
                <a:ea typeface="Calibri"/>
                <a:cs typeface="Calibri"/>
                <a:sym typeface="Calibri"/>
              </a:rPr>
              <a:t>MOVILIZAR A LOS DEMÁS</a:t>
            </a:r>
            <a:endParaRPr sz="2400" b="1">
              <a:solidFill>
                <a:srgbClr val="000000"/>
              </a:solidFill>
              <a:latin typeface="Calibri"/>
              <a:ea typeface="Calibri"/>
              <a:cs typeface="Calibri"/>
              <a:sym typeface="Calibri"/>
            </a:endParaRPr>
          </a:p>
        </p:txBody>
      </p:sp>
      <p:sp>
        <p:nvSpPr>
          <p:cNvPr id="40" name="Google Shape;40;p2"/>
          <p:cNvSpPr/>
          <p:nvPr/>
        </p:nvSpPr>
        <p:spPr>
          <a:xfrm>
            <a:off x="11601452" y="5753100"/>
            <a:ext cx="5181600" cy="76940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latin typeface="Calibri"/>
                <a:ea typeface="Calibri"/>
                <a:cs typeface="Calibri"/>
                <a:sym typeface="Calibri"/>
              </a:rPr>
              <a:t>Nivel Avanzado de la competencia En</a:t>
            </a:r>
            <a:r>
              <a:rPr lang="en-US" sz="2000">
                <a:solidFill>
                  <a:srgbClr val="000000"/>
                </a:solidFill>
                <a:latin typeface="Calibri"/>
                <a:ea typeface="Calibri"/>
                <a:cs typeface="Calibri"/>
                <a:sym typeface="Calibri"/>
              </a:rPr>
              <a:t>treComp </a:t>
            </a:r>
            <a:endParaRPr/>
          </a:p>
          <a:p>
            <a:pPr marL="0" marR="0" lvl="0" indent="0" algn="l" rtl="0">
              <a:spcBef>
                <a:spcPts val="0"/>
              </a:spcBef>
              <a:spcAft>
                <a:spcPts val="0"/>
              </a:spcAft>
              <a:buNone/>
            </a:pPr>
            <a:r>
              <a:rPr lang="en-US" sz="2400" b="1">
                <a:solidFill>
                  <a:srgbClr val="9900CC"/>
                </a:solidFill>
                <a:latin typeface="Calibri"/>
                <a:ea typeface="Calibri"/>
                <a:cs typeface="Calibri"/>
                <a:sym typeface="Calibri"/>
              </a:rPr>
              <a:t>AUTOCONOCIMIENTO Y AUTOEFICACIA</a:t>
            </a:r>
            <a:endParaRPr sz="2400" b="1">
              <a:solidFill>
                <a:srgbClr val="9900CC"/>
              </a:solidFill>
              <a:latin typeface="Calibri"/>
              <a:ea typeface="Calibri"/>
              <a:cs typeface="Calibri"/>
              <a:sym typeface="Calibri"/>
            </a:endParaRPr>
          </a:p>
        </p:txBody>
      </p:sp>
      <p:cxnSp>
        <p:nvCxnSpPr>
          <p:cNvPr id="41" name="Google Shape;41;p2"/>
          <p:cNvCxnSpPr>
            <a:cxnSpLocks/>
          </p:cNvCxnSpPr>
          <p:nvPr/>
        </p:nvCxnSpPr>
        <p:spPr>
          <a:xfrm flipV="1">
            <a:off x="10294883" y="6438900"/>
            <a:ext cx="1516116" cy="636737"/>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42" name="Google Shape;42;p2"/>
          <p:cNvCxnSpPr>
            <a:cxnSpLocks/>
          </p:cNvCxnSpPr>
          <p:nvPr/>
        </p:nvCxnSpPr>
        <p:spPr>
          <a:xfrm flipV="1">
            <a:off x="12123683" y="7725731"/>
            <a:ext cx="601717" cy="264796"/>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43" name="Google Shape;43;p2"/>
          <p:cNvSpPr/>
          <p:nvPr/>
        </p:nvSpPr>
        <p:spPr>
          <a:xfrm rot="5400000">
            <a:off x="1758003" y="4202264"/>
            <a:ext cx="430062" cy="349249"/>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
          <p:cNvSpPr/>
          <p:nvPr/>
        </p:nvSpPr>
        <p:spPr>
          <a:xfrm rot="5400000">
            <a:off x="1758002" y="5175552"/>
            <a:ext cx="430062" cy="349249"/>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2"/>
          <p:cNvSpPr/>
          <p:nvPr/>
        </p:nvSpPr>
        <p:spPr>
          <a:xfrm rot="5400000">
            <a:off x="1758002" y="6144176"/>
            <a:ext cx="430062" cy="349249"/>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2"/>
          <p:cNvSpPr/>
          <p:nvPr/>
        </p:nvSpPr>
        <p:spPr>
          <a:xfrm rot="5400000">
            <a:off x="1758314" y="7116044"/>
            <a:ext cx="430062" cy="349249"/>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2"/>
          <p:cNvSpPr/>
          <p:nvPr/>
        </p:nvSpPr>
        <p:spPr>
          <a:xfrm rot="5400000">
            <a:off x="1758002" y="8030934"/>
            <a:ext cx="430062" cy="349249"/>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p4"/>
          <p:cNvPicPr preferRelativeResize="0"/>
          <p:nvPr/>
        </p:nvPicPr>
        <p:blipFill rotWithShape="1">
          <a:blip r:embed="rId3">
            <a:alphaModFix/>
          </a:blip>
          <a:srcRect l="2852" t="6499" r="3200" b="6869"/>
          <a:stretch/>
        </p:blipFill>
        <p:spPr>
          <a:xfrm>
            <a:off x="11887200" y="5905500"/>
            <a:ext cx="5410200" cy="3325918"/>
          </a:xfrm>
          <a:prstGeom prst="rect">
            <a:avLst/>
          </a:prstGeom>
          <a:noFill/>
          <a:ln>
            <a:noFill/>
          </a:ln>
        </p:spPr>
      </p:pic>
      <p:sp>
        <p:nvSpPr>
          <p:cNvPr id="53" name="Google Shape;53;p4"/>
          <p:cNvSpPr txBox="1"/>
          <p:nvPr/>
        </p:nvSpPr>
        <p:spPr>
          <a:xfrm>
            <a:off x="1524000" y="1503549"/>
            <a:ext cx="9462656" cy="13696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Índice</a:t>
            </a:r>
            <a:endParaRPr/>
          </a:p>
          <a:p>
            <a:pPr marL="0" marR="0" lvl="0" indent="0" algn="l" rtl="0">
              <a:spcBef>
                <a:spcPts val="0"/>
              </a:spcBef>
              <a:spcAft>
                <a:spcPts val="0"/>
              </a:spcAft>
              <a:buNone/>
            </a:pPr>
            <a:endParaRPr sz="1100" b="1">
              <a:solidFill>
                <a:srgbClr val="660066"/>
              </a:solidFill>
              <a:latin typeface="Calibri"/>
              <a:ea typeface="Calibri"/>
              <a:cs typeface="Calibri"/>
              <a:sym typeface="Calibri"/>
            </a:endParaRPr>
          </a:p>
          <a:p>
            <a:pPr marL="0" marR="0" lvl="0" indent="0" algn="l" rtl="0">
              <a:spcBef>
                <a:spcPts val="0"/>
              </a:spcBef>
              <a:spcAft>
                <a:spcPts val="0"/>
              </a:spcAft>
              <a:buNone/>
            </a:pPr>
            <a:r>
              <a:rPr lang="en-US" sz="3200" b="1">
                <a:solidFill>
                  <a:srgbClr val="660066"/>
                </a:solidFill>
                <a:latin typeface="Calibri"/>
                <a:ea typeface="Calibri"/>
                <a:cs typeface="Calibri"/>
                <a:sym typeface="Calibri"/>
              </a:rPr>
              <a:t>Gestión de Equipo digital</a:t>
            </a:r>
            <a:endParaRPr sz="3200" b="1">
              <a:solidFill>
                <a:srgbClr val="660066"/>
              </a:solidFill>
              <a:latin typeface="Calibri"/>
              <a:ea typeface="Calibri"/>
              <a:cs typeface="Calibri"/>
              <a:sym typeface="Calibri"/>
            </a:endParaRPr>
          </a:p>
        </p:txBody>
      </p:sp>
      <p:grpSp>
        <p:nvGrpSpPr>
          <p:cNvPr id="54" name="Google Shape;54;p4"/>
          <p:cNvGrpSpPr/>
          <p:nvPr/>
        </p:nvGrpSpPr>
        <p:grpSpPr>
          <a:xfrm>
            <a:off x="2144487" y="3467100"/>
            <a:ext cx="6248402" cy="1670962"/>
            <a:chOff x="6420992" y="1321255"/>
            <a:chExt cx="6248402" cy="1670962"/>
          </a:xfrm>
        </p:grpSpPr>
        <p:sp>
          <p:nvSpPr>
            <p:cNvPr id="55" name="Google Shape;55;p4"/>
            <p:cNvSpPr txBox="1"/>
            <p:nvPr/>
          </p:nvSpPr>
          <p:spPr>
            <a:xfrm>
              <a:off x="6420994" y="1791929"/>
              <a:ext cx="62484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Sección 1: Definición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Sección 2: Reglas de oro</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Sección 3: Herramientas TIC para la gestión</a:t>
              </a:r>
              <a:endParaRPr sz="2400">
                <a:solidFill>
                  <a:schemeClr val="dk1"/>
                </a:solidFill>
                <a:latin typeface="Calibri"/>
                <a:ea typeface="Calibri"/>
                <a:cs typeface="Calibri"/>
                <a:sym typeface="Calibri"/>
              </a:endParaRPr>
            </a:p>
          </p:txBody>
        </p:sp>
        <p:sp>
          <p:nvSpPr>
            <p:cNvPr id="56" name="Google Shape;56;p4"/>
            <p:cNvSpPr txBox="1"/>
            <p:nvPr/>
          </p:nvSpPr>
          <p:spPr>
            <a:xfrm>
              <a:off x="6420992" y="1321255"/>
              <a:ext cx="512492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Unidad 1: Trabajo inteligente</a:t>
              </a:r>
              <a:endParaRPr sz="2800" b="1">
                <a:solidFill>
                  <a:schemeClr val="dk1"/>
                </a:solidFill>
                <a:latin typeface="Calibri"/>
                <a:ea typeface="Calibri"/>
                <a:cs typeface="Calibri"/>
                <a:sym typeface="Calibri"/>
              </a:endParaRPr>
            </a:p>
          </p:txBody>
        </p:sp>
      </p:grpSp>
      <p:grpSp>
        <p:nvGrpSpPr>
          <p:cNvPr id="57" name="Google Shape;57;p4"/>
          <p:cNvGrpSpPr/>
          <p:nvPr/>
        </p:nvGrpSpPr>
        <p:grpSpPr>
          <a:xfrm>
            <a:off x="2243141" y="6130750"/>
            <a:ext cx="7167559" cy="2451119"/>
            <a:chOff x="6420993" y="1336374"/>
            <a:chExt cx="6584791" cy="2451119"/>
          </a:xfrm>
        </p:grpSpPr>
        <p:sp>
          <p:nvSpPr>
            <p:cNvPr id="58" name="Google Shape;58;p4"/>
            <p:cNvSpPr txBox="1"/>
            <p:nvPr/>
          </p:nvSpPr>
          <p:spPr>
            <a:xfrm>
              <a:off x="6420994" y="1848541"/>
              <a:ext cx="658479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Calibri"/>
                  <a:ea typeface="Calibri"/>
                  <a:cs typeface="Calibri"/>
                  <a:sym typeface="Calibri"/>
                </a:rPr>
                <a:t>Sección</a:t>
              </a:r>
              <a:r>
                <a:rPr lang="en-US" sz="2400" dirty="0">
                  <a:solidFill>
                    <a:schemeClr val="dk1"/>
                  </a:solidFill>
                  <a:latin typeface="Calibri"/>
                  <a:ea typeface="Calibri"/>
                  <a:cs typeface="Calibri"/>
                  <a:sym typeface="Calibri"/>
                </a:rPr>
                <a:t> 1: </a:t>
              </a:r>
              <a:r>
                <a:rPr lang="en-US" sz="2400" dirty="0" err="1">
                  <a:solidFill>
                    <a:schemeClr val="dk1"/>
                  </a:solidFill>
                  <a:latin typeface="Calibri"/>
                  <a:ea typeface="Calibri"/>
                  <a:cs typeface="Calibri"/>
                  <a:sym typeface="Calibri"/>
                </a:rPr>
                <a:t>Metodología</a:t>
              </a:r>
              <a:r>
                <a:rPr lang="en-US" sz="2400" dirty="0">
                  <a:solidFill>
                    <a:schemeClr val="dk1"/>
                  </a:solidFill>
                  <a:latin typeface="Calibri"/>
                  <a:ea typeface="Calibri"/>
                  <a:cs typeface="Calibri"/>
                  <a:sym typeface="Calibri"/>
                </a:rPr>
                <a:t> OKR</a:t>
              </a:r>
              <a:endParaRPr dirty="0"/>
            </a:p>
            <a:p>
              <a:pPr marL="0" marR="0" lvl="0" indent="0" algn="l" rtl="0">
                <a:spcBef>
                  <a:spcPts val="0"/>
                </a:spcBef>
                <a:spcAft>
                  <a:spcPts val="0"/>
                </a:spcAft>
                <a:buNone/>
              </a:pPr>
              <a:r>
                <a:rPr lang="en-US" sz="2400" dirty="0" err="1">
                  <a:solidFill>
                    <a:schemeClr val="dk1"/>
                  </a:solidFill>
                  <a:latin typeface="Calibri"/>
                  <a:ea typeface="Calibri"/>
                  <a:cs typeface="Calibri"/>
                  <a:sym typeface="Calibri"/>
                </a:rPr>
                <a:t>Sección</a:t>
              </a:r>
              <a:r>
                <a:rPr lang="en-US" sz="2400" dirty="0">
                  <a:solidFill>
                    <a:schemeClr val="dk1"/>
                  </a:solidFill>
                  <a:latin typeface="Calibri"/>
                  <a:ea typeface="Calibri"/>
                  <a:cs typeface="Calibri"/>
                  <a:sym typeface="Calibri"/>
                </a:rPr>
                <a:t> 2: </a:t>
              </a:r>
              <a:r>
                <a:rPr lang="en-US" sz="2400" dirty="0" err="1">
                  <a:solidFill>
                    <a:schemeClr val="dk1"/>
                  </a:solidFill>
                  <a:latin typeface="Calibri"/>
                  <a:ea typeface="Calibri"/>
                  <a:cs typeface="Calibri"/>
                  <a:sym typeface="Calibri"/>
                </a:rPr>
                <a:t>Distribución</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tareas</a:t>
              </a:r>
              <a:endParaRPr dirty="0"/>
            </a:p>
            <a:p>
              <a:pPr marL="0" marR="0" lvl="0" indent="0" algn="l" rtl="0">
                <a:spcBef>
                  <a:spcPts val="0"/>
                </a:spcBef>
                <a:spcAft>
                  <a:spcPts val="0"/>
                </a:spcAft>
                <a:buNone/>
              </a:pPr>
              <a:r>
                <a:rPr lang="en-US" sz="2400" dirty="0" err="1">
                  <a:solidFill>
                    <a:schemeClr val="dk1"/>
                  </a:solidFill>
                  <a:latin typeface="Calibri"/>
                  <a:ea typeface="Calibri"/>
                  <a:cs typeface="Calibri"/>
                  <a:sym typeface="Calibri"/>
                </a:rPr>
                <a:t>Sección</a:t>
              </a:r>
              <a:r>
                <a:rPr lang="en-US" sz="2400" dirty="0">
                  <a:solidFill>
                    <a:schemeClr val="dk1"/>
                  </a:solidFill>
                  <a:latin typeface="Calibri"/>
                  <a:ea typeface="Calibri"/>
                  <a:cs typeface="Calibri"/>
                  <a:sym typeface="Calibri"/>
                </a:rPr>
                <a:t> 3: </a:t>
              </a:r>
              <a:r>
                <a:rPr lang="en-US" sz="2400" dirty="0" err="1">
                  <a:solidFill>
                    <a:schemeClr val="dk1"/>
                  </a:solidFill>
                  <a:latin typeface="Calibri"/>
                  <a:ea typeface="Calibri"/>
                  <a:cs typeface="Calibri"/>
                  <a:sym typeface="Calibri"/>
                </a:rPr>
                <a:t>Herramientas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digitales</a:t>
              </a:r>
              <a:r>
                <a:rPr lang="en-US" sz="2400" dirty="0">
                  <a:solidFill>
                    <a:schemeClr val="dk1"/>
                  </a:solidFill>
                  <a:latin typeface="Calibri"/>
                  <a:ea typeface="Calibri"/>
                  <a:cs typeface="Calibri"/>
                  <a:sym typeface="Calibri"/>
                </a:rPr>
                <a:t> para la </a:t>
              </a:r>
              <a:r>
                <a:rPr lang="en-US" sz="2400" dirty="0" err="1">
                  <a:solidFill>
                    <a:schemeClr val="dk1"/>
                  </a:solidFill>
                  <a:latin typeface="Calibri"/>
                  <a:ea typeface="Calibri"/>
                  <a:cs typeface="Calibri"/>
                  <a:sym typeface="Calibri"/>
                </a:rPr>
                <a:t>comunicación</a:t>
              </a:r>
              <a:endParaRPr lang="en-US" dirty="0"/>
            </a:p>
            <a:p>
              <a:pPr marL="0" marR="0" lvl="0" indent="0" algn="l" rtl="0">
                <a:spcBef>
                  <a:spcPts val="0"/>
                </a:spcBef>
                <a:spcAft>
                  <a:spcPts val="0"/>
                </a:spcAft>
                <a:buNone/>
              </a:pPr>
              <a:r>
                <a:rPr lang="en-US" sz="2400" dirty="0" err="1">
                  <a:solidFill>
                    <a:schemeClr val="dk1"/>
                  </a:solidFill>
                  <a:latin typeface="Calibri"/>
                  <a:ea typeface="Calibri"/>
                  <a:cs typeface="Calibri"/>
                  <a:sym typeface="Calibri"/>
                </a:rPr>
                <a:t>Sección</a:t>
              </a:r>
              <a:r>
                <a:rPr lang="en-US" sz="2400" dirty="0">
                  <a:solidFill>
                    <a:schemeClr val="dk1"/>
                  </a:solidFill>
                  <a:latin typeface="Calibri"/>
                  <a:ea typeface="Calibri"/>
                  <a:cs typeface="Calibri"/>
                  <a:sym typeface="Calibri"/>
                </a:rPr>
                <a:t> 4: </a:t>
              </a:r>
              <a:r>
                <a:rPr lang="en-US" sz="2400" dirty="0" err="1">
                  <a:solidFill>
                    <a:schemeClr val="dk1"/>
                  </a:solidFill>
                  <a:latin typeface="Calibri"/>
                  <a:ea typeface="Calibri"/>
                  <a:cs typeface="Calibri"/>
                  <a:sym typeface="Calibri"/>
                </a:rPr>
                <a:t>Conciliación</a:t>
              </a:r>
              <a:r>
                <a:rPr lang="en-US" sz="2400" dirty="0">
                  <a:solidFill>
                    <a:schemeClr val="dk1"/>
                  </a:solidFill>
                  <a:latin typeface="Calibri"/>
                  <a:ea typeface="Calibri"/>
                  <a:cs typeface="Calibri"/>
                  <a:sym typeface="Calibri"/>
                </a:rPr>
                <a:t> de la </a:t>
              </a:r>
              <a:r>
                <a:rPr lang="en-US" sz="2400" dirty="0" err="1">
                  <a:solidFill>
                    <a:schemeClr val="dk1"/>
                  </a:solidFill>
                  <a:latin typeface="Calibri"/>
                  <a:ea typeface="Calibri"/>
                  <a:cs typeface="Calibri"/>
                  <a:sym typeface="Calibri"/>
                </a:rPr>
                <a:t>vida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laboral</a:t>
              </a:r>
              <a:r>
                <a:rPr lang="en-US" sz="2400" dirty="0">
                  <a:solidFill>
                    <a:schemeClr val="dk1"/>
                  </a:solidFill>
                  <a:latin typeface="Calibri"/>
                  <a:ea typeface="Calibri"/>
                  <a:cs typeface="Calibri"/>
                  <a:sym typeface="Calibri"/>
                </a:rPr>
                <a:t> y familiar en un </a:t>
              </a:r>
              <a:r>
                <a:rPr lang="en-US" sz="2400" dirty="0" err="1">
                  <a:solidFill>
                    <a:schemeClr val="dk1"/>
                  </a:solidFill>
                  <a:latin typeface="Calibri"/>
                  <a:ea typeface="Calibri"/>
                  <a:cs typeface="Calibri"/>
                  <a:sym typeface="Calibri"/>
                </a:rPr>
                <a:t>equipo</a:t>
              </a:r>
              <a:r>
                <a:rPr lang="en-US" sz="2400" dirty="0">
                  <a:solidFill>
                    <a:schemeClr val="dk1"/>
                  </a:solidFill>
                  <a:latin typeface="Calibri"/>
                  <a:ea typeface="Calibri"/>
                  <a:cs typeface="Calibri"/>
                  <a:sym typeface="Calibri"/>
                </a:rPr>
                <a:t> digital</a:t>
              </a:r>
            </a:p>
          </p:txBody>
        </p:sp>
        <p:sp>
          <p:nvSpPr>
            <p:cNvPr id="59" name="Google Shape;59;p4"/>
            <p:cNvSpPr txBox="1"/>
            <p:nvPr/>
          </p:nvSpPr>
          <p:spPr>
            <a:xfrm>
              <a:off x="6420993" y="1336374"/>
              <a:ext cx="512492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Unidad 2: Gestión de equipo</a:t>
              </a:r>
              <a:endParaRPr sz="2800" b="1">
                <a:solidFill>
                  <a:schemeClr val="dk1"/>
                </a:solidFill>
                <a:latin typeface="Calibri"/>
                <a:ea typeface="Calibri"/>
                <a:cs typeface="Calibri"/>
                <a:sym typeface="Calibri"/>
              </a:endParaRPr>
            </a:p>
          </p:txBody>
        </p:sp>
      </p:grpSp>
      <p:grpSp>
        <p:nvGrpSpPr>
          <p:cNvPr id="60" name="Google Shape;60;p4"/>
          <p:cNvGrpSpPr/>
          <p:nvPr/>
        </p:nvGrpSpPr>
        <p:grpSpPr>
          <a:xfrm>
            <a:off x="9220200" y="3467100"/>
            <a:ext cx="6178776" cy="2386620"/>
            <a:chOff x="6420993" y="1302812"/>
            <a:chExt cx="5124926" cy="2386620"/>
          </a:xfrm>
        </p:grpSpPr>
        <p:sp>
          <p:nvSpPr>
            <p:cNvPr id="61" name="Google Shape;61;p4"/>
            <p:cNvSpPr txBox="1"/>
            <p:nvPr/>
          </p:nvSpPr>
          <p:spPr>
            <a:xfrm>
              <a:off x="6420994" y="1750480"/>
              <a:ext cx="5124925"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Calibri"/>
                  <a:ea typeface="Calibri"/>
                  <a:cs typeface="Calibri"/>
                  <a:sym typeface="Calibri"/>
                </a:rPr>
                <a:t>Sección</a:t>
              </a:r>
              <a:r>
                <a:rPr lang="en-US" sz="2400" dirty="0">
                  <a:solidFill>
                    <a:schemeClr val="dk1"/>
                  </a:solidFill>
                  <a:latin typeface="Calibri"/>
                  <a:ea typeface="Calibri"/>
                  <a:cs typeface="Calibri"/>
                  <a:sym typeface="Calibri"/>
                </a:rPr>
                <a:t> 1: </a:t>
              </a:r>
              <a:r>
                <a:rPr lang="en-US" sz="2400" dirty="0" err="1">
                  <a:solidFill>
                    <a:schemeClr val="dk1"/>
                  </a:solidFill>
                  <a:latin typeface="Calibri"/>
                  <a:ea typeface="Calibri"/>
                  <a:cs typeface="Calibri"/>
                  <a:sym typeface="Calibri"/>
                </a:rPr>
                <a:t>Liderazgo</a:t>
              </a:r>
              <a:r>
                <a:rPr lang="en-US" sz="2400" dirty="0">
                  <a:solidFill>
                    <a:schemeClr val="dk1"/>
                  </a:solidFill>
                  <a:latin typeface="Calibri"/>
                  <a:ea typeface="Calibri"/>
                  <a:cs typeface="Calibri"/>
                  <a:sym typeface="Calibri"/>
                </a:rPr>
                <a:t> digital e </a:t>
              </a:r>
              <a:r>
                <a:rPr lang="en-US" sz="2400" dirty="0" err="1">
                  <a:solidFill>
                    <a:schemeClr val="dk1"/>
                  </a:solidFill>
                  <a:latin typeface="Calibri"/>
                  <a:ea typeface="Calibri"/>
                  <a:cs typeface="Calibri"/>
                  <a:sym typeface="Calibri"/>
                </a:rPr>
                <a:t>inteligente</a:t>
              </a:r>
              <a:endParaRPr dirty="0"/>
            </a:p>
            <a:p>
              <a:pPr marL="0" marR="0" lvl="0" indent="0" algn="l" rtl="0">
                <a:spcBef>
                  <a:spcPts val="0"/>
                </a:spcBef>
                <a:spcAft>
                  <a:spcPts val="0"/>
                </a:spcAft>
                <a:buNone/>
              </a:pPr>
              <a:r>
                <a:rPr lang="en-US" sz="2400" dirty="0" err="1">
                  <a:solidFill>
                    <a:schemeClr val="dk1"/>
                  </a:solidFill>
                  <a:latin typeface="Calibri"/>
                  <a:ea typeface="Calibri"/>
                  <a:cs typeface="Calibri"/>
                  <a:sym typeface="Calibri"/>
                </a:rPr>
                <a:t>Sección</a:t>
              </a:r>
              <a:r>
                <a:rPr lang="en-US" sz="2400" dirty="0">
                  <a:solidFill>
                    <a:schemeClr val="dk1"/>
                  </a:solidFill>
                  <a:latin typeface="Calibri"/>
                  <a:ea typeface="Calibri"/>
                  <a:cs typeface="Calibri"/>
                  <a:sym typeface="Calibri"/>
                </a:rPr>
                <a:t> 2: </a:t>
              </a:r>
              <a:r>
                <a:rPr lang="en-US" sz="2400" dirty="0" err="1">
                  <a:solidFill>
                    <a:schemeClr val="dk1"/>
                  </a:solidFill>
                  <a:latin typeface="Calibri"/>
                  <a:ea typeface="Calibri"/>
                  <a:cs typeface="Calibri"/>
                  <a:sym typeface="Calibri"/>
                </a:rPr>
                <a:t>Retos</a:t>
              </a:r>
              <a:endParaRPr dirty="0"/>
            </a:p>
            <a:p>
              <a:pPr marL="0" marR="0" lvl="0" indent="0" algn="l" rtl="0">
                <a:spcBef>
                  <a:spcPts val="0"/>
                </a:spcBef>
                <a:spcAft>
                  <a:spcPts val="0"/>
                </a:spcAft>
                <a:buNone/>
              </a:pPr>
              <a:r>
                <a:rPr lang="en-US" sz="2400" dirty="0" err="1">
                  <a:solidFill>
                    <a:schemeClr val="dk1"/>
                  </a:solidFill>
                  <a:latin typeface="Calibri"/>
                  <a:ea typeface="Calibri"/>
                  <a:cs typeface="Calibri"/>
                  <a:sym typeface="Calibri"/>
                </a:rPr>
                <a:t>Sección</a:t>
              </a:r>
              <a:r>
                <a:rPr lang="en-US" sz="2400" dirty="0">
                  <a:solidFill>
                    <a:schemeClr val="dk1"/>
                  </a:solidFill>
                  <a:latin typeface="Calibri"/>
                  <a:ea typeface="Calibri"/>
                  <a:cs typeface="Calibri"/>
                  <a:sym typeface="Calibri"/>
                </a:rPr>
                <a:t> 3: </a:t>
              </a:r>
              <a:r>
                <a:rPr lang="en-US" sz="2400" dirty="0" err="1">
                  <a:solidFill>
                    <a:schemeClr val="dk1"/>
                  </a:solidFill>
                  <a:latin typeface="Calibri"/>
                  <a:ea typeface="Calibri"/>
                  <a:cs typeface="Calibri"/>
                  <a:sym typeface="Calibri"/>
                </a:rPr>
                <a:t>Cómo</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movitar</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equipo</a:t>
              </a:r>
              <a:r>
                <a:rPr lang="en-US" sz="2400" dirty="0">
                  <a:solidFill>
                    <a:schemeClr val="dk1"/>
                  </a:solidFill>
                  <a:latin typeface="Calibri"/>
                  <a:ea typeface="Calibri"/>
                  <a:cs typeface="Calibri"/>
                  <a:sym typeface="Calibri"/>
                </a:rPr>
                <a:t> digital</a:t>
              </a:r>
              <a:endParaRPr lang="es-ES" dirty="0"/>
            </a:p>
            <a:p>
              <a:pPr marL="0" marR="0" lvl="0" indent="0" algn="l" rtl="0">
                <a:spcBef>
                  <a:spcPts val="0"/>
                </a:spcBef>
                <a:spcAft>
                  <a:spcPts val="0"/>
                </a:spcAft>
                <a:buNone/>
              </a:pPr>
              <a:r>
                <a:rPr lang="es-ES" sz="2400" dirty="0">
                  <a:solidFill>
                    <a:schemeClr val="dk1"/>
                  </a:solidFill>
                  <a:latin typeface="Calibri"/>
                  <a:ea typeface="Calibri"/>
                  <a:cs typeface="Calibri"/>
                  <a:sym typeface="Calibri"/>
                </a:rPr>
                <a:t>Sección 4: Estrategias para aumentar la productividad </a:t>
              </a:r>
            </a:p>
          </p:txBody>
        </p:sp>
        <p:sp>
          <p:nvSpPr>
            <p:cNvPr id="62" name="Google Shape;62;p4"/>
            <p:cNvSpPr txBox="1"/>
            <p:nvPr/>
          </p:nvSpPr>
          <p:spPr>
            <a:xfrm>
              <a:off x="6420993" y="1302812"/>
              <a:ext cx="5124926"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Unidad 3: </a:t>
              </a:r>
              <a:r>
                <a:rPr lang="en-US" sz="2800" b="1" dirty="0" err="1">
                  <a:solidFill>
                    <a:schemeClr val="dk1"/>
                  </a:solidFill>
                  <a:latin typeface="Calibri"/>
                  <a:ea typeface="Calibri"/>
                  <a:cs typeface="Calibri"/>
                  <a:sym typeface="Calibri"/>
                </a:rPr>
                <a:t>Liderazgo</a:t>
              </a:r>
              <a:endParaRPr sz="2800" b="1" dirty="0">
                <a:solidFill>
                  <a:schemeClr val="dk1"/>
                </a:solidFill>
                <a:latin typeface="Calibri"/>
                <a:ea typeface="Calibri"/>
                <a:cs typeface="Calibri"/>
                <a:sym typeface="Calibri"/>
              </a:endParaRPr>
            </a:p>
          </p:txBody>
        </p:sp>
      </p:grpSp>
      <p:sp>
        <p:nvSpPr>
          <p:cNvPr id="63" name="Google Shape;63;p4"/>
          <p:cNvSpPr/>
          <p:nvPr/>
        </p:nvSpPr>
        <p:spPr>
          <a:xfrm rot="5400000">
            <a:off x="1345330" y="3399028"/>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4"/>
          <p:cNvSpPr/>
          <p:nvPr/>
        </p:nvSpPr>
        <p:spPr>
          <a:xfrm rot="5400000">
            <a:off x="1348958" y="6104739"/>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4"/>
          <p:cNvSpPr/>
          <p:nvPr/>
        </p:nvSpPr>
        <p:spPr>
          <a:xfrm rot="5400000">
            <a:off x="8450072" y="3475228"/>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5"/>
          <p:cNvSpPr txBox="1"/>
          <p:nvPr/>
        </p:nvSpPr>
        <p:spPr>
          <a:xfrm>
            <a:off x="1447800" y="1573291"/>
            <a:ext cx="11658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1. </a:t>
            </a:r>
            <a:r>
              <a:rPr lang="en-US" sz="4000" b="1" dirty="0" err="1">
                <a:solidFill>
                  <a:srgbClr val="660066"/>
                </a:solidFill>
                <a:latin typeface="Calibri"/>
                <a:ea typeface="Calibri"/>
                <a:cs typeface="Calibri"/>
                <a:sym typeface="Calibri"/>
              </a:rPr>
              <a:t>Trabajo</a:t>
            </a:r>
            <a:r>
              <a:rPr lang="en-US" sz="4000" b="1">
                <a:solidFill>
                  <a:srgbClr val="660066"/>
                </a:solidFill>
                <a:latin typeface="Calibri"/>
                <a:ea typeface="Calibri"/>
                <a:cs typeface="Calibri"/>
                <a:sym typeface="Calibri"/>
              </a:rPr>
              <a:t> inteligente – Definición</a:t>
            </a:r>
            <a:endParaRPr sz="4000" b="1">
              <a:solidFill>
                <a:srgbClr val="660066"/>
              </a:solidFill>
              <a:latin typeface="Calibri"/>
              <a:ea typeface="Calibri"/>
              <a:cs typeface="Calibri"/>
              <a:sym typeface="Calibri"/>
            </a:endParaRPr>
          </a:p>
        </p:txBody>
      </p:sp>
      <p:sp>
        <p:nvSpPr>
          <p:cNvPr id="71" name="Google Shape;71;p5"/>
          <p:cNvSpPr txBox="1"/>
          <p:nvPr/>
        </p:nvSpPr>
        <p:spPr>
          <a:xfrm>
            <a:off x="1295400" y="2562880"/>
            <a:ext cx="15621000" cy="36317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dirty="0">
                <a:solidFill>
                  <a:schemeClr val="dk1"/>
                </a:solidFill>
                <a:latin typeface="Calibri"/>
                <a:ea typeface="Calibri"/>
                <a:cs typeface="Calibri"/>
                <a:sym typeface="Calibri"/>
              </a:rPr>
              <a:t>Trabajo inteligente se ha definido como: </a:t>
            </a:r>
            <a:endParaRPr lang="es-ES" dirty="0"/>
          </a:p>
          <a:p>
            <a:pPr marL="0" marR="0" lvl="0" indent="0" algn="just" rtl="0">
              <a:spcBef>
                <a:spcPts val="0"/>
              </a:spcBef>
              <a:spcAft>
                <a:spcPts val="0"/>
              </a:spcAft>
              <a:buNone/>
            </a:pPr>
            <a:endParaRPr lang="es-ES" sz="24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400"/>
              <a:buFont typeface="Calibri"/>
              <a:buChar char="-"/>
            </a:pPr>
            <a:r>
              <a:rPr lang="es-ES" sz="2400" dirty="0">
                <a:solidFill>
                  <a:schemeClr val="dk1"/>
                </a:solidFill>
                <a:latin typeface="Calibri"/>
                <a:ea typeface="Calibri"/>
                <a:cs typeface="Calibri"/>
                <a:sym typeface="Calibri"/>
              </a:rPr>
              <a:t>Una nueva forma de trabajar basada en </a:t>
            </a:r>
            <a:r>
              <a:rPr lang="es-ES" sz="2400" b="1" dirty="0">
                <a:solidFill>
                  <a:schemeClr val="dk1"/>
                </a:solidFill>
                <a:latin typeface="Calibri"/>
                <a:ea typeface="Calibri"/>
                <a:cs typeface="Calibri"/>
                <a:sym typeface="Calibri"/>
              </a:rPr>
              <a:t>modalidades</a:t>
            </a:r>
            <a:r>
              <a:rPr lang="es-ES" sz="2400" dirty="0">
                <a:solidFill>
                  <a:schemeClr val="dk1"/>
                </a:solidFill>
                <a:latin typeface="Calibri"/>
                <a:ea typeface="Calibri"/>
                <a:cs typeface="Calibri"/>
                <a:sym typeface="Calibri"/>
              </a:rPr>
              <a:t> de </a:t>
            </a:r>
            <a:r>
              <a:rPr lang="es-ES" sz="2400" b="1" dirty="0">
                <a:solidFill>
                  <a:schemeClr val="dk1"/>
                </a:solidFill>
                <a:latin typeface="Calibri"/>
                <a:ea typeface="Calibri"/>
                <a:cs typeface="Calibri"/>
                <a:sym typeface="Calibri"/>
              </a:rPr>
              <a:t>trabajo</a:t>
            </a:r>
            <a:r>
              <a:rPr lang="es-ES" sz="2400" dirty="0">
                <a:solidFill>
                  <a:schemeClr val="dk1"/>
                </a:solidFill>
                <a:latin typeface="Calibri"/>
                <a:ea typeface="Calibri"/>
                <a:cs typeface="Calibri"/>
                <a:sym typeface="Calibri"/>
              </a:rPr>
              <a:t> </a:t>
            </a:r>
            <a:r>
              <a:rPr lang="es-ES" sz="2400" b="1" dirty="0">
                <a:solidFill>
                  <a:schemeClr val="dk1"/>
                </a:solidFill>
                <a:latin typeface="Calibri"/>
                <a:ea typeface="Calibri"/>
                <a:cs typeface="Calibri"/>
                <a:sym typeface="Calibri"/>
              </a:rPr>
              <a:t>flexible</a:t>
            </a:r>
            <a:r>
              <a:rPr lang="es-ES" sz="2400" dirty="0">
                <a:solidFill>
                  <a:schemeClr val="dk1"/>
                </a:solidFill>
                <a:latin typeface="Calibri"/>
                <a:ea typeface="Calibri"/>
                <a:cs typeface="Calibri"/>
                <a:sym typeface="Calibri"/>
              </a:rPr>
              <a:t> y un amplio uso de tecnologías de la información que permiten a los empleados trabajar en cualquier momento y espacio.  </a:t>
            </a:r>
            <a:endParaRPr lang="es-ES" dirty="0"/>
          </a:p>
          <a:p>
            <a:pPr marL="0" marR="0" lvl="0" indent="0" algn="just" rtl="0">
              <a:spcBef>
                <a:spcPts val="0"/>
              </a:spcBef>
              <a:spcAft>
                <a:spcPts val="0"/>
              </a:spcAft>
              <a:buNone/>
            </a:pPr>
            <a:endParaRPr lang="es-ES" sz="2400" dirty="0">
              <a:solidFill>
                <a:schemeClr val="dk1"/>
              </a:solidFill>
              <a:latin typeface="Calibri"/>
              <a:ea typeface="Calibri"/>
              <a:cs typeface="Calibri"/>
              <a:sym typeface="Calibri"/>
            </a:endParaRPr>
          </a:p>
          <a:p>
            <a:pPr marL="285750" indent="-285750" algn="just">
              <a:buSzPts val="2400"/>
              <a:buFont typeface="Calibri"/>
              <a:buChar char="-"/>
            </a:pPr>
            <a:r>
              <a:rPr lang="es-ES" sz="2400" dirty="0">
                <a:latin typeface="Calibri"/>
                <a:ea typeface="Calibri"/>
                <a:cs typeface="Calibri"/>
                <a:sym typeface="Calibri"/>
              </a:rPr>
              <a:t>Una forma de trabajar ágil y dinámica </a:t>
            </a:r>
            <a:r>
              <a:rPr lang="es-ES" sz="2400" dirty="0">
                <a:latin typeface="Calibri"/>
                <a:ea typeface="Calibri"/>
                <a:cs typeface="Calibri"/>
              </a:rPr>
              <a:t>que conduce a un alto rendimiento, un aumento de la productividad y una mejora de la satisfacción en el trabajo que dan como resultado una configuración de "triple ganancia" para clientes, empleados y organizaciones.</a:t>
            </a:r>
          </a:p>
          <a:p>
            <a:pPr marL="285750" indent="-285750" algn="just">
              <a:buSzPts val="2400"/>
              <a:buFont typeface="Calibri"/>
              <a:buChar char="-"/>
            </a:pPr>
            <a:endParaRPr lang="es-ES" sz="2400" dirty="0">
              <a:latin typeface="Calibri"/>
              <a:ea typeface="Calibri"/>
              <a:cs typeface="Calibri"/>
            </a:endParaRPr>
          </a:p>
          <a:p>
            <a:pPr marL="285750" marR="0" lvl="0" indent="-285750" algn="just" rtl="0">
              <a:spcBef>
                <a:spcPts val="0"/>
              </a:spcBef>
              <a:spcAft>
                <a:spcPts val="0"/>
              </a:spcAft>
              <a:buClr>
                <a:srgbClr val="000000"/>
              </a:buClr>
              <a:buSzPts val="2400"/>
              <a:buFont typeface="Calibri"/>
              <a:buChar char="-"/>
            </a:pPr>
            <a:endParaRPr dirty="0"/>
          </a:p>
        </p:txBody>
      </p:sp>
      <p:sp>
        <p:nvSpPr>
          <p:cNvPr id="72" name="Google Shape;72;p5"/>
          <p:cNvSpPr txBox="1"/>
          <p:nvPr/>
        </p:nvSpPr>
        <p:spPr>
          <a:xfrm>
            <a:off x="1333500" y="5543730"/>
            <a:ext cx="15621000" cy="707846"/>
          </a:xfrm>
          <a:prstGeom prst="rect">
            <a:avLst/>
          </a:prstGeom>
          <a:noFill/>
          <a:ln>
            <a:noFill/>
          </a:ln>
        </p:spPr>
        <p:txBody>
          <a:bodyPr spcFirstLastPara="1" wrap="square" lIns="91425" tIns="45700" rIns="91425" bIns="45700" anchor="t" anchorCtr="0">
            <a:spAutoFit/>
          </a:bodyPr>
          <a:lstStyle/>
          <a:p>
            <a:pPr algn="just"/>
            <a:r>
              <a:rPr lang="es-ES" sz="2000" dirty="0">
                <a:effectLst/>
                <a:latin typeface="Calibri" panose="020F0502020204030204" pitchFamily="34" charset="0"/>
                <a:ea typeface="Calibri" panose="020F0502020204030204" pitchFamily="34" charset="0"/>
                <a:cs typeface="Calibri" panose="020F0502020204030204" pitchFamily="34" charset="0"/>
              </a:rPr>
              <a:t>El uso de las tecnologías digitales para mejorar la eficacia organizativa requiere una intervención más amplia en las capacidades de gestión y liderazgo. Ten en cuenta que los elementos esenciales para un trabajo inteligente eficaz y eficiente son:</a:t>
            </a:r>
          </a:p>
        </p:txBody>
      </p:sp>
      <p:sp>
        <p:nvSpPr>
          <p:cNvPr id="73" name="Google Shape;73;p5"/>
          <p:cNvSpPr/>
          <p:nvPr/>
        </p:nvSpPr>
        <p:spPr>
          <a:xfrm>
            <a:off x="1447800" y="6696121"/>
            <a:ext cx="5397500" cy="764273"/>
          </a:xfrm>
          <a:prstGeom prst="ellipse">
            <a:avLst/>
          </a:prstGeom>
          <a:solidFill>
            <a:srgbClr val="660066"/>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ENFOQUE ÁGIL DE TRABAJO</a:t>
            </a:r>
            <a:endParaRPr sz="2400" b="1">
              <a:solidFill>
                <a:schemeClr val="lt1"/>
              </a:solidFill>
              <a:latin typeface="Calibri"/>
              <a:ea typeface="Calibri"/>
              <a:cs typeface="Calibri"/>
              <a:sym typeface="Calibri"/>
            </a:endParaRPr>
          </a:p>
        </p:txBody>
      </p:sp>
      <p:sp>
        <p:nvSpPr>
          <p:cNvPr id="74" name="Google Shape;74;p5"/>
          <p:cNvSpPr/>
          <p:nvPr/>
        </p:nvSpPr>
        <p:spPr>
          <a:xfrm>
            <a:off x="2819400" y="7886699"/>
            <a:ext cx="5397500" cy="764273"/>
          </a:xfrm>
          <a:prstGeom prst="ellipse">
            <a:avLst/>
          </a:prstGeom>
          <a:solidFill>
            <a:srgbClr val="660066"/>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INNOVACIÓN</a:t>
            </a:r>
            <a:endParaRPr sz="2400" b="1">
              <a:solidFill>
                <a:schemeClr val="lt1"/>
              </a:solidFill>
              <a:latin typeface="Calibri"/>
              <a:ea typeface="Calibri"/>
              <a:cs typeface="Calibri"/>
              <a:sym typeface="Calibri"/>
            </a:endParaRPr>
          </a:p>
        </p:txBody>
      </p:sp>
      <p:sp>
        <p:nvSpPr>
          <p:cNvPr id="75" name="Google Shape;75;p5"/>
          <p:cNvSpPr/>
          <p:nvPr/>
        </p:nvSpPr>
        <p:spPr>
          <a:xfrm>
            <a:off x="9105900" y="6696122"/>
            <a:ext cx="7124699" cy="764273"/>
          </a:xfrm>
          <a:prstGeom prst="ellipse">
            <a:avLst/>
          </a:prstGeom>
          <a:solidFill>
            <a:srgbClr val="660066"/>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CENTRALIDAD DE LOS EMPLEADOS</a:t>
            </a:r>
            <a:endParaRPr sz="2400" b="1">
              <a:solidFill>
                <a:schemeClr val="lt1"/>
              </a:solidFill>
              <a:latin typeface="Calibri"/>
              <a:ea typeface="Calibri"/>
              <a:cs typeface="Calibri"/>
              <a:sym typeface="Calibri"/>
            </a:endParaRPr>
          </a:p>
        </p:txBody>
      </p:sp>
      <p:sp>
        <p:nvSpPr>
          <p:cNvPr id="76" name="Google Shape;76;p5"/>
          <p:cNvSpPr/>
          <p:nvPr/>
        </p:nvSpPr>
        <p:spPr>
          <a:xfrm>
            <a:off x="10668000" y="7886700"/>
            <a:ext cx="6068786" cy="764273"/>
          </a:xfrm>
          <a:prstGeom prst="ellipse">
            <a:avLst/>
          </a:prstGeom>
          <a:solidFill>
            <a:srgbClr val="660066"/>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ECOSISTEMA COLABORATIVO</a:t>
            </a:r>
            <a:endParaRPr sz="2400" b="1">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6"/>
          <p:cNvSpPr txBox="1"/>
          <p:nvPr/>
        </p:nvSpPr>
        <p:spPr>
          <a:xfrm>
            <a:off x="1447800" y="1573291"/>
            <a:ext cx="8763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1. Trabajo inteligente – Reglas de oro</a:t>
            </a:r>
            <a:endParaRPr sz="4000" b="1">
              <a:solidFill>
                <a:srgbClr val="660066"/>
              </a:solidFill>
              <a:latin typeface="Calibri"/>
              <a:ea typeface="Calibri"/>
              <a:cs typeface="Calibri"/>
              <a:sym typeface="Calibri"/>
            </a:endParaRPr>
          </a:p>
        </p:txBody>
      </p:sp>
      <p:sp>
        <p:nvSpPr>
          <p:cNvPr id="82" name="Google Shape;82;p6"/>
          <p:cNvSpPr txBox="1"/>
          <p:nvPr/>
        </p:nvSpPr>
        <p:spPr>
          <a:xfrm>
            <a:off x="1524000" y="2562880"/>
            <a:ext cx="15544800" cy="6819775"/>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660066"/>
              </a:buClr>
              <a:buSzPts val="2400"/>
              <a:buFont typeface="Noto Sans Symbols"/>
              <a:buChar char="✔"/>
            </a:pPr>
            <a:r>
              <a:rPr lang="es-ES" sz="2400" dirty="0">
                <a:effectLst/>
                <a:latin typeface="Calibri" panose="020F0502020204030204" pitchFamily="34" charset="0"/>
                <a:ea typeface="Calibri" panose="020F0502020204030204" pitchFamily="34" charset="0"/>
              </a:rPr>
              <a:t>Disponer de las plataformas, apps y recursos necesarios. Evaluar las necesidades del equipo y contratar o instalar los servicios necesarios para la correcta ejecución de las tareas</a:t>
            </a:r>
            <a:r>
              <a:rPr lang="es-ES" sz="2400" dirty="0">
                <a:solidFill>
                  <a:schemeClr val="dk1"/>
                </a:solidFill>
                <a:latin typeface="Calibri"/>
                <a:ea typeface="Calibri"/>
                <a:cs typeface="Calibri"/>
                <a:sym typeface="Calibri"/>
              </a:rPr>
              <a:t>;</a:t>
            </a:r>
          </a:p>
          <a:p>
            <a:pPr marL="457200" marR="0" lvl="0" indent="-304800" algn="just" rtl="0">
              <a:spcBef>
                <a:spcPts val="500"/>
              </a:spcBef>
              <a:spcAft>
                <a:spcPts val="0"/>
              </a:spcAft>
              <a:buClr>
                <a:srgbClr val="660066"/>
              </a:buClr>
              <a:buSzPts val="2400"/>
              <a:buFont typeface="Calibri"/>
              <a:buNone/>
            </a:pPr>
            <a:endParaRPr lang="es-ES" sz="2400" dirty="0">
              <a:solidFill>
                <a:schemeClr val="dk1"/>
              </a:solidFill>
              <a:latin typeface="Calibri"/>
              <a:ea typeface="Calibri"/>
              <a:cs typeface="Calibri"/>
              <a:sym typeface="Calibri"/>
            </a:endParaRPr>
          </a:p>
          <a:p>
            <a:pPr marL="342900" lvl="0" indent="-342900" algn="just">
              <a:buFont typeface="Arial" panose="020B0604020202020204" pitchFamily="34" charset="0"/>
              <a:buChar char="✔"/>
            </a:pPr>
            <a:r>
              <a:rPr lang="es-ES" sz="2400" dirty="0">
                <a:effectLst/>
                <a:latin typeface="Calibri" panose="020F0502020204030204" pitchFamily="34" charset="0"/>
                <a:ea typeface="Calibri" panose="020F0502020204030204" pitchFamily="34" charset="0"/>
                <a:cs typeface="Noto Sans Symbols"/>
              </a:rPr>
              <a:t>Mantener una distribución equitativa de la carga de trabajo y asegurarse de que cada miembro del equipo sabe qué tareas le corresponden;</a:t>
            </a:r>
            <a:endParaRPr lang="es-ES" sz="2400" dirty="0">
              <a:effectLst/>
              <a:latin typeface="Noto Sans Symbols"/>
              <a:ea typeface="Noto Sans Symbols"/>
              <a:cs typeface="Noto Sans Symbols"/>
            </a:endParaRPr>
          </a:p>
          <a:p>
            <a:pPr marL="457200" marR="0" lvl="0" indent="-304800" algn="just" rtl="0">
              <a:spcBef>
                <a:spcPts val="500"/>
              </a:spcBef>
              <a:spcAft>
                <a:spcPts val="0"/>
              </a:spcAft>
              <a:buClr>
                <a:srgbClr val="660066"/>
              </a:buClr>
              <a:buSzPts val="2400"/>
              <a:buFont typeface="Noto Sans Symbols"/>
              <a:buNone/>
            </a:pPr>
            <a:endParaRPr lang="es-ES" sz="2400" dirty="0">
              <a:solidFill>
                <a:schemeClr val="dk1"/>
              </a:solidFill>
              <a:latin typeface="Calibri"/>
              <a:ea typeface="Calibri"/>
              <a:cs typeface="Calibri"/>
              <a:sym typeface="Calibri"/>
            </a:endParaRPr>
          </a:p>
          <a:p>
            <a:pPr marL="342900" lvl="0" indent="-342900" algn="just">
              <a:buFont typeface="Arial" panose="020B0604020202020204" pitchFamily="34" charset="0"/>
              <a:buChar char="✔"/>
            </a:pPr>
            <a:r>
              <a:rPr lang="es-ES" sz="2400" dirty="0">
                <a:effectLst/>
                <a:latin typeface="Calibri" panose="020F0502020204030204" pitchFamily="34" charset="0"/>
                <a:ea typeface="Calibri" panose="020F0502020204030204" pitchFamily="34" charset="0"/>
                <a:cs typeface="Noto Sans Symbols"/>
              </a:rPr>
              <a:t>Utilizar periódicamente plataformas de videoconferencia, para aclarar tareas e información, fomentando además un ambiente de trabajo sano y dinámico dentro del equipo;</a:t>
            </a:r>
            <a:endParaRPr lang="es-ES" sz="2400" dirty="0">
              <a:effectLst/>
              <a:latin typeface="Noto Sans Symbols"/>
              <a:ea typeface="Noto Sans Symbols"/>
              <a:cs typeface="Noto Sans Symbols"/>
            </a:endParaRPr>
          </a:p>
          <a:p>
            <a:pPr marL="457200" marR="0" lvl="0" indent="-304800" algn="just" rtl="0">
              <a:spcBef>
                <a:spcPts val="500"/>
              </a:spcBef>
              <a:spcAft>
                <a:spcPts val="0"/>
              </a:spcAft>
              <a:buClr>
                <a:srgbClr val="660066"/>
              </a:buClr>
              <a:buSzPts val="2400"/>
              <a:buFont typeface="Calibri"/>
              <a:buNone/>
            </a:pPr>
            <a:endParaRPr lang="es-ES" sz="2400" dirty="0">
              <a:solidFill>
                <a:schemeClr val="dk1"/>
              </a:solidFill>
              <a:latin typeface="Calibri"/>
              <a:ea typeface="Calibri"/>
              <a:cs typeface="Calibri"/>
              <a:sym typeface="Calibri"/>
            </a:endParaRPr>
          </a:p>
          <a:p>
            <a:pPr marL="342900" lvl="0" indent="-342900" algn="just">
              <a:buFont typeface="Arial" panose="020B0604020202020204" pitchFamily="34" charset="0"/>
              <a:buChar char="✔"/>
            </a:pPr>
            <a:r>
              <a:rPr lang="es-ES" sz="2400" dirty="0">
                <a:effectLst/>
                <a:latin typeface="Calibri" panose="020F0502020204030204" pitchFamily="34" charset="0"/>
                <a:ea typeface="Calibri" panose="020F0502020204030204" pitchFamily="34" charset="0"/>
                <a:cs typeface="Noto Sans Symbols"/>
              </a:rPr>
              <a:t>Mantener una comunicación abierta, asertiva y eficaz.</a:t>
            </a:r>
            <a:endParaRPr lang="es-ES" sz="2400" dirty="0">
              <a:effectLst/>
              <a:latin typeface="Noto Sans Symbols"/>
              <a:ea typeface="Noto Sans Symbols"/>
              <a:cs typeface="Noto Sans Symbols"/>
            </a:endParaRPr>
          </a:p>
          <a:p>
            <a:pPr marL="318135" algn="just"/>
            <a:r>
              <a:rPr lang="es-ES" sz="2400" u="sng" dirty="0">
                <a:effectLst/>
                <a:latin typeface="Calibri" panose="020F0502020204030204" pitchFamily="34" charset="0"/>
                <a:ea typeface="Calibri" panose="020F0502020204030204" pitchFamily="34" charset="0"/>
                <a:cs typeface="Arial MT"/>
              </a:rPr>
              <a:t>Algunos consejos</a:t>
            </a:r>
            <a:r>
              <a:rPr lang="es-ES" sz="2400" dirty="0">
                <a:effectLst/>
                <a:latin typeface="Calibri" panose="020F0502020204030204" pitchFamily="34" charset="0"/>
                <a:ea typeface="Calibri" panose="020F0502020204030204" pitchFamily="34" charset="0"/>
                <a:cs typeface="Arial MT"/>
              </a:rPr>
              <a:t>:</a:t>
            </a:r>
            <a:endParaRPr lang="es-ES" sz="2400" dirty="0">
              <a:effectLst/>
              <a:latin typeface="Arial MT"/>
              <a:ea typeface="Arial MT"/>
              <a:cs typeface="Arial MT"/>
            </a:endParaRPr>
          </a:p>
          <a:p>
            <a:pPr marL="0" marR="0" lvl="0" indent="0" algn="just" rtl="0">
              <a:spcBef>
                <a:spcPts val="500"/>
              </a:spcBef>
              <a:spcAft>
                <a:spcPts val="0"/>
              </a:spcAft>
              <a:buNone/>
            </a:pPr>
            <a:r>
              <a:rPr lang="es-ES" sz="2400" dirty="0">
                <a:solidFill>
                  <a:schemeClr val="dk1"/>
                </a:solidFill>
                <a:latin typeface="Calibri"/>
                <a:ea typeface="Calibri"/>
                <a:cs typeface="Calibri"/>
                <a:sym typeface="Calibri"/>
              </a:rPr>
              <a:t>	- </a:t>
            </a:r>
            <a:r>
              <a:rPr lang="es-ES" sz="2400" dirty="0">
                <a:effectLst/>
                <a:latin typeface="Calibri" panose="020F0502020204030204" pitchFamily="34" charset="0"/>
                <a:ea typeface="Calibri" panose="020F0502020204030204" pitchFamily="34" charset="0"/>
              </a:rPr>
              <a:t>Responde siempre a los correos electrónicos y mensajes para confirmar que los ha recibido</a:t>
            </a:r>
            <a:endParaRPr lang="es-ES" sz="2400" dirty="0"/>
          </a:p>
          <a:p>
            <a:pPr marL="0" marR="0" lvl="0" indent="0" algn="just" rtl="0">
              <a:spcBef>
                <a:spcPts val="500"/>
              </a:spcBef>
              <a:spcAft>
                <a:spcPts val="0"/>
              </a:spcAft>
              <a:buNone/>
            </a:pPr>
            <a:r>
              <a:rPr lang="es-ES" sz="2400" dirty="0">
                <a:solidFill>
                  <a:schemeClr val="dk1"/>
                </a:solidFill>
                <a:latin typeface="Calibri"/>
                <a:ea typeface="Calibri"/>
                <a:cs typeface="Calibri"/>
                <a:sym typeface="Calibri"/>
              </a:rPr>
              <a:t>	- </a:t>
            </a:r>
            <a:r>
              <a:rPr lang="es-ES" sz="2400" dirty="0">
                <a:effectLst/>
                <a:latin typeface="Calibri" panose="020F0502020204030204" pitchFamily="34" charset="0"/>
                <a:ea typeface="Calibri" panose="020F0502020204030204" pitchFamily="34" charset="0"/>
              </a:rPr>
              <a:t>Incluye el asunto en cada correo electrónico para agilizar su clasificación y gestión</a:t>
            </a:r>
            <a:endParaRPr lang="es-ES" sz="2400" dirty="0"/>
          </a:p>
          <a:p>
            <a:pPr marL="0" marR="0" lvl="0" indent="0" algn="just" rtl="0">
              <a:spcBef>
                <a:spcPts val="500"/>
              </a:spcBef>
              <a:spcAft>
                <a:spcPts val="0"/>
              </a:spcAft>
              <a:buNone/>
            </a:pPr>
            <a:r>
              <a:rPr lang="es-ES" sz="2400" dirty="0">
                <a:solidFill>
                  <a:schemeClr val="dk1"/>
                </a:solidFill>
                <a:latin typeface="Calibri"/>
                <a:ea typeface="Calibri"/>
                <a:cs typeface="Calibri"/>
                <a:sym typeface="Calibri"/>
              </a:rPr>
              <a:t>	- </a:t>
            </a:r>
            <a:r>
              <a:rPr lang="es-ES" sz="2400" dirty="0">
                <a:effectLst/>
                <a:latin typeface="Calibri" panose="020F0502020204030204" pitchFamily="34" charset="0"/>
                <a:ea typeface="Calibri" panose="020F0502020204030204" pitchFamily="34" charset="0"/>
              </a:rPr>
              <a:t>Mantener informados a los compañeros de trabajo y aclarar cualquier malentendido si es necesario.</a:t>
            </a:r>
            <a:endParaRPr lang="es-ES" sz="2400" dirty="0"/>
          </a:p>
          <a:p>
            <a:pPr marL="0" marR="0" lvl="0" indent="0" algn="just" rtl="0">
              <a:spcBef>
                <a:spcPts val="500"/>
              </a:spcBef>
              <a:spcAft>
                <a:spcPts val="0"/>
              </a:spcAft>
              <a:buNone/>
            </a:pPr>
            <a:endParaRPr lang="es-ES" sz="2400" dirty="0">
              <a:solidFill>
                <a:schemeClr val="dk1"/>
              </a:solidFill>
              <a:latin typeface="Arial"/>
              <a:ea typeface="Arial"/>
              <a:cs typeface="Arial"/>
              <a:sym typeface="Arial"/>
            </a:endParaRPr>
          </a:p>
          <a:p>
            <a:pPr marL="342900" lvl="0" indent="-342900" algn="just">
              <a:buFont typeface="Arial" panose="020B0604020202020204" pitchFamily="34" charset="0"/>
              <a:buChar char="✔"/>
            </a:pPr>
            <a:r>
              <a:rPr lang="es-ES" sz="2400" dirty="0">
                <a:effectLst/>
                <a:latin typeface="Calibri" panose="020F0502020204030204" pitchFamily="34" charset="0"/>
                <a:ea typeface="Calibri" panose="020F0502020204030204" pitchFamily="34" charset="0"/>
                <a:cs typeface="Noto Sans Symbols"/>
              </a:rPr>
              <a:t>Planificar las reuniones con antelación para garantizar una mayor eficacia y organización y evitar incompatibilidades horarias</a:t>
            </a:r>
            <a:r>
              <a:rPr lang="es-ES" sz="1800" dirty="0">
                <a:effectLst/>
                <a:latin typeface="Calibri" panose="020F0502020204030204" pitchFamily="34" charset="0"/>
                <a:ea typeface="Calibri" panose="020F0502020204030204" pitchFamily="34" charset="0"/>
                <a:cs typeface="Noto Sans Symbols"/>
              </a:rPr>
              <a:t>.</a:t>
            </a:r>
            <a:endParaRPr lang="es-ES" sz="1800" dirty="0">
              <a:effectLst/>
              <a:latin typeface="Noto Sans Symbols"/>
              <a:ea typeface="Noto Sans Symbols"/>
              <a:cs typeface="Noto Sans Symbols"/>
            </a:endParaRPr>
          </a:p>
        </p:txBody>
      </p:sp>
      <p:pic>
        <p:nvPicPr>
          <p:cNvPr id="83" name="Google Shape;83;p6" descr="Visualizza immagine di origine"/>
          <p:cNvPicPr preferRelativeResize="0"/>
          <p:nvPr/>
        </p:nvPicPr>
        <p:blipFill rotWithShape="1">
          <a:blip r:embed="rId3">
            <a:alphaModFix/>
          </a:blip>
          <a:srcRect/>
          <a:stretch/>
        </p:blipFill>
        <p:spPr>
          <a:xfrm>
            <a:off x="13563600" y="5067300"/>
            <a:ext cx="3008313" cy="30083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7"/>
          <p:cNvGrpSpPr/>
          <p:nvPr/>
        </p:nvGrpSpPr>
        <p:grpSpPr>
          <a:xfrm>
            <a:off x="9497897" y="6675162"/>
            <a:ext cx="7266119" cy="1790181"/>
            <a:chOff x="102119" y="760732"/>
            <a:chExt cx="7266119" cy="1790181"/>
          </a:xfrm>
        </p:grpSpPr>
        <p:sp>
          <p:nvSpPr>
            <p:cNvPr id="90" name="Google Shape;90;p7"/>
            <p:cNvSpPr/>
            <p:nvPr/>
          </p:nvSpPr>
          <p:spPr>
            <a:xfrm>
              <a:off x="581753" y="797007"/>
              <a:ext cx="6786485" cy="446936"/>
            </a:xfrm>
            <a:prstGeom prst="rect">
              <a:avLst/>
            </a:prstGeom>
            <a:solidFill>
              <a:srgbClr val="CC6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txBox="1"/>
            <p:nvPr/>
          </p:nvSpPr>
          <p:spPr>
            <a:xfrm>
              <a:off x="581753" y="797007"/>
              <a:ext cx="6786485" cy="446936"/>
            </a:xfrm>
            <a:prstGeom prst="rect">
              <a:avLst/>
            </a:prstGeom>
            <a:noFill/>
            <a:ln>
              <a:noFill/>
            </a:ln>
          </p:spPr>
          <p:txBody>
            <a:bodyPr spcFirstLastPara="1" wrap="square" lIns="1528350" tIns="91425" rIns="91425" bIns="91425" anchor="ctr" anchorCtr="0">
              <a:noAutofit/>
            </a:bodyPr>
            <a:lstStyle/>
            <a:p>
              <a:pPr marL="0" marR="0" lvl="0" indent="0" algn="l" rtl="0">
                <a:lnSpc>
                  <a:spcPct val="90000"/>
                </a:lnSpc>
                <a:spcBef>
                  <a:spcPts val="0"/>
                </a:spcBef>
                <a:spcAft>
                  <a:spcPts val="0"/>
                </a:spcAft>
                <a:buNone/>
              </a:pPr>
              <a:r>
                <a:rPr lang="en-US" sz="2400" b="1">
                  <a:solidFill>
                    <a:schemeClr val="lt1"/>
                  </a:solidFill>
                  <a:latin typeface="Calibri"/>
                  <a:ea typeface="Calibri"/>
                  <a:cs typeface="Calibri"/>
                  <a:sym typeface="Calibri"/>
                </a:rPr>
                <a:t>ClickUp</a:t>
              </a:r>
              <a:endParaRPr/>
            </a:p>
          </p:txBody>
        </p:sp>
        <p:sp>
          <p:nvSpPr>
            <p:cNvPr id="92" name="Google Shape;92;p7"/>
            <p:cNvSpPr/>
            <p:nvPr/>
          </p:nvSpPr>
          <p:spPr>
            <a:xfrm>
              <a:off x="102119" y="760732"/>
              <a:ext cx="1700669" cy="1790181"/>
            </a:xfrm>
            <a:prstGeom prst="rect">
              <a:avLst/>
            </a:prstGeom>
            <a:solidFill>
              <a:schemeClr val="lt1"/>
            </a:solidFill>
            <a:ln w="57150" cap="flat" cmpd="sng">
              <a:solidFill>
                <a:srgbClr val="9900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7"/>
          <p:cNvSpPr txBox="1"/>
          <p:nvPr/>
        </p:nvSpPr>
        <p:spPr>
          <a:xfrm>
            <a:off x="1447800" y="1573291"/>
            <a:ext cx="14249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1. Trabajo inteligente – Herramientas TIC para la gestión</a:t>
            </a:r>
            <a:endParaRPr sz="4000" b="1">
              <a:solidFill>
                <a:srgbClr val="660066"/>
              </a:solidFill>
              <a:latin typeface="Calibri"/>
              <a:ea typeface="Calibri"/>
              <a:cs typeface="Calibri"/>
              <a:sym typeface="Calibri"/>
            </a:endParaRPr>
          </a:p>
        </p:txBody>
      </p:sp>
      <p:sp>
        <p:nvSpPr>
          <p:cNvPr id="94" name="Google Shape;94;p7"/>
          <p:cNvSpPr/>
          <p:nvPr/>
        </p:nvSpPr>
        <p:spPr>
          <a:xfrm>
            <a:off x="10210800" y="95963"/>
            <a:ext cx="9144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9349422" y="2705099"/>
            <a:ext cx="7315200"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Calibri"/>
                <a:ea typeface="Calibri"/>
                <a:cs typeface="Calibri"/>
                <a:sym typeface="Calibri"/>
              </a:rPr>
              <a:t>Aunque lo óptimo sería una plataforma específica para cada tarea, las plataformas que abarcan todas las funciones siguen siendo una gran opción:</a:t>
            </a:r>
            <a:endParaRPr sz="2400">
              <a:solidFill>
                <a:schemeClr val="dk1"/>
              </a:solidFill>
              <a:latin typeface="Calibri"/>
              <a:ea typeface="Calibri"/>
              <a:cs typeface="Calibri"/>
              <a:sym typeface="Calibri"/>
            </a:endParaRPr>
          </a:p>
        </p:txBody>
      </p:sp>
      <p:pic>
        <p:nvPicPr>
          <p:cNvPr id="96" name="Google Shape;96;p7"/>
          <p:cNvPicPr preferRelativeResize="0"/>
          <p:nvPr/>
        </p:nvPicPr>
        <p:blipFill rotWithShape="1">
          <a:blip r:embed="rId3">
            <a:alphaModFix/>
          </a:blip>
          <a:srcRect t="32664" r="5650" b="27334"/>
          <a:stretch/>
        </p:blipFill>
        <p:spPr>
          <a:xfrm rot="-1498889">
            <a:off x="9545381" y="7429969"/>
            <a:ext cx="1592259" cy="449239"/>
          </a:xfrm>
          <a:prstGeom prst="rect">
            <a:avLst/>
          </a:prstGeom>
          <a:noFill/>
          <a:ln>
            <a:noFill/>
          </a:ln>
        </p:spPr>
      </p:pic>
      <p:grpSp>
        <p:nvGrpSpPr>
          <p:cNvPr id="97" name="Google Shape;97;p7"/>
          <p:cNvGrpSpPr/>
          <p:nvPr/>
        </p:nvGrpSpPr>
        <p:grpSpPr>
          <a:xfrm>
            <a:off x="1592690" y="6646595"/>
            <a:ext cx="7091147" cy="1524655"/>
            <a:chOff x="200022" y="893495"/>
            <a:chExt cx="7091147" cy="1524655"/>
          </a:xfrm>
        </p:grpSpPr>
        <p:sp>
          <p:nvSpPr>
            <p:cNvPr id="98" name="Google Shape;98;p7"/>
            <p:cNvSpPr/>
            <p:nvPr/>
          </p:nvSpPr>
          <p:spPr>
            <a:xfrm>
              <a:off x="504684" y="903738"/>
              <a:ext cx="6786485" cy="446936"/>
            </a:xfrm>
            <a:prstGeom prst="rect">
              <a:avLst/>
            </a:prstGeom>
            <a:solidFill>
              <a:srgbClr val="CC6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txBox="1"/>
            <p:nvPr/>
          </p:nvSpPr>
          <p:spPr>
            <a:xfrm>
              <a:off x="504684" y="903738"/>
              <a:ext cx="6786485" cy="446936"/>
            </a:xfrm>
            <a:prstGeom prst="rect">
              <a:avLst/>
            </a:prstGeom>
            <a:noFill/>
            <a:ln>
              <a:noFill/>
            </a:ln>
          </p:spPr>
          <p:txBody>
            <a:bodyPr spcFirstLastPara="1" wrap="square" lIns="1528350" tIns="91425" rIns="91425" bIns="91425" anchor="ctr" anchorCtr="0">
              <a:noAutofit/>
            </a:bodyPr>
            <a:lstStyle/>
            <a:p>
              <a:pPr marL="0" marR="0" lvl="0" indent="0" algn="l" rtl="0">
                <a:lnSpc>
                  <a:spcPct val="90000"/>
                </a:lnSpc>
                <a:spcBef>
                  <a:spcPts val="0"/>
                </a:spcBef>
                <a:spcAft>
                  <a:spcPts val="0"/>
                </a:spcAft>
                <a:buNone/>
              </a:pPr>
              <a:r>
                <a:rPr lang="en-US" sz="2400" b="1">
                  <a:solidFill>
                    <a:schemeClr val="lt1"/>
                  </a:solidFill>
                  <a:latin typeface="Calibri"/>
                  <a:ea typeface="Calibri"/>
                  <a:cs typeface="Calibri"/>
                  <a:sym typeface="Calibri"/>
                </a:rPr>
                <a:t>Team Viewer</a:t>
              </a:r>
              <a:endParaRPr/>
            </a:p>
          </p:txBody>
        </p:sp>
        <p:sp>
          <p:nvSpPr>
            <p:cNvPr id="100" name="Google Shape;100;p7"/>
            <p:cNvSpPr/>
            <p:nvPr/>
          </p:nvSpPr>
          <p:spPr>
            <a:xfrm>
              <a:off x="200022" y="893495"/>
              <a:ext cx="1499549" cy="1524655"/>
            </a:xfrm>
            <a:prstGeom prst="rect">
              <a:avLst/>
            </a:prstGeom>
            <a:solidFill>
              <a:schemeClr val="lt1"/>
            </a:solidFill>
            <a:ln w="57150" cap="flat" cmpd="sng">
              <a:solidFill>
                <a:srgbClr val="9900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1" name="Google Shape;101;p7"/>
          <p:cNvPicPr preferRelativeResize="0"/>
          <p:nvPr/>
        </p:nvPicPr>
        <p:blipFill rotWithShape="1">
          <a:blip r:embed="rId4">
            <a:alphaModFix/>
          </a:blip>
          <a:srcRect/>
          <a:stretch/>
        </p:blipFill>
        <p:spPr>
          <a:xfrm>
            <a:off x="1752600" y="6780282"/>
            <a:ext cx="1182618" cy="1182618"/>
          </a:xfrm>
          <a:prstGeom prst="rect">
            <a:avLst/>
          </a:prstGeom>
          <a:noFill/>
          <a:ln>
            <a:noFill/>
          </a:ln>
        </p:spPr>
      </p:pic>
      <p:sp>
        <p:nvSpPr>
          <p:cNvPr id="102" name="Google Shape;102;p7"/>
          <p:cNvSpPr/>
          <p:nvPr/>
        </p:nvSpPr>
        <p:spPr>
          <a:xfrm>
            <a:off x="3120571" y="7124700"/>
            <a:ext cx="5615622"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Permite el acceso remoto a otros dispositivos. Permite a los usuarios compartir y controlar sus escritorios, hacer reuniones en línea, videoconferencias y transferir archivos.</a:t>
            </a:r>
            <a:endParaRPr dirty="0"/>
          </a:p>
        </p:txBody>
      </p:sp>
      <p:grpSp>
        <p:nvGrpSpPr>
          <p:cNvPr id="103" name="Google Shape;103;p7"/>
          <p:cNvGrpSpPr/>
          <p:nvPr/>
        </p:nvGrpSpPr>
        <p:grpSpPr>
          <a:xfrm>
            <a:off x="1592690" y="4376507"/>
            <a:ext cx="7091147" cy="1524655"/>
            <a:chOff x="200022" y="893495"/>
            <a:chExt cx="7091147" cy="1524655"/>
          </a:xfrm>
        </p:grpSpPr>
        <p:sp>
          <p:nvSpPr>
            <p:cNvPr id="104" name="Google Shape;104;p7"/>
            <p:cNvSpPr/>
            <p:nvPr/>
          </p:nvSpPr>
          <p:spPr>
            <a:xfrm>
              <a:off x="504684" y="903738"/>
              <a:ext cx="6786485" cy="446936"/>
            </a:xfrm>
            <a:prstGeom prst="rect">
              <a:avLst/>
            </a:prstGeom>
            <a:solidFill>
              <a:srgbClr val="CC6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txBox="1"/>
            <p:nvPr/>
          </p:nvSpPr>
          <p:spPr>
            <a:xfrm>
              <a:off x="504684" y="903738"/>
              <a:ext cx="6786485" cy="446936"/>
            </a:xfrm>
            <a:prstGeom prst="rect">
              <a:avLst/>
            </a:prstGeom>
            <a:noFill/>
            <a:ln>
              <a:noFill/>
            </a:ln>
          </p:spPr>
          <p:txBody>
            <a:bodyPr spcFirstLastPara="1" wrap="square" lIns="1528350" tIns="91425" rIns="91425" bIns="91425" anchor="ctr" anchorCtr="0">
              <a:noAutofit/>
            </a:bodyPr>
            <a:lstStyle/>
            <a:p>
              <a:pPr marL="0" marR="0" lvl="0" indent="0" algn="l" rtl="0">
                <a:lnSpc>
                  <a:spcPct val="90000"/>
                </a:lnSpc>
                <a:spcBef>
                  <a:spcPts val="0"/>
                </a:spcBef>
                <a:spcAft>
                  <a:spcPts val="0"/>
                </a:spcAft>
                <a:buNone/>
              </a:pPr>
              <a:r>
                <a:rPr lang="en-US" sz="2400" b="1">
                  <a:solidFill>
                    <a:schemeClr val="lt1"/>
                  </a:solidFill>
                  <a:latin typeface="Calibri"/>
                  <a:ea typeface="Calibri"/>
                  <a:cs typeface="Calibri"/>
                  <a:sym typeface="Calibri"/>
                </a:rPr>
                <a:t>Dropbox</a:t>
              </a:r>
              <a:endParaRPr/>
            </a:p>
          </p:txBody>
        </p:sp>
        <p:sp>
          <p:nvSpPr>
            <p:cNvPr id="106" name="Google Shape;106;p7"/>
            <p:cNvSpPr/>
            <p:nvPr/>
          </p:nvSpPr>
          <p:spPr>
            <a:xfrm>
              <a:off x="200022" y="893495"/>
              <a:ext cx="1499549" cy="1524655"/>
            </a:xfrm>
            <a:prstGeom prst="rect">
              <a:avLst/>
            </a:prstGeom>
            <a:blipFill rotWithShape="1">
              <a:blip r:embed="rId5">
                <a:alphaModFix/>
              </a:blip>
              <a:stretch>
                <a:fillRect/>
              </a:stretch>
            </a:blipFill>
            <a:ln w="57150" cap="flat" cmpd="sng">
              <a:solidFill>
                <a:srgbClr val="9900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7"/>
          <p:cNvSpPr/>
          <p:nvPr/>
        </p:nvSpPr>
        <p:spPr>
          <a:xfrm>
            <a:off x="3124200" y="4838700"/>
            <a:ext cx="5615622" cy="14772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Es una de las aplicaciones de almacenamiento en la nube más conocidas. Permite guardar y compartir archivos desde los propios discos duros virtuales de los usuarios, por lo que los archivos están seguros y accesibles desde cualquier dispositivo compatible.</a:t>
            </a:r>
            <a:endParaRPr dirty="0"/>
          </a:p>
        </p:txBody>
      </p:sp>
      <p:grpSp>
        <p:nvGrpSpPr>
          <p:cNvPr id="108" name="Google Shape;108;p7"/>
          <p:cNvGrpSpPr/>
          <p:nvPr/>
        </p:nvGrpSpPr>
        <p:grpSpPr>
          <a:xfrm>
            <a:off x="9474719" y="4324948"/>
            <a:ext cx="7258826" cy="1790181"/>
            <a:chOff x="102119" y="760732"/>
            <a:chExt cx="7258826" cy="1790181"/>
          </a:xfrm>
        </p:grpSpPr>
        <p:sp>
          <p:nvSpPr>
            <p:cNvPr id="109" name="Google Shape;109;p7"/>
            <p:cNvSpPr/>
            <p:nvPr/>
          </p:nvSpPr>
          <p:spPr>
            <a:xfrm>
              <a:off x="574460" y="791479"/>
              <a:ext cx="6786485" cy="446936"/>
            </a:xfrm>
            <a:prstGeom prst="rect">
              <a:avLst/>
            </a:prstGeom>
            <a:solidFill>
              <a:srgbClr val="CC6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txBox="1"/>
            <p:nvPr/>
          </p:nvSpPr>
          <p:spPr>
            <a:xfrm>
              <a:off x="574460" y="791479"/>
              <a:ext cx="6786485" cy="446936"/>
            </a:xfrm>
            <a:prstGeom prst="rect">
              <a:avLst/>
            </a:prstGeom>
            <a:noFill/>
            <a:ln>
              <a:noFill/>
            </a:ln>
          </p:spPr>
          <p:txBody>
            <a:bodyPr spcFirstLastPara="1" wrap="square" lIns="1528350" tIns="91425" rIns="91425" bIns="91425" anchor="ctr" anchorCtr="0">
              <a:noAutofit/>
            </a:bodyPr>
            <a:lstStyle/>
            <a:p>
              <a:pPr marL="0" marR="0" lvl="0" indent="0" algn="l" rtl="0">
                <a:lnSpc>
                  <a:spcPct val="90000"/>
                </a:lnSpc>
                <a:spcBef>
                  <a:spcPts val="0"/>
                </a:spcBef>
                <a:spcAft>
                  <a:spcPts val="0"/>
                </a:spcAft>
                <a:buNone/>
              </a:pPr>
              <a:r>
                <a:rPr lang="en-US" sz="2400" b="1">
                  <a:solidFill>
                    <a:schemeClr val="lt1"/>
                  </a:solidFill>
                  <a:latin typeface="Calibri"/>
                  <a:ea typeface="Calibri"/>
                  <a:cs typeface="Calibri"/>
                  <a:sym typeface="Calibri"/>
                </a:rPr>
                <a:t>Monday.com</a:t>
              </a:r>
              <a:endParaRPr/>
            </a:p>
          </p:txBody>
        </p:sp>
        <p:sp>
          <p:nvSpPr>
            <p:cNvPr id="111" name="Google Shape;111;p7"/>
            <p:cNvSpPr/>
            <p:nvPr/>
          </p:nvSpPr>
          <p:spPr>
            <a:xfrm>
              <a:off x="102119" y="760732"/>
              <a:ext cx="1700669" cy="1790181"/>
            </a:xfrm>
            <a:prstGeom prst="rect">
              <a:avLst/>
            </a:prstGeom>
            <a:solidFill>
              <a:schemeClr val="lt1"/>
            </a:solidFill>
            <a:ln w="57150" cap="flat" cmpd="sng">
              <a:solidFill>
                <a:srgbClr val="9900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7"/>
          <p:cNvSpPr/>
          <p:nvPr/>
        </p:nvSpPr>
        <p:spPr>
          <a:xfrm>
            <a:off x="11216640" y="4838699"/>
            <a:ext cx="5562600"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a:solidFill>
                  <a:schemeClr val="dk1"/>
                </a:solidFill>
                <a:latin typeface="Calibri"/>
                <a:ea typeface="Calibri"/>
                <a:cs typeface="Calibri"/>
                <a:sym typeface="Calibri"/>
              </a:rPr>
              <a:t>Permite planificar y gestionar fácilmente la mayoría de las tareas de una empresa dentro del mismo espacio de trabajo. Esto incluye la gestión de proyectos y tareas, CRM, marketing, diseño, recursos humanos, etc.</a:t>
            </a:r>
            <a:endParaRPr sz="1800">
              <a:solidFill>
                <a:schemeClr val="dk1"/>
              </a:solidFill>
              <a:latin typeface="Calibri"/>
              <a:ea typeface="Calibri"/>
              <a:cs typeface="Calibri"/>
              <a:sym typeface="Calibri"/>
            </a:endParaRPr>
          </a:p>
        </p:txBody>
      </p:sp>
      <p:pic>
        <p:nvPicPr>
          <p:cNvPr id="113" name="Google Shape;113;p7"/>
          <p:cNvPicPr preferRelativeResize="0"/>
          <p:nvPr/>
        </p:nvPicPr>
        <p:blipFill rotWithShape="1">
          <a:blip r:embed="rId6">
            <a:alphaModFix/>
          </a:blip>
          <a:srcRect l="9161" t="16690" r="10537" b="36771"/>
          <a:stretch/>
        </p:blipFill>
        <p:spPr>
          <a:xfrm rot="-1315968">
            <a:off x="9532117" y="4966555"/>
            <a:ext cx="1568372" cy="406001"/>
          </a:xfrm>
          <a:prstGeom prst="rect">
            <a:avLst/>
          </a:prstGeom>
          <a:noFill/>
          <a:ln>
            <a:noFill/>
          </a:ln>
        </p:spPr>
      </p:pic>
      <p:sp>
        <p:nvSpPr>
          <p:cNvPr id="114" name="Google Shape;114;p7"/>
          <p:cNvSpPr/>
          <p:nvPr/>
        </p:nvSpPr>
        <p:spPr>
          <a:xfrm>
            <a:off x="11216958" y="7188996"/>
            <a:ext cx="5501322" cy="14772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dirty="0">
                <a:solidFill>
                  <a:schemeClr val="dk1"/>
                </a:solidFill>
                <a:latin typeface="Calibri"/>
                <a:ea typeface="Calibri"/>
                <a:cs typeface="Calibri"/>
                <a:sym typeface="Calibri"/>
              </a:rPr>
              <a:t>Un todo en uno que ofrece gestión de proyectos y archivos, listas de tareas, correo electrónico, mensajería, seguimiento y control, etc. Es totalmente personalizable y permite a los usuarios importar información de otros proyectos y gestores.</a:t>
            </a:r>
            <a:endParaRPr sz="1800" dirty="0">
              <a:solidFill>
                <a:schemeClr val="dk1"/>
              </a:solidFill>
              <a:latin typeface="Calibri"/>
              <a:ea typeface="Calibri"/>
              <a:cs typeface="Calibri"/>
              <a:sym typeface="Calibri"/>
            </a:endParaRPr>
          </a:p>
        </p:txBody>
      </p:sp>
      <p:sp>
        <p:nvSpPr>
          <p:cNvPr id="115" name="Google Shape;115;p7"/>
          <p:cNvSpPr/>
          <p:nvPr/>
        </p:nvSpPr>
        <p:spPr>
          <a:xfrm>
            <a:off x="1524000" y="2705099"/>
            <a:ext cx="7315200"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dirty="0">
                <a:solidFill>
                  <a:schemeClr val="dk1"/>
                </a:solidFill>
                <a:latin typeface="Calibri"/>
                <a:ea typeface="Calibri"/>
                <a:cs typeface="Calibri"/>
                <a:sym typeface="Calibri"/>
              </a:rPr>
              <a:t>Hay toda una serie de herramientas TIC que pueden mejorar la gestión empresarial y de equipos en el trabajo inteligente. He aquí algunas de las más útiles</a:t>
            </a:r>
            <a:r>
              <a:rPr lang="en-US" sz="2400" dirty="0">
                <a:solidFill>
                  <a:schemeClr val="dk1"/>
                </a:solidFill>
                <a:latin typeface="Calibri"/>
                <a:ea typeface="Calibri"/>
                <a:cs typeface="Calibri"/>
                <a:sym typeface="Calibri"/>
              </a:rPr>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8"/>
          <p:cNvSpPr txBox="1"/>
          <p:nvPr/>
        </p:nvSpPr>
        <p:spPr>
          <a:xfrm>
            <a:off x="1447800" y="1573291"/>
            <a:ext cx="11887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2. Gestión de equipo  – Metodología OKR</a:t>
            </a:r>
            <a:endParaRPr sz="4000" b="1">
              <a:solidFill>
                <a:srgbClr val="660066"/>
              </a:solidFill>
              <a:latin typeface="Calibri"/>
              <a:ea typeface="Calibri"/>
              <a:cs typeface="Calibri"/>
              <a:sym typeface="Calibri"/>
            </a:endParaRPr>
          </a:p>
        </p:txBody>
      </p:sp>
      <p:sp>
        <p:nvSpPr>
          <p:cNvPr id="121" name="Google Shape;121;p8"/>
          <p:cNvSpPr txBox="1"/>
          <p:nvPr/>
        </p:nvSpPr>
        <p:spPr>
          <a:xfrm>
            <a:off x="1447800" y="2642592"/>
            <a:ext cx="15621000" cy="2862282"/>
          </a:xfrm>
          <a:prstGeom prst="rect">
            <a:avLst/>
          </a:prstGeom>
          <a:noFill/>
          <a:ln>
            <a:noFill/>
          </a:ln>
        </p:spPr>
        <p:txBody>
          <a:bodyPr spcFirstLastPara="1" wrap="square" lIns="91425" tIns="45700" rIns="91425" bIns="45700" anchor="t" anchorCtr="0">
            <a:spAutoFit/>
          </a:bodyPr>
          <a:lstStyle/>
          <a:p>
            <a:pPr algn="just"/>
            <a:r>
              <a:rPr lang="es-ES" sz="2400" dirty="0">
                <a:effectLst/>
                <a:latin typeface="Calibri" panose="020F0502020204030204" pitchFamily="34" charset="0"/>
                <a:ea typeface="Calibri" panose="020F0502020204030204" pitchFamily="34" charset="0"/>
                <a:cs typeface="Arial MT"/>
              </a:rPr>
              <a:t>Objetivos y Resultados Clave (OKR) es un método moderno para la gestión de objetivos y personas, que se adapta especialmente a los equipos y negocios digitales, ya que:</a:t>
            </a:r>
            <a:endParaRPr lang="es-ES" sz="2400" dirty="0">
              <a:effectLst/>
              <a:latin typeface="Arial MT"/>
              <a:ea typeface="Arial MT"/>
              <a:cs typeface="Arial MT"/>
            </a:endParaRPr>
          </a:p>
          <a:p>
            <a:pPr marL="0" marR="0" lvl="0" indent="0" algn="just" rtl="0">
              <a:spcBef>
                <a:spcPts val="0"/>
              </a:spcBef>
              <a:spcAft>
                <a:spcPts val="0"/>
              </a:spcAft>
              <a:buNone/>
            </a:pPr>
            <a:endParaRPr lang="es-ES" sz="1800" dirty="0">
              <a:solidFill>
                <a:srgbClr val="3F3F3F"/>
              </a:solidFill>
              <a:latin typeface="Calibri"/>
              <a:ea typeface="Calibri"/>
              <a:cs typeface="Calibri"/>
              <a:sym typeface="Calibri"/>
            </a:endParaRPr>
          </a:p>
          <a:p>
            <a:pPr marL="457200" marR="0" lvl="0" indent="-457200" algn="just" rtl="0">
              <a:spcBef>
                <a:spcPts val="0"/>
              </a:spcBef>
              <a:spcAft>
                <a:spcPts val="0"/>
              </a:spcAft>
              <a:buClr>
                <a:srgbClr val="3F3F3F"/>
              </a:buClr>
              <a:buSzPts val="2400"/>
              <a:buFont typeface="Calibri"/>
              <a:buChar char="-"/>
            </a:pPr>
            <a:r>
              <a:rPr lang="es-ES" sz="2400" dirty="0">
                <a:solidFill>
                  <a:srgbClr val="000000"/>
                </a:solidFill>
                <a:effectLst/>
                <a:latin typeface="Calibri" panose="020F0502020204030204" pitchFamily="34" charset="0"/>
                <a:ea typeface="Calibri" panose="020F0502020204030204" pitchFamily="34" charset="0"/>
              </a:rPr>
              <a:t>Se basa en la idea de que la motivación procede de la apropiación y la autoorganización</a:t>
            </a:r>
          </a:p>
          <a:p>
            <a:pPr marL="457200" marR="0" lvl="0" indent="-457200" algn="just" rtl="0">
              <a:spcBef>
                <a:spcPts val="0"/>
              </a:spcBef>
              <a:spcAft>
                <a:spcPts val="0"/>
              </a:spcAft>
              <a:buClr>
                <a:srgbClr val="3F3F3F"/>
              </a:buClr>
              <a:buSzPts val="2400"/>
              <a:buFont typeface="Calibri"/>
              <a:buChar char="-"/>
            </a:pPr>
            <a:r>
              <a:rPr lang="es-ES" sz="2400" dirty="0">
                <a:solidFill>
                  <a:srgbClr val="000000"/>
                </a:solidFill>
                <a:effectLst/>
                <a:latin typeface="Calibri" panose="020F0502020204030204" pitchFamily="34" charset="0"/>
                <a:ea typeface="Calibri" panose="020F0502020204030204" pitchFamily="34" charset="0"/>
              </a:rPr>
              <a:t>Permite a los equipos reaccionar a los cambios del mercado por iniciativa propia, autoorganizarse y ser autónomos</a:t>
            </a:r>
          </a:p>
          <a:p>
            <a:pPr marR="0" lvl="0" algn="just" rtl="0">
              <a:spcBef>
                <a:spcPts val="0"/>
              </a:spcBef>
              <a:spcAft>
                <a:spcPts val="0"/>
              </a:spcAft>
              <a:buClr>
                <a:srgbClr val="3F3F3F"/>
              </a:buClr>
              <a:buSzPts val="2400"/>
            </a:pPr>
            <a:endParaRPr lang="es-ES" sz="1800" dirty="0">
              <a:solidFill>
                <a:srgbClr val="3F3F3F"/>
              </a:solidFill>
              <a:latin typeface="Calibri"/>
              <a:ea typeface="Calibri"/>
              <a:cs typeface="Calibri"/>
              <a:sym typeface="Calibri"/>
            </a:endParaRPr>
          </a:p>
          <a:p>
            <a:pPr algn="just"/>
            <a:r>
              <a:rPr lang="es-ES" sz="2400" dirty="0">
                <a:effectLst/>
                <a:latin typeface="Calibri" panose="020F0502020204030204" pitchFamily="34" charset="0"/>
                <a:ea typeface="Calibri" panose="020F0502020204030204" pitchFamily="34" charset="0"/>
                <a:cs typeface="Arial MT"/>
              </a:rPr>
              <a:t>Los OKR deben estar claros para todos los miembros del equipo y suelen fijarse cada trimestre para reaccionar rápidamente a los cambios</a:t>
            </a:r>
            <a:r>
              <a:rPr lang="es-ES" sz="1800" dirty="0">
                <a:effectLst/>
                <a:latin typeface="Calibri" panose="020F0502020204030204" pitchFamily="34" charset="0"/>
                <a:ea typeface="Calibri" panose="020F0502020204030204" pitchFamily="34" charset="0"/>
                <a:cs typeface="Arial MT"/>
              </a:rPr>
              <a:t>.</a:t>
            </a:r>
            <a:endParaRPr lang="es-ES" sz="1800" dirty="0">
              <a:effectLst/>
              <a:latin typeface="Arial MT"/>
              <a:ea typeface="Arial MT"/>
              <a:cs typeface="Arial MT"/>
            </a:endParaRPr>
          </a:p>
        </p:txBody>
      </p:sp>
      <p:sp>
        <p:nvSpPr>
          <p:cNvPr id="122" name="Google Shape;122;p8"/>
          <p:cNvSpPr txBox="1"/>
          <p:nvPr/>
        </p:nvSpPr>
        <p:spPr>
          <a:xfrm>
            <a:off x="1614508" y="5947749"/>
            <a:ext cx="7377092"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dirty="0">
                <a:solidFill>
                  <a:srgbClr val="000000"/>
                </a:solidFill>
                <a:effectLst/>
                <a:latin typeface="Calibri" panose="020F0502020204030204" pitchFamily="34" charset="0"/>
                <a:ea typeface="Calibri" panose="020F0502020204030204" pitchFamily="34" charset="0"/>
              </a:rPr>
              <a:t>Los </a:t>
            </a:r>
            <a:r>
              <a:rPr lang="en-GB" sz="1800" dirty="0" err="1">
                <a:solidFill>
                  <a:srgbClr val="000000"/>
                </a:solidFill>
                <a:effectLst/>
                <a:latin typeface="Calibri" panose="020F0502020204030204" pitchFamily="34" charset="0"/>
                <a:ea typeface="Calibri" panose="020F0502020204030204" pitchFamily="34" charset="0"/>
              </a:rPr>
              <a:t>objetivos</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los</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determinan</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los</a:t>
            </a:r>
            <a:r>
              <a:rPr lang="en-GB" sz="1800" dirty="0">
                <a:solidFill>
                  <a:srgbClr val="000000"/>
                </a:solidFill>
                <a:effectLst/>
                <a:latin typeface="Calibri" panose="020F0502020204030204" pitchFamily="34" charset="0"/>
                <a:ea typeface="Calibri" panose="020F0502020204030204" pitchFamily="34" charset="0"/>
              </a:rPr>
              <a:t> </a:t>
            </a:r>
            <a:r>
              <a:rPr lang="en-GB" sz="1800" b="1" dirty="0" err="1">
                <a:solidFill>
                  <a:srgbClr val="000000"/>
                </a:solidFill>
                <a:effectLst/>
                <a:latin typeface="Calibri" panose="020F0502020204030204" pitchFamily="34" charset="0"/>
                <a:ea typeface="Calibri" panose="020F0502020204030204" pitchFamily="34" charset="0"/>
              </a:rPr>
              <a:t>directivos</a:t>
            </a:r>
            <a:r>
              <a:rPr lang="en-GB" sz="1800" dirty="0">
                <a:solidFill>
                  <a:srgbClr val="000000"/>
                </a:solidFill>
                <a:effectLst/>
                <a:latin typeface="Calibri" panose="020F0502020204030204" pitchFamily="34" charset="0"/>
                <a:ea typeface="Calibri" panose="020F0502020204030204" pitchFamily="34" charset="0"/>
              </a:rPr>
              <a:t> y </a:t>
            </a:r>
            <a:r>
              <a:rPr lang="en-GB" sz="1800" dirty="0" err="1">
                <a:solidFill>
                  <a:srgbClr val="000000"/>
                </a:solidFill>
                <a:effectLst/>
                <a:latin typeface="Calibri" panose="020F0502020204030204" pitchFamily="34" charset="0"/>
                <a:ea typeface="Calibri" panose="020F0502020204030204" pitchFamily="34" charset="0"/>
              </a:rPr>
              <a:t>representan</a:t>
            </a:r>
            <a:r>
              <a:rPr lang="en-GB" sz="1800" dirty="0">
                <a:solidFill>
                  <a:srgbClr val="000000"/>
                </a:solidFill>
                <a:effectLst/>
                <a:latin typeface="Calibri" panose="020F0502020204030204" pitchFamily="34" charset="0"/>
                <a:ea typeface="Calibri" panose="020F0502020204030204" pitchFamily="34" charset="0"/>
              </a:rPr>
              <a:t> las </a:t>
            </a:r>
            <a:r>
              <a:rPr lang="en-GB" sz="1800" dirty="0" err="1">
                <a:solidFill>
                  <a:srgbClr val="000000"/>
                </a:solidFill>
                <a:effectLst/>
                <a:latin typeface="Calibri" panose="020F0502020204030204" pitchFamily="34" charset="0"/>
                <a:ea typeface="Calibri" panose="020F0502020204030204" pitchFamily="34" charset="0"/>
              </a:rPr>
              <a:t>metas</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cualitativas</a:t>
            </a:r>
            <a:r>
              <a:rPr lang="en-GB" sz="1800" dirty="0">
                <a:solidFill>
                  <a:srgbClr val="000000"/>
                </a:solidFill>
                <a:effectLst/>
                <a:latin typeface="Calibri" panose="020F0502020204030204" pitchFamily="34" charset="0"/>
                <a:ea typeface="Calibri" panose="020F0502020204030204" pitchFamily="34" charset="0"/>
              </a:rPr>
              <a:t> </a:t>
            </a:r>
            <a:r>
              <a:rPr lang="en-GB" sz="1800" dirty="0" err="1">
                <a:solidFill>
                  <a:srgbClr val="000000"/>
                </a:solidFill>
                <a:effectLst/>
                <a:latin typeface="Calibri" panose="020F0502020204030204" pitchFamily="34" charset="0"/>
                <a:ea typeface="Calibri" panose="020F0502020204030204" pitchFamily="34" charset="0"/>
              </a:rPr>
              <a:t>globales</a:t>
            </a:r>
            <a:r>
              <a:rPr lang="en-GB" sz="1800" dirty="0">
                <a:solidFill>
                  <a:srgbClr val="000000"/>
                </a:solidFill>
                <a:effectLst/>
                <a:latin typeface="Calibri" panose="020F0502020204030204" pitchFamily="34" charset="0"/>
                <a:ea typeface="Calibri" panose="020F0502020204030204" pitchFamily="34" charset="0"/>
              </a:rPr>
              <a:t> de la </a:t>
            </a:r>
            <a:r>
              <a:rPr lang="en-GB" sz="1800" dirty="0" err="1">
                <a:solidFill>
                  <a:srgbClr val="000000"/>
                </a:solidFill>
                <a:effectLst/>
                <a:latin typeface="Calibri" panose="020F0502020204030204" pitchFamily="34" charset="0"/>
                <a:ea typeface="Calibri" panose="020F0502020204030204" pitchFamily="34" charset="0"/>
              </a:rPr>
              <a:t>empresa</a:t>
            </a:r>
            <a:endParaRPr sz="2000" b="1" dirty="0">
              <a:solidFill>
                <a:schemeClr val="dk1"/>
              </a:solidFill>
              <a:latin typeface="Calibri"/>
              <a:ea typeface="Calibri"/>
              <a:cs typeface="Calibri"/>
              <a:sym typeface="Calibri"/>
            </a:endParaRPr>
          </a:p>
        </p:txBody>
      </p:sp>
      <p:sp>
        <p:nvSpPr>
          <p:cNvPr id="123" name="Google Shape;123;p8"/>
          <p:cNvSpPr txBox="1"/>
          <p:nvPr/>
        </p:nvSpPr>
        <p:spPr>
          <a:xfrm>
            <a:off x="1545928" y="7620211"/>
            <a:ext cx="7864772" cy="646290"/>
          </a:xfrm>
          <a:prstGeom prst="rect">
            <a:avLst/>
          </a:prstGeom>
          <a:noFill/>
          <a:ln>
            <a:noFill/>
          </a:ln>
        </p:spPr>
        <p:txBody>
          <a:bodyPr spcFirstLastPara="1" wrap="square" lIns="91425" tIns="45700" rIns="91425" bIns="45700" anchor="t" anchorCtr="0">
            <a:spAutoFit/>
          </a:bodyPr>
          <a:lstStyle/>
          <a:p>
            <a:pPr lvl="0"/>
            <a:r>
              <a:rPr lang="en-GB" sz="1800" dirty="0">
                <a:solidFill>
                  <a:srgbClr val="000000"/>
                </a:solidFill>
                <a:effectLst/>
                <a:latin typeface="Calibri" panose="020F0502020204030204" pitchFamily="34" charset="0"/>
                <a:ea typeface="Calibri" panose="020F0502020204030204" pitchFamily="34" charset="0"/>
                <a:cs typeface="Noto Sans Symbols"/>
              </a:rPr>
              <a:t>Los </a:t>
            </a:r>
            <a:r>
              <a:rPr lang="en-GB" sz="1800" dirty="0" err="1">
                <a:solidFill>
                  <a:srgbClr val="000000"/>
                </a:solidFill>
                <a:effectLst/>
                <a:latin typeface="Calibri" panose="020F0502020204030204" pitchFamily="34" charset="0"/>
                <a:ea typeface="Calibri" panose="020F0502020204030204" pitchFamily="34" charset="0"/>
                <a:cs typeface="Noto Sans Symbols"/>
              </a:rPr>
              <a:t>resultados</a:t>
            </a:r>
            <a:r>
              <a:rPr lang="en-GB" sz="1800" dirty="0">
                <a:solidFill>
                  <a:srgbClr val="000000"/>
                </a:solidFill>
                <a:effectLst/>
                <a:latin typeface="Calibri" panose="020F0502020204030204" pitchFamily="34" charset="0"/>
                <a:ea typeface="Calibri" panose="020F0502020204030204" pitchFamily="34" charset="0"/>
                <a:cs typeface="Noto Sans Symbols"/>
              </a:rPr>
              <a:t> clave </a:t>
            </a:r>
            <a:r>
              <a:rPr lang="en-GB" sz="1800" dirty="0" err="1">
                <a:solidFill>
                  <a:srgbClr val="000000"/>
                </a:solidFill>
                <a:effectLst/>
                <a:latin typeface="Calibri" panose="020F0502020204030204" pitchFamily="34" charset="0"/>
                <a:ea typeface="Calibri" panose="020F0502020204030204" pitchFamily="34" charset="0"/>
                <a:cs typeface="Noto Sans Symbols"/>
              </a:rPr>
              <a:t>los</a:t>
            </a:r>
            <a:r>
              <a:rPr lang="en-GB" sz="1800" dirty="0">
                <a:solidFill>
                  <a:srgbClr val="000000"/>
                </a:solidFill>
                <a:effectLst/>
                <a:latin typeface="Calibri" panose="020F0502020204030204" pitchFamily="34" charset="0"/>
                <a:ea typeface="Calibri" panose="020F0502020204030204" pitchFamily="34" charset="0"/>
                <a:cs typeface="Noto Sans Symbols"/>
              </a:rPr>
              <a:t> </a:t>
            </a:r>
            <a:r>
              <a:rPr lang="en-GB" sz="1800" b="1" dirty="0" err="1">
                <a:solidFill>
                  <a:srgbClr val="000000"/>
                </a:solidFill>
                <a:effectLst/>
                <a:latin typeface="Calibri" panose="020F0502020204030204" pitchFamily="34" charset="0"/>
                <a:ea typeface="Calibri" panose="020F0502020204030204" pitchFamily="34" charset="0"/>
                <a:cs typeface="Noto Sans Symbols"/>
              </a:rPr>
              <a:t>determinan</a:t>
            </a:r>
            <a:r>
              <a:rPr lang="en-GB" sz="1800" dirty="0">
                <a:solidFill>
                  <a:srgbClr val="000000"/>
                </a:solidFill>
                <a:effectLst/>
                <a:latin typeface="Calibri" panose="020F0502020204030204" pitchFamily="34" charset="0"/>
                <a:ea typeface="Calibri" panose="020F0502020204030204" pitchFamily="34" charset="0"/>
                <a:cs typeface="Noto Sans Symbols"/>
              </a:rPr>
              <a:t> </a:t>
            </a:r>
            <a:r>
              <a:rPr lang="en-GB" sz="1800" b="1" dirty="0" err="1">
                <a:solidFill>
                  <a:srgbClr val="000000"/>
                </a:solidFill>
                <a:effectLst/>
                <a:latin typeface="Calibri" panose="020F0502020204030204" pitchFamily="34" charset="0"/>
                <a:ea typeface="Calibri" panose="020F0502020204030204" pitchFamily="34" charset="0"/>
                <a:cs typeface="Noto Sans Symbols"/>
              </a:rPr>
              <a:t>los</a:t>
            </a:r>
            <a:r>
              <a:rPr lang="en-GB" sz="1800" dirty="0">
                <a:solidFill>
                  <a:srgbClr val="000000"/>
                </a:solidFill>
                <a:effectLst/>
                <a:latin typeface="Calibri" panose="020F0502020204030204" pitchFamily="34" charset="0"/>
                <a:ea typeface="Calibri" panose="020F0502020204030204" pitchFamily="34" charset="0"/>
                <a:cs typeface="Noto Sans Symbols"/>
              </a:rPr>
              <a:t> </a:t>
            </a:r>
            <a:r>
              <a:rPr lang="en-GB" sz="1800" b="1" dirty="0" err="1">
                <a:solidFill>
                  <a:srgbClr val="000000"/>
                </a:solidFill>
                <a:effectLst/>
                <a:latin typeface="Calibri" panose="020F0502020204030204" pitchFamily="34" charset="0"/>
                <a:ea typeface="Calibri" panose="020F0502020204030204" pitchFamily="34" charset="0"/>
                <a:cs typeface="Noto Sans Symbols"/>
              </a:rPr>
              <a:t>empleados</a:t>
            </a:r>
            <a:r>
              <a:rPr lang="en-GB" sz="1800" dirty="0">
                <a:solidFill>
                  <a:srgbClr val="000000"/>
                </a:solidFill>
                <a:effectLst/>
                <a:latin typeface="Calibri" panose="020F0502020204030204" pitchFamily="34" charset="0"/>
                <a:ea typeface="Calibri" panose="020F0502020204030204" pitchFamily="34" charset="0"/>
                <a:cs typeface="Noto Sans Symbols"/>
              </a:rPr>
              <a:t> con un </a:t>
            </a:r>
            <a:r>
              <a:rPr lang="en-GB" sz="1800" dirty="0" err="1">
                <a:solidFill>
                  <a:srgbClr val="000000"/>
                </a:solidFill>
                <a:effectLst/>
                <a:latin typeface="Calibri" panose="020F0502020204030204" pitchFamily="34" charset="0"/>
                <a:ea typeface="Calibri" panose="020F0502020204030204" pitchFamily="34" charset="0"/>
                <a:cs typeface="Noto Sans Symbols"/>
              </a:rPr>
              <a:t>enfoque</a:t>
            </a:r>
            <a:r>
              <a:rPr lang="en-GB" sz="1800" dirty="0">
                <a:solidFill>
                  <a:srgbClr val="000000"/>
                </a:solidFill>
                <a:effectLst/>
                <a:latin typeface="Calibri" panose="020F0502020204030204" pitchFamily="34" charset="0"/>
                <a:ea typeface="Calibri" panose="020F0502020204030204" pitchFamily="34" charset="0"/>
                <a:cs typeface="Noto Sans Symbols"/>
              </a:rPr>
              <a:t> </a:t>
            </a:r>
            <a:r>
              <a:rPr lang="en-GB" sz="1800" dirty="0" err="1">
                <a:solidFill>
                  <a:srgbClr val="000000"/>
                </a:solidFill>
                <a:effectLst/>
                <a:latin typeface="Calibri" panose="020F0502020204030204" pitchFamily="34" charset="0"/>
                <a:ea typeface="Calibri" panose="020F0502020204030204" pitchFamily="34" charset="0"/>
                <a:cs typeface="Noto Sans Symbols"/>
              </a:rPr>
              <a:t>ascendente</a:t>
            </a:r>
            <a:r>
              <a:rPr lang="en-GB" sz="1800" dirty="0">
                <a:solidFill>
                  <a:srgbClr val="000000"/>
                </a:solidFill>
                <a:effectLst/>
                <a:latin typeface="Calibri" panose="020F0502020204030204" pitchFamily="34" charset="0"/>
                <a:ea typeface="Calibri" panose="020F0502020204030204" pitchFamily="34" charset="0"/>
                <a:cs typeface="Noto Sans Symbols"/>
              </a:rPr>
              <a:t>; </a:t>
            </a:r>
            <a:r>
              <a:rPr lang="en-GB" sz="1800" dirty="0" err="1">
                <a:solidFill>
                  <a:srgbClr val="000000"/>
                </a:solidFill>
                <a:effectLst/>
                <a:latin typeface="Calibri" panose="020F0502020204030204" pitchFamily="34" charset="0"/>
                <a:ea typeface="Calibri" panose="020F0502020204030204" pitchFamily="34" charset="0"/>
                <a:cs typeface="Noto Sans Symbols"/>
              </a:rPr>
              <a:t>representan</a:t>
            </a:r>
            <a:r>
              <a:rPr lang="en-GB" sz="1800" dirty="0">
                <a:solidFill>
                  <a:srgbClr val="000000"/>
                </a:solidFill>
                <a:effectLst/>
                <a:latin typeface="Calibri" panose="020F0502020204030204" pitchFamily="34" charset="0"/>
                <a:ea typeface="Calibri" panose="020F0502020204030204" pitchFamily="34" charset="0"/>
                <a:cs typeface="Noto Sans Symbols"/>
              </a:rPr>
              <a:t> </a:t>
            </a:r>
            <a:r>
              <a:rPr lang="en-GB" sz="1800" dirty="0" err="1">
                <a:solidFill>
                  <a:srgbClr val="000000"/>
                </a:solidFill>
                <a:effectLst/>
                <a:latin typeface="Calibri" panose="020F0502020204030204" pitchFamily="34" charset="0"/>
                <a:ea typeface="Calibri" panose="020F0502020204030204" pitchFamily="34" charset="0"/>
                <a:cs typeface="Noto Sans Symbols"/>
              </a:rPr>
              <a:t>los</a:t>
            </a:r>
            <a:r>
              <a:rPr lang="en-GB" sz="1800" dirty="0">
                <a:solidFill>
                  <a:srgbClr val="000000"/>
                </a:solidFill>
                <a:effectLst/>
                <a:latin typeface="Calibri" panose="020F0502020204030204" pitchFamily="34" charset="0"/>
                <a:ea typeface="Calibri" panose="020F0502020204030204" pitchFamily="34" charset="0"/>
                <a:cs typeface="Noto Sans Symbols"/>
              </a:rPr>
              <a:t> </a:t>
            </a:r>
            <a:r>
              <a:rPr lang="en-GB" sz="1800" dirty="0" err="1">
                <a:solidFill>
                  <a:srgbClr val="000000"/>
                </a:solidFill>
                <a:effectLst/>
                <a:latin typeface="Calibri" panose="020F0502020204030204" pitchFamily="34" charset="0"/>
                <a:ea typeface="Calibri" panose="020F0502020204030204" pitchFamily="34" charset="0"/>
                <a:cs typeface="Noto Sans Symbols"/>
              </a:rPr>
              <a:t>objetivos</a:t>
            </a:r>
            <a:r>
              <a:rPr lang="en-GB" sz="1800" dirty="0">
                <a:solidFill>
                  <a:srgbClr val="000000"/>
                </a:solidFill>
                <a:effectLst/>
                <a:latin typeface="Calibri" panose="020F0502020204030204" pitchFamily="34" charset="0"/>
                <a:ea typeface="Calibri" panose="020F0502020204030204" pitchFamily="34" charset="0"/>
                <a:cs typeface="Noto Sans Symbols"/>
              </a:rPr>
              <a:t> </a:t>
            </a:r>
            <a:r>
              <a:rPr lang="en-GB" sz="1800" dirty="0" err="1">
                <a:solidFill>
                  <a:srgbClr val="000000"/>
                </a:solidFill>
                <a:effectLst/>
                <a:latin typeface="Calibri" panose="020F0502020204030204" pitchFamily="34" charset="0"/>
                <a:ea typeface="Calibri" panose="020F0502020204030204" pitchFamily="34" charset="0"/>
                <a:cs typeface="Noto Sans Symbols"/>
              </a:rPr>
              <a:t>cuantitativos</a:t>
            </a:r>
            <a:r>
              <a:rPr lang="en-GB" sz="1800" dirty="0">
                <a:solidFill>
                  <a:srgbClr val="000000"/>
                </a:solidFill>
                <a:effectLst/>
                <a:latin typeface="Calibri" panose="020F0502020204030204" pitchFamily="34" charset="0"/>
                <a:ea typeface="Calibri" panose="020F0502020204030204" pitchFamily="34" charset="0"/>
                <a:cs typeface="Noto Sans Symbols"/>
              </a:rPr>
              <a:t> del </a:t>
            </a:r>
            <a:r>
              <a:rPr lang="en-GB" sz="1800" dirty="0" err="1">
                <a:solidFill>
                  <a:srgbClr val="000000"/>
                </a:solidFill>
                <a:effectLst/>
                <a:latin typeface="Calibri" panose="020F0502020204030204" pitchFamily="34" charset="0"/>
                <a:ea typeface="Calibri" panose="020F0502020204030204" pitchFamily="34" charset="0"/>
                <a:cs typeface="Noto Sans Symbols"/>
              </a:rPr>
              <a:t>equipo</a:t>
            </a:r>
            <a:r>
              <a:rPr lang="en-GB" sz="1800" dirty="0">
                <a:solidFill>
                  <a:srgbClr val="000000"/>
                </a:solidFill>
                <a:effectLst/>
                <a:latin typeface="Calibri" panose="020F0502020204030204" pitchFamily="34" charset="0"/>
                <a:ea typeface="Calibri" panose="020F0502020204030204" pitchFamily="34" charset="0"/>
                <a:cs typeface="Noto Sans Symbols"/>
              </a:rPr>
              <a:t>.</a:t>
            </a:r>
            <a:endParaRPr lang="es-ES" sz="1800" dirty="0">
              <a:effectLst/>
              <a:latin typeface="Noto Sans Symbols"/>
              <a:ea typeface="Noto Sans Symbols"/>
              <a:cs typeface="Noto Sans Symbols"/>
            </a:endParaRPr>
          </a:p>
        </p:txBody>
      </p:sp>
      <p:sp>
        <p:nvSpPr>
          <p:cNvPr id="124" name="Google Shape;124;p8"/>
          <p:cNvSpPr/>
          <p:nvPr/>
        </p:nvSpPr>
        <p:spPr>
          <a:xfrm>
            <a:off x="1530688" y="5396527"/>
            <a:ext cx="2651760" cy="497680"/>
          </a:xfrm>
          <a:prstGeom prst="ellipse">
            <a:avLst/>
          </a:prstGeom>
          <a:solidFill>
            <a:srgbClr val="660066"/>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OBJETIVOS</a:t>
            </a:r>
            <a:endParaRPr sz="2400" b="1">
              <a:solidFill>
                <a:schemeClr val="lt1"/>
              </a:solidFill>
              <a:latin typeface="Calibri"/>
              <a:ea typeface="Calibri"/>
              <a:cs typeface="Calibri"/>
              <a:sym typeface="Calibri"/>
            </a:endParaRPr>
          </a:p>
        </p:txBody>
      </p:sp>
      <p:sp>
        <p:nvSpPr>
          <p:cNvPr id="125" name="Google Shape;125;p8"/>
          <p:cNvSpPr/>
          <p:nvPr/>
        </p:nvSpPr>
        <p:spPr>
          <a:xfrm>
            <a:off x="1530688" y="6959084"/>
            <a:ext cx="2819400" cy="555011"/>
          </a:xfrm>
          <a:prstGeom prst="ellipse">
            <a:avLst/>
          </a:prstGeom>
          <a:solidFill>
            <a:srgbClr val="660066"/>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RESULTADOS CLAVE</a:t>
            </a:r>
            <a:endParaRPr sz="2000" b="1">
              <a:solidFill>
                <a:schemeClr val="lt1"/>
              </a:solidFill>
              <a:latin typeface="Calibri"/>
              <a:ea typeface="Calibri"/>
              <a:cs typeface="Calibri"/>
              <a:sym typeface="Calibri"/>
            </a:endParaRPr>
          </a:p>
        </p:txBody>
      </p:sp>
      <p:sp>
        <p:nvSpPr>
          <p:cNvPr id="126" name="Google Shape;126;p8"/>
          <p:cNvSpPr/>
          <p:nvPr/>
        </p:nvSpPr>
        <p:spPr>
          <a:xfrm>
            <a:off x="10531738" y="5328347"/>
            <a:ext cx="3120257" cy="2723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Source: </a:t>
            </a:r>
            <a:r>
              <a:rPr lang="en-US" sz="11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https://mooncamp.com/blog/okr-mbo/</a:t>
            </a: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grpSp>
        <p:nvGrpSpPr>
          <p:cNvPr id="127" name="Google Shape;127;p8"/>
          <p:cNvGrpSpPr/>
          <p:nvPr/>
        </p:nvGrpSpPr>
        <p:grpSpPr>
          <a:xfrm>
            <a:off x="9601200" y="5300123"/>
            <a:ext cx="7772400" cy="3976746"/>
            <a:chOff x="9820585" y="4968984"/>
            <a:chExt cx="7339929" cy="3819882"/>
          </a:xfrm>
        </p:grpSpPr>
        <p:pic>
          <p:nvPicPr>
            <p:cNvPr id="128" name="Google Shape;128;p8"/>
            <p:cNvPicPr preferRelativeResize="0"/>
            <p:nvPr/>
          </p:nvPicPr>
          <p:blipFill rotWithShape="1">
            <a:blip r:embed="rId4">
              <a:alphaModFix/>
            </a:blip>
            <a:srcRect/>
            <a:stretch/>
          </p:blipFill>
          <p:spPr>
            <a:xfrm>
              <a:off x="9835825" y="5295900"/>
              <a:ext cx="7324689" cy="3492966"/>
            </a:xfrm>
            <a:prstGeom prst="rect">
              <a:avLst/>
            </a:prstGeom>
            <a:noFill/>
            <a:ln w="28575" cap="flat" cmpd="sng">
              <a:solidFill>
                <a:srgbClr val="660066"/>
              </a:solidFill>
              <a:prstDash val="solid"/>
              <a:round/>
              <a:headEnd type="none" w="sm" len="sm"/>
              <a:tailEnd type="none" w="sm" len="sm"/>
            </a:ln>
          </p:spPr>
        </p:pic>
        <p:sp>
          <p:nvSpPr>
            <p:cNvPr id="129" name="Google Shape;129;p8"/>
            <p:cNvSpPr txBox="1"/>
            <p:nvPr/>
          </p:nvSpPr>
          <p:spPr>
            <a:xfrm>
              <a:off x="9820585" y="4968984"/>
              <a:ext cx="791561" cy="295637"/>
            </a:xfrm>
            <a:prstGeom prst="rect">
              <a:avLst/>
            </a:prstGeom>
            <a:solidFill>
              <a:srgbClr val="660066"/>
            </a:solidFill>
            <a:ln w="9525" cap="flat" cmpd="sng">
              <a:solidFill>
                <a:srgbClr val="66006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b="1">
                  <a:solidFill>
                    <a:schemeClr val="lt1"/>
                  </a:solidFill>
                  <a:latin typeface="Calibri"/>
                  <a:ea typeface="Calibri"/>
                  <a:cs typeface="Calibri"/>
                  <a:sym typeface="Calibri"/>
                </a:rPr>
                <a:t>Example</a:t>
              </a:r>
              <a:endParaRPr sz="1400" b="1">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p:nvPr/>
        </p:nvSpPr>
        <p:spPr>
          <a:xfrm>
            <a:off x="1447800" y="1573291"/>
            <a:ext cx="14249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2. Gestión de equipo – Distribución de tareas</a:t>
            </a:r>
            <a:endParaRPr sz="4000" b="1">
              <a:solidFill>
                <a:srgbClr val="660066"/>
              </a:solidFill>
              <a:latin typeface="Calibri"/>
              <a:ea typeface="Calibri"/>
              <a:cs typeface="Calibri"/>
              <a:sym typeface="Calibri"/>
            </a:endParaRPr>
          </a:p>
        </p:txBody>
      </p:sp>
      <p:sp>
        <p:nvSpPr>
          <p:cNvPr id="135" name="Google Shape;135;p9"/>
          <p:cNvSpPr/>
          <p:nvPr/>
        </p:nvSpPr>
        <p:spPr>
          <a:xfrm>
            <a:off x="10210800" y="95963"/>
            <a:ext cx="9144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9"/>
          <p:cNvSpPr txBox="1"/>
          <p:nvPr/>
        </p:nvSpPr>
        <p:spPr>
          <a:xfrm>
            <a:off x="1524000" y="2630924"/>
            <a:ext cx="15163800" cy="129266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600" dirty="0">
                <a:solidFill>
                  <a:srgbClr val="000000"/>
                </a:solidFill>
                <a:latin typeface="Calibri"/>
                <a:ea typeface="Calibri"/>
                <a:cs typeface="Calibri"/>
                <a:sym typeface="Calibri"/>
              </a:rPr>
              <a:t>Una correcta distribución de tareas es fundamental para garantizar una adecuada gestión empresarial y mejorar el rendimiento de los trabajadores, en particular en contextos de trabajo inteligente. Estas son algunas de las herramientas TIC que pueden ayudar a la planificación de proyectos y a la gestión de equipos:</a:t>
            </a:r>
            <a:endParaRPr lang="en-US" sz="2600" dirty="0">
              <a:solidFill>
                <a:srgbClr val="000000"/>
              </a:solidFill>
              <a:latin typeface="Calibri"/>
              <a:ea typeface="Calibri"/>
              <a:cs typeface="Calibri"/>
              <a:sym typeface="Calibri"/>
            </a:endParaRPr>
          </a:p>
        </p:txBody>
      </p:sp>
      <p:grpSp>
        <p:nvGrpSpPr>
          <p:cNvPr id="137" name="Google Shape;137;p9"/>
          <p:cNvGrpSpPr/>
          <p:nvPr/>
        </p:nvGrpSpPr>
        <p:grpSpPr>
          <a:xfrm>
            <a:off x="1600341" y="4459637"/>
            <a:ext cx="7984236" cy="1974385"/>
            <a:chOff x="112627" y="1042601"/>
            <a:chExt cx="7984236" cy="1974385"/>
          </a:xfrm>
        </p:grpSpPr>
        <p:sp>
          <p:nvSpPr>
            <p:cNvPr id="138" name="Google Shape;138;p9"/>
            <p:cNvSpPr/>
            <p:nvPr/>
          </p:nvSpPr>
          <p:spPr>
            <a:xfrm>
              <a:off x="612068" y="1251152"/>
              <a:ext cx="7484795" cy="391264"/>
            </a:xfrm>
            <a:prstGeom prst="rect">
              <a:avLst/>
            </a:prstGeom>
            <a:solidFill>
              <a:srgbClr val="CC66FF"/>
            </a:solidFill>
            <a:ln w="9525" cap="flat" cmpd="sng">
              <a:solidFill>
                <a:srgbClr val="CC66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txBox="1"/>
            <p:nvPr/>
          </p:nvSpPr>
          <p:spPr>
            <a:xfrm>
              <a:off x="612068" y="1251152"/>
              <a:ext cx="7484795" cy="391264"/>
            </a:xfrm>
            <a:prstGeom prst="rect">
              <a:avLst/>
            </a:prstGeom>
            <a:noFill/>
            <a:ln>
              <a:noFill/>
            </a:ln>
          </p:spPr>
          <p:txBody>
            <a:bodyPr spcFirstLastPara="1" wrap="square" lIns="1685625" tIns="91425" rIns="91425" bIns="91425" anchor="ctr" anchorCtr="0">
              <a:noAutofit/>
            </a:bodyPr>
            <a:lstStyle/>
            <a:p>
              <a:pPr marL="0" marR="0" lvl="0" indent="0" algn="l" rtl="0">
                <a:lnSpc>
                  <a:spcPct val="90000"/>
                </a:lnSpc>
                <a:spcBef>
                  <a:spcPts val="0"/>
                </a:spcBef>
                <a:spcAft>
                  <a:spcPts val="0"/>
                </a:spcAft>
                <a:buNone/>
              </a:pPr>
              <a:r>
                <a:rPr lang="en-US" sz="2400" b="1">
                  <a:solidFill>
                    <a:schemeClr val="lt1"/>
                  </a:solidFill>
                  <a:latin typeface="Calibri"/>
                  <a:ea typeface="Calibri"/>
                  <a:cs typeface="Calibri"/>
                  <a:sym typeface="Calibri"/>
                </a:rPr>
                <a:t>Asana</a:t>
              </a:r>
              <a:endParaRPr/>
            </a:p>
          </p:txBody>
        </p:sp>
        <p:sp>
          <p:nvSpPr>
            <p:cNvPr id="140" name="Google Shape;140;p9"/>
            <p:cNvSpPr/>
            <p:nvPr/>
          </p:nvSpPr>
          <p:spPr>
            <a:xfrm>
              <a:off x="112627" y="1042601"/>
              <a:ext cx="1875663" cy="1974385"/>
            </a:xfrm>
            <a:prstGeom prst="rect">
              <a:avLst/>
            </a:prstGeom>
            <a:solidFill>
              <a:schemeClr val="lt1"/>
            </a:solidFill>
            <a:ln w="57150" cap="flat" cmpd="sng">
              <a:solidFill>
                <a:srgbClr val="9900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1" name="Google Shape;141;p9"/>
          <p:cNvPicPr preferRelativeResize="0"/>
          <p:nvPr/>
        </p:nvPicPr>
        <p:blipFill rotWithShape="1">
          <a:blip r:embed="rId3">
            <a:alphaModFix/>
          </a:blip>
          <a:srcRect l="23305" t="36601" r="20576" b="32026"/>
          <a:stretch/>
        </p:blipFill>
        <p:spPr>
          <a:xfrm rot="-1092017">
            <a:off x="1738054" y="5069366"/>
            <a:ext cx="1646135" cy="658455"/>
          </a:xfrm>
          <a:prstGeom prst="rect">
            <a:avLst/>
          </a:prstGeom>
          <a:noFill/>
          <a:ln>
            <a:noFill/>
          </a:ln>
        </p:spPr>
      </p:pic>
      <p:grpSp>
        <p:nvGrpSpPr>
          <p:cNvPr id="142" name="Google Shape;142;p9"/>
          <p:cNvGrpSpPr/>
          <p:nvPr/>
        </p:nvGrpSpPr>
        <p:grpSpPr>
          <a:xfrm>
            <a:off x="9410491" y="6432123"/>
            <a:ext cx="7096926" cy="1974385"/>
            <a:chOff x="304591" y="1042601"/>
            <a:chExt cx="7096926" cy="1974385"/>
          </a:xfrm>
        </p:grpSpPr>
        <p:sp>
          <p:nvSpPr>
            <p:cNvPr id="143" name="Google Shape;143;p9"/>
            <p:cNvSpPr/>
            <p:nvPr/>
          </p:nvSpPr>
          <p:spPr>
            <a:xfrm>
              <a:off x="684577" y="1256975"/>
              <a:ext cx="6716940" cy="406395"/>
            </a:xfrm>
            <a:prstGeom prst="rect">
              <a:avLst/>
            </a:prstGeom>
            <a:solidFill>
              <a:srgbClr val="CC66FF"/>
            </a:solidFill>
            <a:ln w="9525" cap="flat" cmpd="sng">
              <a:solidFill>
                <a:srgbClr val="CC66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txBox="1"/>
            <p:nvPr/>
          </p:nvSpPr>
          <p:spPr>
            <a:xfrm>
              <a:off x="684577" y="1256975"/>
              <a:ext cx="6716940" cy="406395"/>
            </a:xfrm>
            <a:prstGeom prst="rect">
              <a:avLst/>
            </a:prstGeom>
            <a:noFill/>
            <a:ln>
              <a:noFill/>
            </a:ln>
          </p:spPr>
          <p:txBody>
            <a:bodyPr spcFirstLastPara="1" wrap="square" lIns="1685625" tIns="91425" rIns="91425" bIns="91425" anchor="ctr" anchorCtr="0">
              <a:noAutofit/>
            </a:bodyPr>
            <a:lstStyle/>
            <a:p>
              <a:pPr marL="0" marR="0" lvl="0" indent="0" algn="l" rtl="0">
                <a:lnSpc>
                  <a:spcPct val="90000"/>
                </a:lnSpc>
                <a:spcBef>
                  <a:spcPts val="0"/>
                </a:spcBef>
                <a:spcAft>
                  <a:spcPts val="0"/>
                </a:spcAft>
                <a:buNone/>
              </a:pPr>
              <a:r>
                <a:rPr lang="en-US" sz="2400" b="1">
                  <a:solidFill>
                    <a:schemeClr val="lt1"/>
                  </a:solidFill>
                  <a:latin typeface="Calibri"/>
                  <a:ea typeface="Calibri"/>
                  <a:cs typeface="Calibri"/>
                  <a:sym typeface="Calibri"/>
                </a:rPr>
                <a:t>Trello</a:t>
              </a:r>
              <a:endParaRPr/>
            </a:p>
          </p:txBody>
        </p:sp>
        <p:sp>
          <p:nvSpPr>
            <p:cNvPr id="145" name="Google Shape;145;p9"/>
            <p:cNvSpPr/>
            <p:nvPr/>
          </p:nvSpPr>
          <p:spPr>
            <a:xfrm>
              <a:off x="304591" y="1042601"/>
              <a:ext cx="1875663" cy="1974385"/>
            </a:xfrm>
            <a:prstGeom prst="rect">
              <a:avLst/>
            </a:prstGeom>
            <a:solidFill>
              <a:schemeClr val="lt1"/>
            </a:solidFill>
            <a:ln w="57150" cap="flat" cmpd="sng">
              <a:solidFill>
                <a:srgbClr val="9900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6" name="Google Shape;146;p9"/>
          <p:cNvPicPr preferRelativeResize="0"/>
          <p:nvPr/>
        </p:nvPicPr>
        <p:blipFill rotWithShape="1">
          <a:blip r:embed="rId4">
            <a:alphaModFix/>
          </a:blip>
          <a:srcRect l="418" t="22226" r="-418" b="22688"/>
          <a:stretch/>
        </p:blipFill>
        <p:spPr>
          <a:xfrm rot="-1009941">
            <a:off x="9548961" y="7076228"/>
            <a:ext cx="1668955" cy="659150"/>
          </a:xfrm>
          <a:prstGeom prst="rect">
            <a:avLst/>
          </a:prstGeom>
          <a:noFill/>
          <a:ln>
            <a:noFill/>
          </a:ln>
        </p:spPr>
      </p:pic>
      <p:sp>
        <p:nvSpPr>
          <p:cNvPr id="147" name="Google Shape;147;p9"/>
          <p:cNvSpPr/>
          <p:nvPr/>
        </p:nvSpPr>
        <p:spPr>
          <a:xfrm>
            <a:off x="3505200" y="5162371"/>
            <a:ext cx="6096000" cy="1200288"/>
          </a:xfrm>
          <a:prstGeom prst="rect">
            <a:avLst/>
          </a:prstGeom>
          <a:noFill/>
          <a:ln>
            <a:noFill/>
          </a:ln>
        </p:spPr>
        <p:txBody>
          <a:bodyPr spcFirstLastPara="1" wrap="square" lIns="91425" tIns="45700" rIns="91425" bIns="45700" anchor="t" anchorCtr="0">
            <a:spAutoFit/>
          </a:bodyPr>
          <a:lstStyle/>
          <a:p>
            <a:pPr algn="just"/>
            <a:r>
              <a:rPr lang="en-GB" sz="2400" dirty="0" err="1">
                <a:effectLst/>
                <a:latin typeface="Calibri" panose="020F0502020204030204" pitchFamily="34" charset="0"/>
                <a:ea typeface="Calibri" panose="020F0502020204030204" pitchFamily="34" charset="0"/>
                <a:cs typeface="Arial MT"/>
              </a:rPr>
              <a:t>Ofrece</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detalles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sobre</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tareas</a:t>
            </a:r>
            <a:r>
              <a:rPr lang="en-GB" sz="2400" dirty="0">
                <a:effectLst/>
                <a:latin typeface="Calibri" panose="020F0502020204030204" pitchFamily="34" charset="0"/>
                <a:ea typeface="Calibri" panose="020F0502020204030204" pitchFamily="34" charset="0"/>
                <a:cs typeface="Arial MT"/>
              </a:rPr>
              <a:t> y </a:t>
            </a:r>
            <a:r>
              <a:rPr lang="en-GB" sz="2400" dirty="0" err="1">
                <a:effectLst/>
                <a:latin typeface="Calibri" panose="020F0502020204030204" pitchFamily="34" charset="0"/>
                <a:ea typeface="Calibri" panose="020F0502020204030204" pitchFamily="34" charset="0"/>
                <a:cs typeface="Arial MT"/>
              </a:rPr>
              <a:t>proyectos</a:t>
            </a:r>
            <a:r>
              <a:rPr lang="en-GB" sz="2400" dirty="0">
                <a:effectLst/>
                <a:latin typeface="Calibri" panose="020F0502020204030204" pitchFamily="34" charset="0"/>
                <a:ea typeface="Calibri" panose="020F0502020204030204" pitchFamily="34" charset="0"/>
                <a:cs typeface="Arial MT"/>
              </a:rPr>
              <a:t> y pone en </a:t>
            </a:r>
            <a:r>
              <a:rPr lang="en-GB" sz="2400" dirty="0" err="1">
                <a:effectLst/>
                <a:latin typeface="Calibri" panose="020F0502020204030204" pitchFamily="34" charset="0"/>
                <a:ea typeface="Calibri" panose="020F0502020204030204" pitchFamily="34" charset="0"/>
                <a:cs typeface="Arial MT"/>
              </a:rPr>
              <a:t>práctica</a:t>
            </a:r>
            <a:r>
              <a:rPr lang="en-GB" sz="2400" dirty="0">
                <a:effectLst/>
                <a:latin typeface="Calibri" panose="020F0502020204030204" pitchFamily="34" charset="0"/>
                <a:ea typeface="Calibri" panose="020F0502020204030204" pitchFamily="34" charset="0"/>
                <a:cs typeface="Arial MT"/>
              </a:rPr>
              <a:t> la </a:t>
            </a:r>
            <a:r>
              <a:rPr lang="en-GB" sz="2400" dirty="0" err="1">
                <a:effectLst/>
                <a:latin typeface="Calibri" panose="020F0502020204030204" pitchFamily="34" charset="0"/>
                <a:ea typeface="Calibri" panose="020F0502020204030204" pitchFamily="34" charset="0"/>
                <a:cs typeface="Arial MT"/>
              </a:rPr>
              <a:t>comunicación</a:t>
            </a:r>
            <a:r>
              <a:rPr lang="en-GB" sz="2400" dirty="0">
                <a:effectLst/>
                <a:latin typeface="Calibri" panose="020F0502020204030204" pitchFamily="34" charset="0"/>
                <a:ea typeface="Calibri" panose="020F0502020204030204" pitchFamily="34" charset="0"/>
                <a:cs typeface="Arial MT"/>
              </a:rPr>
              <a:t>, la </a:t>
            </a:r>
            <a:r>
              <a:rPr lang="en-GB" sz="2400" dirty="0" err="1">
                <a:effectLst/>
                <a:latin typeface="Calibri" panose="020F0502020204030204" pitchFamily="34" charset="0"/>
                <a:ea typeface="Calibri" panose="020F0502020204030204" pitchFamily="34" charset="0"/>
                <a:cs typeface="Arial MT"/>
              </a:rPr>
              <a:t>organización</a:t>
            </a:r>
            <a:r>
              <a:rPr lang="en-GB" sz="2400" dirty="0">
                <a:effectLst/>
                <a:latin typeface="Calibri" panose="020F0502020204030204" pitchFamily="34" charset="0"/>
                <a:ea typeface="Calibri" panose="020F0502020204030204" pitchFamily="34" charset="0"/>
                <a:cs typeface="Arial MT"/>
              </a:rPr>
              <a:t> y la </a:t>
            </a:r>
            <a:r>
              <a:rPr lang="en-GB" sz="2400" dirty="0" err="1">
                <a:effectLst/>
                <a:latin typeface="Calibri" panose="020F0502020204030204" pitchFamily="34" charset="0"/>
                <a:ea typeface="Calibri" panose="020F0502020204030204" pitchFamily="34" charset="0"/>
                <a:cs typeface="Arial MT"/>
              </a:rPr>
              <a:t>planificación</a:t>
            </a:r>
            <a:r>
              <a:rPr lang="en-GB" sz="2400" dirty="0">
                <a:effectLst/>
                <a:latin typeface="Calibri" panose="020F0502020204030204" pitchFamily="34" charset="0"/>
                <a:ea typeface="Calibri" panose="020F0502020204030204" pitchFamily="34" charset="0"/>
                <a:cs typeface="Arial MT"/>
              </a:rPr>
              <a:t> para </a:t>
            </a:r>
            <a:r>
              <a:rPr lang="en-GB" sz="2400" dirty="0" err="1">
                <a:effectLst/>
                <a:latin typeface="Calibri" panose="020F0502020204030204" pitchFamily="34" charset="0"/>
                <a:ea typeface="Calibri" panose="020F0502020204030204" pitchFamily="34" charset="0"/>
                <a:cs typeface="Arial MT"/>
              </a:rPr>
              <a:t>lograr</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el</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éxito</a:t>
            </a:r>
            <a:r>
              <a:rPr lang="en-GB" sz="2400" dirty="0">
                <a:effectLst/>
                <a:latin typeface="Calibri" panose="020F0502020204030204" pitchFamily="34" charset="0"/>
                <a:ea typeface="Calibri" panose="020F0502020204030204" pitchFamily="34" charset="0"/>
                <a:cs typeface="Arial MT"/>
              </a:rPr>
              <a:t> del </a:t>
            </a:r>
            <a:r>
              <a:rPr lang="en-GB" sz="2400" dirty="0" err="1">
                <a:effectLst/>
                <a:latin typeface="Calibri" panose="020F0502020204030204" pitchFamily="34" charset="0"/>
                <a:ea typeface="Calibri" panose="020F0502020204030204" pitchFamily="34" charset="0"/>
                <a:cs typeface="Arial MT"/>
              </a:rPr>
              <a:t>equipo</a:t>
            </a:r>
            <a:r>
              <a:rPr lang="en-GB" sz="2400" dirty="0">
                <a:effectLst/>
                <a:latin typeface="Calibri" panose="020F0502020204030204" pitchFamily="34" charset="0"/>
                <a:ea typeface="Calibri" panose="020F0502020204030204" pitchFamily="34" charset="0"/>
                <a:cs typeface="Arial MT"/>
              </a:rPr>
              <a:t>.</a:t>
            </a:r>
            <a:endParaRPr lang="es-ES" sz="2400" dirty="0">
              <a:effectLst/>
              <a:latin typeface="Arial MT"/>
              <a:ea typeface="Arial MT"/>
              <a:cs typeface="Arial MT"/>
            </a:endParaRPr>
          </a:p>
        </p:txBody>
      </p:sp>
      <p:sp>
        <p:nvSpPr>
          <p:cNvPr id="148" name="Google Shape;148;p9"/>
          <p:cNvSpPr/>
          <p:nvPr/>
        </p:nvSpPr>
        <p:spPr>
          <a:xfrm>
            <a:off x="11430000" y="7134135"/>
            <a:ext cx="5105400" cy="1569620"/>
          </a:xfrm>
          <a:prstGeom prst="rect">
            <a:avLst/>
          </a:prstGeom>
          <a:noFill/>
          <a:ln>
            <a:noFill/>
          </a:ln>
        </p:spPr>
        <p:txBody>
          <a:bodyPr spcFirstLastPara="1" wrap="square" lIns="91425" tIns="45700" rIns="91425" bIns="45700" anchor="t" anchorCtr="0">
            <a:spAutoFit/>
          </a:bodyPr>
          <a:lstStyle/>
          <a:p>
            <a:pPr algn="just"/>
            <a:r>
              <a:rPr lang="en-GB" sz="2400" dirty="0" err="1">
                <a:effectLst/>
                <a:latin typeface="Calibri" panose="020F0502020204030204" pitchFamily="34" charset="0"/>
                <a:ea typeface="Calibri" panose="020F0502020204030204" pitchFamily="34" charset="0"/>
                <a:cs typeface="Arial MT"/>
              </a:rPr>
              <a:t>Organiza</a:t>
            </a:r>
            <a:r>
              <a:rPr lang="en-GB" sz="2400" dirty="0">
                <a:effectLst/>
                <a:latin typeface="Calibri" panose="020F0502020204030204" pitchFamily="34" charset="0"/>
                <a:ea typeface="Calibri" panose="020F0502020204030204" pitchFamily="34" charset="0"/>
                <a:cs typeface="Arial MT"/>
              </a:rPr>
              <a:t> las </a:t>
            </a:r>
            <a:r>
              <a:rPr lang="en-GB" sz="2400" dirty="0" err="1">
                <a:effectLst/>
                <a:latin typeface="Calibri" panose="020F0502020204030204" pitchFamily="34" charset="0"/>
                <a:ea typeface="Calibri" panose="020F0502020204030204" pitchFamily="34" charset="0"/>
                <a:cs typeface="Arial MT"/>
              </a:rPr>
              <a:t>herramientas</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mediante</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tablas</a:t>
            </a:r>
            <a:r>
              <a:rPr lang="en-GB" sz="2400" dirty="0">
                <a:effectLst/>
                <a:latin typeface="Calibri" panose="020F0502020204030204" pitchFamily="34" charset="0"/>
                <a:ea typeface="Calibri" panose="020F0502020204030204" pitchFamily="34" charset="0"/>
                <a:cs typeface="Arial MT"/>
              </a:rPr>
              <a:t> Kanban, lo que </a:t>
            </a:r>
            <a:r>
              <a:rPr lang="en-GB" sz="2400" dirty="0" err="1">
                <a:effectLst/>
                <a:latin typeface="Calibri" panose="020F0502020204030204" pitchFamily="34" charset="0"/>
                <a:ea typeface="Calibri" panose="020F0502020204030204" pitchFamily="34" charset="0"/>
                <a:cs typeface="Arial MT"/>
              </a:rPr>
              <a:t>permite</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una</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visión</a:t>
            </a:r>
            <a:r>
              <a:rPr lang="en-GB" sz="2400" dirty="0">
                <a:effectLst/>
                <a:latin typeface="Calibri" panose="020F0502020204030204" pitchFamily="34" charset="0"/>
                <a:ea typeface="Calibri" panose="020F0502020204030204" pitchFamily="34" charset="0"/>
                <a:cs typeface="Arial MT"/>
              </a:rPr>
              <a:t> </a:t>
            </a:r>
            <a:r>
              <a:rPr lang="en-GB" sz="2400" dirty="0" err="1">
                <a:effectLst/>
                <a:latin typeface="Calibri" panose="020F0502020204030204" pitchFamily="34" charset="0"/>
                <a:ea typeface="Calibri" panose="020F0502020204030204" pitchFamily="34" charset="0"/>
                <a:cs typeface="Arial MT"/>
              </a:rPr>
              <a:t>amena</a:t>
            </a:r>
            <a:r>
              <a:rPr lang="en-GB" sz="2400" dirty="0">
                <a:effectLst/>
                <a:latin typeface="Calibri" panose="020F0502020204030204" pitchFamily="34" charset="0"/>
                <a:ea typeface="Calibri" panose="020F0502020204030204" pitchFamily="34" charset="0"/>
                <a:cs typeface="Arial MT"/>
              </a:rPr>
              <a:t> de la </a:t>
            </a:r>
            <a:r>
              <a:rPr lang="en-GB" sz="2400" dirty="0" err="1">
                <a:effectLst/>
                <a:latin typeface="Calibri" panose="020F0502020204030204" pitchFamily="34" charset="0"/>
                <a:ea typeface="Calibri" panose="020F0502020204030204" pitchFamily="34" charset="0"/>
                <a:cs typeface="Arial MT"/>
              </a:rPr>
              <a:t>gestión</a:t>
            </a:r>
            <a:r>
              <a:rPr lang="en-GB" sz="2400" dirty="0">
                <a:effectLst/>
                <a:latin typeface="Calibri" panose="020F0502020204030204" pitchFamily="34" charset="0"/>
                <a:ea typeface="Calibri" panose="020F0502020204030204" pitchFamily="34" charset="0"/>
                <a:cs typeface="Arial MT"/>
              </a:rPr>
              <a:t> del </a:t>
            </a:r>
            <a:r>
              <a:rPr lang="en-GB" sz="2400" dirty="0" err="1">
                <a:effectLst/>
                <a:latin typeface="Calibri" panose="020F0502020204030204" pitchFamily="34" charset="0"/>
                <a:ea typeface="Calibri" panose="020F0502020204030204" pitchFamily="34" charset="0"/>
                <a:cs typeface="Arial MT"/>
              </a:rPr>
              <a:t>trabajo</a:t>
            </a:r>
            <a:r>
              <a:rPr lang="en-GB" sz="2400" dirty="0">
                <a:effectLst/>
                <a:latin typeface="Calibri" panose="020F0502020204030204" pitchFamily="34" charset="0"/>
                <a:ea typeface="Calibri" panose="020F0502020204030204" pitchFamily="34" charset="0"/>
                <a:cs typeface="Arial MT"/>
              </a:rPr>
              <a:t> en </a:t>
            </a:r>
            <a:r>
              <a:rPr lang="en-GB" sz="2400" dirty="0" err="1">
                <a:effectLst/>
                <a:latin typeface="Calibri" panose="020F0502020204030204" pitchFamily="34" charset="0"/>
                <a:ea typeface="Calibri" panose="020F0502020204030204" pitchFamily="34" charset="0"/>
                <a:cs typeface="Arial MT"/>
              </a:rPr>
              <a:t>equipo</a:t>
            </a:r>
            <a:r>
              <a:rPr lang="en-GB" sz="2400" dirty="0">
                <a:effectLst/>
                <a:latin typeface="Calibri" panose="020F0502020204030204" pitchFamily="34" charset="0"/>
                <a:ea typeface="Calibri" panose="020F0502020204030204" pitchFamily="34" charset="0"/>
                <a:cs typeface="Arial MT"/>
              </a:rPr>
              <a:t>.</a:t>
            </a:r>
            <a:endParaRPr lang="es-ES" sz="2400" dirty="0">
              <a:effectLst/>
              <a:latin typeface="Arial MT"/>
              <a:ea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p:nvPr/>
        </p:nvSpPr>
        <p:spPr>
          <a:xfrm>
            <a:off x="1447800" y="1573291"/>
            <a:ext cx="1342644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2. Gestión de equipos  – Herramientas digitales para la comunicación</a:t>
            </a:r>
            <a:endParaRPr sz="4000" b="1">
              <a:solidFill>
                <a:srgbClr val="660066"/>
              </a:solidFill>
              <a:latin typeface="Calibri"/>
              <a:ea typeface="Calibri"/>
              <a:cs typeface="Calibri"/>
              <a:sym typeface="Calibri"/>
            </a:endParaRPr>
          </a:p>
        </p:txBody>
      </p:sp>
      <p:sp>
        <p:nvSpPr>
          <p:cNvPr id="154" name="Google Shape;154;p10"/>
          <p:cNvSpPr txBox="1"/>
          <p:nvPr/>
        </p:nvSpPr>
        <p:spPr>
          <a:xfrm>
            <a:off x="1559638" y="2763079"/>
            <a:ext cx="15392400" cy="830956"/>
          </a:xfrm>
          <a:prstGeom prst="rect">
            <a:avLst/>
          </a:prstGeom>
          <a:noFill/>
          <a:ln>
            <a:noFill/>
          </a:ln>
        </p:spPr>
        <p:txBody>
          <a:bodyPr spcFirstLastPara="1" wrap="square" lIns="91425" tIns="45700" rIns="91425" bIns="45700" anchor="t" anchorCtr="0">
            <a:spAutoFit/>
          </a:bodyPr>
          <a:lstStyle/>
          <a:p>
            <a:pPr algn="just"/>
            <a:r>
              <a:rPr lang="es-ES" sz="2400" dirty="0">
                <a:effectLst/>
                <a:latin typeface="Calibri" panose="020F0502020204030204" pitchFamily="34" charset="0"/>
                <a:ea typeface="Calibri" panose="020F0502020204030204" pitchFamily="34" charset="0"/>
                <a:cs typeface="Arial MT"/>
              </a:rPr>
              <a:t>En un equipo digital, es esencial estar en constante comunicación para realizar todas las tareas diarias de forma eficaz y sincronizada.</a:t>
            </a:r>
            <a:endParaRPr lang="es-ES" sz="2400" dirty="0">
              <a:effectLst/>
              <a:latin typeface="Arial MT"/>
              <a:ea typeface="Arial MT"/>
              <a:cs typeface="Arial MT"/>
            </a:endParaRPr>
          </a:p>
        </p:txBody>
      </p:sp>
      <p:sp>
        <p:nvSpPr>
          <p:cNvPr id="155" name="Google Shape;155;p10"/>
          <p:cNvSpPr txBox="1"/>
          <p:nvPr/>
        </p:nvSpPr>
        <p:spPr>
          <a:xfrm>
            <a:off x="2261744" y="7412007"/>
            <a:ext cx="5205855" cy="830956"/>
          </a:xfrm>
          <a:prstGeom prst="rect">
            <a:avLst/>
          </a:prstGeom>
          <a:noFill/>
          <a:ln>
            <a:noFill/>
          </a:ln>
        </p:spPr>
        <p:txBody>
          <a:bodyPr spcFirstLastPara="1" wrap="square" lIns="91425" tIns="45700" rIns="91425" bIns="45700" anchor="t" anchorCtr="0">
            <a:spAutoFit/>
          </a:bodyPr>
          <a:lstStyle/>
          <a:p>
            <a:pPr algn="just"/>
            <a:r>
              <a:rPr lang="en-GB" sz="1600" u="sng" dirty="0">
                <a:effectLst/>
                <a:latin typeface="Calibri" panose="020F0502020204030204" pitchFamily="34" charset="0"/>
                <a:ea typeface="Calibri" panose="020F0502020204030204" pitchFamily="34" charset="0"/>
                <a:cs typeface="Arial MT"/>
              </a:rPr>
              <a:t>Slack</a:t>
            </a:r>
            <a:r>
              <a:rPr lang="en-GB" sz="1600" dirty="0">
                <a:effectLst/>
                <a:latin typeface="Calibri" panose="020F0502020204030204" pitchFamily="34" charset="0"/>
                <a:ea typeface="Calibri" panose="020F0502020204030204" pitchFamily="34" charset="0"/>
                <a:cs typeface="Arial MT"/>
              </a:rPr>
              <a:t> es </a:t>
            </a:r>
            <a:r>
              <a:rPr lang="en-GB" sz="1600" dirty="0" err="1">
                <a:effectLst/>
                <a:latin typeface="Calibri" panose="020F0502020204030204" pitchFamily="34" charset="0"/>
                <a:ea typeface="Calibri" panose="020F0502020204030204" pitchFamily="34" charset="0"/>
                <a:cs typeface="Arial MT"/>
              </a:rPr>
              <a:t>una</a:t>
            </a:r>
            <a:r>
              <a:rPr lang="en-GB" sz="1600" dirty="0">
                <a:effectLst/>
                <a:latin typeface="Calibri" panose="020F0502020204030204" pitchFamily="34" charset="0"/>
                <a:ea typeface="Calibri" panose="020F0502020204030204" pitchFamily="34" charset="0"/>
                <a:cs typeface="Arial MT"/>
              </a:rPr>
              <a:t> app de </a:t>
            </a:r>
            <a:r>
              <a:rPr lang="en-GB" sz="1600" dirty="0" err="1">
                <a:effectLst/>
                <a:latin typeface="Calibri" panose="020F0502020204030204" pitchFamily="34" charset="0"/>
                <a:ea typeface="Calibri" panose="020F0502020204030204" pitchFamily="34" charset="0"/>
                <a:cs typeface="Arial MT"/>
              </a:rPr>
              <a:t>mensajería</a:t>
            </a:r>
            <a:r>
              <a:rPr lang="en-GB" sz="1600" dirty="0">
                <a:effectLst/>
                <a:latin typeface="Calibri" panose="020F0502020204030204" pitchFamily="34" charset="0"/>
                <a:ea typeface="Calibri" panose="020F0502020204030204" pitchFamily="34" charset="0"/>
                <a:cs typeface="Arial MT"/>
              </a:rPr>
              <a:t> para </a:t>
            </a:r>
            <a:r>
              <a:rPr lang="en-GB" sz="1600" dirty="0" err="1">
                <a:effectLst/>
                <a:latin typeface="Calibri" panose="020F0502020204030204" pitchFamily="34" charset="0"/>
                <a:ea typeface="Calibri" panose="020F0502020204030204" pitchFamily="34" charset="0"/>
                <a:cs typeface="Arial MT"/>
              </a:rPr>
              <a:t>empresas</a:t>
            </a:r>
            <a:r>
              <a:rPr lang="en-GB" sz="1600" dirty="0">
                <a:effectLst/>
                <a:latin typeface="Calibri" panose="020F0502020204030204" pitchFamily="34" charset="0"/>
                <a:ea typeface="Calibri" panose="020F0502020204030204" pitchFamily="34" charset="0"/>
                <a:cs typeface="Arial MT"/>
              </a:rPr>
              <a:t>, que </a:t>
            </a:r>
            <a:r>
              <a:rPr lang="en-GB" sz="1600" dirty="0" err="1">
                <a:effectLst/>
                <a:latin typeface="Calibri" panose="020F0502020204030204" pitchFamily="34" charset="0"/>
                <a:ea typeface="Calibri" panose="020F0502020204030204" pitchFamily="34" charset="0"/>
                <a:cs typeface="Arial MT"/>
              </a:rPr>
              <a:t>permite</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agrupar</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conversaciones</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ordenarlas</a:t>
            </a:r>
            <a:r>
              <a:rPr lang="en-GB" sz="1600" dirty="0">
                <a:effectLst/>
                <a:latin typeface="Calibri" panose="020F0502020204030204" pitchFamily="34" charset="0"/>
                <a:ea typeface="Calibri" panose="020F0502020204030204" pitchFamily="34" charset="0"/>
                <a:cs typeface="Arial MT"/>
              </a:rPr>
              <a:t> en </a:t>
            </a:r>
            <a:r>
              <a:rPr lang="en-GB" sz="1600" dirty="0" err="1">
                <a:effectLst/>
                <a:latin typeface="Calibri" panose="020F0502020204030204" pitchFamily="34" charset="0"/>
                <a:ea typeface="Calibri" panose="020F0502020204030204" pitchFamily="34" charset="0"/>
                <a:cs typeface="Arial MT"/>
              </a:rPr>
              <a:t>hilos</a:t>
            </a:r>
            <a:r>
              <a:rPr lang="en-GB" sz="1600" dirty="0">
                <a:effectLst/>
                <a:latin typeface="Calibri" panose="020F0502020204030204" pitchFamily="34" charset="0"/>
                <a:ea typeface="Calibri" panose="020F0502020204030204" pitchFamily="34" charset="0"/>
                <a:cs typeface="Arial MT"/>
              </a:rPr>
              <a:t> o </a:t>
            </a:r>
            <a:r>
              <a:rPr lang="en-GB" sz="1600" dirty="0" err="1">
                <a:effectLst/>
                <a:latin typeface="Calibri" panose="020F0502020204030204" pitchFamily="34" charset="0"/>
                <a:ea typeface="Calibri" panose="020F0502020204030204" pitchFamily="34" charset="0"/>
                <a:cs typeface="Arial MT"/>
              </a:rPr>
              <a:t>por</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temas</a:t>
            </a:r>
            <a:r>
              <a:rPr lang="en-GB" sz="1600" dirty="0">
                <a:effectLst/>
                <a:latin typeface="Calibri" panose="020F0502020204030204" pitchFamily="34" charset="0"/>
                <a:ea typeface="Calibri" panose="020F0502020204030204" pitchFamily="34" charset="0"/>
                <a:cs typeface="Arial MT"/>
              </a:rPr>
              <a:t> para </a:t>
            </a:r>
            <a:r>
              <a:rPr lang="en-GB" sz="1600" dirty="0" err="1">
                <a:effectLst/>
                <a:latin typeface="Calibri" panose="020F0502020204030204" pitchFamily="34" charset="0"/>
                <a:ea typeface="Calibri" panose="020F0502020204030204" pitchFamily="34" charset="0"/>
                <a:cs typeface="Arial MT"/>
              </a:rPr>
              <a:t>facilitar</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el</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acceso</a:t>
            </a:r>
            <a:r>
              <a:rPr lang="en-GB" sz="1600" dirty="0">
                <a:effectLst/>
                <a:latin typeface="Calibri" panose="020F0502020204030204" pitchFamily="34" charset="0"/>
                <a:ea typeface="Calibri" panose="020F0502020204030204" pitchFamily="34" charset="0"/>
                <a:cs typeface="Arial MT"/>
              </a:rPr>
              <a:t> a </a:t>
            </a:r>
            <a:r>
              <a:rPr lang="en-GB" sz="1600" dirty="0" err="1">
                <a:effectLst/>
                <a:latin typeface="Calibri" panose="020F0502020204030204" pitchFamily="34" charset="0"/>
                <a:ea typeface="Calibri" panose="020F0502020204030204" pitchFamily="34" charset="0"/>
                <a:cs typeface="Arial MT"/>
              </a:rPr>
              <a:t>cualquier</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información</a:t>
            </a:r>
            <a:r>
              <a:rPr lang="en-GB" sz="1600" dirty="0">
                <a:effectLst/>
                <a:latin typeface="Calibri" panose="020F0502020204030204" pitchFamily="34" charset="0"/>
                <a:ea typeface="Calibri" panose="020F0502020204030204" pitchFamily="34" charset="0"/>
                <a:cs typeface="Arial MT"/>
              </a:rPr>
              <a:t> del </a:t>
            </a:r>
            <a:r>
              <a:rPr lang="en-GB" sz="1600" dirty="0" err="1">
                <a:effectLst/>
                <a:latin typeface="Calibri" panose="020F0502020204030204" pitchFamily="34" charset="0"/>
                <a:ea typeface="Calibri" panose="020F0502020204030204" pitchFamily="34" charset="0"/>
                <a:cs typeface="Arial MT"/>
              </a:rPr>
              <a:t>equipo</a:t>
            </a:r>
            <a:r>
              <a:rPr lang="en-GB" sz="1600" dirty="0">
                <a:effectLst/>
                <a:latin typeface="Calibri" panose="020F0502020204030204" pitchFamily="34" charset="0"/>
                <a:ea typeface="Calibri" panose="020F0502020204030204" pitchFamily="34" charset="0"/>
                <a:cs typeface="Arial MT"/>
              </a:rPr>
              <a:t>.</a:t>
            </a:r>
            <a:endParaRPr lang="es-ES" sz="1600" dirty="0">
              <a:effectLst/>
              <a:latin typeface="Arial MT"/>
              <a:ea typeface="Arial MT"/>
              <a:cs typeface="Arial MT"/>
            </a:endParaRPr>
          </a:p>
        </p:txBody>
      </p:sp>
      <p:sp>
        <p:nvSpPr>
          <p:cNvPr id="156" name="Google Shape;156;p10"/>
          <p:cNvSpPr txBox="1"/>
          <p:nvPr/>
        </p:nvSpPr>
        <p:spPr>
          <a:xfrm>
            <a:off x="9718373" y="3714972"/>
            <a:ext cx="7010400" cy="338554"/>
          </a:xfrm>
          <a:prstGeom prst="rect">
            <a:avLst/>
          </a:prstGeom>
          <a:solidFill>
            <a:srgbClr val="6600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1"/>
                </a:solidFill>
                <a:latin typeface="Calibri"/>
                <a:ea typeface="Calibri"/>
                <a:cs typeface="Calibri"/>
                <a:sym typeface="Calibri"/>
              </a:rPr>
              <a:t>SERVICIOS DE VIDEOCONFERENCIA</a:t>
            </a:r>
            <a:endParaRPr sz="1600" b="1">
              <a:solidFill>
                <a:schemeClr val="lt1"/>
              </a:solidFill>
              <a:latin typeface="Calibri"/>
              <a:ea typeface="Calibri"/>
              <a:cs typeface="Calibri"/>
              <a:sym typeface="Calibri"/>
            </a:endParaRPr>
          </a:p>
        </p:txBody>
      </p:sp>
      <p:sp>
        <p:nvSpPr>
          <p:cNvPr id="157" name="Google Shape;157;p10"/>
          <p:cNvSpPr txBox="1"/>
          <p:nvPr/>
        </p:nvSpPr>
        <p:spPr>
          <a:xfrm>
            <a:off x="9649574" y="4229100"/>
            <a:ext cx="7038226" cy="830956"/>
          </a:xfrm>
          <a:prstGeom prst="rect">
            <a:avLst/>
          </a:prstGeom>
          <a:noFill/>
          <a:ln>
            <a:noFill/>
          </a:ln>
        </p:spPr>
        <p:txBody>
          <a:bodyPr spcFirstLastPara="1" wrap="square" lIns="91425" tIns="45700" rIns="91425" bIns="45700" anchor="t" anchorCtr="0">
            <a:spAutoFit/>
          </a:bodyPr>
          <a:lstStyle/>
          <a:p>
            <a:pPr algn="just"/>
            <a:r>
              <a:rPr lang="en-GB" sz="1600" dirty="0">
                <a:effectLst/>
                <a:latin typeface="Calibri" panose="020F0502020204030204" pitchFamily="34" charset="0"/>
                <a:ea typeface="Calibri" panose="020F0502020204030204" pitchFamily="34" charset="0"/>
                <a:cs typeface="Arial MT"/>
              </a:rPr>
              <a:t>En la </a:t>
            </a:r>
            <a:r>
              <a:rPr lang="en-GB" sz="1600" dirty="0" err="1">
                <a:effectLst/>
                <a:latin typeface="Calibri" panose="020F0502020204030204" pitchFamily="34" charset="0"/>
                <a:ea typeface="Calibri" panose="020F0502020204030204" pitchFamily="34" charset="0"/>
                <a:cs typeface="Arial MT"/>
              </a:rPr>
              <a:t>versión</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gratuita</a:t>
            </a:r>
            <a:r>
              <a:rPr lang="en-GB" sz="1600" dirty="0">
                <a:effectLst/>
                <a:latin typeface="Calibri" panose="020F0502020204030204" pitchFamily="34" charset="0"/>
                <a:ea typeface="Calibri" panose="020F0502020204030204" pitchFamily="34" charset="0"/>
                <a:cs typeface="Arial MT"/>
              </a:rPr>
              <a:t>, </a:t>
            </a:r>
            <a:r>
              <a:rPr lang="en-GB" sz="1600" u="sng" dirty="0">
                <a:effectLst/>
                <a:latin typeface="Calibri" panose="020F0502020204030204" pitchFamily="34" charset="0"/>
                <a:ea typeface="Calibri" panose="020F0502020204030204" pitchFamily="34" charset="0"/>
                <a:cs typeface="Arial MT"/>
              </a:rPr>
              <a:t>Zoom</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reúne</a:t>
            </a:r>
            <a:r>
              <a:rPr lang="en-GB" sz="1600" dirty="0">
                <a:effectLst/>
                <a:latin typeface="Calibri" panose="020F0502020204030204" pitchFamily="34" charset="0"/>
                <a:ea typeface="Calibri" panose="020F0502020204030204" pitchFamily="34" charset="0"/>
                <a:cs typeface="Arial MT"/>
              </a:rPr>
              <a:t> hasta 100 </a:t>
            </a:r>
            <a:r>
              <a:rPr lang="en-GB" sz="1600" dirty="0" err="1">
                <a:effectLst/>
                <a:latin typeface="Calibri" panose="020F0502020204030204" pitchFamily="34" charset="0"/>
                <a:ea typeface="Calibri" panose="020F0502020204030204" pitchFamily="34" charset="0"/>
                <a:cs typeface="Arial MT"/>
              </a:rPr>
              <a:t>participantes</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pero</a:t>
            </a:r>
            <a:r>
              <a:rPr lang="en-GB" sz="1600" dirty="0">
                <a:effectLst/>
                <a:latin typeface="Calibri" panose="020F0502020204030204" pitchFamily="34" charset="0"/>
                <a:ea typeface="Calibri" panose="020F0502020204030204" pitchFamily="34" charset="0"/>
                <a:cs typeface="Arial MT"/>
              </a:rPr>
              <a:t> la </a:t>
            </a:r>
            <a:r>
              <a:rPr lang="en-GB" sz="1600" dirty="0" err="1">
                <a:effectLst/>
                <a:latin typeface="Calibri" panose="020F0502020204030204" pitchFamily="34" charset="0"/>
                <a:ea typeface="Calibri" panose="020F0502020204030204" pitchFamily="34" charset="0"/>
                <a:cs typeface="Arial MT"/>
              </a:rPr>
              <a:t>duración</a:t>
            </a:r>
            <a:r>
              <a:rPr lang="en-GB" sz="1600" dirty="0">
                <a:effectLst/>
                <a:latin typeface="Calibri" panose="020F0502020204030204" pitchFamily="34" charset="0"/>
                <a:ea typeface="Calibri" panose="020F0502020204030204" pitchFamily="34" charset="0"/>
                <a:cs typeface="Arial MT"/>
              </a:rPr>
              <a:t> de </a:t>
            </a:r>
            <a:r>
              <a:rPr lang="en-GB" sz="1600" dirty="0" err="1">
                <a:effectLst/>
                <a:latin typeface="Calibri" panose="020F0502020204030204" pitchFamily="34" charset="0"/>
                <a:ea typeface="Calibri" panose="020F0502020204030204" pitchFamily="34" charset="0"/>
                <a:cs typeface="Arial MT"/>
              </a:rPr>
              <a:t>una</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sesión</a:t>
            </a:r>
            <a:r>
              <a:rPr lang="en-GB" sz="1600" dirty="0">
                <a:effectLst/>
                <a:latin typeface="Calibri" panose="020F0502020204030204" pitchFamily="34" charset="0"/>
                <a:ea typeface="Calibri" panose="020F0502020204030204" pitchFamily="34" charset="0"/>
                <a:cs typeface="Arial MT"/>
              </a:rPr>
              <a:t> se </a:t>
            </a:r>
            <a:r>
              <a:rPr lang="en-GB" sz="1600" dirty="0" err="1">
                <a:effectLst/>
                <a:latin typeface="Calibri" panose="020F0502020204030204" pitchFamily="34" charset="0"/>
                <a:ea typeface="Calibri" panose="020F0502020204030204" pitchFamily="34" charset="0"/>
                <a:cs typeface="Arial MT"/>
              </a:rPr>
              <a:t>limita</a:t>
            </a:r>
            <a:r>
              <a:rPr lang="en-GB" sz="1600" dirty="0">
                <a:effectLst/>
                <a:latin typeface="Calibri" panose="020F0502020204030204" pitchFamily="34" charset="0"/>
                <a:ea typeface="Calibri" panose="020F0502020204030204" pitchFamily="34" charset="0"/>
                <a:cs typeface="Arial MT"/>
              </a:rPr>
              <a:t> a 40 </a:t>
            </a:r>
            <a:r>
              <a:rPr lang="en-GB" sz="1600" dirty="0" err="1">
                <a:effectLst/>
                <a:latin typeface="Calibri" panose="020F0502020204030204" pitchFamily="34" charset="0"/>
                <a:ea typeface="Calibri" panose="020F0502020204030204" pitchFamily="34" charset="0"/>
                <a:cs typeface="Arial MT"/>
              </a:rPr>
              <a:t>minutos</a:t>
            </a:r>
            <a:r>
              <a:rPr lang="en-GB" sz="1600" dirty="0">
                <a:effectLst/>
                <a:latin typeface="Calibri" panose="020F0502020204030204" pitchFamily="34" charset="0"/>
                <a:ea typeface="Calibri" panose="020F0502020204030204" pitchFamily="34" charset="0"/>
                <a:cs typeface="Arial MT"/>
              </a:rPr>
              <a:t>. La </a:t>
            </a:r>
            <a:r>
              <a:rPr lang="en-GB" sz="1600" dirty="0" err="1">
                <a:effectLst/>
                <a:latin typeface="Calibri" panose="020F0502020204030204" pitchFamily="34" charset="0"/>
                <a:ea typeface="Calibri" panose="020F0502020204030204" pitchFamily="34" charset="0"/>
                <a:cs typeface="Arial MT"/>
              </a:rPr>
              <a:t>versión</a:t>
            </a:r>
            <a:r>
              <a:rPr lang="en-GB" sz="1600" dirty="0">
                <a:effectLst/>
                <a:latin typeface="Calibri" panose="020F0502020204030204" pitchFamily="34" charset="0"/>
                <a:ea typeface="Calibri" panose="020F0502020204030204" pitchFamily="34" charset="0"/>
                <a:cs typeface="Arial MT"/>
              </a:rPr>
              <a:t> Pro cuesta 13,99 euros al </a:t>
            </a:r>
            <a:r>
              <a:rPr lang="en-GB" sz="1600" dirty="0" err="1">
                <a:effectLst/>
                <a:latin typeface="Calibri" panose="020F0502020204030204" pitchFamily="34" charset="0"/>
                <a:ea typeface="Calibri" panose="020F0502020204030204" pitchFamily="34" charset="0"/>
                <a:cs typeface="Arial MT"/>
              </a:rPr>
              <a:t>mes</a:t>
            </a:r>
            <a:r>
              <a:rPr lang="en-GB" sz="1600" dirty="0">
                <a:effectLst/>
                <a:latin typeface="Calibri" panose="020F0502020204030204" pitchFamily="34" charset="0"/>
                <a:ea typeface="Calibri" panose="020F0502020204030204" pitchFamily="34" charset="0"/>
                <a:cs typeface="Arial MT"/>
              </a:rPr>
              <a:t> y </a:t>
            </a:r>
            <a:r>
              <a:rPr lang="en-GB" sz="1600" dirty="0" err="1">
                <a:effectLst/>
                <a:latin typeface="Calibri" panose="020F0502020204030204" pitchFamily="34" charset="0"/>
                <a:ea typeface="Calibri" panose="020F0502020204030204" pitchFamily="34" charset="0"/>
                <a:cs typeface="Arial MT"/>
              </a:rPr>
              <a:t>por</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moderador</a:t>
            </a:r>
            <a:r>
              <a:rPr lang="en-GB" sz="1600" dirty="0">
                <a:effectLst/>
                <a:latin typeface="Calibri" panose="020F0502020204030204" pitchFamily="34" charset="0"/>
                <a:ea typeface="Calibri" panose="020F0502020204030204" pitchFamily="34" charset="0"/>
                <a:cs typeface="Arial MT"/>
              </a:rPr>
              <a:t>.</a:t>
            </a:r>
            <a:endParaRPr lang="es-ES" sz="1600" dirty="0">
              <a:effectLst/>
              <a:latin typeface="Arial MT"/>
              <a:ea typeface="Arial MT"/>
              <a:cs typeface="Arial MT"/>
            </a:endParaRPr>
          </a:p>
        </p:txBody>
      </p:sp>
      <p:pic>
        <p:nvPicPr>
          <p:cNvPr id="158" name="Google Shape;158;p10"/>
          <p:cNvPicPr preferRelativeResize="0"/>
          <p:nvPr/>
        </p:nvPicPr>
        <p:blipFill rotWithShape="1">
          <a:blip r:embed="rId3">
            <a:alphaModFix/>
          </a:blip>
          <a:srcRect/>
          <a:stretch/>
        </p:blipFill>
        <p:spPr>
          <a:xfrm>
            <a:off x="8255345" y="5459631"/>
            <a:ext cx="1292933" cy="947053"/>
          </a:xfrm>
          <a:prstGeom prst="rect">
            <a:avLst/>
          </a:prstGeom>
          <a:noFill/>
          <a:ln>
            <a:noFill/>
          </a:ln>
        </p:spPr>
      </p:pic>
      <p:sp>
        <p:nvSpPr>
          <p:cNvPr id="159" name="Google Shape;159;p10"/>
          <p:cNvSpPr txBox="1"/>
          <p:nvPr/>
        </p:nvSpPr>
        <p:spPr>
          <a:xfrm>
            <a:off x="9649574" y="5448300"/>
            <a:ext cx="7038226" cy="1077178"/>
          </a:xfrm>
          <a:prstGeom prst="rect">
            <a:avLst/>
          </a:prstGeom>
          <a:noFill/>
          <a:ln>
            <a:noFill/>
          </a:ln>
        </p:spPr>
        <p:txBody>
          <a:bodyPr spcFirstLastPara="1" wrap="square" lIns="91425" tIns="45700" rIns="91425" bIns="45700" anchor="t" anchorCtr="0">
            <a:spAutoFit/>
          </a:bodyPr>
          <a:lstStyle/>
          <a:p>
            <a:pPr algn="just"/>
            <a:r>
              <a:rPr lang="en-GB" sz="1600" u="sng" dirty="0">
                <a:effectLst/>
                <a:latin typeface="Calibri" panose="020F0502020204030204" pitchFamily="34" charset="0"/>
                <a:ea typeface="Calibri" panose="020F0502020204030204" pitchFamily="34" charset="0"/>
                <a:cs typeface="Arial MT"/>
              </a:rPr>
              <a:t>Cisco Webex </a:t>
            </a:r>
            <a:r>
              <a:rPr lang="en-GB" sz="1600" dirty="0" err="1">
                <a:effectLst/>
                <a:latin typeface="Calibri" panose="020F0502020204030204" pitchFamily="34" charset="0"/>
                <a:ea typeface="Calibri" panose="020F0502020204030204" pitchFamily="34" charset="0"/>
                <a:cs typeface="Arial MT"/>
              </a:rPr>
              <a:t>ofrece</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funciones</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como</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reuniones</a:t>
            </a:r>
            <a:r>
              <a:rPr lang="en-GB" sz="1600" dirty="0">
                <a:effectLst/>
                <a:latin typeface="Calibri" panose="020F0502020204030204" pitchFamily="34" charset="0"/>
                <a:ea typeface="Calibri" panose="020F0502020204030204" pitchFamily="34" charset="0"/>
                <a:cs typeface="Arial MT"/>
              </a:rPr>
              <a:t> </a:t>
            </a:r>
            <a:r>
              <a:rPr lang="en-GB" sz="1600" dirty="0">
                <a:latin typeface="Calibri" panose="020F0502020204030204" pitchFamily="34" charset="0"/>
                <a:ea typeface="Calibri" panose="020F0502020204030204" pitchFamily="34" charset="0"/>
                <a:cs typeface="Arial MT"/>
              </a:rPr>
              <a:t>on line</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mensajería</a:t>
            </a:r>
            <a:r>
              <a:rPr lang="en-GB" sz="1600" dirty="0">
                <a:effectLst/>
                <a:latin typeface="Calibri" panose="020F0502020204030204" pitchFamily="34" charset="0"/>
                <a:ea typeface="Calibri" panose="020F0502020204030204" pitchFamily="34" charset="0"/>
                <a:cs typeface="Arial MT"/>
              </a:rPr>
              <a:t> en </a:t>
            </a:r>
            <a:r>
              <a:rPr lang="en-GB" sz="1600" dirty="0" err="1">
                <a:effectLst/>
                <a:latin typeface="Calibri" panose="020F0502020204030204" pitchFamily="34" charset="0"/>
                <a:ea typeface="Calibri" panose="020F0502020204030204" pitchFamily="34" charset="0"/>
                <a:cs typeface="Arial MT"/>
              </a:rPr>
              <a:t>equipo</a:t>
            </a:r>
            <a:r>
              <a:rPr lang="en-GB" sz="1600" dirty="0">
                <a:effectLst/>
                <a:latin typeface="Calibri" panose="020F0502020204030204" pitchFamily="34" charset="0"/>
                <a:ea typeface="Calibri" panose="020F0502020204030204" pitchFamily="34" charset="0"/>
                <a:cs typeface="Arial MT"/>
              </a:rPr>
              <a:t> y </a:t>
            </a:r>
            <a:r>
              <a:rPr lang="en-GB" sz="1600" dirty="0" err="1">
                <a:effectLst/>
                <a:latin typeface="Calibri" panose="020F0502020204030204" pitchFamily="34" charset="0"/>
                <a:ea typeface="Calibri" panose="020F0502020204030204" pitchFamily="34" charset="0"/>
                <a:cs typeface="Arial MT"/>
              </a:rPr>
              <a:t>uso</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compartido</a:t>
            </a:r>
            <a:r>
              <a:rPr lang="en-GB" sz="1600" dirty="0">
                <a:effectLst/>
                <a:latin typeface="Calibri" panose="020F0502020204030204" pitchFamily="34" charset="0"/>
                <a:ea typeface="Calibri" panose="020F0502020204030204" pitchFamily="34" charset="0"/>
                <a:cs typeface="Arial MT"/>
              </a:rPr>
              <a:t> de </a:t>
            </a:r>
            <a:r>
              <a:rPr lang="en-GB" sz="1600" dirty="0" err="1">
                <a:effectLst/>
                <a:latin typeface="Calibri" panose="020F0502020204030204" pitchFamily="34" charset="0"/>
                <a:ea typeface="Calibri" panose="020F0502020204030204" pitchFamily="34" charset="0"/>
                <a:cs typeface="Arial MT"/>
              </a:rPr>
              <a:t>archivos</a:t>
            </a:r>
            <a:r>
              <a:rPr lang="en-GB" sz="1600" dirty="0">
                <a:effectLst/>
                <a:latin typeface="Calibri" panose="020F0502020204030204" pitchFamily="34" charset="0"/>
                <a:ea typeface="Calibri" panose="020F0502020204030204" pitchFamily="34" charset="0"/>
                <a:cs typeface="Arial MT"/>
              </a:rPr>
              <a:t>. Los </a:t>
            </a:r>
            <a:r>
              <a:rPr lang="en-GB" sz="1600" dirty="0" err="1">
                <a:effectLst/>
                <a:latin typeface="Calibri" panose="020F0502020204030204" pitchFamily="34" charset="0"/>
                <a:ea typeface="Calibri" panose="020F0502020204030204" pitchFamily="34" charset="0"/>
                <a:cs typeface="Arial MT"/>
              </a:rPr>
              <a:t>usuarios</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pueden</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participar</a:t>
            </a:r>
            <a:r>
              <a:rPr lang="en-GB" sz="1600" dirty="0">
                <a:effectLst/>
                <a:latin typeface="Calibri" panose="020F0502020204030204" pitchFamily="34" charset="0"/>
                <a:ea typeface="Calibri" panose="020F0502020204030204" pitchFamily="34" charset="0"/>
                <a:cs typeface="Arial MT"/>
              </a:rPr>
              <a:t> en </a:t>
            </a:r>
            <a:r>
              <a:rPr lang="en-GB" sz="1600" dirty="0" err="1">
                <a:effectLst/>
                <a:latin typeface="Calibri" panose="020F0502020204030204" pitchFamily="34" charset="0"/>
                <a:ea typeface="Calibri" panose="020F0502020204030204" pitchFamily="34" charset="0"/>
                <a:cs typeface="Arial MT"/>
              </a:rPr>
              <a:t>videoconferencias</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desde</a:t>
            </a:r>
            <a:r>
              <a:rPr lang="en-GB" sz="1600" dirty="0">
                <a:effectLst/>
                <a:latin typeface="Calibri" panose="020F0502020204030204" pitchFamily="34" charset="0"/>
                <a:ea typeface="Calibri" panose="020F0502020204030204" pitchFamily="34" charset="0"/>
                <a:cs typeface="Arial MT"/>
              </a:rPr>
              <a:t> un </a:t>
            </a:r>
            <a:r>
              <a:rPr lang="en-GB" sz="1600" dirty="0" err="1">
                <a:effectLst/>
                <a:latin typeface="Calibri" panose="020F0502020204030204" pitchFamily="34" charset="0"/>
                <a:ea typeface="Calibri" panose="020F0502020204030204" pitchFamily="34" charset="0"/>
                <a:cs typeface="Arial MT"/>
              </a:rPr>
              <a:t>ordenador</a:t>
            </a:r>
            <a:r>
              <a:rPr lang="en-GB" sz="1600" dirty="0">
                <a:effectLst/>
                <a:latin typeface="Calibri" panose="020F0502020204030204" pitchFamily="34" charset="0"/>
                <a:ea typeface="Calibri" panose="020F0502020204030204" pitchFamily="34" charset="0"/>
                <a:cs typeface="Arial MT"/>
              </a:rPr>
              <a:t> o </a:t>
            </a:r>
            <a:r>
              <a:rPr lang="en-GB" sz="1600" dirty="0" err="1">
                <a:effectLst/>
                <a:latin typeface="Calibri" panose="020F0502020204030204" pitchFamily="34" charset="0"/>
                <a:ea typeface="Calibri" panose="020F0502020204030204" pitchFamily="34" charset="0"/>
                <a:cs typeface="Arial MT"/>
              </a:rPr>
              <a:t>una</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aplicación</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móvil</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También</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existe</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una</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versión</a:t>
            </a:r>
            <a:r>
              <a:rPr lang="en-GB" sz="1600" dirty="0">
                <a:effectLst/>
                <a:latin typeface="Calibri" panose="020F0502020204030204" pitchFamily="34" charset="0"/>
                <a:ea typeface="Calibri" panose="020F0502020204030204" pitchFamily="34" charset="0"/>
                <a:cs typeface="Arial MT"/>
              </a:rPr>
              <a:t> web de Webex, con </a:t>
            </a:r>
            <a:r>
              <a:rPr lang="en-GB" sz="1600" dirty="0" err="1">
                <a:effectLst/>
                <a:latin typeface="Calibri" panose="020F0502020204030204" pitchFamily="34" charset="0"/>
                <a:ea typeface="Calibri" panose="020F0502020204030204" pitchFamily="34" charset="0"/>
                <a:cs typeface="Arial MT"/>
              </a:rPr>
              <a:t>menos</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funciones</a:t>
            </a:r>
            <a:r>
              <a:rPr lang="en-GB" sz="1600" dirty="0">
                <a:effectLst/>
                <a:latin typeface="Calibri" panose="020F0502020204030204" pitchFamily="34" charset="0"/>
                <a:ea typeface="Calibri" panose="020F0502020204030204" pitchFamily="34" charset="0"/>
                <a:cs typeface="Arial MT"/>
              </a:rPr>
              <a:t>.</a:t>
            </a:r>
            <a:endParaRPr lang="es-ES" sz="1600" dirty="0">
              <a:effectLst/>
              <a:latin typeface="Arial MT"/>
              <a:ea typeface="Arial MT"/>
              <a:cs typeface="Arial MT"/>
            </a:endParaRPr>
          </a:p>
        </p:txBody>
      </p:sp>
      <p:pic>
        <p:nvPicPr>
          <p:cNvPr id="160" name="Google Shape;160;p10" descr="Visualizza immagine di origine"/>
          <p:cNvPicPr preferRelativeResize="0"/>
          <p:nvPr/>
        </p:nvPicPr>
        <p:blipFill rotWithShape="1">
          <a:blip r:embed="rId4">
            <a:alphaModFix/>
          </a:blip>
          <a:srcRect/>
          <a:stretch/>
        </p:blipFill>
        <p:spPr>
          <a:xfrm>
            <a:off x="8037015" y="6276162"/>
            <a:ext cx="1808481" cy="1809342"/>
          </a:xfrm>
          <a:prstGeom prst="rect">
            <a:avLst/>
          </a:prstGeom>
          <a:noFill/>
          <a:ln>
            <a:noFill/>
          </a:ln>
        </p:spPr>
      </p:pic>
      <p:sp>
        <p:nvSpPr>
          <p:cNvPr id="161" name="Google Shape;161;p10"/>
          <p:cNvSpPr txBox="1"/>
          <p:nvPr/>
        </p:nvSpPr>
        <p:spPr>
          <a:xfrm>
            <a:off x="9741206" y="6754975"/>
            <a:ext cx="6946594" cy="830956"/>
          </a:xfrm>
          <a:prstGeom prst="rect">
            <a:avLst/>
          </a:prstGeom>
          <a:noFill/>
          <a:ln>
            <a:noFill/>
          </a:ln>
        </p:spPr>
        <p:txBody>
          <a:bodyPr spcFirstLastPara="1" wrap="square" lIns="91425" tIns="45700" rIns="91425" bIns="45700" anchor="t" anchorCtr="0">
            <a:spAutoFit/>
          </a:bodyPr>
          <a:lstStyle/>
          <a:p>
            <a:pPr algn="just"/>
            <a:r>
              <a:rPr lang="en-GB" sz="1600" u="sng" dirty="0" err="1">
                <a:effectLst/>
                <a:latin typeface="Calibri" panose="020F0502020204030204" pitchFamily="34" charset="0"/>
                <a:ea typeface="Calibri" panose="020F0502020204030204" pitchFamily="34" charset="0"/>
                <a:cs typeface="Arial MT"/>
              </a:rPr>
              <a:t>MicrosoftTeams</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reúne</a:t>
            </a:r>
            <a:r>
              <a:rPr lang="en-GB" sz="1600" dirty="0">
                <a:effectLst/>
                <a:latin typeface="Calibri" panose="020F0502020204030204" pitchFamily="34" charset="0"/>
                <a:ea typeface="Calibri" panose="020F0502020204030204" pitchFamily="34" charset="0"/>
                <a:cs typeface="Arial MT"/>
              </a:rPr>
              <a:t> hasta 250 </a:t>
            </a:r>
            <a:r>
              <a:rPr lang="en-GB" sz="1600" dirty="0" err="1">
                <a:effectLst/>
                <a:latin typeface="Calibri" panose="020F0502020204030204" pitchFamily="34" charset="0"/>
                <a:ea typeface="Calibri" panose="020F0502020204030204" pitchFamily="34" charset="0"/>
                <a:cs typeface="Arial MT"/>
              </a:rPr>
              <a:t>participantes</a:t>
            </a:r>
            <a:r>
              <a:rPr lang="en-GB" sz="1600" dirty="0">
                <a:effectLst/>
                <a:latin typeface="Calibri" panose="020F0502020204030204" pitchFamily="34" charset="0"/>
                <a:ea typeface="Calibri" panose="020F0502020204030204" pitchFamily="34" charset="0"/>
                <a:cs typeface="Arial MT"/>
              </a:rPr>
              <a:t> y </a:t>
            </a:r>
            <a:r>
              <a:rPr lang="en-GB" sz="1600" dirty="0" err="1">
                <a:effectLst/>
                <a:latin typeface="Calibri" panose="020F0502020204030204" pitchFamily="34" charset="0"/>
                <a:ea typeface="Calibri" panose="020F0502020204030204" pitchFamily="34" charset="0"/>
                <a:cs typeface="Arial MT"/>
              </a:rPr>
              <a:t>eventos</a:t>
            </a:r>
            <a:r>
              <a:rPr lang="en-GB" sz="1600" dirty="0">
                <a:effectLst/>
                <a:latin typeface="Calibri" panose="020F0502020204030204" pitchFamily="34" charset="0"/>
                <a:ea typeface="Calibri" panose="020F0502020204030204" pitchFamily="34" charset="0"/>
                <a:cs typeface="Arial MT"/>
              </a:rPr>
              <a:t> en </a:t>
            </a:r>
            <a:r>
              <a:rPr lang="en-GB" sz="1600" dirty="0" err="1">
                <a:effectLst/>
                <a:latin typeface="Calibri" panose="020F0502020204030204" pitchFamily="34" charset="0"/>
                <a:ea typeface="Calibri" panose="020F0502020204030204" pitchFamily="34" charset="0"/>
                <a:cs typeface="Arial MT"/>
              </a:rPr>
              <a:t>línea</a:t>
            </a:r>
            <a:r>
              <a:rPr lang="en-GB" sz="1600" dirty="0">
                <a:effectLst/>
                <a:latin typeface="Calibri" panose="020F0502020204030204" pitchFamily="34" charset="0"/>
                <a:ea typeface="Calibri" panose="020F0502020204030204" pitchFamily="34" charset="0"/>
                <a:cs typeface="Arial MT"/>
              </a:rPr>
              <a:t> con hasta 10.000 </a:t>
            </a:r>
            <a:r>
              <a:rPr lang="en-GB" sz="1600" dirty="0" err="1">
                <a:effectLst/>
                <a:latin typeface="Calibri" panose="020F0502020204030204" pitchFamily="34" charset="0"/>
                <a:ea typeface="Calibri" panose="020F0502020204030204" pitchFamily="34" charset="0"/>
                <a:cs typeface="Arial MT"/>
              </a:rPr>
              <a:t>participantes</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Además</a:t>
            </a:r>
            <a:r>
              <a:rPr lang="en-GB" sz="1600" dirty="0">
                <a:effectLst/>
                <a:latin typeface="Calibri" panose="020F0502020204030204" pitchFamily="34" charset="0"/>
                <a:ea typeface="Calibri" panose="020F0502020204030204" pitchFamily="34" charset="0"/>
                <a:cs typeface="Arial MT"/>
              </a:rPr>
              <a:t> de </a:t>
            </a:r>
            <a:r>
              <a:rPr lang="en-GB" sz="1600" dirty="0" err="1">
                <a:effectLst/>
                <a:latin typeface="Calibri" panose="020F0502020204030204" pitchFamily="34" charset="0"/>
                <a:ea typeface="Calibri" panose="020F0502020204030204" pitchFamily="34" charset="0"/>
                <a:cs typeface="Arial MT"/>
              </a:rPr>
              <a:t>videoconferencias</a:t>
            </a:r>
            <a:r>
              <a:rPr lang="en-GB" sz="1600" dirty="0">
                <a:effectLst/>
                <a:latin typeface="Calibri" panose="020F0502020204030204" pitchFamily="34" charset="0"/>
                <a:ea typeface="Calibri" panose="020F0502020204030204" pitchFamily="34" charset="0"/>
                <a:cs typeface="Arial MT"/>
              </a:rPr>
              <a:t>, Teams </a:t>
            </a:r>
            <a:r>
              <a:rPr lang="en-GB" sz="1600" dirty="0" err="1">
                <a:effectLst/>
                <a:latin typeface="Calibri" panose="020F0502020204030204" pitchFamily="34" charset="0"/>
                <a:ea typeface="Calibri" panose="020F0502020204030204" pitchFamily="34" charset="0"/>
                <a:cs typeface="Arial MT"/>
              </a:rPr>
              <a:t>ofrece</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amplias</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funciones</a:t>
            </a:r>
            <a:r>
              <a:rPr lang="en-GB" sz="1600" dirty="0">
                <a:effectLst/>
                <a:latin typeface="Calibri" panose="020F0502020204030204" pitchFamily="34" charset="0"/>
                <a:ea typeface="Calibri" panose="020F0502020204030204" pitchFamily="34" charset="0"/>
                <a:cs typeface="Arial MT"/>
              </a:rPr>
              <a:t> de </a:t>
            </a:r>
            <a:r>
              <a:rPr lang="en-GB" sz="1600" dirty="0" err="1">
                <a:effectLst/>
                <a:latin typeface="Calibri" panose="020F0502020204030204" pitchFamily="34" charset="0"/>
                <a:ea typeface="Calibri" panose="020F0502020204030204" pitchFamily="34" charset="0"/>
                <a:cs typeface="Arial MT"/>
              </a:rPr>
              <a:t>colaboración</a:t>
            </a:r>
            <a:r>
              <a:rPr lang="en-GB" sz="1600" dirty="0">
                <a:effectLst/>
                <a:latin typeface="Calibri" panose="020F0502020204030204" pitchFamily="34" charset="0"/>
                <a:ea typeface="Calibri" panose="020F0502020204030204" pitchFamily="34" charset="0"/>
                <a:cs typeface="Arial MT"/>
              </a:rPr>
              <a:t> virtual, </a:t>
            </a:r>
            <a:r>
              <a:rPr lang="en-GB" sz="1600" dirty="0" err="1">
                <a:effectLst/>
                <a:latin typeface="Calibri" panose="020F0502020204030204" pitchFamily="34" charset="0"/>
                <a:ea typeface="Calibri" panose="020F0502020204030204" pitchFamily="34" charset="0"/>
                <a:cs typeface="Arial MT"/>
              </a:rPr>
              <a:t>incluida</a:t>
            </a:r>
            <a:r>
              <a:rPr lang="en-GB" sz="1600" dirty="0">
                <a:effectLst/>
                <a:latin typeface="Calibri" panose="020F0502020204030204" pitchFamily="34" charset="0"/>
                <a:ea typeface="Calibri" panose="020F0502020204030204" pitchFamily="34" charset="0"/>
                <a:cs typeface="Arial MT"/>
              </a:rPr>
              <a:t> la </a:t>
            </a:r>
            <a:r>
              <a:rPr lang="en-GB" sz="1600" dirty="0" err="1">
                <a:effectLst/>
                <a:latin typeface="Calibri" panose="020F0502020204030204" pitchFamily="34" charset="0"/>
                <a:ea typeface="Calibri" panose="020F0502020204030204" pitchFamily="34" charset="0"/>
                <a:cs typeface="Arial MT"/>
              </a:rPr>
              <a:t>integración</a:t>
            </a:r>
            <a:r>
              <a:rPr lang="en-GB" sz="1600" dirty="0">
                <a:effectLst/>
                <a:latin typeface="Calibri" panose="020F0502020204030204" pitchFamily="34" charset="0"/>
                <a:ea typeface="Calibri" panose="020F0502020204030204" pitchFamily="34" charset="0"/>
                <a:cs typeface="Arial MT"/>
              </a:rPr>
              <a:t> con Office 365.</a:t>
            </a:r>
            <a:endParaRPr lang="es-ES" sz="1600" dirty="0">
              <a:effectLst/>
              <a:latin typeface="Arial MT"/>
              <a:ea typeface="Arial MT"/>
              <a:cs typeface="Arial MT"/>
            </a:endParaRPr>
          </a:p>
        </p:txBody>
      </p:sp>
      <p:sp>
        <p:nvSpPr>
          <p:cNvPr id="162" name="Google Shape;162;p10"/>
          <p:cNvSpPr txBox="1"/>
          <p:nvPr/>
        </p:nvSpPr>
        <p:spPr>
          <a:xfrm>
            <a:off x="9753600" y="7970103"/>
            <a:ext cx="6928451" cy="830956"/>
          </a:xfrm>
          <a:prstGeom prst="rect">
            <a:avLst/>
          </a:prstGeom>
          <a:noFill/>
          <a:ln>
            <a:noFill/>
          </a:ln>
        </p:spPr>
        <p:txBody>
          <a:bodyPr spcFirstLastPara="1" wrap="square" lIns="91425" tIns="45700" rIns="91425" bIns="45700" anchor="t" anchorCtr="0">
            <a:spAutoFit/>
          </a:bodyPr>
          <a:lstStyle/>
          <a:p>
            <a:pPr algn="just"/>
            <a:r>
              <a:rPr lang="en-GB" sz="1600" u="sng" dirty="0">
                <a:effectLst/>
                <a:latin typeface="Calibri" panose="020F0502020204030204" pitchFamily="34" charset="0"/>
                <a:ea typeface="Calibri" panose="020F0502020204030204" pitchFamily="34" charset="0"/>
                <a:cs typeface="Arial MT"/>
              </a:rPr>
              <a:t>GoToMeeting</a:t>
            </a:r>
            <a:r>
              <a:rPr lang="en-GB" sz="1600" dirty="0">
                <a:effectLst/>
                <a:latin typeface="Calibri" panose="020F0502020204030204" pitchFamily="34" charset="0"/>
                <a:ea typeface="Calibri" panose="020F0502020204030204" pitchFamily="34" charset="0"/>
                <a:cs typeface="Arial MT"/>
              </a:rPr>
              <a:t> es un </a:t>
            </a:r>
            <a:r>
              <a:rPr lang="en-GB" sz="1600" dirty="0" err="1">
                <a:effectLst/>
                <a:latin typeface="Calibri" panose="020F0502020204030204" pitchFamily="34" charset="0"/>
                <a:ea typeface="Calibri" panose="020F0502020204030204" pitchFamily="34" charset="0"/>
                <a:cs typeface="Arial MT"/>
              </a:rPr>
              <a:t>paquete</a:t>
            </a:r>
            <a:r>
              <a:rPr lang="en-GB" sz="1600" dirty="0">
                <a:effectLst/>
                <a:latin typeface="Calibri" panose="020F0502020204030204" pitchFamily="34" charset="0"/>
                <a:ea typeface="Calibri" panose="020F0502020204030204" pitchFamily="34" charset="0"/>
                <a:cs typeface="Arial MT"/>
              </a:rPr>
              <a:t> de software de </a:t>
            </a:r>
            <a:r>
              <a:rPr lang="en-GB" sz="1600" dirty="0" err="1">
                <a:effectLst/>
                <a:latin typeface="Calibri" panose="020F0502020204030204" pitchFamily="34" charset="0"/>
                <a:ea typeface="Calibri" panose="020F0502020204030204" pitchFamily="34" charset="0"/>
                <a:cs typeface="Arial MT"/>
              </a:rPr>
              <a:t>reuniones</a:t>
            </a:r>
            <a:r>
              <a:rPr lang="en-GB" sz="1600" dirty="0">
                <a:effectLst/>
                <a:latin typeface="Calibri" panose="020F0502020204030204" pitchFamily="34" charset="0"/>
                <a:ea typeface="Calibri" panose="020F0502020204030204" pitchFamily="34" charset="0"/>
                <a:cs typeface="Arial MT"/>
              </a:rPr>
              <a:t> </a:t>
            </a:r>
            <a:r>
              <a:rPr lang="en-GB" sz="1600" dirty="0">
                <a:latin typeface="Calibri" panose="020F0502020204030204" pitchFamily="34" charset="0"/>
                <a:ea typeface="Calibri" panose="020F0502020204030204" pitchFamily="34" charset="0"/>
                <a:cs typeface="Arial MT"/>
              </a:rPr>
              <a:t>on line</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compartición</a:t>
            </a:r>
            <a:r>
              <a:rPr lang="en-GB" sz="1600" dirty="0">
                <a:effectLst/>
                <a:latin typeface="Calibri" panose="020F0502020204030204" pitchFamily="34" charset="0"/>
                <a:ea typeface="Calibri" panose="020F0502020204030204" pitchFamily="34" charset="0"/>
                <a:cs typeface="Arial MT"/>
              </a:rPr>
              <a:t> de </a:t>
            </a:r>
            <a:r>
              <a:rPr lang="en-GB" sz="1600" dirty="0" err="1">
                <a:effectLst/>
                <a:latin typeface="Calibri" panose="020F0502020204030204" pitchFamily="34" charset="0"/>
                <a:ea typeface="Calibri" panose="020F0502020204030204" pitchFamily="34" charset="0"/>
                <a:cs typeface="Arial MT"/>
              </a:rPr>
              <a:t>escritorio</a:t>
            </a:r>
            <a:r>
              <a:rPr lang="en-GB" sz="1600" dirty="0">
                <a:effectLst/>
                <a:latin typeface="Calibri" panose="020F0502020204030204" pitchFamily="34" charset="0"/>
                <a:ea typeface="Calibri" panose="020F0502020204030204" pitchFamily="34" charset="0"/>
                <a:cs typeface="Arial MT"/>
              </a:rPr>
              <a:t> y </a:t>
            </a:r>
            <a:r>
              <a:rPr lang="en-GB" sz="1600" dirty="0" err="1">
                <a:effectLst/>
                <a:latin typeface="Calibri" panose="020F0502020204030204" pitchFamily="34" charset="0"/>
                <a:ea typeface="Calibri" panose="020F0502020204030204" pitchFamily="34" charset="0"/>
                <a:cs typeface="Arial MT"/>
              </a:rPr>
              <a:t>videoconferencia</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Está</a:t>
            </a:r>
            <a:r>
              <a:rPr lang="en-GB" sz="1600" dirty="0">
                <a:effectLst/>
                <a:latin typeface="Calibri" panose="020F0502020204030204" pitchFamily="34" charset="0"/>
                <a:ea typeface="Calibri" panose="020F0502020204030204" pitchFamily="34" charset="0"/>
                <a:cs typeface="Arial MT"/>
              </a:rPr>
              <a:t> disponible para </a:t>
            </a:r>
            <a:r>
              <a:rPr lang="en-GB" sz="1600" dirty="0" err="1">
                <a:effectLst/>
                <a:latin typeface="Calibri" panose="020F0502020204030204" pitchFamily="34" charset="0"/>
                <a:ea typeface="Calibri" panose="020F0502020204030204" pitchFamily="34" charset="0"/>
                <a:cs typeface="Arial MT"/>
              </a:rPr>
              <a:t>el</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ordenador</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pero</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también</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como</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aplicación</a:t>
            </a:r>
            <a:r>
              <a:rPr lang="en-GB" sz="1600" dirty="0">
                <a:effectLst/>
                <a:latin typeface="Calibri" panose="020F0502020204030204" pitchFamily="34" charset="0"/>
                <a:ea typeface="Calibri" panose="020F0502020204030204" pitchFamily="34" charset="0"/>
                <a:cs typeface="Arial MT"/>
              </a:rPr>
              <a:t> para smartphones y </a:t>
            </a:r>
            <a:r>
              <a:rPr lang="en-GB" sz="1600" dirty="0" err="1">
                <a:effectLst/>
                <a:latin typeface="Calibri" panose="020F0502020204030204" pitchFamily="34" charset="0"/>
                <a:ea typeface="Calibri" panose="020F0502020204030204" pitchFamily="34" charset="0"/>
                <a:cs typeface="Arial MT"/>
              </a:rPr>
              <a:t>tabletas</a:t>
            </a:r>
            <a:r>
              <a:rPr lang="en-GB" sz="1600" dirty="0">
                <a:effectLst/>
                <a:latin typeface="Calibri" panose="020F0502020204030204" pitchFamily="34" charset="0"/>
                <a:ea typeface="Calibri" panose="020F0502020204030204" pitchFamily="34" charset="0"/>
                <a:cs typeface="Arial MT"/>
              </a:rPr>
              <a:t>.</a:t>
            </a:r>
            <a:endParaRPr lang="es-ES" sz="1600" dirty="0">
              <a:effectLst/>
              <a:latin typeface="Arial MT"/>
              <a:ea typeface="Arial MT"/>
              <a:cs typeface="Arial MT"/>
            </a:endParaRPr>
          </a:p>
        </p:txBody>
      </p:sp>
      <p:sp>
        <p:nvSpPr>
          <p:cNvPr id="163" name="Google Shape;163;p10"/>
          <p:cNvSpPr/>
          <p:nvPr/>
        </p:nvSpPr>
        <p:spPr>
          <a:xfrm>
            <a:off x="2186001" y="4293710"/>
            <a:ext cx="5281599" cy="830956"/>
          </a:xfrm>
          <a:prstGeom prst="rect">
            <a:avLst/>
          </a:prstGeom>
          <a:noFill/>
          <a:ln>
            <a:noFill/>
          </a:ln>
        </p:spPr>
        <p:txBody>
          <a:bodyPr spcFirstLastPara="1" wrap="square" lIns="91425" tIns="45700" rIns="91425" bIns="45700" anchor="t" anchorCtr="0">
            <a:spAutoFit/>
          </a:bodyPr>
          <a:lstStyle/>
          <a:p>
            <a:pPr algn="just"/>
            <a:r>
              <a:rPr lang="en-GB" sz="1600" u="sng" dirty="0">
                <a:effectLst/>
                <a:latin typeface="Calibri" panose="020F0502020204030204" pitchFamily="34" charset="0"/>
                <a:ea typeface="Calibri" panose="020F0502020204030204" pitchFamily="34" charset="0"/>
                <a:cs typeface="Arial MT"/>
              </a:rPr>
              <a:t>Skype</a:t>
            </a:r>
            <a:r>
              <a:rPr lang="en-GB" sz="1600" dirty="0">
                <a:effectLst/>
                <a:latin typeface="Calibri" panose="020F0502020204030204" pitchFamily="34" charset="0"/>
                <a:ea typeface="Calibri" panose="020F0502020204030204" pitchFamily="34" charset="0"/>
                <a:cs typeface="Arial MT"/>
              </a:rPr>
              <a:t> es </a:t>
            </a:r>
            <a:r>
              <a:rPr lang="en-GB" sz="1600" dirty="0" err="1">
                <a:effectLst/>
                <a:latin typeface="Calibri" panose="020F0502020204030204" pitchFamily="34" charset="0"/>
                <a:ea typeface="Calibri" panose="020F0502020204030204" pitchFamily="34" charset="0"/>
                <a:cs typeface="Arial MT"/>
              </a:rPr>
              <a:t>una</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opción</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óptima</a:t>
            </a:r>
            <a:r>
              <a:rPr lang="en-GB" sz="1600" dirty="0">
                <a:effectLst/>
                <a:latin typeface="Calibri" panose="020F0502020204030204" pitchFamily="34" charset="0"/>
                <a:ea typeface="Calibri" panose="020F0502020204030204" pitchFamily="34" charset="0"/>
                <a:cs typeface="Arial MT"/>
              </a:rPr>
              <a:t> para </a:t>
            </a:r>
            <a:r>
              <a:rPr lang="en-GB" sz="1600" dirty="0" err="1">
                <a:effectLst/>
                <a:latin typeface="Calibri" panose="020F0502020204030204" pitchFamily="34" charset="0"/>
                <a:ea typeface="Calibri" panose="020F0502020204030204" pitchFamily="34" charset="0"/>
                <a:cs typeface="Arial MT"/>
              </a:rPr>
              <a:t>cualquier</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empresa</a:t>
            </a:r>
            <a:r>
              <a:rPr lang="en-GB" sz="1600" dirty="0">
                <a:effectLst/>
                <a:latin typeface="Calibri" panose="020F0502020204030204" pitchFamily="34" charset="0"/>
                <a:ea typeface="Calibri" panose="020F0502020204030204" pitchFamily="34" charset="0"/>
                <a:cs typeface="Arial MT"/>
              </a:rPr>
              <a:t>. Los </a:t>
            </a:r>
            <a:r>
              <a:rPr lang="en-GB" sz="1600" dirty="0" err="1">
                <a:effectLst/>
                <a:latin typeface="Calibri" panose="020F0502020204030204" pitchFamily="34" charset="0"/>
                <a:ea typeface="Calibri" panose="020F0502020204030204" pitchFamily="34" charset="0"/>
                <a:cs typeface="Arial MT"/>
              </a:rPr>
              <a:t>usuarios</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pueden</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hacer</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videollamadas</a:t>
            </a:r>
            <a:r>
              <a:rPr lang="en-GB" sz="1600" dirty="0">
                <a:effectLst/>
                <a:latin typeface="Calibri" panose="020F0502020204030204" pitchFamily="34" charset="0"/>
                <a:ea typeface="Calibri" panose="020F0502020204030204" pitchFamily="34" charset="0"/>
                <a:cs typeface="Arial MT"/>
              </a:rPr>
              <a:t> y </a:t>
            </a:r>
            <a:r>
              <a:rPr lang="en-GB" sz="1600" dirty="0" err="1">
                <a:effectLst/>
                <a:latin typeface="Calibri" panose="020F0502020204030204" pitchFamily="34" charset="0"/>
                <a:ea typeface="Calibri" panose="020F0502020204030204" pitchFamily="34" charset="0"/>
                <a:cs typeface="Arial MT"/>
              </a:rPr>
              <a:t>chatear</a:t>
            </a:r>
            <a:r>
              <a:rPr lang="en-GB" sz="1600" dirty="0">
                <a:effectLst/>
                <a:latin typeface="Calibri" panose="020F0502020204030204" pitchFamily="34" charset="0"/>
                <a:ea typeface="Calibri" panose="020F0502020204030204" pitchFamily="34" charset="0"/>
                <a:cs typeface="Arial MT"/>
              </a:rPr>
              <a:t> a </a:t>
            </a:r>
            <a:r>
              <a:rPr lang="en-GB" sz="1600" dirty="0" err="1">
                <a:effectLst/>
                <a:latin typeface="Calibri" panose="020F0502020204030204" pitchFamily="34" charset="0"/>
                <a:ea typeface="Calibri" panose="020F0502020204030204" pitchFamily="34" charset="0"/>
                <a:cs typeface="Arial MT"/>
              </a:rPr>
              <a:t>través</a:t>
            </a:r>
            <a:r>
              <a:rPr lang="en-GB" sz="1600" dirty="0">
                <a:effectLst/>
                <a:latin typeface="Calibri" panose="020F0502020204030204" pitchFamily="34" charset="0"/>
                <a:ea typeface="Calibri" panose="020F0502020204030204" pitchFamily="34" charset="0"/>
                <a:cs typeface="Arial MT"/>
              </a:rPr>
              <a:t> de PC, </a:t>
            </a:r>
            <a:r>
              <a:rPr lang="en-GB" sz="1600" dirty="0" err="1">
                <a:effectLst/>
                <a:latin typeface="Calibri" panose="020F0502020204030204" pitchFamily="34" charset="0"/>
                <a:ea typeface="Calibri" panose="020F0502020204030204" pitchFamily="34" charset="0"/>
                <a:cs typeface="Arial MT"/>
              </a:rPr>
              <a:t>tabletas</a:t>
            </a:r>
            <a:r>
              <a:rPr lang="en-GB" sz="1600" dirty="0">
                <a:effectLst/>
                <a:latin typeface="Calibri" panose="020F0502020204030204" pitchFamily="34" charset="0"/>
                <a:ea typeface="Calibri" panose="020F0502020204030204" pitchFamily="34" charset="0"/>
                <a:cs typeface="Arial MT"/>
              </a:rPr>
              <a:t> y smartphones. </a:t>
            </a:r>
            <a:r>
              <a:rPr lang="en-GB" sz="1600" dirty="0" err="1">
                <a:effectLst/>
                <a:latin typeface="Calibri" panose="020F0502020204030204" pitchFamily="34" charset="0"/>
                <a:ea typeface="Calibri" panose="020F0502020204030204" pitchFamily="34" charset="0"/>
                <a:cs typeface="Arial MT"/>
              </a:rPr>
              <a:t>Reúne</a:t>
            </a:r>
            <a:r>
              <a:rPr lang="en-GB" sz="1600" dirty="0">
                <a:effectLst/>
                <a:latin typeface="Calibri" panose="020F0502020204030204" pitchFamily="34" charset="0"/>
                <a:ea typeface="Calibri" panose="020F0502020204030204" pitchFamily="34" charset="0"/>
                <a:cs typeface="Arial MT"/>
              </a:rPr>
              <a:t> hasta 50 personas.</a:t>
            </a:r>
            <a:endParaRPr lang="es-ES" sz="1600" dirty="0">
              <a:effectLst/>
              <a:latin typeface="Arial MT"/>
              <a:ea typeface="Arial MT"/>
              <a:cs typeface="Arial MT"/>
            </a:endParaRPr>
          </a:p>
        </p:txBody>
      </p:sp>
      <p:sp>
        <p:nvSpPr>
          <p:cNvPr id="164" name="Google Shape;164;p10"/>
          <p:cNvSpPr/>
          <p:nvPr/>
        </p:nvSpPr>
        <p:spPr>
          <a:xfrm>
            <a:off x="2114867" y="5880272"/>
            <a:ext cx="5352734" cy="830956"/>
          </a:xfrm>
          <a:prstGeom prst="rect">
            <a:avLst/>
          </a:prstGeom>
          <a:noFill/>
          <a:ln>
            <a:noFill/>
          </a:ln>
        </p:spPr>
        <p:txBody>
          <a:bodyPr spcFirstLastPara="1" wrap="square" lIns="91425" tIns="45700" rIns="91425" bIns="45700" anchor="t" anchorCtr="0">
            <a:spAutoFit/>
          </a:bodyPr>
          <a:lstStyle/>
          <a:p>
            <a:pPr algn="just"/>
            <a:r>
              <a:rPr lang="en-GB" sz="1600" u="sng" dirty="0" err="1">
                <a:effectLst/>
                <a:latin typeface="Calibri" panose="020F0502020204030204" pitchFamily="34" charset="0"/>
                <a:ea typeface="Calibri" panose="020F0502020204030204" pitchFamily="34" charset="0"/>
                <a:cs typeface="Arial MT"/>
              </a:rPr>
              <a:t>Jitsi</a:t>
            </a:r>
            <a:r>
              <a:rPr lang="en-GB" sz="1600" dirty="0">
                <a:effectLst/>
                <a:latin typeface="Calibri" panose="020F0502020204030204" pitchFamily="34" charset="0"/>
                <a:ea typeface="Calibri" panose="020F0502020204030204" pitchFamily="34" charset="0"/>
                <a:cs typeface="Arial MT"/>
              </a:rPr>
              <a:t> es </a:t>
            </a:r>
            <a:r>
              <a:rPr lang="en-GB" sz="1600" dirty="0" err="1">
                <a:effectLst/>
                <a:latin typeface="Calibri" panose="020F0502020204030204" pitchFamily="34" charset="0"/>
                <a:ea typeface="Calibri" panose="020F0502020204030204" pitchFamily="34" charset="0"/>
                <a:cs typeface="Arial MT"/>
              </a:rPr>
              <a:t>una</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herramienta</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gratuita</a:t>
            </a:r>
            <a:r>
              <a:rPr lang="en-GB" sz="1600" dirty="0">
                <a:effectLst/>
                <a:latin typeface="Calibri" panose="020F0502020204030204" pitchFamily="34" charset="0"/>
                <a:ea typeface="Calibri" panose="020F0502020204030204" pitchFamily="34" charset="0"/>
                <a:cs typeface="Arial MT"/>
              </a:rPr>
              <a:t> de </a:t>
            </a:r>
            <a:r>
              <a:rPr lang="en-GB" sz="1600" dirty="0" err="1">
                <a:effectLst/>
                <a:latin typeface="Calibri" panose="020F0502020204030204" pitchFamily="34" charset="0"/>
                <a:ea typeface="Calibri" panose="020F0502020204030204" pitchFamily="34" charset="0"/>
                <a:cs typeface="Arial MT"/>
              </a:rPr>
              <a:t>código</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abierto</a:t>
            </a:r>
            <a:r>
              <a:rPr lang="en-GB" sz="1600" dirty="0">
                <a:effectLst/>
                <a:latin typeface="Calibri" panose="020F0502020204030204" pitchFamily="34" charset="0"/>
                <a:ea typeface="Calibri" panose="020F0502020204030204" pitchFamily="34" charset="0"/>
                <a:cs typeface="Arial MT"/>
              </a:rPr>
              <a:t>. Los </a:t>
            </a:r>
            <a:r>
              <a:rPr lang="en-GB" sz="1600" dirty="0" err="1">
                <a:effectLst/>
                <a:latin typeface="Calibri" panose="020F0502020204030204" pitchFamily="34" charset="0"/>
                <a:ea typeface="Calibri" panose="020F0502020204030204" pitchFamily="34" charset="0"/>
                <a:cs typeface="Arial MT"/>
              </a:rPr>
              <a:t>usuarios</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pueden</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crear</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una</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reunión</a:t>
            </a:r>
            <a:r>
              <a:rPr lang="en-GB" sz="1600" dirty="0">
                <a:effectLst/>
                <a:latin typeface="Calibri" panose="020F0502020204030204" pitchFamily="34" charset="0"/>
                <a:ea typeface="Calibri" panose="020F0502020204030204" pitchFamily="34" charset="0"/>
                <a:cs typeface="Arial MT"/>
              </a:rPr>
              <a:t> sin </a:t>
            </a:r>
            <a:r>
              <a:rPr lang="en-GB" sz="1600" dirty="0" err="1">
                <a:effectLst/>
                <a:latin typeface="Calibri" panose="020F0502020204030204" pitchFamily="34" charset="0"/>
                <a:ea typeface="Calibri" panose="020F0502020204030204" pitchFamily="34" charset="0"/>
                <a:cs typeface="Arial MT"/>
              </a:rPr>
              <a:t>necesidad</a:t>
            </a:r>
            <a:r>
              <a:rPr lang="en-GB" sz="1600" dirty="0">
                <a:effectLst/>
                <a:latin typeface="Calibri" panose="020F0502020204030204" pitchFamily="34" charset="0"/>
                <a:ea typeface="Calibri" panose="020F0502020204030204" pitchFamily="34" charset="0"/>
                <a:cs typeface="Arial MT"/>
              </a:rPr>
              <a:t> de </a:t>
            </a:r>
            <a:r>
              <a:rPr lang="en-GB" sz="1600" dirty="0" err="1">
                <a:effectLst/>
                <a:latin typeface="Calibri" panose="020F0502020204030204" pitchFamily="34" charset="0"/>
                <a:ea typeface="Calibri" panose="020F0502020204030204" pitchFamily="34" charset="0"/>
                <a:cs typeface="Arial MT"/>
              </a:rPr>
              <a:t>tener</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una</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cuenta</a:t>
            </a:r>
            <a:r>
              <a:rPr lang="en-GB" sz="1600" dirty="0">
                <a:effectLst/>
                <a:latin typeface="Calibri" panose="020F0502020204030204" pitchFamily="34" charset="0"/>
                <a:ea typeface="Calibri" panose="020F0502020204030204" pitchFamily="34" charset="0"/>
                <a:cs typeface="Arial MT"/>
              </a:rPr>
              <a:t> e </a:t>
            </a:r>
            <a:r>
              <a:rPr lang="en-GB" sz="1600" dirty="0" err="1">
                <a:effectLst/>
                <a:latin typeface="Calibri" panose="020F0502020204030204" pitchFamily="34" charset="0"/>
                <a:ea typeface="Calibri" panose="020F0502020204030204" pitchFamily="34" charset="0"/>
                <a:cs typeface="Arial MT"/>
              </a:rPr>
              <a:t>invitar</a:t>
            </a:r>
            <a:r>
              <a:rPr lang="en-GB" sz="1600" dirty="0">
                <a:effectLst/>
                <a:latin typeface="Calibri" panose="020F0502020204030204" pitchFamily="34" charset="0"/>
                <a:ea typeface="Calibri" panose="020F0502020204030204" pitchFamily="34" charset="0"/>
                <a:cs typeface="Arial MT"/>
              </a:rPr>
              <a:t> a </a:t>
            </a:r>
            <a:r>
              <a:rPr lang="en-GB" sz="1600" dirty="0" err="1">
                <a:effectLst/>
                <a:latin typeface="Calibri" panose="020F0502020204030204" pitchFamily="34" charset="0"/>
                <a:ea typeface="Calibri" panose="020F0502020204030204" pitchFamily="34" charset="0"/>
                <a:cs typeface="Arial MT"/>
              </a:rPr>
              <a:t>los</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participantes</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compartiendo</a:t>
            </a:r>
            <a:r>
              <a:rPr lang="en-GB" sz="1600" dirty="0">
                <a:effectLst/>
                <a:latin typeface="Calibri" panose="020F0502020204030204" pitchFamily="34" charset="0"/>
                <a:ea typeface="Calibri" panose="020F0502020204030204" pitchFamily="34" charset="0"/>
                <a:cs typeface="Arial MT"/>
              </a:rPr>
              <a:t> </a:t>
            </a:r>
            <a:r>
              <a:rPr lang="en-GB" sz="1600" dirty="0" err="1">
                <a:effectLst/>
                <a:latin typeface="Calibri" panose="020F0502020204030204" pitchFamily="34" charset="0"/>
                <a:ea typeface="Calibri" panose="020F0502020204030204" pitchFamily="34" charset="0"/>
                <a:cs typeface="Arial MT"/>
              </a:rPr>
              <a:t>una</a:t>
            </a:r>
            <a:r>
              <a:rPr lang="en-GB" sz="1600" dirty="0">
                <a:effectLst/>
                <a:latin typeface="Calibri" panose="020F0502020204030204" pitchFamily="34" charset="0"/>
                <a:ea typeface="Calibri" panose="020F0502020204030204" pitchFamily="34" charset="0"/>
                <a:cs typeface="Arial MT"/>
              </a:rPr>
              <a:t> URL.</a:t>
            </a:r>
            <a:endParaRPr lang="es-ES" sz="1600" dirty="0">
              <a:effectLst/>
              <a:latin typeface="Arial MT"/>
              <a:ea typeface="Arial MT"/>
              <a:cs typeface="Arial MT"/>
            </a:endParaRPr>
          </a:p>
        </p:txBody>
      </p:sp>
      <p:pic>
        <p:nvPicPr>
          <p:cNvPr id="165" name="Google Shape;165;p10" descr="GoToMeeting - Sales CRM App - Pipeliner CRM"/>
          <p:cNvPicPr preferRelativeResize="0"/>
          <p:nvPr/>
        </p:nvPicPr>
        <p:blipFill rotWithShape="1">
          <a:blip r:embed="rId5">
            <a:alphaModFix/>
          </a:blip>
          <a:srcRect/>
          <a:stretch/>
        </p:blipFill>
        <p:spPr>
          <a:xfrm>
            <a:off x="8227753" y="7688978"/>
            <a:ext cx="1359002" cy="1359002"/>
          </a:xfrm>
          <a:prstGeom prst="rect">
            <a:avLst/>
          </a:prstGeom>
          <a:noFill/>
          <a:ln>
            <a:noFill/>
          </a:ln>
        </p:spPr>
      </p:pic>
      <p:pic>
        <p:nvPicPr>
          <p:cNvPr id="166" name="Google Shape;166;p10"/>
          <p:cNvPicPr preferRelativeResize="0"/>
          <p:nvPr/>
        </p:nvPicPr>
        <p:blipFill rotWithShape="1">
          <a:blip r:embed="rId6">
            <a:alphaModFix/>
          </a:blip>
          <a:srcRect/>
          <a:stretch/>
        </p:blipFill>
        <p:spPr>
          <a:xfrm>
            <a:off x="8156838" y="4152900"/>
            <a:ext cx="1498715" cy="843026"/>
          </a:xfrm>
          <a:prstGeom prst="rect">
            <a:avLst/>
          </a:prstGeom>
          <a:noFill/>
          <a:ln>
            <a:noFill/>
          </a:ln>
        </p:spPr>
      </p:pic>
      <p:cxnSp>
        <p:nvCxnSpPr>
          <p:cNvPr id="167" name="Google Shape;167;p10"/>
          <p:cNvCxnSpPr/>
          <p:nvPr/>
        </p:nvCxnSpPr>
        <p:spPr>
          <a:xfrm>
            <a:off x="8255345" y="5262200"/>
            <a:ext cx="8432454" cy="0"/>
          </a:xfrm>
          <a:prstGeom prst="straightConnector1">
            <a:avLst/>
          </a:prstGeom>
          <a:noFill/>
          <a:ln w="9525" cap="flat" cmpd="sng">
            <a:solidFill>
              <a:srgbClr val="660066"/>
            </a:solidFill>
            <a:prstDash val="solid"/>
            <a:round/>
            <a:headEnd type="none" w="sm" len="sm"/>
            <a:tailEnd type="none" w="sm" len="sm"/>
          </a:ln>
        </p:spPr>
      </p:cxnSp>
      <p:cxnSp>
        <p:nvCxnSpPr>
          <p:cNvPr id="168" name="Google Shape;168;p10"/>
          <p:cNvCxnSpPr/>
          <p:nvPr/>
        </p:nvCxnSpPr>
        <p:spPr>
          <a:xfrm>
            <a:off x="8255345" y="6566686"/>
            <a:ext cx="8432454" cy="0"/>
          </a:xfrm>
          <a:prstGeom prst="straightConnector1">
            <a:avLst/>
          </a:prstGeom>
          <a:noFill/>
          <a:ln w="9525" cap="flat" cmpd="sng">
            <a:solidFill>
              <a:srgbClr val="660066"/>
            </a:solidFill>
            <a:prstDash val="solid"/>
            <a:round/>
            <a:headEnd type="none" w="sm" len="sm"/>
            <a:tailEnd type="none" w="sm" len="sm"/>
          </a:ln>
        </p:spPr>
      </p:cxnSp>
      <p:cxnSp>
        <p:nvCxnSpPr>
          <p:cNvPr id="169" name="Google Shape;169;p10"/>
          <p:cNvCxnSpPr/>
          <p:nvPr/>
        </p:nvCxnSpPr>
        <p:spPr>
          <a:xfrm>
            <a:off x="8227753" y="7810500"/>
            <a:ext cx="8432454" cy="0"/>
          </a:xfrm>
          <a:prstGeom prst="straightConnector1">
            <a:avLst/>
          </a:prstGeom>
          <a:noFill/>
          <a:ln w="9525" cap="flat" cmpd="sng">
            <a:solidFill>
              <a:srgbClr val="660066"/>
            </a:solidFill>
            <a:prstDash val="solid"/>
            <a:round/>
            <a:headEnd type="none" w="sm" len="sm"/>
            <a:tailEnd type="none" w="sm" len="sm"/>
          </a:ln>
        </p:spPr>
      </p:cxnSp>
      <p:pic>
        <p:nvPicPr>
          <p:cNvPr id="170" name="Google Shape;170;p10" descr="Visualizza immagine di origine"/>
          <p:cNvPicPr preferRelativeResize="0"/>
          <p:nvPr/>
        </p:nvPicPr>
        <p:blipFill rotWithShape="1">
          <a:blip r:embed="rId7">
            <a:alphaModFix/>
          </a:blip>
          <a:srcRect/>
          <a:stretch/>
        </p:blipFill>
        <p:spPr>
          <a:xfrm>
            <a:off x="1423439" y="5299627"/>
            <a:ext cx="710161" cy="1107057"/>
          </a:xfrm>
          <a:prstGeom prst="rect">
            <a:avLst/>
          </a:prstGeom>
          <a:noFill/>
          <a:ln>
            <a:noFill/>
          </a:ln>
        </p:spPr>
      </p:pic>
      <p:pic>
        <p:nvPicPr>
          <p:cNvPr id="171" name="Google Shape;171;p10" descr="Visualizza immagine di origine"/>
          <p:cNvPicPr preferRelativeResize="0"/>
          <p:nvPr/>
        </p:nvPicPr>
        <p:blipFill rotWithShape="1">
          <a:blip r:embed="rId8">
            <a:alphaModFix/>
          </a:blip>
          <a:srcRect/>
          <a:stretch/>
        </p:blipFill>
        <p:spPr>
          <a:xfrm>
            <a:off x="1559638" y="3865729"/>
            <a:ext cx="573962" cy="582161"/>
          </a:xfrm>
          <a:prstGeom prst="rect">
            <a:avLst/>
          </a:prstGeom>
          <a:noFill/>
          <a:ln>
            <a:noFill/>
          </a:ln>
        </p:spPr>
      </p:pic>
      <p:pic>
        <p:nvPicPr>
          <p:cNvPr id="172" name="Google Shape;172;p10" descr="Visualizza immagine di origine"/>
          <p:cNvPicPr preferRelativeResize="0"/>
          <p:nvPr/>
        </p:nvPicPr>
        <p:blipFill rotWithShape="1">
          <a:blip r:embed="rId9">
            <a:alphaModFix/>
          </a:blip>
          <a:srcRect/>
          <a:stretch/>
        </p:blipFill>
        <p:spPr>
          <a:xfrm>
            <a:off x="1384143" y="7258421"/>
            <a:ext cx="749457" cy="74945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2208</Words>
  <Application>Microsoft Office PowerPoint</Application>
  <PresentationFormat>Personalizado</PresentationFormat>
  <Paragraphs>204</Paragraphs>
  <Slides>16</Slides>
  <Notes>16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Noto Sans Symbols</vt:lpstr>
      <vt:lpstr>Helvetica Neue</vt:lpstr>
      <vt:lpstr>Arial</vt:lpstr>
      <vt:lpstr>Arial MT</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Bárbara Brenda Starck Carlós</cp:lastModifiedBy>
  <cp:revision>7</cp:revision>
  <dcterms:created xsi:type="dcterms:W3CDTF">2022-01-04T10:29:56Z</dcterms:created>
  <dcterms:modified xsi:type="dcterms:W3CDTF">2023-03-07T12:47:42Z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