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10287000" cx="18288000"/>
  <p:notesSz cx="18288000" cy="10287000"/>
  <p:embeddedFontLst>
    <p:embeddedFont>
      <p:font typeface="Helvetica Neue"/>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32" roundtripDataSignature="AMtx7mgSi4LCbZnPUCQU+RTQ7p2mOTpkv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09A5EA0-DBB4-4B59-AC80-7950CC5C7E1F}">
  <a:tblStyle styleId="{E09A5EA0-DBB4-4B59-AC80-7950CC5C7E1F}" styleName="Table_0">
    <a:wholeTbl>
      <a:tcTxStyle b="off" i="off">
        <a:font>
          <a:latin typeface="Calibri"/>
          <a:ea typeface="Calibri"/>
          <a:cs typeface="Calibri"/>
        </a:font>
        <a:schemeClr val="dk1"/>
      </a:tcTxStyle>
      <a:tcStyle>
        <a:tcBdr>
          <a:left>
            <a:ln cap="flat" cmpd="sng" w="12700">
              <a:solidFill>
                <a:schemeClr val="accent4"/>
              </a:solidFill>
              <a:prstDash val="solid"/>
              <a:round/>
              <a:headEnd len="sm" w="sm" type="none"/>
              <a:tailEnd len="sm" w="sm" type="none"/>
            </a:ln>
          </a:left>
          <a:right>
            <a:ln cap="flat" cmpd="sng" w="12700">
              <a:solidFill>
                <a:schemeClr val="accent4"/>
              </a:solidFill>
              <a:prstDash val="solid"/>
              <a:round/>
              <a:headEnd len="sm" w="sm" type="none"/>
              <a:tailEnd len="sm" w="sm" type="none"/>
            </a:ln>
          </a:right>
          <a:top>
            <a:ln cap="flat" cmpd="sng" w="12700">
              <a:solidFill>
                <a:schemeClr val="accent4"/>
              </a:solidFill>
              <a:prstDash val="solid"/>
              <a:round/>
              <a:headEnd len="sm" w="sm" type="none"/>
              <a:tailEnd len="sm" w="sm" type="none"/>
            </a:ln>
          </a:top>
          <a:bottom>
            <a:ln cap="flat" cmpd="sng" w="12700">
              <a:solidFill>
                <a:schemeClr val="accent4"/>
              </a:solidFill>
              <a:prstDash val="solid"/>
              <a:round/>
              <a:headEnd len="sm" w="sm" type="none"/>
              <a:tailEnd len="sm" w="sm" type="none"/>
            </a:ln>
          </a:bottom>
          <a:insideH>
            <a:ln cap="flat" cmpd="sng" w="12700">
              <a:solidFill>
                <a:schemeClr val="accent4"/>
              </a:solidFill>
              <a:prstDash val="solid"/>
              <a:round/>
              <a:headEnd len="sm" w="sm" type="none"/>
              <a:tailEnd len="sm" w="sm" type="none"/>
            </a:ln>
          </a:insideH>
          <a:insideV>
            <a:ln cap="flat" cmpd="sng" w="12700">
              <a:solidFill>
                <a:schemeClr val="accent4"/>
              </a:solidFill>
              <a:prstDash val="solid"/>
              <a:round/>
              <a:headEnd len="sm" w="sm" type="none"/>
              <a:tailEnd len="sm" w="sm" type="none"/>
            </a:ln>
          </a:insideV>
        </a:tcBdr>
        <a:fill>
          <a:solidFill>
            <a:srgbClr val="ECEAF0"/>
          </a:solidFill>
        </a:fill>
      </a:tcStyle>
    </a:wholeTbl>
    <a:band1H>
      <a:tcTxStyle/>
      <a:tcStyle>
        <a:fill>
          <a:solidFill>
            <a:srgbClr val="D7D2DF"/>
          </a:solidFill>
        </a:fill>
      </a:tcStyle>
    </a:band1H>
    <a:band2H>
      <a:tcTxStyle/>
    </a:band2H>
    <a:band1V>
      <a:tcTxStyle/>
      <a:tcStyle>
        <a:fill>
          <a:solidFill>
            <a:srgbClr val="D7D2DF"/>
          </a:solidFill>
        </a:fill>
      </a:tcStyle>
    </a:band1V>
    <a:band2V>
      <a:tcTxStyle/>
    </a:band2V>
    <a:lastCol>
      <a:tcTxStyle b="on" i="off"/>
    </a:lastCol>
    <a:firstCol>
      <a:tcTxStyle b="on" i="off"/>
    </a:firstCol>
    <a:lastRow>
      <a:tcTxStyle b="on" i="off"/>
      <a:tcStyle>
        <a:tcBdr>
          <a:top>
            <a:ln cap="flat" cmpd="sng" w="25400">
              <a:solidFill>
                <a:schemeClr val="accent4"/>
              </a:solidFill>
              <a:prstDash val="solid"/>
              <a:round/>
              <a:headEnd len="sm" w="sm" type="none"/>
              <a:tailEnd len="sm" w="sm" type="none"/>
            </a:ln>
          </a:top>
        </a:tcBdr>
        <a:fill>
          <a:solidFill>
            <a:srgbClr val="ECEAF0"/>
          </a:solidFill>
        </a:fill>
      </a:tcStyle>
    </a:lastRow>
    <a:seCell>
      <a:tcTxStyle/>
    </a:seCell>
    <a:swCell>
      <a:tcTxStyle/>
    </a:swCell>
    <a:firstRow>
      <a:tcTxStyle b="on" i="off"/>
      <a:tcStyle>
        <a:fill>
          <a:solidFill>
            <a:srgbClr val="ECEAF0"/>
          </a:solidFill>
        </a:fill>
      </a:tcStyle>
    </a:firstRow>
    <a:neCell>
      <a:tcTxStyle/>
    </a:neCell>
    <a:nwCell>
      <a:tcTxStyle/>
    </a:nwCell>
  </a:tblStyle>
  <a:tblStyle styleId="{8DBD7DC0-BA45-4EB0-A960-8D5D5593D81A}" styleName="Table_1">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CEAF0"/>
          </a:solidFill>
        </a:fill>
      </a:tcStyle>
    </a:wholeTbl>
    <a:band1H>
      <a:tcTxStyle/>
      <a:tcStyle>
        <a:fill>
          <a:solidFill>
            <a:srgbClr val="D7D2DF"/>
          </a:solidFill>
        </a:fill>
      </a:tcStyle>
    </a:band1H>
    <a:band2H>
      <a:tcTxStyle/>
    </a:band2H>
    <a:band1V>
      <a:tcTxStyle/>
      <a:tcStyle>
        <a:fill>
          <a:solidFill>
            <a:srgbClr val="D7D2DF"/>
          </a:solidFill>
        </a:fill>
      </a:tcStyle>
    </a:band1V>
    <a:band2V>
      <a:tcTxStyle/>
    </a:band2V>
    <a:lastCol>
      <a:tcTxStyle b="on" i="off">
        <a:font>
          <a:latin typeface="Calibri"/>
          <a:ea typeface="Calibri"/>
          <a:cs typeface="Calibri"/>
        </a:font>
        <a:schemeClr val="lt1"/>
      </a:tcTxStyle>
      <a:tcStyle>
        <a:fill>
          <a:solidFill>
            <a:schemeClr val="accent4"/>
          </a:solidFill>
        </a:fill>
      </a:tcStyle>
    </a:lastCol>
    <a:firstCol>
      <a:tcTxStyle b="on" i="off">
        <a:font>
          <a:latin typeface="Calibri"/>
          <a:ea typeface="Calibri"/>
          <a:cs typeface="Calibri"/>
        </a:font>
        <a:schemeClr val="lt1"/>
      </a:tcTxStyle>
      <a:tcStyle>
        <a:fill>
          <a:solidFill>
            <a:schemeClr val="accent4"/>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4"/>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4"/>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HelveticaNeue-regular.fntdata"/><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HelveticaNeue-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boldItalic.fntdata"/><Relationship Id="rId30" Type="http://schemas.openxmlformats.org/officeDocument/2006/relationships/font" Target="fonts/HelveticaNeue-italic.fntdata"/><Relationship Id="rId11" Type="http://schemas.openxmlformats.org/officeDocument/2006/relationships/slide" Target="slides/slide5.xml"/><Relationship Id="rId10" Type="http://schemas.openxmlformats.org/officeDocument/2006/relationships/slide" Target="slides/slide4.xml"/><Relationship Id="rId32"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7924800" cy="51593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0358438" y="0"/>
            <a:ext cx="7924800" cy="51593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71063"/>
            <a:ext cx="7924800" cy="51593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p1: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 name="Google Shape;23;p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9: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9: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0: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10: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1: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1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2: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1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3: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13: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5: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1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6: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6: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7: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1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8: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0" name="Google Shape;180;p18: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9: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19: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 name="Shape 29"/>
        <p:cNvGrpSpPr/>
        <p:nvPr/>
      </p:nvGrpSpPr>
      <p:grpSpPr>
        <a:xfrm>
          <a:off x="0" y="0"/>
          <a:ext cx="0" cy="0"/>
          <a:chOff x="0" y="0"/>
          <a:chExt cx="0" cy="0"/>
        </a:xfrm>
      </p:grpSpPr>
      <p:sp>
        <p:nvSpPr>
          <p:cNvPr id="30" name="Google Shape;30;p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 name="Google Shape;31;p2: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 name="Google Shape;32;p2:notes"/>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20: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20: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1: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2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g1bb5b6ac45b_0_0: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 name="Google Shape;46;g1bb5b6ac45b_0_0:notes"/>
          <p:cNvSpPr txBox="1"/>
          <p:nvPr>
            <p:ph idx="1" type="body"/>
          </p:nvPr>
        </p:nvSpPr>
        <p:spPr>
          <a:xfrm>
            <a:off x="1828800" y="4951413"/>
            <a:ext cx="14630400" cy="40497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 name="Google Shape;47;g1bb5b6ac45b_0_0:notes"/>
          <p:cNvSpPr txBox="1"/>
          <p:nvPr>
            <p:ph idx="12" type="sldNum"/>
          </p:nvPr>
        </p:nvSpPr>
        <p:spPr>
          <a:xfrm>
            <a:off x="10358438" y="9771063"/>
            <a:ext cx="7924800" cy="5160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3: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 name="Google Shape;57;p3: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4: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 name="Google Shape;68;p4: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5: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6: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6: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7: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8: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8: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obj">
  <p:cSld name="OBJECT">
    <p:spTree>
      <p:nvGrpSpPr>
        <p:cNvPr id="19" name="Shape 1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0" name="Shape 2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2"/>
          <p:cNvSpPr/>
          <p:nvPr/>
        </p:nvSpPr>
        <p:spPr>
          <a:xfrm>
            <a:off x="0" y="1"/>
            <a:ext cx="9144635" cy="1812688"/>
          </a:xfrm>
          <a:custGeom>
            <a:rect b="b" l="l" r="r" t="t"/>
            <a:pathLst>
              <a:path extrusionOk="0" h="3305175" w="9144635">
                <a:moveTo>
                  <a:pt x="0" y="3304911"/>
                </a:moveTo>
                <a:lnTo>
                  <a:pt x="0" y="0"/>
                </a:lnTo>
                <a:lnTo>
                  <a:pt x="7135660" y="0"/>
                </a:lnTo>
                <a:lnTo>
                  <a:pt x="9144210" y="595197"/>
                </a:lnTo>
                <a:lnTo>
                  <a:pt x="0" y="3304911"/>
                </a:lnTo>
                <a:close/>
              </a:path>
            </a:pathLst>
          </a:custGeom>
          <a:solidFill>
            <a:srgbClr val="93268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 name="Google Shape;11;p22"/>
          <p:cNvSpPr/>
          <p:nvPr/>
        </p:nvSpPr>
        <p:spPr>
          <a:xfrm>
            <a:off x="9144210" y="1"/>
            <a:ext cx="9144000" cy="1812688"/>
          </a:xfrm>
          <a:custGeom>
            <a:rect b="b" l="l" r="r" t="t"/>
            <a:pathLst>
              <a:path extrusionOk="0" h="3305175" w="9144000">
                <a:moveTo>
                  <a:pt x="9143788" y="3304786"/>
                </a:moveTo>
                <a:lnTo>
                  <a:pt x="0" y="595197"/>
                </a:lnTo>
                <a:lnTo>
                  <a:pt x="2008550" y="0"/>
                </a:lnTo>
                <a:lnTo>
                  <a:pt x="9143788" y="0"/>
                </a:lnTo>
                <a:lnTo>
                  <a:pt x="9143788" y="3304786"/>
                </a:lnTo>
                <a:close/>
              </a:path>
            </a:pathLst>
          </a:custGeom>
          <a:solidFill>
            <a:srgbClr val="CF9EC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 name="Google Shape;12;p22"/>
          <p:cNvSpPr/>
          <p:nvPr/>
        </p:nvSpPr>
        <p:spPr>
          <a:xfrm>
            <a:off x="7135659" y="0"/>
            <a:ext cx="4017645" cy="326667"/>
          </a:xfrm>
          <a:custGeom>
            <a:rect b="b" l="l" r="r" t="t"/>
            <a:pathLst>
              <a:path extrusionOk="0" h="595630" w="4017645">
                <a:moveTo>
                  <a:pt x="2008550" y="595197"/>
                </a:moveTo>
                <a:lnTo>
                  <a:pt x="0" y="0"/>
                </a:lnTo>
                <a:lnTo>
                  <a:pt x="4017101" y="0"/>
                </a:lnTo>
                <a:lnTo>
                  <a:pt x="2008550" y="595197"/>
                </a:lnTo>
                <a:close/>
              </a:path>
            </a:pathLst>
          </a:custGeom>
          <a:solidFill>
            <a:srgbClr val="640D6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 name="Google Shape;13;p22"/>
          <p:cNvSpPr/>
          <p:nvPr/>
        </p:nvSpPr>
        <p:spPr>
          <a:xfrm>
            <a:off x="1028700" y="1028712"/>
            <a:ext cx="16230600" cy="8229600"/>
          </a:xfrm>
          <a:custGeom>
            <a:rect b="b" l="l" r="r" t="t"/>
            <a:pathLst>
              <a:path extrusionOk="0" h="8229600" w="16230600">
                <a:moveTo>
                  <a:pt x="16230588" y="83553"/>
                </a:moveTo>
                <a:lnTo>
                  <a:pt x="16146564" y="83553"/>
                </a:lnTo>
                <a:lnTo>
                  <a:pt x="16146564" y="0"/>
                </a:lnTo>
                <a:lnTo>
                  <a:pt x="16137128" y="0"/>
                </a:lnTo>
                <a:lnTo>
                  <a:pt x="16137128" y="83553"/>
                </a:lnTo>
                <a:lnTo>
                  <a:pt x="16137128" y="92989"/>
                </a:lnTo>
                <a:lnTo>
                  <a:pt x="16137128" y="8136128"/>
                </a:lnTo>
                <a:lnTo>
                  <a:pt x="93459" y="8136128"/>
                </a:lnTo>
                <a:lnTo>
                  <a:pt x="93459" y="92989"/>
                </a:lnTo>
                <a:lnTo>
                  <a:pt x="16137128" y="92989"/>
                </a:lnTo>
                <a:lnTo>
                  <a:pt x="16137128" y="83553"/>
                </a:lnTo>
                <a:lnTo>
                  <a:pt x="93459" y="83553"/>
                </a:lnTo>
                <a:lnTo>
                  <a:pt x="93459" y="0"/>
                </a:lnTo>
                <a:lnTo>
                  <a:pt x="84023" y="0"/>
                </a:lnTo>
                <a:lnTo>
                  <a:pt x="84023" y="83553"/>
                </a:lnTo>
                <a:lnTo>
                  <a:pt x="0" y="83553"/>
                </a:lnTo>
                <a:lnTo>
                  <a:pt x="0" y="92989"/>
                </a:lnTo>
                <a:lnTo>
                  <a:pt x="84023" y="92989"/>
                </a:lnTo>
                <a:lnTo>
                  <a:pt x="84023" y="8136128"/>
                </a:lnTo>
                <a:lnTo>
                  <a:pt x="0" y="8136128"/>
                </a:lnTo>
                <a:lnTo>
                  <a:pt x="0" y="8145564"/>
                </a:lnTo>
                <a:lnTo>
                  <a:pt x="84023" y="8145564"/>
                </a:lnTo>
                <a:lnTo>
                  <a:pt x="84023" y="8229600"/>
                </a:lnTo>
                <a:lnTo>
                  <a:pt x="93459" y="8229600"/>
                </a:lnTo>
                <a:lnTo>
                  <a:pt x="93459" y="8145564"/>
                </a:lnTo>
                <a:lnTo>
                  <a:pt x="16137128" y="8145564"/>
                </a:lnTo>
                <a:lnTo>
                  <a:pt x="16137128" y="8229600"/>
                </a:lnTo>
                <a:lnTo>
                  <a:pt x="16146564" y="8229600"/>
                </a:lnTo>
                <a:lnTo>
                  <a:pt x="16146564" y="8145564"/>
                </a:lnTo>
                <a:lnTo>
                  <a:pt x="16230588" y="8145564"/>
                </a:lnTo>
                <a:lnTo>
                  <a:pt x="16230588" y="8136128"/>
                </a:lnTo>
                <a:lnTo>
                  <a:pt x="16146564" y="8136128"/>
                </a:lnTo>
                <a:lnTo>
                  <a:pt x="16146564" y="92989"/>
                </a:lnTo>
                <a:lnTo>
                  <a:pt x="16230588" y="92989"/>
                </a:lnTo>
                <a:lnTo>
                  <a:pt x="16230588" y="83553"/>
                </a:lnTo>
                <a:close/>
              </a:path>
            </a:pathLst>
          </a:custGeom>
          <a:solidFill>
            <a:srgbClr val="CF9EC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4" name="Google Shape;14;p22"/>
          <p:cNvPicPr preferRelativeResize="0"/>
          <p:nvPr/>
        </p:nvPicPr>
        <p:blipFill rotWithShape="1">
          <a:blip r:embed="rId1">
            <a:alphaModFix/>
          </a:blip>
          <a:srcRect b="0" l="0" r="0" t="0"/>
          <a:stretch/>
        </p:blipFill>
        <p:spPr>
          <a:xfrm>
            <a:off x="1028700" y="9258300"/>
            <a:ext cx="3198719" cy="702057"/>
          </a:xfrm>
          <a:prstGeom prst="rect">
            <a:avLst/>
          </a:prstGeom>
          <a:noFill/>
          <a:ln>
            <a:noFill/>
          </a:ln>
        </p:spPr>
      </p:pic>
      <p:sp>
        <p:nvSpPr>
          <p:cNvPr id="15" name="Google Shape;15;p22"/>
          <p:cNvSpPr txBox="1"/>
          <p:nvPr/>
        </p:nvSpPr>
        <p:spPr>
          <a:xfrm>
            <a:off x="4648200" y="9412402"/>
            <a:ext cx="12611100" cy="477054"/>
          </a:xfrm>
          <a:prstGeom prst="rect">
            <a:avLst/>
          </a:prstGeom>
          <a:noFill/>
          <a:ln>
            <a:noFill/>
          </a:ln>
        </p:spPr>
        <p:txBody>
          <a:bodyPr anchorCtr="0" anchor="t" bIns="45700" lIns="91425" spcFirstLastPara="1" rIns="91425" wrap="square" tIns="45700">
            <a:spAutoFit/>
          </a:bodyPr>
          <a:lstStyle/>
          <a:p>
            <a:pPr indent="0" lvl="0" marL="12700" marR="0" rtl="0" algn="just">
              <a:lnSpc>
                <a:spcPct val="106785"/>
              </a:lnSpc>
              <a:spcBef>
                <a:spcPts val="0"/>
              </a:spcBef>
              <a:spcAft>
                <a:spcPts val="0"/>
              </a:spcAft>
              <a:buNone/>
            </a:pPr>
            <a:r>
              <a:rPr lang="en-US" sz="1400">
                <a:solidFill>
                  <a:schemeClr val="dk1"/>
                </a:solidFill>
                <a:latin typeface="Arial"/>
                <a:ea typeface="Arial"/>
                <a:cs typeface="Arial"/>
                <a:sym typeface="Arial"/>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6" name="Google Shape;16;p22"/>
          <p:cNvSpPr/>
          <p:nvPr/>
        </p:nvSpPr>
        <p:spPr>
          <a:xfrm>
            <a:off x="9137374" y="1"/>
            <a:ext cx="9144000" cy="1812688"/>
          </a:xfrm>
          <a:custGeom>
            <a:rect b="b" l="l" r="r" t="t"/>
            <a:pathLst>
              <a:path extrusionOk="0" h="3305175" w="9144000">
                <a:moveTo>
                  <a:pt x="9143788" y="3304786"/>
                </a:moveTo>
                <a:lnTo>
                  <a:pt x="0" y="595197"/>
                </a:lnTo>
                <a:lnTo>
                  <a:pt x="2008550" y="0"/>
                </a:lnTo>
                <a:lnTo>
                  <a:pt x="9143788" y="0"/>
                </a:lnTo>
                <a:lnTo>
                  <a:pt x="9143788" y="3304786"/>
                </a:lnTo>
                <a:close/>
              </a:path>
            </a:pathLst>
          </a:custGeom>
          <a:solidFill>
            <a:srgbClr val="CF9EC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 name="Google Shape;17;p22"/>
          <p:cNvSpPr/>
          <p:nvPr/>
        </p:nvSpPr>
        <p:spPr>
          <a:xfrm>
            <a:off x="7128823" y="0"/>
            <a:ext cx="4017645" cy="326667"/>
          </a:xfrm>
          <a:custGeom>
            <a:rect b="b" l="l" r="r" t="t"/>
            <a:pathLst>
              <a:path extrusionOk="0" h="595630" w="4017645">
                <a:moveTo>
                  <a:pt x="2008550" y="595197"/>
                </a:moveTo>
                <a:lnTo>
                  <a:pt x="0" y="0"/>
                </a:lnTo>
                <a:lnTo>
                  <a:pt x="4017101" y="0"/>
                </a:lnTo>
                <a:lnTo>
                  <a:pt x="2008550" y="595197"/>
                </a:lnTo>
                <a:close/>
              </a:path>
            </a:pathLst>
          </a:custGeom>
          <a:solidFill>
            <a:srgbClr val="640D6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8" name="Google Shape;18;p22"/>
          <p:cNvPicPr preferRelativeResize="0"/>
          <p:nvPr/>
        </p:nvPicPr>
        <p:blipFill rotWithShape="1">
          <a:blip r:embed="rId2">
            <a:alphaModFix/>
          </a:blip>
          <a:srcRect b="0" l="0" r="0" t="0"/>
          <a:stretch/>
        </p:blipFill>
        <p:spPr>
          <a:xfrm>
            <a:off x="14325600" y="1465438"/>
            <a:ext cx="2749826" cy="69450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www.youtube.com/watch?v=5begh4r023c" TargetMode="Externa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1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 name="Shape 24"/>
        <p:cNvGrpSpPr/>
        <p:nvPr/>
      </p:nvGrpSpPr>
      <p:grpSpPr>
        <a:xfrm>
          <a:off x="0" y="0"/>
          <a:ext cx="0" cy="0"/>
          <a:chOff x="0" y="0"/>
          <a:chExt cx="0" cy="0"/>
        </a:xfrm>
      </p:grpSpPr>
      <p:pic>
        <p:nvPicPr>
          <p:cNvPr id="25" name="Google Shape;25;p1"/>
          <p:cNvPicPr preferRelativeResize="0"/>
          <p:nvPr/>
        </p:nvPicPr>
        <p:blipFill rotWithShape="1">
          <a:blip r:embed="rId3">
            <a:alphaModFix/>
          </a:blip>
          <a:srcRect b="0" l="0" r="0" t="0"/>
          <a:stretch/>
        </p:blipFill>
        <p:spPr>
          <a:xfrm>
            <a:off x="5276850" y="3569329"/>
            <a:ext cx="7734299" cy="1943099"/>
          </a:xfrm>
          <a:prstGeom prst="rect">
            <a:avLst/>
          </a:prstGeom>
          <a:noFill/>
          <a:ln>
            <a:noFill/>
          </a:ln>
        </p:spPr>
      </p:pic>
      <p:pic>
        <p:nvPicPr>
          <p:cNvPr id="26" name="Google Shape;26;p1"/>
          <p:cNvPicPr preferRelativeResize="0"/>
          <p:nvPr/>
        </p:nvPicPr>
        <p:blipFill rotWithShape="1">
          <a:blip r:embed="rId4">
            <a:alphaModFix/>
          </a:blip>
          <a:srcRect b="0" l="0" r="0" t="0"/>
          <a:stretch/>
        </p:blipFill>
        <p:spPr>
          <a:xfrm>
            <a:off x="1028700" y="9258300"/>
            <a:ext cx="3198719" cy="702057"/>
          </a:xfrm>
          <a:prstGeom prst="rect">
            <a:avLst/>
          </a:prstGeom>
          <a:noFill/>
          <a:ln>
            <a:noFill/>
          </a:ln>
        </p:spPr>
      </p:pic>
      <p:sp>
        <p:nvSpPr>
          <p:cNvPr id="27" name="Google Shape;27;p1"/>
          <p:cNvSpPr txBox="1"/>
          <p:nvPr/>
        </p:nvSpPr>
        <p:spPr>
          <a:xfrm>
            <a:off x="8344699" y="6045518"/>
            <a:ext cx="1603071" cy="319959"/>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2000">
                <a:solidFill>
                  <a:schemeClr val="dk1"/>
                </a:solidFill>
                <a:latin typeface="Helvetica Neue"/>
                <a:ea typeface="Helvetica Neue"/>
                <a:cs typeface="Helvetica Neue"/>
                <a:sym typeface="Helvetica Neue"/>
              </a:rPr>
              <a:t>dewproject.eu</a:t>
            </a:r>
            <a:endParaRPr sz="2000">
              <a:solidFill>
                <a:schemeClr val="dk1"/>
              </a:solidFill>
              <a:latin typeface="Helvetica Neue"/>
              <a:ea typeface="Helvetica Neue"/>
              <a:cs typeface="Helvetica Neue"/>
              <a:sym typeface="Helvetica Neue"/>
            </a:endParaRPr>
          </a:p>
        </p:txBody>
      </p:sp>
      <p:sp>
        <p:nvSpPr>
          <p:cNvPr id="28" name="Google Shape;28;p1"/>
          <p:cNvSpPr txBox="1"/>
          <p:nvPr/>
        </p:nvSpPr>
        <p:spPr>
          <a:xfrm>
            <a:off x="3238499" y="6667500"/>
            <a:ext cx="11811000" cy="2839239"/>
          </a:xfrm>
          <a:prstGeom prst="rect">
            <a:avLst/>
          </a:prstGeom>
          <a:noFill/>
          <a:ln>
            <a:noFill/>
          </a:ln>
        </p:spPr>
        <p:txBody>
          <a:bodyPr anchorCtr="0" anchor="t" bIns="45700" lIns="91425" spcFirstLastPara="1" rIns="91425" wrap="square" tIns="45700">
            <a:spAutoFit/>
          </a:bodyPr>
          <a:lstStyle/>
          <a:p>
            <a:pPr indent="0" lvl="0" marL="12700" marR="0" rtl="0" algn="ctr">
              <a:lnSpc>
                <a:spcPct val="100000"/>
              </a:lnSpc>
              <a:spcBef>
                <a:spcPts val="0"/>
              </a:spcBef>
              <a:spcAft>
                <a:spcPts val="0"/>
              </a:spcAft>
              <a:buNone/>
            </a:pPr>
            <a:r>
              <a:rPr b="1" lang="en-US" sz="4400">
                <a:solidFill>
                  <a:srgbClr val="660066"/>
                </a:solidFill>
                <a:latin typeface="Calibri"/>
                <a:ea typeface="Calibri"/>
                <a:cs typeface="Calibri"/>
                <a:sym typeface="Calibri"/>
              </a:rPr>
              <a:t>Communications </a:t>
            </a:r>
            <a:endParaRPr b="1" sz="4400">
              <a:solidFill>
                <a:srgbClr val="660066"/>
              </a:solidFill>
              <a:latin typeface="Calibri"/>
              <a:ea typeface="Calibri"/>
              <a:cs typeface="Calibri"/>
              <a:sym typeface="Calibri"/>
            </a:endParaRPr>
          </a:p>
          <a:p>
            <a:pPr indent="0" lvl="0" marL="12700" marR="0" rtl="0" algn="ctr">
              <a:lnSpc>
                <a:spcPct val="100000"/>
              </a:lnSpc>
              <a:spcBef>
                <a:spcPts val="100"/>
              </a:spcBef>
              <a:spcAft>
                <a:spcPts val="0"/>
              </a:spcAft>
              <a:buNone/>
            </a:pPr>
            <a:r>
              <a:t/>
            </a:r>
            <a:endParaRPr b="1" sz="4400">
              <a:solidFill>
                <a:schemeClr val="dk1"/>
              </a:solidFill>
              <a:latin typeface="Calibri"/>
              <a:ea typeface="Calibri"/>
              <a:cs typeface="Calibri"/>
              <a:sym typeface="Calibri"/>
            </a:endParaRPr>
          </a:p>
          <a:p>
            <a:pPr indent="0" lvl="0" marL="12700" marR="0" rtl="0" algn="ctr">
              <a:lnSpc>
                <a:spcPct val="100000"/>
              </a:lnSpc>
              <a:spcBef>
                <a:spcPts val="100"/>
              </a:spcBef>
              <a:spcAft>
                <a:spcPts val="0"/>
              </a:spcAft>
              <a:buNone/>
            </a:pPr>
            <a:r>
              <a:rPr lang="en-US" sz="4400">
                <a:solidFill>
                  <a:schemeClr val="dk1"/>
                </a:solidFill>
                <a:latin typeface="Calibri"/>
                <a:ea typeface="Calibri"/>
                <a:cs typeface="Calibri"/>
                <a:sym typeface="Calibri"/>
              </a:rPr>
              <a:t>Partner: LWL</a:t>
            </a:r>
            <a:endParaRPr sz="4400">
              <a:solidFill>
                <a:schemeClr val="dk1"/>
              </a:solidFill>
              <a:latin typeface="Calibri"/>
              <a:ea typeface="Calibri"/>
              <a:cs typeface="Calibri"/>
              <a:sym typeface="Calibri"/>
            </a:endParaRPr>
          </a:p>
          <a:p>
            <a:pPr indent="0" lvl="0" marL="12700" marR="0" rtl="0" algn="l">
              <a:lnSpc>
                <a:spcPct val="100000"/>
              </a:lnSpc>
              <a:spcBef>
                <a:spcPts val="100"/>
              </a:spcBef>
              <a:spcAft>
                <a:spcPts val="0"/>
              </a:spcAft>
              <a:buNone/>
            </a:pPr>
            <a:r>
              <a:t/>
            </a:r>
            <a:endParaRPr b="1" sz="44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9"/>
          <p:cNvSpPr txBox="1"/>
          <p:nvPr/>
        </p:nvSpPr>
        <p:spPr>
          <a:xfrm>
            <a:off x="1066800" y="1504205"/>
            <a:ext cx="124206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2. Digital Communication and engaging online</a:t>
            </a:r>
            <a:endParaRPr b="1" sz="4000">
              <a:solidFill>
                <a:srgbClr val="660066"/>
              </a:solidFill>
              <a:latin typeface="Calibri"/>
              <a:ea typeface="Calibri"/>
              <a:cs typeface="Calibri"/>
              <a:sym typeface="Calibri"/>
            </a:endParaRPr>
          </a:p>
        </p:txBody>
      </p:sp>
      <p:sp>
        <p:nvSpPr>
          <p:cNvPr id="116" name="Google Shape;116;p9"/>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spcBef>
                <a:spcPts val="0"/>
              </a:spcBef>
              <a:spcAft>
                <a:spcPts val="0"/>
              </a:spcAft>
              <a:buClr>
                <a:schemeClr val="dk1"/>
              </a:buClr>
              <a:buSzPts val="2800"/>
              <a:buFont typeface="Arial"/>
              <a:buNone/>
            </a:pPr>
            <a:r>
              <a:t/>
            </a:r>
            <a:endParaRPr b="1" sz="2800">
              <a:solidFill>
                <a:schemeClr val="dk1"/>
              </a:solidFill>
              <a:latin typeface="Calibri"/>
              <a:ea typeface="Calibri"/>
              <a:cs typeface="Calibri"/>
              <a:sym typeface="Calibri"/>
            </a:endParaRPr>
          </a:p>
        </p:txBody>
      </p:sp>
      <p:sp>
        <p:nvSpPr>
          <p:cNvPr id="117" name="Google Shape;117;p9"/>
          <p:cNvSpPr txBox="1"/>
          <p:nvPr/>
        </p:nvSpPr>
        <p:spPr>
          <a:xfrm>
            <a:off x="1048966" y="2300227"/>
            <a:ext cx="15763240" cy="686341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000">
                <a:solidFill>
                  <a:schemeClr val="dk1"/>
                </a:solidFill>
                <a:latin typeface="Calibri"/>
                <a:ea typeface="Calibri"/>
                <a:cs typeface="Calibri"/>
                <a:sym typeface="Calibri"/>
              </a:rPr>
              <a:t>As a digital entrepreneur, much of your communication will be online:</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Emails</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Social media</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Digital meetings (zoom/skype)</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Online customer platforms e.g. Trustpilot</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It is very important that your online interactions are consistent and professional.</a:t>
            </a:r>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The correct term for this is ‘</a:t>
            </a:r>
            <a:r>
              <a:rPr b="1" lang="en-US" sz="4000">
                <a:solidFill>
                  <a:schemeClr val="dk1"/>
                </a:solidFill>
                <a:latin typeface="Calibri"/>
                <a:ea typeface="Calibri"/>
                <a:cs typeface="Calibri"/>
                <a:sym typeface="Calibri"/>
              </a:rPr>
              <a:t>Netiquette</a:t>
            </a:r>
            <a:r>
              <a:rPr lang="en-US" sz="4000">
                <a:solidFill>
                  <a:schemeClr val="dk1"/>
                </a:solidFill>
                <a:latin typeface="Calibri"/>
                <a:ea typeface="Calibri"/>
                <a:cs typeface="Calibri"/>
                <a:sym typeface="Calibri"/>
              </a:rPr>
              <a:t>’ - being courteous and polite when communicating with others online. It is short for ‘Internet Etiquette’</a:t>
            </a:r>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p:txBody>
      </p:sp>
      <p:pic>
        <p:nvPicPr>
          <p:cNvPr id="118" name="Google Shape;118;p9"/>
          <p:cNvPicPr preferRelativeResize="0"/>
          <p:nvPr/>
        </p:nvPicPr>
        <p:blipFill rotWithShape="1">
          <a:blip r:embed="rId3">
            <a:alphaModFix/>
          </a:blip>
          <a:srcRect b="0" l="0" r="0" t="0"/>
          <a:stretch/>
        </p:blipFill>
        <p:spPr>
          <a:xfrm>
            <a:off x="13182600" y="3314700"/>
            <a:ext cx="3627985" cy="256812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0"/>
          <p:cNvSpPr txBox="1"/>
          <p:nvPr/>
        </p:nvSpPr>
        <p:spPr>
          <a:xfrm>
            <a:off x="1066800" y="1504205"/>
            <a:ext cx="124206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2. Rules for good Netiquette</a:t>
            </a:r>
            <a:endParaRPr b="1" sz="4000">
              <a:solidFill>
                <a:srgbClr val="660066"/>
              </a:solidFill>
              <a:latin typeface="Calibri"/>
              <a:ea typeface="Calibri"/>
              <a:cs typeface="Calibri"/>
              <a:sym typeface="Calibri"/>
            </a:endParaRPr>
          </a:p>
        </p:txBody>
      </p:sp>
      <p:sp>
        <p:nvSpPr>
          <p:cNvPr id="124" name="Google Shape;124;p10"/>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spcBef>
                <a:spcPts val="0"/>
              </a:spcBef>
              <a:spcAft>
                <a:spcPts val="0"/>
              </a:spcAft>
              <a:buClr>
                <a:schemeClr val="dk1"/>
              </a:buClr>
              <a:buSzPts val="2800"/>
              <a:buFont typeface="Arial"/>
              <a:buNone/>
            </a:pPr>
            <a:r>
              <a:t/>
            </a:r>
            <a:endParaRPr b="1" sz="2800">
              <a:solidFill>
                <a:schemeClr val="dk1"/>
              </a:solidFill>
              <a:latin typeface="Calibri"/>
              <a:ea typeface="Calibri"/>
              <a:cs typeface="Calibri"/>
              <a:sym typeface="Calibri"/>
            </a:endParaRPr>
          </a:p>
        </p:txBody>
      </p:sp>
      <p:sp>
        <p:nvSpPr>
          <p:cNvPr id="125" name="Google Shape;125;p10"/>
          <p:cNvSpPr txBox="1"/>
          <p:nvPr/>
        </p:nvSpPr>
        <p:spPr>
          <a:xfrm>
            <a:off x="1066800" y="2212091"/>
            <a:ext cx="16459200" cy="747897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000">
                <a:solidFill>
                  <a:schemeClr val="dk1"/>
                </a:solidFill>
                <a:latin typeface="Calibri"/>
                <a:ea typeface="Calibri"/>
                <a:cs typeface="Calibri"/>
                <a:sym typeface="Calibri"/>
              </a:rPr>
              <a:t>It is very important that your business communication strategy is the same in person and online. So remember:</a:t>
            </a:r>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Keep online communication professional – whether in person or online</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Use clear and appropriate language</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Engage in best practice when meeting online – no distractions e.g. looking at your phone!</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Remember that everything you post online is traceable so consider your digital footprint and think before you post!</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p:txBody>
      </p:sp>
      <p:pic>
        <p:nvPicPr>
          <p:cNvPr id="126" name="Google Shape;126;p10"/>
          <p:cNvPicPr preferRelativeResize="0"/>
          <p:nvPr/>
        </p:nvPicPr>
        <p:blipFill rotWithShape="1">
          <a:blip r:embed="rId3">
            <a:alphaModFix/>
          </a:blip>
          <a:srcRect b="0" l="0" r="0" t="0"/>
          <a:stretch/>
        </p:blipFill>
        <p:spPr>
          <a:xfrm>
            <a:off x="15544800" y="7200900"/>
            <a:ext cx="1575345" cy="182673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1"/>
          <p:cNvSpPr txBox="1"/>
          <p:nvPr/>
        </p:nvSpPr>
        <p:spPr>
          <a:xfrm>
            <a:off x="1066800" y="1504205"/>
            <a:ext cx="124206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2. Digital Communication with customers online</a:t>
            </a:r>
            <a:endParaRPr b="1" sz="4000">
              <a:solidFill>
                <a:srgbClr val="660066"/>
              </a:solidFill>
              <a:latin typeface="Calibri"/>
              <a:ea typeface="Calibri"/>
              <a:cs typeface="Calibri"/>
              <a:sym typeface="Calibri"/>
            </a:endParaRPr>
          </a:p>
        </p:txBody>
      </p:sp>
      <p:sp>
        <p:nvSpPr>
          <p:cNvPr id="132" name="Google Shape;132;p11"/>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spcBef>
                <a:spcPts val="0"/>
              </a:spcBef>
              <a:spcAft>
                <a:spcPts val="0"/>
              </a:spcAft>
              <a:buClr>
                <a:schemeClr val="dk1"/>
              </a:buClr>
              <a:buSzPts val="2800"/>
              <a:buFont typeface="Arial"/>
              <a:buNone/>
            </a:pPr>
            <a:r>
              <a:t/>
            </a:r>
            <a:endParaRPr b="1" sz="2800">
              <a:solidFill>
                <a:schemeClr val="dk1"/>
              </a:solidFill>
              <a:latin typeface="Calibri"/>
              <a:ea typeface="Calibri"/>
              <a:cs typeface="Calibri"/>
              <a:sym typeface="Calibri"/>
            </a:endParaRPr>
          </a:p>
        </p:txBody>
      </p:sp>
      <p:sp>
        <p:nvSpPr>
          <p:cNvPr id="133" name="Google Shape;133;p11"/>
          <p:cNvSpPr txBox="1"/>
          <p:nvPr/>
        </p:nvSpPr>
        <p:spPr>
          <a:xfrm>
            <a:off x="1066800" y="2212091"/>
            <a:ext cx="16459200" cy="80945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dk1"/>
                </a:solidFill>
                <a:latin typeface="Calibri"/>
                <a:ea typeface="Calibri"/>
                <a:cs typeface="Calibri"/>
                <a:sym typeface="Calibri"/>
              </a:rPr>
              <a:t>Remember: You are the ambassador for your business!</a:t>
            </a:r>
            <a:endParaRPr/>
          </a:p>
          <a:p>
            <a:pPr indent="0" lvl="0" marL="0" marR="0" rtl="0" algn="l">
              <a:spcBef>
                <a:spcPts val="0"/>
              </a:spcBef>
              <a:spcAft>
                <a:spcPts val="0"/>
              </a:spcAft>
              <a:buNone/>
            </a:pPr>
            <a:r>
              <a:t/>
            </a:r>
            <a:endParaRPr b="1" sz="4000">
              <a:solidFill>
                <a:schemeClr val="dk1"/>
              </a:solidFill>
              <a:latin typeface="Calibri"/>
              <a:ea typeface="Calibri"/>
              <a:cs typeface="Calibri"/>
              <a:sym typeface="Calibri"/>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Think about how you communicate online:</a:t>
            </a:r>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Your </a:t>
            </a:r>
            <a:r>
              <a:rPr b="1" lang="en-US" sz="4000">
                <a:solidFill>
                  <a:schemeClr val="dk1"/>
                </a:solidFill>
                <a:latin typeface="Calibri"/>
                <a:ea typeface="Calibri"/>
                <a:cs typeface="Calibri"/>
                <a:sym typeface="Calibri"/>
              </a:rPr>
              <a:t>language</a:t>
            </a:r>
            <a:r>
              <a:rPr lang="en-US" sz="4000">
                <a:solidFill>
                  <a:schemeClr val="dk1"/>
                </a:solidFill>
                <a:latin typeface="Calibri"/>
                <a:ea typeface="Calibri"/>
                <a:cs typeface="Calibri"/>
                <a:sym typeface="Calibri"/>
              </a:rPr>
              <a:t> should be professional – avoid slang or expletives.</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Always </a:t>
            </a:r>
            <a:r>
              <a:rPr b="1" lang="en-US" sz="4000">
                <a:solidFill>
                  <a:schemeClr val="dk1"/>
                </a:solidFill>
                <a:latin typeface="Calibri"/>
                <a:ea typeface="Calibri"/>
                <a:cs typeface="Calibri"/>
                <a:sym typeface="Calibri"/>
              </a:rPr>
              <a:t>think before you post </a:t>
            </a:r>
            <a:r>
              <a:rPr lang="en-US" sz="4000">
                <a:solidFill>
                  <a:schemeClr val="dk1"/>
                </a:solidFill>
                <a:latin typeface="Calibri"/>
                <a:ea typeface="Calibri"/>
                <a:cs typeface="Calibri"/>
                <a:sym typeface="Calibri"/>
              </a:rPr>
              <a:t>on your social media channels – consider your business reputation.</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Never post or respond to a post if you are angry.</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Keep posts short and concise – you will receive better responses if your message is short and direct.</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2"/>
          <p:cNvSpPr txBox="1"/>
          <p:nvPr/>
        </p:nvSpPr>
        <p:spPr>
          <a:xfrm>
            <a:off x="1066800" y="1504205"/>
            <a:ext cx="124206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2. Digital Communication – case study</a:t>
            </a:r>
            <a:endParaRPr b="1" sz="4000">
              <a:solidFill>
                <a:srgbClr val="660066"/>
              </a:solidFill>
              <a:latin typeface="Calibri"/>
              <a:ea typeface="Calibri"/>
              <a:cs typeface="Calibri"/>
              <a:sym typeface="Calibri"/>
            </a:endParaRPr>
          </a:p>
        </p:txBody>
      </p:sp>
      <p:sp>
        <p:nvSpPr>
          <p:cNvPr id="139" name="Google Shape;139;p12"/>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spcBef>
                <a:spcPts val="0"/>
              </a:spcBef>
              <a:spcAft>
                <a:spcPts val="0"/>
              </a:spcAft>
              <a:buClr>
                <a:schemeClr val="dk1"/>
              </a:buClr>
              <a:buSzPts val="2800"/>
              <a:buFont typeface="Arial"/>
              <a:buNone/>
            </a:pPr>
            <a:r>
              <a:t/>
            </a:r>
            <a:endParaRPr b="1" sz="2800">
              <a:solidFill>
                <a:schemeClr val="dk1"/>
              </a:solidFill>
              <a:latin typeface="Calibri"/>
              <a:ea typeface="Calibri"/>
              <a:cs typeface="Calibri"/>
              <a:sym typeface="Calibri"/>
            </a:endParaRPr>
          </a:p>
        </p:txBody>
      </p:sp>
      <p:sp>
        <p:nvSpPr>
          <p:cNvPr id="140" name="Google Shape;140;p12"/>
          <p:cNvSpPr txBox="1"/>
          <p:nvPr/>
        </p:nvSpPr>
        <p:spPr>
          <a:xfrm>
            <a:off x="1066800" y="2212091"/>
            <a:ext cx="16459200" cy="62478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chemeClr val="dk1"/>
                </a:solidFill>
                <a:latin typeface="Calibri"/>
                <a:ea typeface="Calibri"/>
                <a:cs typeface="Calibri"/>
                <a:sym typeface="Calibri"/>
              </a:rPr>
              <a:t>Adidas Boston Marathon</a:t>
            </a:r>
            <a:endParaRPr b="1"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The 2013 bombing at the Boston Marathon killed three people and injured many more.</a:t>
            </a:r>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Adidas had sent an email congratulating runners</a:t>
            </a:r>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who had ‘survived’ the marathon.</a:t>
            </a:r>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Although the company apologised for the poorly </a:t>
            </a:r>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worded email, customers were not impressed!</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p:txBody>
      </p:sp>
      <p:pic>
        <p:nvPicPr>
          <p:cNvPr id="141" name="Google Shape;141;p12"/>
          <p:cNvPicPr preferRelativeResize="0"/>
          <p:nvPr/>
        </p:nvPicPr>
        <p:blipFill rotWithShape="1">
          <a:blip r:embed="rId3">
            <a:alphaModFix/>
          </a:blip>
          <a:srcRect b="0" l="0" r="0" t="0"/>
          <a:stretch/>
        </p:blipFill>
        <p:spPr>
          <a:xfrm>
            <a:off x="11430000" y="5046896"/>
            <a:ext cx="5291036" cy="428573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3"/>
          <p:cNvSpPr/>
          <p:nvPr/>
        </p:nvSpPr>
        <p:spPr>
          <a:xfrm>
            <a:off x="2286000" y="2857500"/>
            <a:ext cx="13944600"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3600">
                <a:solidFill>
                  <a:schemeClr val="dk1"/>
                </a:solidFill>
                <a:latin typeface="Calibri"/>
                <a:ea typeface="Calibri"/>
                <a:cs typeface="Calibri"/>
                <a:sym typeface="Calibri"/>
              </a:rPr>
              <a:t>Remember:</a:t>
            </a:r>
            <a:endParaRPr/>
          </a:p>
          <a:p>
            <a:pPr indent="0" lvl="0" marL="0" marR="0" rtl="0" algn="l">
              <a:spcBef>
                <a:spcPts val="0"/>
              </a:spcBef>
              <a:spcAft>
                <a:spcPts val="0"/>
              </a:spcAft>
              <a:buNone/>
            </a:pPr>
            <a:r>
              <a:t/>
            </a:r>
            <a:endParaRPr i="1" sz="3600">
              <a:solidFill>
                <a:schemeClr val="dk1"/>
              </a:solidFill>
              <a:latin typeface="Calibri"/>
              <a:ea typeface="Calibri"/>
              <a:cs typeface="Calibri"/>
              <a:sym typeface="Calibri"/>
            </a:endParaRPr>
          </a:p>
          <a:p>
            <a:pPr indent="0" lvl="0" marL="0" marR="0" rtl="0" algn="l">
              <a:spcBef>
                <a:spcPts val="0"/>
              </a:spcBef>
              <a:spcAft>
                <a:spcPts val="0"/>
              </a:spcAft>
              <a:buNone/>
            </a:pPr>
            <a:r>
              <a:rPr i="1" lang="en-US" sz="3600">
                <a:solidFill>
                  <a:schemeClr val="dk1"/>
                </a:solidFill>
                <a:latin typeface="Calibri"/>
                <a:ea typeface="Calibri"/>
                <a:cs typeface="Calibri"/>
                <a:sym typeface="Calibri"/>
              </a:rPr>
              <a:t>When people are online, they sometimes feel invisible – they may do/say things they would never do/say in public. This includes business owners! </a:t>
            </a:r>
            <a:endParaRPr i="1" sz="3600">
              <a:solidFill>
                <a:srgbClr val="FF0000"/>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grpSp>
        <p:nvGrpSpPr>
          <p:cNvPr id="151" name="Google Shape;151;p15"/>
          <p:cNvGrpSpPr/>
          <p:nvPr/>
        </p:nvGrpSpPr>
        <p:grpSpPr>
          <a:xfrm>
            <a:off x="529870" y="2171700"/>
            <a:ext cx="16085259" cy="6872109"/>
            <a:chOff x="-384530" y="0"/>
            <a:chExt cx="16085259" cy="6872109"/>
          </a:xfrm>
        </p:grpSpPr>
        <p:sp>
          <p:nvSpPr>
            <p:cNvPr id="152" name="Google Shape;152;p15"/>
            <p:cNvSpPr/>
            <p:nvPr/>
          </p:nvSpPr>
          <p:spPr>
            <a:xfrm>
              <a:off x="-384530" y="0"/>
              <a:ext cx="6872109" cy="6872109"/>
            </a:xfrm>
            <a:prstGeom prst="pie">
              <a:avLst>
                <a:gd fmla="val 5400000" name="adj1"/>
                <a:gd fmla="val 16200000" name="adj2"/>
              </a:avLst>
            </a:prstGeom>
            <a:solidFill>
              <a:srgbClr val="5D48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5"/>
            <p:cNvSpPr/>
            <p:nvPr/>
          </p:nvSpPr>
          <p:spPr>
            <a:xfrm>
              <a:off x="2282462" y="0"/>
              <a:ext cx="13418267" cy="6872109"/>
            </a:xfrm>
            <a:prstGeom prst="rect">
              <a:avLst/>
            </a:prstGeom>
            <a:solidFill>
              <a:schemeClr val="lt1">
                <a:alpha val="89803"/>
              </a:schemeClr>
            </a:solidFill>
            <a:ln cap="flat" cmpd="sng" w="25400">
              <a:solidFill>
                <a:srgbClr val="5D487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5"/>
            <p:cNvSpPr txBox="1"/>
            <p:nvPr/>
          </p:nvSpPr>
          <p:spPr>
            <a:xfrm>
              <a:off x="2282462" y="0"/>
              <a:ext cx="6709133" cy="6872109"/>
            </a:xfrm>
            <a:prstGeom prst="rect">
              <a:avLst/>
            </a:prstGeom>
            <a:noFill/>
            <a:ln>
              <a:noFill/>
            </a:ln>
          </p:spPr>
          <p:txBody>
            <a:bodyPr anchorCtr="0" anchor="ctr" bIns="232400" lIns="232400" spcFirstLastPara="1" rIns="232400" wrap="square" tIns="232400">
              <a:noAutofit/>
            </a:bodyPr>
            <a:lstStyle/>
            <a:p>
              <a:pPr indent="0" lvl="0" marL="0" marR="0" rtl="0" algn="ctr">
                <a:lnSpc>
                  <a:spcPct val="90000"/>
                </a:lnSpc>
                <a:spcBef>
                  <a:spcPts val="0"/>
                </a:spcBef>
                <a:spcAft>
                  <a:spcPts val="0"/>
                </a:spcAft>
                <a:buNone/>
              </a:pPr>
              <a:r>
                <a:rPr b="1" lang="en-US" sz="6100">
                  <a:solidFill>
                    <a:schemeClr val="dk1"/>
                  </a:solidFill>
                  <a:latin typeface="Calibri"/>
                  <a:ea typeface="Calibri"/>
                  <a:cs typeface="Calibri"/>
                  <a:sym typeface="Calibri"/>
                </a:rPr>
                <a:t>Practical tips for effective digital communication</a:t>
              </a:r>
              <a:endParaRPr sz="6100">
                <a:solidFill>
                  <a:schemeClr val="dk1"/>
                </a:solidFill>
                <a:latin typeface="Calibri"/>
                <a:ea typeface="Calibri"/>
                <a:cs typeface="Calibri"/>
                <a:sym typeface="Calibri"/>
              </a:endParaRPr>
            </a:p>
          </p:txBody>
        </p:sp>
        <p:sp>
          <p:nvSpPr>
            <p:cNvPr id="155" name="Google Shape;155;p15"/>
            <p:cNvSpPr/>
            <p:nvPr/>
          </p:nvSpPr>
          <p:spPr>
            <a:xfrm>
              <a:off x="8378462" y="0"/>
              <a:ext cx="7166341" cy="687210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5"/>
            <p:cNvSpPr txBox="1"/>
            <p:nvPr/>
          </p:nvSpPr>
          <p:spPr>
            <a:xfrm>
              <a:off x="8378462" y="0"/>
              <a:ext cx="7166341" cy="6872109"/>
            </a:xfrm>
            <a:prstGeom prst="rect">
              <a:avLst/>
            </a:prstGeom>
            <a:noFill/>
            <a:ln>
              <a:noFill/>
            </a:ln>
          </p:spPr>
          <p:txBody>
            <a:bodyPr anchorCtr="0" anchor="ctr" bIns="114300" lIns="114300" spcFirstLastPara="1" rIns="114300" wrap="square" tIns="114300">
              <a:noAutofit/>
            </a:bodyPr>
            <a:lstStyle/>
            <a:p>
              <a:pPr indent="-285750" lvl="1" marL="285750" marR="0" rtl="0" algn="l">
                <a:lnSpc>
                  <a:spcPct val="90000"/>
                </a:lnSpc>
                <a:spcBef>
                  <a:spcPts val="0"/>
                </a:spcBef>
                <a:spcAft>
                  <a:spcPts val="0"/>
                </a:spcAft>
                <a:buClr>
                  <a:schemeClr val="dk1"/>
                </a:buClr>
                <a:buSzPts val="3000"/>
                <a:buFont typeface="Calibri"/>
                <a:buChar char="•"/>
              </a:pPr>
              <a:r>
                <a:rPr b="0" i="0" lang="en-US" sz="3000" u="none" cap="none" strike="noStrike">
                  <a:solidFill>
                    <a:schemeClr val="dk1"/>
                  </a:solidFill>
                  <a:latin typeface="Calibri"/>
                  <a:ea typeface="Calibri"/>
                  <a:cs typeface="Calibri"/>
                  <a:sym typeface="Calibri"/>
                </a:rPr>
                <a:t>Remember you are the ambassador for your business – be professional and polite</a:t>
              </a:r>
              <a:endParaRPr b="0" i="0" sz="3000" u="none" cap="none" strike="noStrike">
                <a:solidFill>
                  <a:schemeClr val="dk1"/>
                </a:solidFill>
                <a:latin typeface="Calibri"/>
                <a:ea typeface="Calibri"/>
                <a:cs typeface="Calibri"/>
                <a:sym typeface="Calibri"/>
              </a:endParaRPr>
            </a:p>
            <a:p>
              <a:pPr indent="-285750" lvl="1" marL="285750" marR="0" rtl="0" algn="l">
                <a:lnSpc>
                  <a:spcPct val="90000"/>
                </a:lnSpc>
                <a:spcBef>
                  <a:spcPts val="450"/>
                </a:spcBef>
                <a:spcAft>
                  <a:spcPts val="0"/>
                </a:spcAft>
                <a:buClr>
                  <a:schemeClr val="dk1"/>
                </a:buClr>
                <a:buSzPts val="3000"/>
                <a:buFont typeface="Calibri"/>
                <a:buChar char="•"/>
              </a:pPr>
              <a:r>
                <a:rPr b="0" i="0" lang="en-US" sz="3000" u="none" cap="none" strike="noStrike">
                  <a:solidFill>
                    <a:schemeClr val="dk1"/>
                  </a:solidFill>
                  <a:latin typeface="Calibri"/>
                  <a:ea typeface="Calibri"/>
                  <a:cs typeface="Calibri"/>
                  <a:sym typeface="Calibri"/>
                </a:rPr>
                <a:t>Plan your communications – use your online calendar and free tools like Hootsuite</a:t>
              </a:r>
              <a:endParaRPr b="0" i="0" sz="3000" u="none" cap="none" strike="noStrike">
                <a:solidFill>
                  <a:schemeClr val="dk1"/>
                </a:solidFill>
                <a:latin typeface="Calibri"/>
                <a:ea typeface="Calibri"/>
                <a:cs typeface="Calibri"/>
                <a:sym typeface="Calibri"/>
              </a:endParaRPr>
            </a:p>
            <a:p>
              <a:pPr indent="-285750" lvl="1" marL="285750" marR="0" rtl="0" algn="l">
                <a:lnSpc>
                  <a:spcPct val="90000"/>
                </a:lnSpc>
                <a:spcBef>
                  <a:spcPts val="450"/>
                </a:spcBef>
                <a:spcAft>
                  <a:spcPts val="0"/>
                </a:spcAft>
                <a:buClr>
                  <a:schemeClr val="dk1"/>
                </a:buClr>
                <a:buSzPts val="3000"/>
                <a:buFont typeface="Calibri"/>
                <a:buChar char="•"/>
              </a:pPr>
              <a:r>
                <a:rPr b="0" i="0" lang="en-US" sz="3000" u="none" cap="none" strike="noStrike">
                  <a:solidFill>
                    <a:schemeClr val="dk1"/>
                  </a:solidFill>
                  <a:latin typeface="Calibri"/>
                  <a:ea typeface="Calibri"/>
                  <a:cs typeface="Calibri"/>
                  <a:sym typeface="Calibri"/>
                </a:rPr>
                <a:t>Keep focused – is your online activity productive?</a:t>
              </a:r>
              <a:endParaRPr b="0" i="0" sz="3000" u="none" cap="none" strike="noStrike">
                <a:solidFill>
                  <a:schemeClr val="dk1"/>
                </a:solidFill>
                <a:latin typeface="Calibri"/>
                <a:ea typeface="Calibri"/>
                <a:cs typeface="Calibri"/>
                <a:sym typeface="Calibri"/>
              </a:endParaRPr>
            </a:p>
            <a:p>
              <a:pPr indent="-285750" lvl="1" marL="285750" marR="0" rtl="0" algn="l">
                <a:lnSpc>
                  <a:spcPct val="90000"/>
                </a:lnSpc>
                <a:spcBef>
                  <a:spcPts val="450"/>
                </a:spcBef>
                <a:spcAft>
                  <a:spcPts val="0"/>
                </a:spcAft>
                <a:buClr>
                  <a:schemeClr val="dk1"/>
                </a:buClr>
                <a:buSzPts val="3000"/>
                <a:buFont typeface="Calibri"/>
                <a:buChar char="•"/>
              </a:pPr>
              <a:r>
                <a:rPr b="0" i="0" lang="en-US" sz="3000" u="none" cap="none" strike="noStrike">
                  <a:solidFill>
                    <a:schemeClr val="dk1"/>
                  </a:solidFill>
                  <a:latin typeface="Calibri"/>
                  <a:ea typeface="Calibri"/>
                  <a:cs typeface="Calibri"/>
                  <a:sym typeface="Calibri"/>
                </a:rPr>
                <a:t>Acknowledge any material designed by others e.g. photos/graphics. Plagiarism is not allowed!</a:t>
              </a:r>
              <a:endParaRPr b="0" i="0" sz="3000" u="none" cap="none" strike="noStrike">
                <a:solidFill>
                  <a:schemeClr val="dk1"/>
                </a:solidFill>
                <a:latin typeface="Calibri"/>
                <a:ea typeface="Calibri"/>
                <a:cs typeface="Calibri"/>
                <a:sym typeface="Calibri"/>
              </a:endParaRPr>
            </a:p>
            <a:p>
              <a:pPr indent="-285750" lvl="1" marL="285750" marR="0" rtl="0" algn="l">
                <a:lnSpc>
                  <a:spcPct val="90000"/>
                </a:lnSpc>
                <a:spcBef>
                  <a:spcPts val="450"/>
                </a:spcBef>
                <a:spcAft>
                  <a:spcPts val="0"/>
                </a:spcAft>
                <a:buClr>
                  <a:schemeClr val="dk1"/>
                </a:buClr>
                <a:buSzPts val="3000"/>
                <a:buFont typeface="Calibri"/>
                <a:buChar char="•"/>
              </a:pPr>
              <a:r>
                <a:rPr b="0" i="0" lang="en-US" sz="3000" u="none" cap="none" strike="noStrike">
                  <a:solidFill>
                    <a:schemeClr val="dk1"/>
                  </a:solidFill>
                  <a:latin typeface="Calibri"/>
                  <a:ea typeface="Calibri"/>
                  <a:cs typeface="Calibri"/>
                  <a:sym typeface="Calibri"/>
                </a:rPr>
                <a:t>Do you know what the best social media tools are for your business? Facebook might be more suitable than Twitter. See Unit </a:t>
              </a:r>
              <a:r>
                <a:rPr lang="en-US" sz="3000">
                  <a:solidFill>
                    <a:schemeClr val="dk1"/>
                  </a:solidFill>
                  <a:latin typeface="Calibri"/>
                  <a:ea typeface="Calibri"/>
                  <a:cs typeface="Calibri"/>
                  <a:sym typeface="Calibri"/>
                </a:rPr>
                <a:t>on Digital Skills)</a:t>
              </a:r>
              <a:endParaRPr b="0" i="0" sz="3000" u="none" cap="none" strike="noStrike">
                <a:solidFill>
                  <a:schemeClr val="dk1"/>
                </a:solidFill>
                <a:latin typeface="Calibri"/>
                <a:ea typeface="Calibri"/>
                <a:cs typeface="Calibri"/>
                <a:sym typeface="Calibri"/>
              </a:endParaRPr>
            </a:p>
          </p:txBody>
        </p:sp>
      </p:grpSp>
      <p:sp>
        <p:nvSpPr>
          <p:cNvPr id="157" name="Google Shape;157;p15"/>
          <p:cNvSpPr txBox="1"/>
          <p:nvPr/>
        </p:nvSpPr>
        <p:spPr>
          <a:xfrm>
            <a:off x="3966875" y="1492625"/>
            <a:ext cx="3000000" cy="5541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US" sz="2400">
                <a:solidFill>
                  <a:srgbClr val="9900CC"/>
                </a:solidFill>
                <a:latin typeface="Calibri"/>
                <a:ea typeface="Calibri"/>
                <a:cs typeface="Calibri"/>
                <a:sym typeface="Calibri"/>
              </a:rPr>
              <a:t>GET BUSY</a:t>
            </a:r>
            <a:endParaRPr/>
          </a:p>
        </p:txBody>
      </p:sp>
      <p:pic>
        <p:nvPicPr>
          <p:cNvPr id="158" name="Google Shape;158;p15"/>
          <p:cNvPicPr preferRelativeResize="0"/>
          <p:nvPr/>
        </p:nvPicPr>
        <p:blipFill>
          <a:blip r:embed="rId3">
            <a:alphaModFix/>
          </a:blip>
          <a:stretch>
            <a:fillRect/>
          </a:stretch>
        </p:blipFill>
        <p:spPr>
          <a:xfrm>
            <a:off x="5488325" y="1284725"/>
            <a:ext cx="762000" cy="762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6"/>
          <p:cNvSpPr txBox="1"/>
          <p:nvPr/>
        </p:nvSpPr>
        <p:spPr>
          <a:xfrm>
            <a:off x="1066800" y="1504205"/>
            <a:ext cx="124206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3. Communicating Effectively</a:t>
            </a:r>
            <a:endParaRPr b="1" sz="4000">
              <a:solidFill>
                <a:srgbClr val="660066"/>
              </a:solidFill>
              <a:latin typeface="Calibri"/>
              <a:ea typeface="Calibri"/>
              <a:cs typeface="Calibri"/>
              <a:sym typeface="Calibri"/>
            </a:endParaRPr>
          </a:p>
        </p:txBody>
      </p:sp>
      <p:sp>
        <p:nvSpPr>
          <p:cNvPr id="164" name="Google Shape;164;p16"/>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spcBef>
                <a:spcPts val="0"/>
              </a:spcBef>
              <a:spcAft>
                <a:spcPts val="0"/>
              </a:spcAft>
              <a:buClr>
                <a:schemeClr val="dk1"/>
              </a:buClr>
              <a:buSzPts val="2800"/>
              <a:buFont typeface="Arial"/>
              <a:buNone/>
            </a:pPr>
            <a:r>
              <a:t/>
            </a:r>
            <a:endParaRPr b="1" sz="2800">
              <a:solidFill>
                <a:schemeClr val="dk1"/>
              </a:solidFill>
              <a:latin typeface="Calibri"/>
              <a:ea typeface="Calibri"/>
              <a:cs typeface="Calibri"/>
              <a:sym typeface="Calibri"/>
            </a:endParaRPr>
          </a:p>
        </p:txBody>
      </p:sp>
      <p:sp>
        <p:nvSpPr>
          <p:cNvPr id="165" name="Google Shape;165;p16"/>
          <p:cNvSpPr txBox="1"/>
          <p:nvPr/>
        </p:nvSpPr>
        <p:spPr>
          <a:xfrm>
            <a:off x="1066800" y="2212091"/>
            <a:ext cx="16459200" cy="80945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4000">
              <a:solidFill>
                <a:schemeClr val="dk1"/>
              </a:solidFill>
              <a:latin typeface="Calibri"/>
              <a:ea typeface="Calibri"/>
              <a:cs typeface="Calibri"/>
              <a:sym typeface="Calibri"/>
            </a:endParaRPr>
          </a:p>
          <a:p>
            <a:pPr indent="0" lvl="0" marL="0" marR="0" rtl="0" algn="l">
              <a:spcBef>
                <a:spcPts val="0"/>
              </a:spcBef>
              <a:spcAft>
                <a:spcPts val="0"/>
              </a:spcAft>
              <a:buNone/>
            </a:pPr>
            <a:r>
              <a:rPr b="1" lang="en-US" sz="4000">
                <a:solidFill>
                  <a:schemeClr val="dk1"/>
                </a:solidFill>
                <a:latin typeface="Calibri"/>
                <a:ea typeface="Calibri"/>
                <a:cs typeface="Calibri"/>
                <a:sym typeface="Calibri"/>
              </a:rPr>
              <a:t>Effective face-to-face communication is very important, even for digital entrepreneurs!</a:t>
            </a:r>
            <a:endParaRPr/>
          </a:p>
          <a:p>
            <a:pPr indent="0" lvl="0" marL="0" marR="0" rtl="0" algn="l">
              <a:spcBef>
                <a:spcPts val="0"/>
              </a:spcBef>
              <a:spcAft>
                <a:spcPts val="0"/>
              </a:spcAft>
              <a:buNone/>
            </a:pPr>
            <a:r>
              <a:t/>
            </a:r>
            <a:endParaRPr b="1" sz="4000">
              <a:solidFill>
                <a:schemeClr val="dk1"/>
              </a:solidFill>
              <a:latin typeface="Calibri"/>
              <a:ea typeface="Calibri"/>
              <a:cs typeface="Calibri"/>
              <a:sym typeface="Calibri"/>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You may need to make a presentation or pitch for funding. Or you may be asked to take part in panel discussions on broadcast media.</a:t>
            </a:r>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Delivering presentations or speaking in public can be nerve-wracking but there are some simple tips to help you prepare.</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grpSp>
        <p:nvGrpSpPr>
          <p:cNvPr id="170" name="Google Shape;170;p17"/>
          <p:cNvGrpSpPr/>
          <p:nvPr/>
        </p:nvGrpSpPr>
        <p:grpSpPr>
          <a:xfrm>
            <a:off x="529870" y="2171700"/>
            <a:ext cx="16085259" cy="6872109"/>
            <a:chOff x="-384530" y="0"/>
            <a:chExt cx="16085259" cy="6872109"/>
          </a:xfrm>
        </p:grpSpPr>
        <p:sp>
          <p:nvSpPr>
            <p:cNvPr id="171" name="Google Shape;171;p17"/>
            <p:cNvSpPr/>
            <p:nvPr/>
          </p:nvSpPr>
          <p:spPr>
            <a:xfrm>
              <a:off x="-384530" y="0"/>
              <a:ext cx="6872109" cy="6872109"/>
            </a:xfrm>
            <a:prstGeom prst="pie">
              <a:avLst>
                <a:gd fmla="val 5400000" name="adj1"/>
                <a:gd fmla="val 16200000" name="adj2"/>
              </a:avLst>
            </a:prstGeom>
            <a:solidFill>
              <a:srgbClr val="5D48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7"/>
            <p:cNvSpPr/>
            <p:nvPr/>
          </p:nvSpPr>
          <p:spPr>
            <a:xfrm>
              <a:off x="2282462" y="0"/>
              <a:ext cx="13418267" cy="6872109"/>
            </a:xfrm>
            <a:prstGeom prst="rect">
              <a:avLst/>
            </a:prstGeom>
            <a:solidFill>
              <a:schemeClr val="lt1">
                <a:alpha val="89803"/>
              </a:schemeClr>
            </a:solidFill>
            <a:ln cap="flat" cmpd="sng" w="25400">
              <a:solidFill>
                <a:srgbClr val="5D487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7"/>
            <p:cNvSpPr txBox="1"/>
            <p:nvPr/>
          </p:nvSpPr>
          <p:spPr>
            <a:xfrm>
              <a:off x="2282462" y="0"/>
              <a:ext cx="6709133" cy="6872109"/>
            </a:xfrm>
            <a:prstGeom prst="rect">
              <a:avLst/>
            </a:prstGeom>
            <a:noFill/>
            <a:ln>
              <a:noFill/>
            </a:ln>
          </p:spPr>
          <p:txBody>
            <a:bodyPr anchorCtr="0" anchor="ctr" bIns="247650" lIns="247650" spcFirstLastPara="1" rIns="247650" wrap="square" tIns="247650">
              <a:noAutofit/>
            </a:bodyPr>
            <a:lstStyle/>
            <a:p>
              <a:pPr indent="0" lvl="0" marL="0" marR="0" rtl="0" algn="ctr">
                <a:lnSpc>
                  <a:spcPct val="90000"/>
                </a:lnSpc>
                <a:spcBef>
                  <a:spcPts val="0"/>
                </a:spcBef>
                <a:spcAft>
                  <a:spcPts val="0"/>
                </a:spcAft>
                <a:buNone/>
              </a:pPr>
              <a:r>
                <a:rPr b="1" lang="en-US" sz="6500">
                  <a:solidFill>
                    <a:schemeClr val="dk1"/>
                  </a:solidFill>
                  <a:latin typeface="Calibri"/>
                  <a:ea typeface="Calibri"/>
                  <a:cs typeface="Calibri"/>
                  <a:sym typeface="Calibri"/>
                </a:rPr>
                <a:t>Practical tips for effective public speaking</a:t>
              </a:r>
              <a:endParaRPr sz="6500">
                <a:solidFill>
                  <a:schemeClr val="dk1"/>
                </a:solidFill>
                <a:latin typeface="Calibri"/>
                <a:ea typeface="Calibri"/>
                <a:cs typeface="Calibri"/>
                <a:sym typeface="Calibri"/>
              </a:endParaRPr>
            </a:p>
          </p:txBody>
        </p:sp>
        <p:sp>
          <p:nvSpPr>
            <p:cNvPr id="174" name="Google Shape;174;p17"/>
            <p:cNvSpPr/>
            <p:nvPr/>
          </p:nvSpPr>
          <p:spPr>
            <a:xfrm>
              <a:off x="8378462" y="0"/>
              <a:ext cx="7166341" cy="687210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7"/>
            <p:cNvSpPr txBox="1"/>
            <p:nvPr/>
          </p:nvSpPr>
          <p:spPr>
            <a:xfrm>
              <a:off x="8378462" y="0"/>
              <a:ext cx="7166341" cy="6872109"/>
            </a:xfrm>
            <a:prstGeom prst="rect">
              <a:avLst/>
            </a:prstGeom>
            <a:noFill/>
            <a:ln>
              <a:noFill/>
            </a:ln>
          </p:spPr>
          <p:txBody>
            <a:bodyPr anchorCtr="0" anchor="ctr" bIns="152400" lIns="152400" spcFirstLastPara="1" rIns="152400" wrap="square" tIns="152400">
              <a:noAutofit/>
            </a:bodyPr>
            <a:lstStyle/>
            <a:p>
              <a:pPr indent="-285750" lvl="1" marL="285750" marR="0" rtl="0" algn="l">
                <a:lnSpc>
                  <a:spcPct val="90000"/>
                </a:lnSpc>
                <a:spcBef>
                  <a:spcPts val="0"/>
                </a:spcBef>
                <a:spcAft>
                  <a:spcPts val="0"/>
                </a:spcAft>
                <a:buClr>
                  <a:schemeClr val="dk1"/>
                </a:buClr>
                <a:buSzPts val="4000"/>
                <a:buFont typeface="Calibri"/>
                <a:buChar char="•"/>
              </a:pPr>
              <a:r>
                <a:rPr b="0" i="0" lang="en-US" sz="4000" u="none" cap="none" strike="noStrike">
                  <a:solidFill>
                    <a:schemeClr val="dk1"/>
                  </a:solidFill>
                  <a:latin typeface="Calibri"/>
                  <a:ea typeface="Calibri"/>
                  <a:cs typeface="Calibri"/>
                  <a:sym typeface="Calibri"/>
                </a:rPr>
                <a:t>Know your audience – what do they want to hear from you?</a:t>
              </a:r>
              <a:endParaRPr b="0" i="0" sz="4000" u="none" cap="none" strike="noStrike">
                <a:solidFill>
                  <a:schemeClr val="dk1"/>
                </a:solidFill>
                <a:latin typeface="Calibri"/>
                <a:ea typeface="Calibri"/>
                <a:cs typeface="Calibri"/>
                <a:sym typeface="Calibri"/>
              </a:endParaRPr>
            </a:p>
            <a:p>
              <a:pPr indent="-285750" lvl="1" marL="285750" marR="0" rtl="0" algn="l">
                <a:lnSpc>
                  <a:spcPct val="90000"/>
                </a:lnSpc>
                <a:spcBef>
                  <a:spcPts val="600"/>
                </a:spcBef>
                <a:spcAft>
                  <a:spcPts val="0"/>
                </a:spcAft>
                <a:buClr>
                  <a:schemeClr val="dk1"/>
                </a:buClr>
                <a:buSzPts val="4000"/>
                <a:buFont typeface="Calibri"/>
                <a:buChar char="•"/>
              </a:pPr>
              <a:r>
                <a:rPr b="0" i="0" lang="en-US" sz="4000" u="none" cap="none" strike="noStrike">
                  <a:solidFill>
                    <a:schemeClr val="dk1"/>
                  </a:solidFill>
                  <a:latin typeface="Calibri"/>
                  <a:ea typeface="Calibri"/>
                  <a:cs typeface="Calibri"/>
                  <a:sym typeface="Calibri"/>
                </a:rPr>
                <a:t>Prepare an </a:t>
              </a:r>
              <a:r>
                <a:rPr b="1" i="0" lang="en-US" sz="4000" u="none" cap="none" strike="noStrike">
                  <a:solidFill>
                    <a:schemeClr val="dk1"/>
                  </a:solidFill>
                  <a:latin typeface="Calibri"/>
                  <a:ea typeface="Calibri"/>
                  <a:cs typeface="Calibri"/>
                  <a:sym typeface="Calibri"/>
                </a:rPr>
                <a:t>Elevator Pitch</a:t>
              </a:r>
              <a:endParaRPr b="1" i="0" sz="4000" u="none" cap="none" strike="noStrike">
                <a:solidFill>
                  <a:schemeClr val="dk1"/>
                </a:solidFill>
                <a:latin typeface="Calibri"/>
                <a:ea typeface="Calibri"/>
                <a:cs typeface="Calibri"/>
                <a:sym typeface="Calibri"/>
              </a:endParaRPr>
            </a:p>
            <a:p>
              <a:pPr indent="-285750" lvl="1" marL="285750" marR="0" rtl="0" algn="l">
                <a:lnSpc>
                  <a:spcPct val="90000"/>
                </a:lnSpc>
                <a:spcBef>
                  <a:spcPts val="600"/>
                </a:spcBef>
                <a:spcAft>
                  <a:spcPts val="0"/>
                </a:spcAft>
                <a:buClr>
                  <a:schemeClr val="dk1"/>
                </a:buClr>
                <a:buSzPts val="4000"/>
                <a:buFont typeface="Calibri"/>
                <a:buChar char="•"/>
              </a:pPr>
              <a:r>
                <a:rPr b="0" i="0" lang="en-US" sz="4000" u="none" cap="none" strike="noStrike">
                  <a:solidFill>
                    <a:schemeClr val="dk1"/>
                  </a:solidFill>
                  <a:latin typeface="Calibri"/>
                  <a:ea typeface="Calibri"/>
                  <a:cs typeface="Calibri"/>
                  <a:sym typeface="Calibri"/>
                </a:rPr>
                <a:t>Be able to explain your business model clearly</a:t>
              </a:r>
              <a:endParaRPr b="0" i="0" sz="4000" u="none" cap="none" strike="noStrike">
                <a:solidFill>
                  <a:schemeClr val="dk1"/>
                </a:solidFill>
                <a:latin typeface="Calibri"/>
                <a:ea typeface="Calibri"/>
                <a:cs typeface="Calibri"/>
                <a:sym typeface="Calibri"/>
              </a:endParaRPr>
            </a:p>
            <a:p>
              <a:pPr indent="-285750" lvl="1" marL="285750" marR="0" rtl="0" algn="l">
                <a:lnSpc>
                  <a:spcPct val="90000"/>
                </a:lnSpc>
                <a:spcBef>
                  <a:spcPts val="600"/>
                </a:spcBef>
                <a:spcAft>
                  <a:spcPts val="0"/>
                </a:spcAft>
                <a:buClr>
                  <a:schemeClr val="dk1"/>
                </a:buClr>
                <a:buSzPts val="4000"/>
                <a:buFont typeface="Calibri"/>
                <a:buChar char="•"/>
              </a:pPr>
              <a:r>
                <a:rPr b="0" i="0" lang="en-US" sz="4000" u="none" cap="none" strike="noStrike">
                  <a:solidFill>
                    <a:schemeClr val="dk1"/>
                  </a:solidFill>
                  <a:latin typeface="Calibri"/>
                  <a:ea typeface="Calibri"/>
                  <a:cs typeface="Calibri"/>
                  <a:sym typeface="Calibri"/>
                </a:rPr>
                <a:t>Know your figures</a:t>
              </a:r>
              <a:endParaRPr b="0" i="0" sz="4000" u="none" cap="none" strike="noStrike">
                <a:solidFill>
                  <a:schemeClr val="dk1"/>
                </a:solidFill>
                <a:latin typeface="Calibri"/>
                <a:ea typeface="Calibri"/>
                <a:cs typeface="Calibri"/>
                <a:sym typeface="Calibri"/>
              </a:endParaRPr>
            </a:p>
            <a:p>
              <a:pPr indent="-285750" lvl="1" marL="285750" marR="0" rtl="0" algn="l">
                <a:lnSpc>
                  <a:spcPct val="90000"/>
                </a:lnSpc>
                <a:spcBef>
                  <a:spcPts val="600"/>
                </a:spcBef>
                <a:spcAft>
                  <a:spcPts val="0"/>
                </a:spcAft>
                <a:buClr>
                  <a:schemeClr val="dk1"/>
                </a:buClr>
                <a:buSzPts val="4000"/>
                <a:buFont typeface="Calibri"/>
                <a:buChar char="•"/>
              </a:pPr>
              <a:r>
                <a:rPr b="0" i="0" lang="en-US" sz="4000" u="none" cap="none" strike="noStrike">
                  <a:solidFill>
                    <a:schemeClr val="dk1"/>
                  </a:solidFill>
                  <a:latin typeface="Calibri"/>
                  <a:ea typeface="Calibri"/>
                  <a:cs typeface="Calibri"/>
                  <a:sym typeface="Calibri"/>
                </a:rPr>
                <a:t>Tell your audience why you are different from your competitors</a:t>
              </a:r>
              <a:endParaRPr b="0" i="0" sz="4000" u="none" cap="none" strike="noStrike">
                <a:solidFill>
                  <a:schemeClr val="dk1"/>
                </a:solidFill>
                <a:latin typeface="Calibri"/>
                <a:ea typeface="Calibri"/>
                <a:cs typeface="Calibri"/>
                <a:sym typeface="Calibri"/>
              </a:endParaRPr>
            </a:p>
            <a:p>
              <a:pPr indent="-285750" lvl="1" marL="285750" marR="0" rtl="0" algn="l">
                <a:lnSpc>
                  <a:spcPct val="90000"/>
                </a:lnSpc>
                <a:spcBef>
                  <a:spcPts val="600"/>
                </a:spcBef>
                <a:spcAft>
                  <a:spcPts val="0"/>
                </a:spcAft>
                <a:buClr>
                  <a:schemeClr val="dk1"/>
                </a:buClr>
                <a:buSzPts val="4000"/>
                <a:buFont typeface="Calibri"/>
                <a:buChar char="•"/>
              </a:pPr>
              <a:r>
                <a:rPr b="0" i="0" lang="en-US" sz="4000" u="none" cap="none" strike="noStrike">
                  <a:solidFill>
                    <a:schemeClr val="dk1"/>
                  </a:solidFill>
                  <a:latin typeface="Calibri"/>
                  <a:ea typeface="Calibri"/>
                  <a:cs typeface="Calibri"/>
                  <a:sym typeface="Calibri"/>
                </a:rPr>
                <a:t>Show your passion for your business – share your story!</a:t>
              </a:r>
              <a:endParaRPr b="0" i="0" sz="4000" u="none" cap="none" strike="noStrike">
                <a:solidFill>
                  <a:schemeClr val="dk1"/>
                </a:solidFill>
                <a:latin typeface="Calibri"/>
                <a:ea typeface="Calibri"/>
                <a:cs typeface="Calibri"/>
                <a:sym typeface="Calibri"/>
              </a:endParaRPr>
            </a:p>
          </p:txBody>
        </p:sp>
      </p:grpSp>
      <p:pic>
        <p:nvPicPr>
          <p:cNvPr id="176" name="Google Shape;176;p17"/>
          <p:cNvPicPr preferRelativeResize="0"/>
          <p:nvPr/>
        </p:nvPicPr>
        <p:blipFill>
          <a:blip r:embed="rId3">
            <a:alphaModFix/>
          </a:blip>
          <a:stretch>
            <a:fillRect/>
          </a:stretch>
        </p:blipFill>
        <p:spPr>
          <a:xfrm>
            <a:off x="5524175" y="1388675"/>
            <a:ext cx="762000" cy="762000"/>
          </a:xfrm>
          <a:prstGeom prst="rect">
            <a:avLst/>
          </a:prstGeom>
          <a:noFill/>
          <a:ln>
            <a:noFill/>
          </a:ln>
        </p:spPr>
      </p:pic>
      <p:sp>
        <p:nvSpPr>
          <p:cNvPr id="177" name="Google Shape;177;p17"/>
          <p:cNvSpPr txBox="1"/>
          <p:nvPr/>
        </p:nvSpPr>
        <p:spPr>
          <a:xfrm>
            <a:off x="3966875" y="1492625"/>
            <a:ext cx="3000000" cy="5541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US" sz="2400">
                <a:solidFill>
                  <a:srgbClr val="9900CC"/>
                </a:solidFill>
                <a:latin typeface="Calibri"/>
                <a:ea typeface="Calibri"/>
                <a:cs typeface="Calibri"/>
                <a:sym typeface="Calibri"/>
              </a:rPr>
              <a:t>GET BUSY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8"/>
          <p:cNvSpPr txBox="1"/>
          <p:nvPr/>
        </p:nvSpPr>
        <p:spPr>
          <a:xfrm>
            <a:off x="1752600" y="1353383"/>
            <a:ext cx="124206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3. What is an Elevator Pitch?</a:t>
            </a:r>
            <a:endParaRPr b="1" sz="4000">
              <a:solidFill>
                <a:srgbClr val="660066"/>
              </a:solidFill>
              <a:latin typeface="Calibri"/>
              <a:ea typeface="Calibri"/>
              <a:cs typeface="Calibri"/>
              <a:sym typeface="Calibri"/>
            </a:endParaRPr>
          </a:p>
        </p:txBody>
      </p:sp>
      <p:sp>
        <p:nvSpPr>
          <p:cNvPr id="183" name="Google Shape;183;p18"/>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spcBef>
                <a:spcPts val="0"/>
              </a:spcBef>
              <a:spcAft>
                <a:spcPts val="0"/>
              </a:spcAft>
              <a:buClr>
                <a:schemeClr val="dk1"/>
              </a:buClr>
              <a:buSzPts val="2800"/>
              <a:buFont typeface="Arial"/>
              <a:buNone/>
            </a:pPr>
            <a:r>
              <a:t/>
            </a:r>
            <a:endParaRPr b="1" sz="2800">
              <a:solidFill>
                <a:schemeClr val="dk1"/>
              </a:solidFill>
              <a:latin typeface="Calibri"/>
              <a:ea typeface="Calibri"/>
              <a:cs typeface="Calibri"/>
              <a:sym typeface="Calibri"/>
            </a:endParaRPr>
          </a:p>
        </p:txBody>
      </p:sp>
      <p:sp>
        <p:nvSpPr>
          <p:cNvPr id="184" name="Google Shape;184;p18"/>
          <p:cNvSpPr txBox="1"/>
          <p:nvPr/>
        </p:nvSpPr>
        <p:spPr>
          <a:xfrm>
            <a:off x="685800" y="1633978"/>
            <a:ext cx="17449800" cy="7480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4000">
              <a:solidFill>
                <a:schemeClr val="dk1"/>
              </a:solidFill>
              <a:latin typeface="Calibri"/>
              <a:ea typeface="Calibri"/>
              <a:cs typeface="Calibri"/>
              <a:sym typeface="Calibri"/>
            </a:endParaRPr>
          </a:p>
          <a:p>
            <a:pPr indent="-571500" lvl="0" marL="571500" marR="0" rtl="0" algn="l">
              <a:spcBef>
                <a:spcPts val="0"/>
              </a:spcBef>
              <a:spcAft>
                <a:spcPts val="0"/>
              </a:spcAft>
              <a:buClr>
                <a:schemeClr val="dk1"/>
              </a:buClr>
              <a:buSzPts val="4000"/>
              <a:buFont typeface="Arial"/>
              <a:buChar char="•"/>
            </a:pPr>
            <a:r>
              <a:rPr b="1" lang="en-US" sz="4000">
                <a:solidFill>
                  <a:schemeClr val="dk1"/>
                </a:solidFill>
                <a:latin typeface="Calibri"/>
                <a:ea typeface="Calibri"/>
                <a:cs typeface="Calibri"/>
                <a:sym typeface="Calibri"/>
              </a:rPr>
              <a:t>An Elevator Pitch is a brief way of introducing you and your business – it makes 1-2 key points and is a way of connecting with someone. It </a:t>
            </a:r>
            <a:r>
              <a:rPr b="1" lang="en-US" sz="4000">
                <a:solidFill>
                  <a:schemeClr val="dk1"/>
                </a:solidFill>
                <a:latin typeface="Calibri"/>
                <a:ea typeface="Calibri"/>
                <a:cs typeface="Calibri"/>
                <a:sym typeface="Calibri"/>
              </a:rPr>
              <a:t>should</a:t>
            </a:r>
            <a:r>
              <a:rPr b="1" lang="en-US" sz="4000">
                <a:solidFill>
                  <a:schemeClr val="dk1"/>
                </a:solidFill>
                <a:latin typeface="Calibri"/>
                <a:ea typeface="Calibri"/>
                <a:cs typeface="Calibri"/>
                <a:sym typeface="Calibri"/>
              </a:rPr>
              <a:t> be </a:t>
            </a:r>
            <a:r>
              <a:rPr b="1" lang="en-US" sz="4000">
                <a:solidFill>
                  <a:schemeClr val="dk1"/>
                </a:solidFill>
                <a:latin typeface="Calibri"/>
                <a:ea typeface="Calibri"/>
                <a:cs typeface="Calibri"/>
                <a:sym typeface="Calibri"/>
              </a:rPr>
              <a:t>approximately</a:t>
            </a:r>
            <a:r>
              <a:rPr b="1" lang="en-US" sz="4000">
                <a:solidFill>
                  <a:schemeClr val="dk1"/>
                </a:solidFill>
                <a:latin typeface="Calibri"/>
                <a:ea typeface="Calibri"/>
                <a:cs typeface="Calibri"/>
                <a:sym typeface="Calibri"/>
              </a:rPr>
              <a:t> 30 seconds.</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It should be short yet persuasive and memorable.</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It’s called an Elevator Pitch because it should take the same amount of time that you would spend travelling in an elevator with someone.</a:t>
            </a:r>
            <a:endParaRPr/>
          </a:p>
          <a:p>
            <a:pPr indent="0" lvl="0" marL="0" marR="0" rtl="0" algn="l">
              <a:spcBef>
                <a:spcPts val="0"/>
              </a:spcBef>
              <a:spcAft>
                <a:spcPts val="0"/>
              </a:spcAft>
              <a:buNone/>
            </a:pPr>
            <a:r>
              <a:t/>
            </a:r>
            <a:endParaRPr b="1"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p:txBody>
      </p:sp>
      <p:grpSp>
        <p:nvGrpSpPr>
          <p:cNvPr id="185" name="Google Shape;185;p18"/>
          <p:cNvGrpSpPr/>
          <p:nvPr/>
        </p:nvGrpSpPr>
        <p:grpSpPr>
          <a:xfrm>
            <a:off x="1378230" y="6017198"/>
            <a:ext cx="15074339" cy="1739346"/>
            <a:chOff x="6630" y="1635698"/>
            <a:chExt cx="15074339" cy="1739346"/>
          </a:xfrm>
        </p:grpSpPr>
        <p:sp>
          <p:nvSpPr>
            <p:cNvPr id="186" name="Google Shape;186;p18"/>
            <p:cNvSpPr/>
            <p:nvPr/>
          </p:nvSpPr>
          <p:spPr>
            <a:xfrm>
              <a:off x="6630" y="1635698"/>
              <a:ext cx="2898911" cy="1739346"/>
            </a:xfrm>
            <a:prstGeom prst="roundRect">
              <a:avLst>
                <a:gd fmla="val 10000"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8"/>
            <p:cNvSpPr txBox="1"/>
            <p:nvPr/>
          </p:nvSpPr>
          <p:spPr>
            <a:xfrm>
              <a:off x="57574" y="1686642"/>
              <a:ext cx="2797023" cy="1637458"/>
            </a:xfrm>
            <a:prstGeom prst="rect">
              <a:avLst/>
            </a:prstGeom>
            <a:noFill/>
            <a:ln>
              <a:noFill/>
            </a:ln>
          </p:spPr>
          <p:txBody>
            <a:bodyPr anchorCtr="0" anchor="ctr" bIns="125725" lIns="125725" spcFirstLastPara="1" rIns="125725" wrap="square" tIns="125725">
              <a:noAutofit/>
            </a:bodyPr>
            <a:lstStyle/>
            <a:p>
              <a:pPr indent="0" lvl="0" marL="0" marR="0" rtl="0" algn="ctr">
                <a:lnSpc>
                  <a:spcPct val="90000"/>
                </a:lnSpc>
                <a:spcBef>
                  <a:spcPts val="0"/>
                </a:spcBef>
                <a:spcAft>
                  <a:spcPts val="0"/>
                </a:spcAft>
                <a:buNone/>
              </a:pPr>
              <a:r>
                <a:rPr lang="en-US" sz="3300">
                  <a:solidFill>
                    <a:schemeClr val="lt1"/>
                  </a:solidFill>
                  <a:latin typeface="Calibri"/>
                  <a:ea typeface="Calibri"/>
                  <a:cs typeface="Calibri"/>
                  <a:sym typeface="Calibri"/>
                </a:rPr>
                <a:t>Introduce yourself</a:t>
              </a:r>
              <a:endParaRPr sz="3300">
                <a:solidFill>
                  <a:schemeClr val="lt1"/>
                </a:solidFill>
                <a:latin typeface="Calibri"/>
                <a:ea typeface="Calibri"/>
                <a:cs typeface="Calibri"/>
                <a:sym typeface="Calibri"/>
              </a:endParaRPr>
            </a:p>
          </p:txBody>
        </p:sp>
        <p:sp>
          <p:nvSpPr>
            <p:cNvPr id="188" name="Google Shape;188;p18"/>
            <p:cNvSpPr/>
            <p:nvPr/>
          </p:nvSpPr>
          <p:spPr>
            <a:xfrm>
              <a:off x="3195432" y="2145906"/>
              <a:ext cx="614569" cy="718930"/>
            </a:xfrm>
            <a:prstGeom prst="rightArrow">
              <a:avLst>
                <a:gd fmla="val 60000" name="adj1"/>
                <a:gd fmla="val 50000" name="adj2"/>
              </a:avLst>
            </a:prstGeom>
            <a:solidFill>
              <a:srgbClr val="BEB5CD"/>
            </a:soli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8"/>
            <p:cNvSpPr txBox="1"/>
            <p:nvPr/>
          </p:nvSpPr>
          <p:spPr>
            <a:xfrm>
              <a:off x="3195432" y="2289692"/>
              <a:ext cx="430198" cy="43135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2600">
                <a:solidFill>
                  <a:schemeClr val="lt1"/>
                </a:solidFill>
                <a:latin typeface="Calibri"/>
                <a:ea typeface="Calibri"/>
                <a:cs typeface="Calibri"/>
                <a:sym typeface="Calibri"/>
              </a:endParaRPr>
            </a:p>
          </p:txBody>
        </p:sp>
        <p:sp>
          <p:nvSpPr>
            <p:cNvPr id="190" name="Google Shape;190;p18"/>
            <p:cNvSpPr/>
            <p:nvPr/>
          </p:nvSpPr>
          <p:spPr>
            <a:xfrm>
              <a:off x="4065106" y="1635698"/>
              <a:ext cx="2898911" cy="1739346"/>
            </a:xfrm>
            <a:prstGeom prst="roundRect">
              <a:avLst>
                <a:gd fmla="val 10000"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8"/>
            <p:cNvSpPr txBox="1"/>
            <p:nvPr/>
          </p:nvSpPr>
          <p:spPr>
            <a:xfrm>
              <a:off x="4116050" y="1686642"/>
              <a:ext cx="2797023" cy="1637458"/>
            </a:xfrm>
            <a:prstGeom prst="rect">
              <a:avLst/>
            </a:prstGeom>
            <a:noFill/>
            <a:ln>
              <a:noFill/>
            </a:ln>
          </p:spPr>
          <p:txBody>
            <a:bodyPr anchorCtr="0" anchor="ctr" bIns="125725" lIns="125725" spcFirstLastPara="1" rIns="125725" wrap="square" tIns="125725">
              <a:noAutofit/>
            </a:bodyPr>
            <a:lstStyle/>
            <a:p>
              <a:pPr indent="0" lvl="0" marL="0" marR="0" rtl="0" algn="ctr">
                <a:lnSpc>
                  <a:spcPct val="90000"/>
                </a:lnSpc>
                <a:spcBef>
                  <a:spcPts val="0"/>
                </a:spcBef>
                <a:spcAft>
                  <a:spcPts val="0"/>
                </a:spcAft>
                <a:buNone/>
              </a:pPr>
              <a:r>
                <a:rPr lang="en-US" sz="3300">
                  <a:solidFill>
                    <a:schemeClr val="lt1"/>
                  </a:solidFill>
                  <a:latin typeface="Calibri"/>
                  <a:ea typeface="Calibri"/>
                  <a:cs typeface="Calibri"/>
                  <a:sym typeface="Calibri"/>
                </a:rPr>
                <a:t>Summarise what you do</a:t>
              </a:r>
              <a:endParaRPr sz="3300">
                <a:solidFill>
                  <a:schemeClr val="lt1"/>
                </a:solidFill>
                <a:latin typeface="Calibri"/>
                <a:ea typeface="Calibri"/>
                <a:cs typeface="Calibri"/>
                <a:sym typeface="Calibri"/>
              </a:endParaRPr>
            </a:p>
          </p:txBody>
        </p:sp>
        <p:sp>
          <p:nvSpPr>
            <p:cNvPr id="192" name="Google Shape;192;p18"/>
            <p:cNvSpPr/>
            <p:nvPr/>
          </p:nvSpPr>
          <p:spPr>
            <a:xfrm>
              <a:off x="7253908" y="2145906"/>
              <a:ext cx="614569" cy="718930"/>
            </a:xfrm>
            <a:prstGeom prst="rightArrow">
              <a:avLst>
                <a:gd fmla="val 60000" name="adj1"/>
                <a:gd fmla="val 50000" name="adj2"/>
              </a:avLst>
            </a:prstGeom>
            <a:solidFill>
              <a:srgbClr val="BEB5CD"/>
            </a:soli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8"/>
            <p:cNvSpPr txBox="1"/>
            <p:nvPr/>
          </p:nvSpPr>
          <p:spPr>
            <a:xfrm>
              <a:off x="7253908" y="2289692"/>
              <a:ext cx="430198" cy="43135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2600">
                <a:solidFill>
                  <a:schemeClr val="lt1"/>
                </a:solidFill>
                <a:latin typeface="Calibri"/>
                <a:ea typeface="Calibri"/>
                <a:cs typeface="Calibri"/>
                <a:sym typeface="Calibri"/>
              </a:endParaRPr>
            </a:p>
          </p:txBody>
        </p:sp>
        <p:sp>
          <p:nvSpPr>
            <p:cNvPr id="194" name="Google Shape;194;p18"/>
            <p:cNvSpPr/>
            <p:nvPr/>
          </p:nvSpPr>
          <p:spPr>
            <a:xfrm>
              <a:off x="8123582" y="1635698"/>
              <a:ext cx="2898911" cy="1739346"/>
            </a:xfrm>
            <a:prstGeom prst="roundRect">
              <a:avLst>
                <a:gd fmla="val 10000"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8"/>
            <p:cNvSpPr txBox="1"/>
            <p:nvPr/>
          </p:nvSpPr>
          <p:spPr>
            <a:xfrm>
              <a:off x="8174526" y="1686642"/>
              <a:ext cx="2797023" cy="1637458"/>
            </a:xfrm>
            <a:prstGeom prst="rect">
              <a:avLst/>
            </a:prstGeom>
            <a:noFill/>
            <a:ln>
              <a:noFill/>
            </a:ln>
          </p:spPr>
          <p:txBody>
            <a:bodyPr anchorCtr="0" anchor="ctr" bIns="125725" lIns="125725" spcFirstLastPara="1" rIns="125725" wrap="square" tIns="125725">
              <a:noAutofit/>
            </a:bodyPr>
            <a:lstStyle/>
            <a:p>
              <a:pPr indent="0" lvl="0" marL="0" marR="0" rtl="0" algn="ctr">
                <a:lnSpc>
                  <a:spcPct val="90000"/>
                </a:lnSpc>
                <a:spcBef>
                  <a:spcPts val="0"/>
                </a:spcBef>
                <a:spcAft>
                  <a:spcPts val="0"/>
                </a:spcAft>
                <a:buNone/>
              </a:pPr>
              <a:r>
                <a:rPr lang="en-US" sz="3300">
                  <a:solidFill>
                    <a:schemeClr val="lt1"/>
                  </a:solidFill>
                  <a:latin typeface="Calibri"/>
                  <a:ea typeface="Calibri"/>
                  <a:cs typeface="Calibri"/>
                  <a:sym typeface="Calibri"/>
                </a:rPr>
                <a:t>Explain clearly what you want</a:t>
              </a:r>
              <a:endParaRPr sz="3300">
                <a:solidFill>
                  <a:schemeClr val="lt1"/>
                </a:solidFill>
                <a:latin typeface="Calibri"/>
                <a:ea typeface="Calibri"/>
                <a:cs typeface="Calibri"/>
                <a:sym typeface="Calibri"/>
              </a:endParaRPr>
            </a:p>
          </p:txBody>
        </p:sp>
        <p:sp>
          <p:nvSpPr>
            <p:cNvPr id="196" name="Google Shape;196;p18"/>
            <p:cNvSpPr/>
            <p:nvPr/>
          </p:nvSpPr>
          <p:spPr>
            <a:xfrm>
              <a:off x="11312384" y="2145906"/>
              <a:ext cx="614569" cy="718930"/>
            </a:xfrm>
            <a:prstGeom prst="rightArrow">
              <a:avLst>
                <a:gd fmla="val 60000" name="adj1"/>
                <a:gd fmla="val 50000" name="adj2"/>
              </a:avLst>
            </a:prstGeom>
            <a:solidFill>
              <a:srgbClr val="BEB5CD"/>
            </a:soli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8"/>
            <p:cNvSpPr txBox="1"/>
            <p:nvPr/>
          </p:nvSpPr>
          <p:spPr>
            <a:xfrm>
              <a:off x="11312384" y="2289692"/>
              <a:ext cx="430198" cy="43135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2600">
                <a:solidFill>
                  <a:schemeClr val="lt1"/>
                </a:solidFill>
                <a:latin typeface="Calibri"/>
                <a:ea typeface="Calibri"/>
                <a:cs typeface="Calibri"/>
                <a:sym typeface="Calibri"/>
              </a:endParaRPr>
            </a:p>
          </p:txBody>
        </p:sp>
        <p:sp>
          <p:nvSpPr>
            <p:cNvPr id="198" name="Google Shape;198;p18"/>
            <p:cNvSpPr/>
            <p:nvPr/>
          </p:nvSpPr>
          <p:spPr>
            <a:xfrm>
              <a:off x="12182058" y="1635698"/>
              <a:ext cx="2898911" cy="1739346"/>
            </a:xfrm>
            <a:prstGeom prst="roundRect">
              <a:avLst>
                <a:gd fmla="val 10000"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8"/>
            <p:cNvSpPr txBox="1"/>
            <p:nvPr/>
          </p:nvSpPr>
          <p:spPr>
            <a:xfrm>
              <a:off x="12233002" y="1686642"/>
              <a:ext cx="2797023" cy="1637458"/>
            </a:xfrm>
            <a:prstGeom prst="rect">
              <a:avLst/>
            </a:prstGeom>
            <a:noFill/>
            <a:ln>
              <a:noFill/>
            </a:ln>
          </p:spPr>
          <p:txBody>
            <a:bodyPr anchorCtr="0" anchor="ctr" bIns="125725" lIns="125725" spcFirstLastPara="1" rIns="125725" wrap="square" tIns="125725">
              <a:noAutofit/>
            </a:bodyPr>
            <a:lstStyle/>
            <a:p>
              <a:pPr indent="0" lvl="0" marL="0" marR="0" rtl="0" algn="ctr">
                <a:lnSpc>
                  <a:spcPct val="90000"/>
                </a:lnSpc>
                <a:spcBef>
                  <a:spcPts val="0"/>
                </a:spcBef>
                <a:spcAft>
                  <a:spcPts val="0"/>
                </a:spcAft>
                <a:buNone/>
              </a:pPr>
              <a:r>
                <a:rPr lang="en-US" sz="3300">
                  <a:solidFill>
                    <a:schemeClr val="lt1"/>
                  </a:solidFill>
                  <a:latin typeface="Calibri"/>
                  <a:ea typeface="Calibri"/>
                  <a:cs typeface="Calibri"/>
                  <a:sym typeface="Calibri"/>
                </a:rPr>
                <a:t>Call to action e.g. arrange a meeting</a:t>
              </a:r>
              <a:endParaRPr sz="3300">
                <a:solidFill>
                  <a:schemeClr val="lt1"/>
                </a:solidFill>
                <a:latin typeface="Calibri"/>
                <a:ea typeface="Calibri"/>
                <a:cs typeface="Calibri"/>
                <a:sym typeface="Calibri"/>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pic>
        <p:nvPicPr>
          <p:cNvPr descr="-- Created using Powtoon -- Free sign up at http://www.powtoon.com/youtube/ -- Create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id="204" name="Google Shape;204;p19" title="5  Tips">
            <a:hlinkClick r:id="rId3"/>
          </p:cNvPr>
          <p:cNvPicPr preferRelativeResize="0"/>
          <p:nvPr/>
        </p:nvPicPr>
        <p:blipFill>
          <a:blip r:embed="rId4">
            <a:alphaModFix/>
          </a:blip>
          <a:stretch>
            <a:fillRect/>
          </a:stretch>
        </p:blipFill>
        <p:spPr>
          <a:xfrm>
            <a:off x="3176775" y="486888"/>
            <a:ext cx="12417650" cy="93132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pic>
        <p:nvPicPr>
          <p:cNvPr id="34" name="Google Shape;34;p2"/>
          <p:cNvPicPr preferRelativeResize="0"/>
          <p:nvPr/>
        </p:nvPicPr>
        <p:blipFill rotWithShape="1">
          <a:blip r:embed="rId3">
            <a:alphaModFix/>
          </a:blip>
          <a:srcRect b="0" l="0" r="0" t="0"/>
          <a:stretch/>
        </p:blipFill>
        <p:spPr>
          <a:xfrm>
            <a:off x="1028700" y="9258300"/>
            <a:ext cx="3198719" cy="702057"/>
          </a:xfrm>
          <a:prstGeom prst="rect">
            <a:avLst/>
          </a:prstGeom>
          <a:noFill/>
          <a:ln>
            <a:noFill/>
          </a:ln>
        </p:spPr>
      </p:pic>
      <p:sp>
        <p:nvSpPr>
          <p:cNvPr id="35" name="Google Shape;35;p2"/>
          <p:cNvSpPr/>
          <p:nvPr/>
        </p:nvSpPr>
        <p:spPr>
          <a:xfrm rot="5400000">
            <a:off x="1592072" y="3763592"/>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 name="Google Shape;36;p2"/>
          <p:cNvSpPr/>
          <p:nvPr/>
        </p:nvSpPr>
        <p:spPr>
          <a:xfrm rot="5400000">
            <a:off x="1592072" y="5223483"/>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 name="Google Shape;37;p2"/>
          <p:cNvSpPr/>
          <p:nvPr/>
        </p:nvSpPr>
        <p:spPr>
          <a:xfrm rot="5400000">
            <a:off x="1598999" y="6683374"/>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 name="Google Shape;38;p2"/>
          <p:cNvSpPr txBox="1"/>
          <p:nvPr/>
        </p:nvSpPr>
        <p:spPr>
          <a:xfrm>
            <a:off x="1524000" y="1503549"/>
            <a:ext cx="9462656"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Objectives &amp; Goals </a:t>
            </a:r>
            <a:endParaRPr/>
          </a:p>
        </p:txBody>
      </p:sp>
      <p:sp>
        <p:nvSpPr>
          <p:cNvPr id="39" name="Google Shape;39;p2"/>
          <p:cNvSpPr txBox="1"/>
          <p:nvPr/>
        </p:nvSpPr>
        <p:spPr>
          <a:xfrm>
            <a:off x="1524000" y="2262365"/>
            <a:ext cx="10040186" cy="52322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800">
                <a:solidFill>
                  <a:schemeClr val="dk1"/>
                </a:solidFill>
                <a:latin typeface="Calibri"/>
                <a:ea typeface="Calibri"/>
                <a:cs typeface="Calibri"/>
                <a:sym typeface="Calibri"/>
              </a:rPr>
              <a:t>At the end of this module you will be able to:</a:t>
            </a:r>
            <a:endParaRPr/>
          </a:p>
        </p:txBody>
      </p:sp>
      <p:sp>
        <p:nvSpPr>
          <p:cNvPr id="40" name="Google Shape;40;p2"/>
          <p:cNvSpPr txBox="1"/>
          <p:nvPr/>
        </p:nvSpPr>
        <p:spPr>
          <a:xfrm>
            <a:off x="2628059" y="3597976"/>
            <a:ext cx="6096002" cy="954107"/>
          </a:xfrm>
          <a:prstGeom prst="rect">
            <a:avLst/>
          </a:prstGeom>
          <a:noFill/>
          <a:ln>
            <a:noFill/>
          </a:ln>
        </p:spPr>
        <p:txBody>
          <a:bodyPr anchorCtr="0" anchor="t" bIns="45700" lIns="108000" spcFirstLastPara="1" rIns="108000"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Understand communication strategies</a:t>
            </a:r>
            <a:endParaRPr b="1" sz="2800">
              <a:solidFill>
                <a:schemeClr val="dk1"/>
              </a:solidFill>
              <a:latin typeface="Calibri"/>
              <a:ea typeface="Calibri"/>
              <a:cs typeface="Calibri"/>
              <a:sym typeface="Calibri"/>
            </a:endParaRPr>
          </a:p>
        </p:txBody>
      </p:sp>
      <p:sp>
        <p:nvSpPr>
          <p:cNvPr id="41" name="Google Shape;41;p2"/>
          <p:cNvSpPr txBox="1"/>
          <p:nvPr/>
        </p:nvSpPr>
        <p:spPr>
          <a:xfrm>
            <a:off x="2666998" y="5052596"/>
            <a:ext cx="5124925" cy="523220"/>
          </a:xfrm>
          <a:prstGeom prst="rect">
            <a:avLst/>
          </a:prstGeom>
          <a:noFill/>
          <a:ln>
            <a:noFill/>
          </a:ln>
        </p:spPr>
        <p:txBody>
          <a:bodyPr anchorCtr="0" anchor="t" bIns="45700" lIns="108000" spcFirstLastPara="1" rIns="108000"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Engage in online communication</a:t>
            </a:r>
            <a:endParaRPr b="1" sz="2800">
              <a:solidFill>
                <a:schemeClr val="dk1"/>
              </a:solidFill>
              <a:latin typeface="Calibri"/>
              <a:ea typeface="Calibri"/>
              <a:cs typeface="Calibri"/>
              <a:sym typeface="Calibri"/>
            </a:endParaRPr>
          </a:p>
        </p:txBody>
      </p:sp>
      <p:sp>
        <p:nvSpPr>
          <p:cNvPr id="42" name="Google Shape;42;p2"/>
          <p:cNvSpPr txBox="1"/>
          <p:nvPr/>
        </p:nvSpPr>
        <p:spPr>
          <a:xfrm>
            <a:off x="2632551" y="6618258"/>
            <a:ext cx="6324601" cy="954107"/>
          </a:xfrm>
          <a:prstGeom prst="rect">
            <a:avLst/>
          </a:prstGeom>
          <a:noFill/>
          <a:ln>
            <a:noFill/>
          </a:ln>
        </p:spPr>
        <p:txBody>
          <a:bodyPr anchorCtr="0" anchor="t" bIns="45700" lIns="108000" spcFirstLastPara="1" rIns="108000"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Communicate effectively – presenting and public speaking</a:t>
            </a:r>
            <a:endParaRPr b="1" sz="2800">
              <a:solidFill>
                <a:schemeClr val="dk1"/>
              </a:solidFill>
              <a:latin typeface="Calibri"/>
              <a:ea typeface="Calibri"/>
              <a:cs typeface="Calibri"/>
              <a:sym typeface="Calibri"/>
            </a:endParaRPr>
          </a:p>
        </p:txBody>
      </p:sp>
      <p:pic>
        <p:nvPicPr>
          <p:cNvPr id="43" name="Google Shape;43;p2"/>
          <p:cNvPicPr preferRelativeResize="0"/>
          <p:nvPr/>
        </p:nvPicPr>
        <p:blipFill rotWithShape="1">
          <a:blip r:embed="rId4">
            <a:alphaModFix/>
          </a:blip>
          <a:srcRect b="6869" l="2852" r="3200" t="6499"/>
          <a:stretch/>
        </p:blipFill>
        <p:spPr>
          <a:xfrm>
            <a:off x="9677400" y="4381320"/>
            <a:ext cx="7391400" cy="454386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0"/>
          <p:cNvSpPr txBox="1"/>
          <p:nvPr/>
        </p:nvSpPr>
        <p:spPr>
          <a:xfrm>
            <a:off x="1447800" y="1573291"/>
            <a:ext cx="35814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Summing up</a:t>
            </a:r>
            <a:endParaRPr/>
          </a:p>
        </p:txBody>
      </p:sp>
      <p:sp>
        <p:nvSpPr>
          <p:cNvPr id="210" name="Google Shape;210;p20"/>
          <p:cNvSpPr txBox="1"/>
          <p:nvPr/>
        </p:nvSpPr>
        <p:spPr>
          <a:xfrm>
            <a:off x="2188625" y="2807100"/>
            <a:ext cx="41736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Business Communication</a:t>
            </a:r>
            <a:endParaRPr b="1" sz="2800">
              <a:solidFill>
                <a:schemeClr val="dk1"/>
              </a:solidFill>
              <a:latin typeface="Calibri"/>
              <a:ea typeface="Calibri"/>
              <a:cs typeface="Calibri"/>
              <a:sym typeface="Calibri"/>
            </a:endParaRPr>
          </a:p>
        </p:txBody>
      </p:sp>
      <p:sp>
        <p:nvSpPr>
          <p:cNvPr id="211" name="Google Shape;211;p20"/>
          <p:cNvSpPr txBox="1"/>
          <p:nvPr/>
        </p:nvSpPr>
        <p:spPr>
          <a:xfrm>
            <a:off x="2188625" y="3578425"/>
            <a:ext cx="3827400" cy="14160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Types of Communication</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Being Effective</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212" name="Google Shape;212;p20"/>
          <p:cNvSpPr txBox="1"/>
          <p:nvPr/>
        </p:nvSpPr>
        <p:spPr>
          <a:xfrm>
            <a:off x="7139406" y="6956700"/>
            <a:ext cx="2743200" cy="954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Communicating Effectively</a:t>
            </a:r>
            <a:endParaRPr b="1" sz="2800">
              <a:solidFill>
                <a:schemeClr val="dk1"/>
              </a:solidFill>
              <a:latin typeface="Calibri"/>
              <a:ea typeface="Calibri"/>
              <a:cs typeface="Calibri"/>
              <a:sym typeface="Calibri"/>
            </a:endParaRPr>
          </a:p>
        </p:txBody>
      </p:sp>
      <p:sp>
        <p:nvSpPr>
          <p:cNvPr id="213" name="Google Shape;213;p20"/>
          <p:cNvSpPr txBox="1"/>
          <p:nvPr/>
        </p:nvSpPr>
        <p:spPr>
          <a:xfrm>
            <a:off x="7367998" y="7786600"/>
            <a:ext cx="3226800" cy="14160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Public Speaking</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The Elevator Pitch</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214" name="Google Shape;214;p20"/>
          <p:cNvSpPr txBox="1"/>
          <p:nvPr/>
        </p:nvSpPr>
        <p:spPr>
          <a:xfrm>
            <a:off x="13080775" y="3081525"/>
            <a:ext cx="4173600" cy="954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Business </a:t>
            </a:r>
            <a:r>
              <a:rPr b="1" lang="en-US" sz="2800">
                <a:solidFill>
                  <a:schemeClr val="dk1"/>
                </a:solidFill>
                <a:latin typeface="Calibri"/>
                <a:ea typeface="Calibri"/>
                <a:cs typeface="Calibri"/>
                <a:sym typeface="Calibri"/>
              </a:rPr>
              <a:t>Communication</a:t>
            </a:r>
            <a:r>
              <a:rPr b="1" lang="en-US" sz="2800">
                <a:solidFill>
                  <a:schemeClr val="dk1"/>
                </a:solidFill>
                <a:latin typeface="Calibri"/>
                <a:ea typeface="Calibri"/>
                <a:cs typeface="Calibri"/>
                <a:sym typeface="Calibri"/>
              </a:rPr>
              <a:t> Planning</a:t>
            </a:r>
            <a:endParaRPr b="1" sz="2800">
              <a:solidFill>
                <a:schemeClr val="dk1"/>
              </a:solidFill>
              <a:latin typeface="Calibri"/>
              <a:ea typeface="Calibri"/>
              <a:cs typeface="Calibri"/>
              <a:sym typeface="Calibri"/>
            </a:endParaRPr>
          </a:p>
        </p:txBody>
      </p:sp>
      <p:sp>
        <p:nvSpPr>
          <p:cNvPr id="215" name="Google Shape;215;p20"/>
          <p:cNvSpPr txBox="1"/>
          <p:nvPr/>
        </p:nvSpPr>
        <p:spPr>
          <a:xfrm>
            <a:off x="13309376" y="3871050"/>
            <a:ext cx="3581400" cy="15699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Write your communications plan</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Digital Communication</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216" name="Google Shape;216;p20"/>
          <p:cNvSpPr/>
          <p:nvPr/>
        </p:nvSpPr>
        <p:spPr>
          <a:xfrm rot="5400000">
            <a:off x="1561069" y="3338044"/>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7" name="Google Shape;217;p20"/>
          <p:cNvSpPr/>
          <p:nvPr/>
        </p:nvSpPr>
        <p:spPr>
          <a:xfrm rot="5400000">
            <a:off x="6277922" y="7040990"/>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8" name="Google Shape;218;p20"/>
          <p:cNvSpPr/>
          <p:nvPr/>
        </p:nvSpPr>
        <p:spPr>
          <a:xfrm rot="5400000">
            <a:off x="12463044" y="3338044"/>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219" name="Google Shape;219;p20"/>
          <p:cNvPicPr preferRelativeResize="0"/>
          <p:nvPr/>
        </p:nvPicPr>
        <p:blipFill rotWithShape="1">
          <a:blip r:embed="rId3">
            <a:alphaModFix/>
          </a:blip>
          <a:srcRect b="0" l="0" r="0" t="0"/>
          <a:stretch/>
        </p:blipFill>
        <p:spPr>
          <a:xfrm>
            <a:off x="5791200" y="3330299"/>
            <a:ext cx="5439602" cy="362640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pic>
        <p:nvPicPr>
          <p:cNvPr id="224" name="Google Shape;224;p21"/>
          <p:cNvPicPr preferRelativeResize="0"/>
          <p:nvPr/>
        </p:nvPicPr>
        <p:blipFill rotWithShape="1">
          <a:blip r:embed="rId3">
            <a:alphaModFix/>
          </a:blip>
          <a:srcRect b="0" l="0" r="0" t="0"/>
          <a:stretch/>
        </p:blipFill>
        <p:spPr>
          <a:xfrm>
            <a:off x="1028700" y="9258300"/>
            <a:ext cx="3198719" cy="702057"/>
          </a:xfrm>
          <a:prstGeom prst="rect">
            <a:avLst/>
          </a:prstGeom>
          <a:noFill/>
          <a:ln>
            <a:noFill/>
          </a:ln>
        </p:spPr>
      </p:pic>
      <p:sp>
        <p:nvSpPr>
          <p:cNvPr id="225" name="Google Shape;225;p21"/>
          <p:cNvSpPr txBox="1"/>
          <p:nvPr/>
        </p:nvSpPr>
        <p:spPr>
          <a:xfrm>
            <a:off x="4343400" y="4457700"/>
            <a:ext cx="9144000" cy="132343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660066"/>
              </a:buClr>
              <a:buSzPts val="8000"/>
              <a:buFont typeface="Calibri"/>
              <a:buNone/>
            </a:pPr>
            <a:r>
              <a:rPr b="1" lang="en-US" sz="8000">
                <a:solidFill>
                  <a:srgbClr val="660066"/>
                </a:solidFill>
                <a:latin typeface="Calibri"/>
                <a:ea typeface="Calibri"/>
                <a:cs typeface="Calibri"/>
                <a:sym typeface="Calibri"/>
              </a:rPr>
              <a:t>Thank you!</a:t>
            </a:r>
            <a:endParaRPr b="1" i="0" sz="8000" u="none" cap="none" strike="noStrike">
              <a:solidFill>
                <a:srgbClr val="660066"/>
              </a:solidFill>
              <a:latin typeface="Calibri"/>
              <a:ea typeface="Calibri"/>
              <a:cs typeface="Calibri"/>
              <a:sym typeface="Calibri"/>
            </a:endParaRPr>
          </a:p>
        </p:txBody>
      </p:sp>
      <p:sp>
        <p:nvSpPr>
          <p:cNvPr id="226" name="Google Shape;226;p21"/>
          <p:cNvSpPr txBox="1"/>
          <p:nvPr/>
        </p:nvSpPr>
        <p:spPr>
          <a:xfrm>
            <a:off x="8153400" y="5981700"/>
            <a:ext cx="1981200" cy="38151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2400">
                <a:solidFill>
                  <a:schemeClr val="dk1"/>
                </a:solidFill>
                <a:latin typeface="Calibri"/>
                <a:ea typeface="Calibri"/>
                <a:cs typeface="Calibri"/>
                <a:sym typeface="Calibri"/>
              </a:rPr>
              <a:t>dewproject.eu</a:t>
            </a:r>
            <a:endParaRPr sz="24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graphicFrame>
        <p:nvGraphicFramePr>
          <p:cNvPr id="49" name="Google Shape;49;g1bb5b6ac45b_0_0"/>
          <p:cNvGraphicFramePr/>
          <p:nvPr/>
        </p:nvGraphicFramePr>
        <p:xfrm>
          <a:off x="729343" y="2705100"/>
          <a:ext cx="3000000" cy="3000000"/>
        </p:xfrm>
        <a:graphic>
          <a:graphicData uri="http://schemas.openxmlformats.org/drawingml/2006/table">
            <a:tbl>
              <a:tblPr bandRow="1" firstRow="1">
                <a:noFill/>
                <a:tableStyleId>{E09A5EA0-DBB4-4B59-AC80-7950CC5C7E1F}</a:tableStyleId>
              </a:tblPr>
              <a:tblGrid>
                <a:gridCol w="1881075"/>
                <a:gridCol w="4171100"/>
                <a:gridCol w="5479600"/>
                <a:gridCol w="5460825"/>
              </a:tblGrid>
              <a:tr h="218450">
                <a:tc>
                  <a:txBody>
                    <a:bodyPr/>
                    <a:lstStyle/>
                    <a:p>
                      <a:pPr indent="0" lvl="0" marL="0" marR="0" rtl="0" algn="ctr">
                        <a:spcBef>
                          <a:spcPts val="0"/>
                        </a:spcBef>
                        <a:spcAft>
                          <a:spcPts val="0"/>
                        </a:spcAft>
                        <a:buNone/>
                      </a:pPr>
                      <a:r>
                        <a:rPr lang="en-US" sz="2000" u="none" cap="none" strike="noStrike">
                          <a:solidFill>
                            <a:schemeClr val="lt1"/>
                          </a:solidFill>
                        </a:rPr>
                        <a:t>COMPETENCE</a:t>
                      </a:r>
                      <a:endParaRPr sz="2000" u="none" cap="none" strike="noStrike">
                        <a:solidFill>
                          <a:schemeClr val="lt1"/>
                        </a:solidFill>
                      </a:endParaRPr>
                    </a:p>
                  </a:txBody>
                  <a:tcPr marT="45725" marB="45725" marR="91450" marL="91450" anchor="ctr">
                    <a:lnL cap="flat" cmpd="sng" w="28575">
                      <a:solidFill>
                        <a:srgbClr val="660066"/>
                      </a:solidFill>
                      <a:prstDash val="solid"/>
                      <a:round/>
                      <a:headEnd len="sm" w="sm" type="none"/>
                      <a:tailEnd len="sm" w="sm" type="none"/>
                    </a:lnL>
                    <a:lnR cap="flat" cmpd="sng" w="28575">
                      <a:solidFill>
                        <a:srgbClr val="660066"/>
                      </a:solidFill>
                      <a:prstDash val="solid"/>
                      <a:round/>
                      <a:headEnd len="sm" w="sm" type="none"/>
                      <a:tailEnd len="sm" w="sm" type="none"/>
                    </a:lnR>
                    <a:lnB cap="flat" cmpd="sng" w="19050">
                      <a:solidFill>
                        <a:srgbClr val="660066"/>
                      </a:solidFill>
                      <a:prstDash val="solid"/>
                      <a:round/>
                      <a:headEnd len="sm" w="sm" type="none"/>
                      <a:tailEnd len="sm" w="sm" type="none"/>
                    </a:lnB>
                    <a:solidFill>
                      <a:srgbClr val="660066"/>
                    </a:solidFill>
                  </a:tcPr>
                </a:tc>
                <a:tc>
                  <a:txBody>
                    <a:bodyPr/>
                    <a:lstStyle/>
                    <a:p>
                      <a:pPr indent="0" lvl="0" marL="0" marR="0" rtl="0" algn="ctr">
                        <a:spcBef>
                          <a:spcPts val="0"/>
                        </a:spcBef>
                        <a:spcAft>
                          <a:spcPts val="0"/>
                        </a:spcAft>
                        <a:buNone/>
                      </a:pPr>
                      <a:r>
                        <a:rPr lang="en-US" sz="2000" u="none" cap="none" strike="noStrike">
                          <a:solidFill>
                            <a:schemeClr val="lt1"/>
                          </a:solidFill>
                        </a:rPr>
                        <a:t>PROFI</a:t>
                      </a:r>
                      <a:r>
                        <a:rPr lang="en-US" sz="2000">
                          <a:solidFill>
                            <a:schemeClr val="lt1"/>
                          </a:solidFill>
                        </a:rPr>
                        <a:t>CIENCY</a:t>
                      </a:r>
                      <a:r>
                        <a:rPr lang="en-US" sz="2000" u="none" cap="none" strike="noStrike">
                          <a:solidFill>
                            <a:schemeClr val="lt1"/>
                          </a:solidFill>
                        </a:rPr>
                        <a:t> LEVEL - FOUNDATION</a:t>
                      </a:r>
                      <a:endParaRPr sz="2000" u="none" cap="none" strike="noStrike">
                        <a:solidFill>
                          <a:schemeClr val="lt1"/>
                        </a:solidFill>
                      </a:endParaRPr>
                    </a:p>
                  </a:txBody>
                  <a:tcPr marT="45725" marB="45725" marR="91450" marL="91450" anchor="ctr">
                    <a:lnL cap="flat" cmpd="sng" w="28575">
                      <a:solidFill>
                        <a:srgbClr val="660066"/>
                      </a:solidFill>
                      <a:prstDash val="solid"/>
                      <a:round/>
                      <a:headEnd len="sm" w="sm" type="none"/>
                      <a:tailEnd len="sm" w="sm" type="none"/>
                    </a:lnL>
                    <a:lnB cap="flat" cmpd="sng" w="19050">
                      <a:solidFill>
                        <a:srgbClr val="660066"/>
                      </a:solidFill>
                      <a:prstDash val="solid"/>
                      <a:round/>
                      <a:headEnd len="sm" w="sm" type="none"/>
                      <a:tailEnd len="sm" w="sm" type="none"/>
                    </a:lnB>
                    <a:solidFill>
                      <a:srgbClr val="660066"/>
                    </a:solidFill>
                  </a:tcPr>
                </a:tc>
                <a:tc>
                  <a:txBody>
                    <a:bodyPr/>
                    <a:lstStyle/>
                    <a:p>
                      <a:pPr indent="0" lvl="0" marL="0" marR="0" rtl="0" algn="ctr">
                        <a:spcBef>
                          <a:spcPts val="0"/>
                        </a:spcBef>
                        <a:spcAft>
                          <a:spcPts val="0"/>
                        </a:spcAft>
                        <a:buNone/>
                      </a:pPr>
                      <a:r>
                        <a:rPr lang="en-US" sz="2000" u="none" cap="none" strike="noStrike">
                          <a:solidFill>
                            <a:schemeClr val="lt1"/>
                          </a:solidFill>
                        </a:rPr>
                        <a:t>PROFICIENCY LEVEL - INTERMEDIATE</a:t>
                      </a:r>
                      <a:endParaRPr sz="2000" u="none" cap="none" strike="noStrike">
                        <a:solidFill>
                          <a:schemeClr val="lt1"/>
                        </a:solidFill>
                      </a:endParaRPr>
                    </a:p>
                  </a:txBody>
                  <a:tcPr marT="45725" marB="45725" marR="91450" marL="91450" anchor="ctr">
                    <a:lnR cap="flat" cmpd="sng" w="19050">
                      <a:solidFill>
                        <a:srgbClr val="660066"/>
                      </a:solidFill>
                      <a:prstDash val="solid"/>
                      <a:round/>
                      <a:headEnd len="sm" w="sm" type="none"/>
                      <a:tailEnd len="sm" w="sm" type="none"/>
                    </a:lnR>
                    <a:lnB cap="flat" cmpd="sng" w="19050">
                      <a:solidFill>
                        <a:srgbClr val="660066"/>
                      </a:solidFill>
                      <a:prstDash val="solid"/>
                      <a:round/>
                      <a:headEnd len="sm" w="sm" type="none"/>
                      <a:tailEnd len="sm" w="sm" type="none"/>
                    </a:lnB>
                    <a:solidFill>
                      <a:srgbClr val="660066"/>
                    </a:solidFill>
                  </a:tcPr>
                </a:tc>
                <a:tc>
                  <a:txBody>
                    <a:bodyPr/>
                    <a:lstStyle/>
                    <a:p>
                      <a:pPr indent="0" lvl="0" marL="0" marR="0" rtl="0" algn="ctr">
                        <a:spcBef>
                          <a:spcPts val="0"/>
                        </a:spcBef>
                        <a:spcAft>
                          <a:spcPts val="0"/>
                        </a:spcAft>
                        <a:buNone/>
                      </a:pPr>
                      <a:r>
                        <a:rPr lang="en-US" sz="2000" u="none" cap="none" strike="noStrike">
                          <a:solidFill>
                            <a:schemeClr val="lt1"/>
                          </a:solidFill>
                        </a:rPr>
                        <a:t>PROFICIENCY LEVEL - ADVANCED</a:t>
                      </a:r>
                      <a:endParaRPr sz="2000" u="none" cap="none" strike="noStrike">
                        <a:solidFill>
                          <a:schemeClr val="lt1"/>
                        </a:solidFill>
                      </a:endParaRPr>
                    </a:p>
                  </a:txBody>
                  <a:tcPr marT="45725" marB="45725" marR="91450" marL="91450" anchor="ctr">
                    <a:lnL cap="flat" cmpd="sng" w="19050">
                      <a:solidFill>
                        <a:srgbClr val="660066"/>
                      </a:solidFill>
                      <a:prstDash val="solid"/>
                      <a:round/>
                      <a:headEnd len="sm" w="sm" type="none"/>
                      <a:tailEnd len="sm" w="sm" type="none"/>
                    </a:lnL>
                    <a:solidFill>
                      <a:srgbClr val="660066"/>
                    </a:solidFill>
                  </a:tcPr>
                </a:tc>
              </a:tr>
              <a:tr h="1234450">
                <a:tc>
                  <a:txBody>
                    <a:bodyPr/>
                    <a:lstStyle/>
                    <a:p>
                      <a:pPr indent="0" lvl="0" marL="0" marR="0" rtl="0" algn="l">
                        <a:spcBef>
                          <a:spcPts val="0"/>
                        </a:spcBef>
                        <a:spcAft>
                          <a:spcPts val="0"/>
                        </a:spcAft>
                        <a:buNone/>
                      </a:pPr>
                      <a:r>
                        <a:rPr b="1" lang="en-US" sz="1800" u="none" cap="none" strike="noStrike">
                          <a:solidFill>
                            <a:srgbClr val="660066"/>
                          </a:solidFill>
                        </a:rPr>
                        <a:t>Self-awareness and self-efficacy</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trust their own ability to generate value for others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can make the most of their strengths and weaknesses.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b="1" lang="en-US" sz="1800">
                          <a:solidFill>
                            <a:srgbClr val="660066"/>
                          </a:solidFill>
                        </a:rPr>
                        <a:t>Learners can compensate for their weaknesses by teaming up with others and by further developing their strengths.</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B cap="flat" cmpd="sng" w="19050">
                      <a:solidFill>
                        <a:srgbClr val="660066"/>
                      </a:solidFill>
                      <a:prstDash val="solid"/>
                      <a:round/>
                      <a:headEnd len="sm" w="sm" type="none"/>
                      <a:tailEnd len="sm" w="sm" type="none"/>
                    </a:lnB>
                    <a:solidFill>
                      <a:srgbClr val="E5DFEC"/>
                    </a:solidFill>
                  </a:tcPr>
                </a:tc>
              </a:tr>
              <a:tr h="1143000">
                <a:tc>
                  <a:txBody>
                    <a:bodyPr/>
                    <a:lstStyle/>
                    <a:p>
                      <a:pPr indent="0" lvl="0" marL="0" marR="0" rtl="0" algn="l">
                        <a:spcBef>
                          <a:spcPts val="0"/>
                        </a:spcBef>
                        <a:spcAft>
                          <a:spcPts val="0"/>
                        </a:spcAft>
                        <a:buNone/>
                      </a:pPr>
                      <a:r>
                        <a:rPr b="1" lang="en-US" sz="1800">
                          <a:solidFill>
                            <a:srgbClr val="660066"/>
                          </a:solidFill>
                        </a:rPr>
                        <a:t>Motivation and perseverance</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want to follow their passion and create value for others.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are willing to put effort and resources into following their passion and create value for others.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can stay focused on their passion and keep creating value despite setbacks.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r h="1143000">
                <a:tc>
                  <a:txBody>
                    <a:bodyPr/>
                    <a:lstStyle/>
                    <a:p>
                      <a:pPr indent="0" lvl="0" marL="0" marR="0" rtl="0" algn="l">
                        <a:spcBef>
                          <a:spcPts val="0"/>
                        </a:spcBef>
                        <a:spcAft>
                          <a:spcPts val="0"/>
                        </a:spcAft>
                        <a:buNone/>
                      </a:pPr>
                      <a:r>
                        <a:rPr b="1" lang="en-US" sz="1800">
                          <a:solidFill>
                            <a:srgbClr val="660066"/>
                          </a:solidFill>
                        </a:rPr>
                        <a:t>Mobilising resources</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can find and use resources responsibly.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can gather and manage different types of resources to create value for others.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can define strategies to mobilise the resources they need to generate value for others.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r h="1219200">
                <a:tc>
                  <a:txBody>
                    <a:bodyPr/>
                    <a:lstStyle/>
                    <a:p>
                      <a:pPr indent="0" lvl="0" marL="0" marR="0" rtl="0" algn="l">
                        <a:spcBef>
                          <a:spcPts val="0"/>
                        </a:spcBef>
                        <a:spcAft>
                          <a:spcPts val="0"/>
                        </a:spcAft>
                        <a:buNone/>
                      </a:pPr>
                      <a:r>
                        <a:rPr b="1" lang="en-US" sz="1800">
                          <a:solidFill>
                            <a:srgbClr val="660066"/>
                          </a:solidFill>
                        </a:rPr>
                        <a:t>Financial and economic literacy </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can draw up the budget for a simple activity.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can find funding options and manage a budget for their value creating activity.</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can make a plan for the financial sustainability of a value creating activity.</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r h="1066800">
                <a:tc>
                  <a:txBody>
                    <a:bodyPr/>
                    <a:lstStyle/>
                    <a:p>
                      <a:pPr indent="0" lvl="0" marL="0" marR="0" rtl="0" algn="l">
                        <a:spcBef>
                          <a:spcPts val="0"/>
                        </a:spcBef>
                        <a:spcAft>
                          <a:spcPts val="0"/>
                        </a:spcAft>
                        <a:buNone/>
                      </a:pPr>
                      <a:r>
                        <a:rPr b="1" lang="en-US" sz="1800">
                          <a:solidFill>
                            <a:srgbClr val="660066"/>
                          </a:solidFill>
                        </a:rPr>
                        <a:t>Mobilising others</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can communicate their ideas clearly and with enthusiasm</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US" sz="1800"/>
                        <a:t>Learners can persuade, involve and inspire others in value-creating activities.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b="1" lang="en-US" sz="1800">
                          <a:solidFill>
                            <a:srgbClr val="660066"/>
                          </a:solidFill>
                        </a:rPr>
                        <a:t>Learners can inspire others and get them on board for value-creating activities</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bl>
          </a:graphicData>
        </a:graphic>
      </p:graphicFrame>
      <p:sp>
        <p:nvSpPr>
          <p:cNvPr id="50" name="Google Shape;50;g1bb5b6ac45b_0_0"/>
          <p:cNvSpPr/>
          <p:nvPr/>
        </p:nvSpPr>
        <p:spPr>
          <a:xfrm>
            <a:off x="12112172" y="3086100"/>
            <a:ext cx="5798400" cy="13716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1" name="Google Shape;51;g1bb5b6ac45b_0_0"/>
          <p:cNvSpPr txBox="1"/>
          <p:nvPr/>
        </p:nvSpPr>
        <p:spPr>
          <a:xfrm>
            <a:off x="1447800" y="1573291"/>
            <a:ext cx="14173200" cy="585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rgbClr val="660066"/>
                </a:solidFill>
                <a:latin typeface="Calibri"/>
                <a:ea typeface="Calibri"/>
                <a:cs typeface="Calibri"/>
                <a:sym typeface="Calibri"/>
              </a:rPr>
              <a:t>EntreComp Framework – Resources Area</a:t>
            </a:r>
            <a:endParaRPr b="1" sz="3200">
              <a:solidFill>
                <a:srgbClr val="660066"/>
              </a:solidFill>
              <a:latin typeface="Calibri"/>
              <a:ea typeface="Calibri"/>
              <a:cs typeface="Calibri"/>
              <a:sym typeface="Calibri"/>
            </a:endParaRPr>
          </a:p>
        </p:txBody>
      </p:sp>
      <p:sp>
        <p:nvSpPr>
          <p:cNvPr id="52" name="Google Shape;52;g1bb5b6ac45b_0_0"/>
          <p:cNvSpPr/>
          <p:nvPr/>
        </p:nvSpPr>
        <p:spPr>
          <a:xfrm>
            <a:off x="12108543" y="7734300"/>
            <a:ext cx="5798400" cy="14478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3" name="Google Shape;53;g1bb5b6ac45b_0_0"/>
          <p:cNvSpPr/>
          <p:nvPr/>
        </p:nvSpPr>
        <p:spPr>
          <a:xfrm>
            <a:off x="12108547" y="4335800"/>
            <a:ext cx="5798400" cy="13716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4" name="Google Shape;54;g1bb5b6ac45b_0_0"/>
          <p:cNvSpPr/>
          <p:nvPr/>
        </p:nvSpPr>
        <p:spPr>
          <a:xfrm>
            <a:off x="12108547" y="5410200"/>
            <a:ext cx="5798400" cy="13716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3"/>
          <p:cNvSpPr txBox="1"/>
          <p:nvPr/>
        </p:nvSpPr>
        <p:spPr>
          <a:xfrm>
            <a:off x="1524000" y="1503549"/>
            <a:ext cx="9462656"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Index</a:t>
            </a:r>
            <a:endParaRPr/>
          </a:p>
        </p:txBody>
      </p:sp>
      <p:sp>
        <p:nvSpPr>
          <p:cNvPr id="60" name="Google Shape;60;p3"/>
          <p:cNvSpPr txBox="1"/>
          <p:nvPr/>
        </p:nvSpPr>
        <p:spPr>
          <a:xfrm>
            <a:off x="2666998" y="3574561"/>
            <a:ext cx="5124925" cy="523220"/>
          </a:xfrm>
          <a:prstGeom prst="rect">
            <a:avLst/>
          </a:prstGeom>
          <a:noFill/>
          <a:ln>
            <a:noFill/>
          </a:ln>
        </p:spPr>
        <p:txBody>
          <a:bodyPr anchorCtr="0" anchor="t" bIns="45700" lIns="108000" spcFirstLastPara="1" rIns="108000"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Business Communication</a:t>
            </a:r>
            <a:endParaRPr b="1" sz="2800">
              <a:solidFill>
                <a:schemeClr val="dk1"/>
              </a:solidFill>
              <a:latin typeface="Calibri"/>
              <a:ea typeface="Calibri"/>
              <a:cs typeface="Calibri"/>
              <a:sym typeface="Calibri"/>
            </a:endParaRPr>
          </a:p>
        </p:txBody>
      </p:sp>
      <p:sp>
        <p:nvSpPr>
          <p:cNvPr id="61" name="Google Shape;61;p3"/>
          <p:cNvSpPr txBox="1"/>
          <p:nvPr/>
        </p:nvSpPr>
        <p:spPr>
          <a:xfrm>
            <a:off x="2666998" y="5052596"/>
            <a:ext cx="5124925" cy="523220"/>
          </a:xfrm>
          <a:prstGeom prst="rect">
            <a:avLst/>
          </a:prstGeom>
          <a:noFill/>
          <a:ln>
            <a:noFill/>
          </a:ln>
        </p:spPr>
        <p:txBody>
          <a:bodyPr anchorCtr="0" anchor="t" bIns="45700" lIns="108000" spcFirstLastPara="1" rIns="108000"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Digital Communication</a:t>
            </a:r>
            <a:endParaRPr b="1" sz="2800">
              <a:solidFill>
                <a:schemeClr val="dk1"/>
              </a:solidFill>
              <a:latin typeface="Calibri"/>
              <a:ea typeface="Calibri"/>
              <a:cs typeface="Calibri"/>
              <a:sym typeface="Calibri"/>
            </a:endParaRPr>
          </a:p>
        </p:txBody>
      </p:sp>
      <p:sp>
        <p:nvSpPr>
          <p:cNvPr id="62" name="Google Shape;62;p3"/>
          <p:cNvSpPr txBox="1"/>
          <p:nvPr/>
        </p:nvSpPr>
        <p:spPr>
          <a:xfrm>
            <a:off x="2666998" y="6484344"/>
            <a:ext cx="5124925" cy="523220"/>
          </a:xfrm>
          <a:prstGeom prst="rect">
            <a:avLst/>
          </a:prstGeom>
          <a:noFill/>
          <a:ln>
            <a:noFill/>
          </a:ln>
        </p:spPr>
        <p:txBody>
          <a:bodyPr anchorCtr="0" anchor="t" bIns="45700" lIns="108000" spcFirstLastPara="1" rIns="108000"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Communicating Effectively</a:t>
            </a:r>
            <a:endParaRPr b="1" sz="2800">
              <a:solidFill>
                <a:schemeClr val="dk1"/>
              </a:solidFill>
              <a:latin typeface="Calibri"/>
              <a:ea typeface="Calibri"/>
              <a:cs typeface="Calibri"/>
              <a:sym typeface="Calibri"/>
            </a:endParaRPr>
          </a:p>
        </p:txBody>
      </p:sp>
      <p:sp>
        <p:nvSpPr>
          <p:cNvPr id="63" name="Google Shape;63;p3"/>
          <p:cNvSpPr/>
          <p:nvPr/>
        </p:nvSpPr>
        <p:spPr>
          <a:xfrm rot="5400000">
            <a:off x="1592072" y="3763592"/>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4" name="Google Shape;64;p3"/>
          <p:cNvSpPr/>
          <p:nvPr/>
        </p:nvSpPr>
        <p:spPr>
          <a:xfrm rot="5400000">
            <a:off x="1592072" y="5223483"/>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5" name="Google Shape;65;p3"/>
          <p:cNvSpPr/>
          <p:nvPr/>
        </p:nvSpPr>
        <p:spPr>
          <a:xfrm rot="5400000">
            <a:off x="1598999" y="6683374"/>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4"/>
          <p:cNvSpPr txBox="1"/>
          <p:nvPr/>
        </p:nvSpPr>
        <p:spPr>
          <a:xfrm>
            <a:off x="1447800" y="1573291"/>
            <a:ext cx="83820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1. What is Business Communication?</a:t>
            </a:r>
            <a:endParaRPr b="1" sz="4000">
              <a:solidFill>
                <a:srgbClr val="660066"/>
              </a:solidFill>
              <a:latin typeface="Calibri"/>
              <a:ea typeface="Calibri"/>
              <a:cs typeface="Calibri"/>
              <a:sym typeface="Calibri"/>
            </a:endParaRPr>
          </a:p>
        </p:txBody>
      </p:sp>
      <p:sp>
        <p:nvSpPr>
          <p:cNvPr id="71" name="Google Shape;71;p4"/>
          <p:cNvSpPr txBox="1"/>
          <p:nvPr/>
        </p:nvSpPr>
        <p:spPr>
          <a:xfrm>
            <a:off x="1524000" y="2562880"/>
            <a:ext cx="14554200" cy="7417415"/>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2800"/>
              <a:buFont typeface="Arial"/>
              <a:buChar char="•"/>
            </a:pPr>
            <a:r>
              <a:rPr b="1" lang="en-US" sz="2800">
                <a:solidFill>
                  <a:schemeClr val="dk1"/>
                </a:solidFill>
                <a:latin typeface="Calibri"/>
                <a:ea typeface="Calibri"/>
                <a:cs typeface="Calibri"/>
                <a:sym typeface="Calibri"/>
              </a:rPr>
              <a:t>Business Communication </a:t>
            </a:r>
            <a:r>
              <a:rPr lang="en-US" sz="2800">
                <a:solidFill>
                  <a:schemeClr val="dk1"/>
                </a:solidFill>
                <a:latin typeface="Calibri"/>
                <a:ea typeface="Calibri"/>
                <a:cs typeface="Calibri"/>
                <a:sym typeface="Calibri"/>
              </a:rPr>
              <a:t>is the process by which we share information with people within, and external to, your business.</a:t>
            </a:r>
            <a:endParaRPr/>
          </a:p>
          <a:p>
            <a:pPr indent="-457200" lvl="0" marL="457200" marR="0" rtl="0" algn="l">
              <a:spcBef>
                <a:spcPts val="0"/>
              </a:spcBef>
              <a:spcAft>
                <a:spcPts val="0"/>
              </a:spcAft>
              <a:buClr>
                <a:schemeClr val="dk1"/>
              </a:buClr>
              <a:buSzPts val="2800"/>
              <a:buFont typeface="Arial"/>
              <a:buChar char="•"/>
            </a:pPr>
            <a:r>
              <a:rPr lang="en-US" sz="2800">
                <a:solidFill>
                  <a:schemeClr val="dk1"/>
                </a:solidFill>
                <a:latin typeface="Calibri"/>
                <a:ea typeface="Calibri"/>
                <a:cs typeface="Calibri"/>
                <a:sym typeface="Calibri"/>
              </a:rPr>
              <a:t>We communicate with other people so often that sometimes we don’t think about how and why we do it.</a:t>
            </a:r>
            <a:endParaRPr/>
          </a:p>
          <a:p>
            <a:pPr indent="-457200" lvl="0" marL="457200" marR="0" rtl="0" algn="l">
              <a:spcBef>
                <a:spcPts val="0"/>
              </a:spcBef>
              <a:spcAft>
                <a:spcPts val="0"/>
              </a:spcAft>
              <a:buClr>
                <a:schemeClr val="dk1"/>
              </a:buClr>
              <a:buSzPts val="2800"/>
              <a:buFont typeface="Arial"/>
              <a:buChar char="•"/>
            </a:pPr>
            <a:r>
              <a:rPr lang="en-US" sz="2800">
                <a:solidFill>
                  <a:schemeClr val="dk1"/>
                </a:solidFill>
                <a:latin typeface="Calibri"/>
                <a:ea typeface="Calibri"/>
                <a:cs typeface="Calibri"/>
                <a:sym typeface="Calibri"/>
              </a:rPr>
              <a:t>Business communication is important for:</a:t>
            </a:r>
            <a:endParaRPr/>
          </a:p>
          <a:p>
            <a:pPr indent="-457200" lvl="1" marL="914400" marR="0" rtl="0" algn="l">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Planning and writing proposals</a:t>
            </a:r>
            <a:endParaRPr/>
          </a:p>
          <a:p>
            <a:pPr indent="-457200" lvl="1" marL="914400" marR="0" rtl="0" algn="l">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Making decisions</a:t>
            </a:r>
            <a:endParaRPr/>
          </a:p>
          <a:p>
            <a:pPr indent="-457200" lvl="1" marL="914400" marR="0" rtl="0" algn="l">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Reaching agreement </a:t>
            </a:r>
            <a:endParaRPr/>
          </a:p>
          <a:p>
            <a:pPr indent="-457200" lvl="1" marL="914400" marR="0" rtl="0" algn="l">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Selling</a:t>
            </a:r>
            <a:endParaRPr/>
          </a:p>
          <a:p>
            <a:pPr indent="-457200" lvl="1" marL="914400" marR="0" rtl="0" algn="l">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Providing feedback to staff and customers</a:t>
            </a:r>
            <a:endParaRPr/>
          </a:p>
          <a:p>
            <a:pPr indent="-457200" lvl="1" marL="914400" marR="0" rtl="0" algn="l">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Completing customer orders</a:t>
            </a:r>
            <a:endParaRPr/>
          </a:p>
          <a:p>
            <a:pPr indent="-457200" lvl="1" marL="914400" marR="0" rtl="0" algn="l">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Presenting business ideas e.g. to a potential funder</a:t>
            </a:r>
            <a:endParaRPr/>
          </a:p>
          <a:p>
            <a:pPr indent="-457200" lvl="0" marL="457200" marR="0" rtl="0" algn="l">
              <a:spcBef>
                <a:spcPts val="0"/>
              </a:spcBef>
              <a:spcAft>
                <a:spcPts val="0"/>
              </a:spcAft>
              <a:buClr>
                <a:schemeClr val="dk1"/>
              </a:buClr>
              <a:buSzPts val="2800"/>
              <a:buFont typeface="Arial"/>
              <a:buChar char="•"/>
            </a:pPr>
            <a:r>
              <a:rPr lang="en-US" sz="2800">
                <a:solidFill>
                  <a:schemeClr val="dk1"/>
                </a:solidFill>
                <a:latin typeface="Calibri"/>
                <a:ea typeface="Calibri"/>
                <a:cs typeface="Calibri"/>
                <a:sym typeface="Calibri"/>
              </a:rPr>
              <a:t>Everything you do within your business relies on clear communication so it’s important that you have a good </a:t>
            </a:r>
            <a:r>
              <a:rPr b="1" lang="en-US" sz="2800">
                <a:solidFill>
                  <a:schemeClr val="dk1"/>
                </a:solidFill>
                <a:latin typeface="Calibri"/>
                <a:ea typeface="Calibri"/>
                <a:cs typeface="Calibri"/>
                <a:sym typeface="Calibri"/>
              </a:rPr>
              <a:t>communications strategy</a:t>
            </a:r>
            <a:endParaRPr b="1" sz="2800">
              <a:solidFill>
                <a:schemeClr val="dk1"/>
              </a:solidFill>
              <a:latin typeface="Calibri"/>
              <a:ea typeface="Calibri"/>
              <a:cs typeface="Calibri"/>
              <a:sym typeface="Calibri"/>
            </a:endParaRPr>
          </a:p>
          <a:p>
            <a:pPr indent="-279400" lvl="0" marL="457200" marR="0" rtl="0" algn="l">
              <a:spcBef>
                <a:spcPts val="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a:p>
            <a:pPr indent="0" lvl="1" marL="457200" marR="0" rtl="0" algn="l">
              <a:spcBef>
                <a:spcPts val="0"/>
              </a:spcBef>
              <a:spcAft>
                <a:spcPts val="0"/>
              </a:spcAft>
              <a:buNone/>
            </a:pPr>
            <a:r>
              <a:t/>
            </a:r>
            <a:endParaRPr b="0" i="0" sz="2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lang="en-US" sz="2800">
                <a:solidFill>
                  <a:schemeClr val="dk1"/>
                </a:solidFill>
                <a:latin typeface="Calibri"/>
                <a:ea typeface="Calibri"/>
                <a:cs typeface="Calibri"/>
                <a:sym typeface="Calibri"/>
              </a:rPr>
              <a:t> </a:t>
            </a:r>
            <a:endParaRPr b="1" sz="2800">
              <a:solidFill>
                <a:schemeClr val="dk1"/>
              </a:solidFill>
              <a:latin typeface="Calibri"/>
              <a:ea typeface="Calibri"/>
              <a:cs typeface="Calibri"/>
              <a:sym typeface="Calibri"/>
            </a:endParaRPr>
          </a:p>
        </p:txBody>
      </p:sp>
      <p:sp>
        <p:nvSpPr>
          <p:cNvPr descr="What is Change Management? - Definition and Principles | MSU Online" id="72" name="Google Shape;72;p4"/>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5"/>
          <p:cNvSpPr txBox="1"/>
          <p:nvPr/>
        </p:nvSpPr>
        <p:spPr>
          <a:xfrm>
            <a:off x="1447800" y="1573291"/>
            <a:ext cx="121158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1. What types of Business Communication are necessary?</a:t>
            </a:r>
            <a:endParaRPr b="1" sz="4000">
              <a:solidFill>
                <a:srgbClr val="660066"/>
              </a:solidFill>
              <a:latin typeface="Calibri"/>
              <a:ea typeface="Calibri"/>
              <a:cs typeface="Calibri"/>
              <a:sym typeface="Calibri"/>
            </a:endParaRPr>
          </a:p>
        </p:txBody>
      </p:sp>
      <p:sp>
        <p:nvSpPr>
          <p:cNvPr id="78" name="Google Shape;78;p5"/>
          <p:cNvSpPr txBox="1"/>
          <p:nvPr/>
        </p:nvSpPr>
        <p:spPr>
          <a:xfrm>
            <a:off x="914400" y="2747141"/>
            <a:ext cx="13182600" cy="1138773"/>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There are two main types of Business Communication</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rPr lang="en-US" sz="2800">
                <a:solidFill>
                  <a:schemeClr val="dk1"/>
                </a:solidFill>
                <a:latin typeface="Calibri"/>
                <a:ea typeface="Calibri"/>
                <a:cs typeface="Calibri"/>
                <a:sym typeface="Calibri"/>
              </a:rPr>
              <a:t> </a:t>
            </a:r>
            <a:endParaRPr b="1" sz="2800">
              <a:solidFill>
                <a:schemeClr val="dk1"/>
              </a:solidFill>
              <a:latin typeface="Calibri"/>
              <a:ea typeface="Calibri"/>
              <a:cs typeface="Calibri"/>
              <a:sym typeface="Calibri"/>
            </a:endParaRPr>
          </a:p>
        </p:txBody>
      </p:sp>
      <p:grpSp>
        <p:nvGrpSpPr>
          <p:cNvPr id="79" name="Google Shape;79;p5"/>
          <p:cNvGrpSpPr/>
          <p:nvPr/>
        </p:nvGrpSpPr>
        <p:grpSpPr>
          <a:xfrm>
            <a:off x="2819462" y="3835474"/>
            <a:ext cx="12877674" cy="4977360"/>
            <a:chOff x="62" y="215974"/>
            <a:chExt cx="12877674" cy="4977360"/>
          </a:xfrm>
        </p:grpSpPr>
        <p:sp>
          <p:nvSpPr>
            <p:cNvPr id="80" name="Google Shape;80;p5"/>
            <p:cNvSpPr/>
            <p:nvPr/>
          </p:nvSpPr>
          <p:spPr>
            <a:xfrm>
              <a:off x="62" y="215974"/>
              <a:ext cx="6017604" cy="892800"/>
            </a:xfrm>
            <a:prstGeom prst="rect">
              <a:avLst/>
            </a:prstGeom>
            <a:gradFill>
              <a:gsLst>
                <a:gs pos="0">
                  <a:srgbClr val="513B71"/>
                </a:gs>
                <a:gs pos="80000">
                  <a:srgbClr val="6B4E95"/>
                </a:gs>
                <a:gs pos="100000">
                  <a:srgbClr val="6B4D96"/>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5"/>
            <p:cNvSpPr txBox="1"/>
            <p:nvPr/>
          </p:nvSpPr>
          <p:spPr>
            <a:xfrm>
              <a:off x="62" y="215974"/>
              <a:ext cx="6017604" cy="892800"/>
            </a:xfrm>
            <a:prstGeom prst="rect">
              <a:avLst/>
            </a:prstGeom>
            <a:noFill/>
            <a:ln>
              <a:noFill/>
            </a:ln>
          </p:spPr>
          <p:txBody>
            <a:bodyPr anchorCtr="0" anchor="ctr" bIns="125975" lIns="220450" spcFirstLastPara="1" rIns="220450" wrap="square" tIns="125975">
              <a:noAutofit/>
            </a:bodyPr>
            <a:lstStyle/>
            <a:p>
              <a:pPr indent="0" lvl="0" marL="0" marR="0" rtl="0" algn="ctr">
                <a:lnSpc>
                  <a:spcPct val="90000"/>
                </a:lnSpc>
                <a:spcBef>
                  <a:spcPts val="0"/>
                </a:spcBef>
                <a:spcAft>
                  <a:spcPts val="0"/>
                </a:spcAft>
                <a:buNone/>
              </a:pPr>
              <a:r>
                <a:rPr lang="en-US" sz="3100">
                  <a:solidFill>
                    <a:schemeClr val="lt1"/>
                  </a:solidFill>
                  <a:latin typeface="Calibri"/>
                  <a:ea typeface="Calibri"/>
                  <a:cs typeface="Calibri"/>
                  <a:sym typeface="Calibri"/>
                </a:rPr>
                <a:t>Internal Business Communication</a:t>
              </a:r>
              <a:endParaRPr sz="3100">
                <a:solidFill>
                  <a:schemeClr val="lt1"/>
                </a:solidFill>
                <a:latin typeface="Calibri"/>
                <a:ea typeface="Calibri"/>
                <a:cs typeface="Calibri"/>
                <a:sym typeface="Calibri"/>
              </a:endParaRPr>
            </a:p>
          </p:txBody>
        </p:sp>
        <p:sp>
          <p:nvSpPr>
            <p:cNvPr id="82" name="Google Shape;82;p5"/>
            <p:cNvSpPr/>
            <p:nvPr/>
          </p:nvSpPr>
          <p:spPr>
            <a:xfrm>
              <a:off x="62" y="1108774"/>
              <a:ext cx="6017604" cy="4084560"/>
            </a:xfrm>
            <a:prstGeom prst="rect">
              <a:avLst/>
            </a:prstGeom>
            <a:solidFill>
              <a:srgbClr val="D7D1DF">
                <a:alpha val="89803"/>
              </a:srgbClr>
            </a:solidFill>
            <a:ln cap="flat" cmpd="sng" w="9525">
              <a:solidFill>
                <a:srgbClr val="D7D1DF">
                  <a:alpha val="89803"/>
                </a:srgbClr>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5"/>
            <p:cNvSpPr txBox="1"/>
            <p:nvPr/>
          </p:nvSpPr>
          <p:spPr>
            <a:xfrm>
              <a:off x="62" y="1108774"/>
              <a:ext cx="6017604" cy="4084560"/>
            </a:xfrm>
            <a:prstGeom prst="rect">
              <a:avLst/>
            </a:prstGeom>
            <a:noFill/>
            <a:ln>
              <a:noFill/>
            </a:ln>
          </p:spPr>
          <p:txBody>
            <a:bodyPr anchorCtr="0" anchor="t" bIns="248025" lIns="165350" spcFirstLastPara="1" rIns="220450" wrap="square" tIns="165350">
              <a:noAutofit/>
            </a:bodyPr>
            <a:lstStyle/>
            <a:p>
              <a:pPr indent="-285750" lvl="1" marL="285750" marR="0" rtl="0" algn="l">
                <a:lnSpc>
                  <a:spcPct val="90000"/>
                </a:lnSpc>
                <a:spcBef>
                  <a:spcPts val="0"/>
                </a:spcBef>
                <a:spcAft>
                  <a:spcPts val="0"/>
                </a:spcAft>
                <a:buClr>
                  <a:schemeClr val="dk1"/>
                </a:buClr>
                <a:buSzPts val="3100"/>
                <a:buFont typeface="Calibri"/>
                <a:buChar char="•"/>
              </a:pPr>
              <a:r>
                <a:rPr b="0" i="0" lang="en-US" sz="3100" u="none" cap="none" strike="noStrike">
                  <a:solidFill>
                    <a:schemeClr val="dk1"/>
                  </a:solidFill>
                  <a:latin typeface="Calibri"/>
                  <a:ea typeface="Calibri"/>
                  <a:cs typeface="Calibri"/>
                  <a:sym typeface="Calibri"/>
                </a:rPr>
                <a:t>Upward Communication – from a staff member to manager/owner</a:t>
              </a:r>
              <a:endParaRPr b="0" i="0" sz="3100" u="none" cap="none" strike="noStrike">
                <a:solidFill>
                  <a:schemeClr val="dk1"/>
                </a:solidFill>
                <a:latin typeface="Calibri"/>
                <a:ea typeface="Calibri"/>
                <a:cs typeface="Calibri"/>
                <a:sym typeface="Calibri"/>
              </a:endParaRPr>
            </a:p>
            <a:p>
              <a:pPr indent="-285750" lvl="1" marL="285750" marR="0" rtl="0" algn="l">
                <a:lnSpc>
                  <a:spcPct val="90000"/>
                </a:lnSpc>
                <a:spcBef>
                  <a:spcPts val="465"/>
                </a:spcBef>
                <a:spcAft>
                  <a:spcPts val="0"/>
                </a:spcAft>
                <a:buClr>
                  <a:schemeClr val="dk1"/>
                </a:buClr>
                <a:buSzPts val="3100"/>
                <a:buFont typeface="Calibri"/>
                <a:buChar char="•"/>
              </a:pPr>
              <a:r>
                <a:rPr b="0" i="0" lang="en-US" sz="3100" u="none" cap="none" strike="noStrike">
                  <a:solidFill>
                    <a:schemeClr val="dk1"/>
                  </a:solidFill>
                  <a:latin typeface="Calibri"/>
                  <a:ea typeface="Calibri"/>
                  <a:cs typeface="Calibri"/>
                  <a:sym typeface="Calibri"/>
                </a:rPr>
                <a:t>Downward or Managerial Communication – manager/owner to staff member</a:t>
              </a:r>
              <a:endParaRPr b="0" i="0" sz="3100" u="none" cap="none" strike="noStrike">
                <a:solidFill>
                  <a:schemeClr val="dk1"/>
                </a:solidFill>
                <a:latin typeface="Calibri"/>
                <a:ea typeface="Calibri"/>
                <a:cs typeface="Calibri"/>
                <a:sym typeface="Calibri"/>
              </a:endParaRPr>
            </a:p>
            <a:p>
              <a:pPr indent="-285750" lvl="1" marL="285750" marR="0" rtl="0" algn="l">
                <a:lnSpc>
                  <a:spcPct val="90000"/>
                </a:lnSpc>
                <a:spcBef>
                  <a:spcPts val="465"/>
                </a:spcBef>
                <a:spcAft>
                  <a:spcPts val="0"/>
                </a:spcAft>
                <a:buClr>
                  <a:schemeClr val="dk1"/>
                </a:buClr>
                <a:buSzPts val="3100"/>
                <a:buFont typeface="Calibri"/>
                <a:buChar char="•"/>
              </a:pPr>
              <a:r>
                <a:rPr b="0" i="0" lang="en-US" sz="3100" u="none" cap="none" strike="noStrike">
                  <a:solidFill>
                    <a:schemeClr val="dk1"/>
                  </a:solidFill>
                  <a:latin typeface="Calibri"/>
                  <a:ea typeface="Calibri"/>
                  <a:cs typeface="Calibri"/>
                  <a:sym typeface="Calibri"/>
                </a:rPr>
                <a:t>Lateral or Technical Communication – internal communications between staff</a:t>
              </a:r>
              <a:endParaRPr b="0" i="0" sz="3100" u="none" cap="none" strike="noStrike">
                <a:solidFill>
                  <a:schemeClr val="dk1"/>
                </a:solidFill>
                <a:latin typeface="Calibri"/>
                <a:ea typeface="Calibri"/>
                <a:cs typeface="Calibri"/>
                <a:sym typeface="Calibri"/>
              </a:endParaRPr>
            </a:p>
          </p:txBody>
        </p:sp>
        <p:sp>
          <p:nvSpPr>
            <p:cNvPr id="84" name="Google Shape;84;p5"/>
            <p:cNvSpPr/>
            <p:nvPr/>
          </p:nvSpPr>
          <p:spPr>
            <a:xfrm>
              <a:off x="6860132" y="215974"/>
              <a:ext cx="6017604" cy="892800"/>
            </a:xfrm>
            <a:prstGeom prst="rect">
              <a:avLst/>
            </a:prstGeom>
            <a:gradFill>
              <a:gsLst>
                <a:gs pos="0">
                  <a:srgbClr val="827692"/>
                </a:gs>
                <a:gs pos="80000">
                  <a:srgbClr val="AB9CC0"/>
                </a:gs>
                <a:gs pos="100000">
                  <a:srgbClr val="AC9DC1"/>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5"/>
            <p:cNvSpPr txBox="1"/>
            <p:nvPr/>
          </p:nvSpPr>
          <p:spPr>
            <a:xfrm>
              <a:off x="6860132" y="215974"/>
              <a:ext cx="6017604" cy="892800"/>
            </a:xfrm>
            <a:prstGeom prst="rect">
              <a:avLst/>
            </a:prstGeom>
            <a:noFill/>
            <a:ln>
              <a:noFill/>
            </a:ln>
          </p:spPr>
          <p:txBody>
            <a:bodyPr anchorCtr="0" anchor="ctr" bIns="125975" lIns="220450" spcFirstLastPara="1" rIns="220450" wrap="square" tIns="125975">
              <a:noAutofit/>
            </a:bodyPr>
            <a:lstStyle/>
            <a:p>
              <a:pPr indent="0" lvl="0" marL="0" marR="0" rtl="0" algn="ctr">
                <a:lnSpc>
                  <a:spcPct val="90000"/>
                </a:lnSpc>
                <a:spcBef>
                  <a:spcPts val="0"/>
                </a:spcBef>
                <a:spcAft>
                  <a:spcPts val="0"/>
                </a:spcAft>
                <a:buNone/>
              </a:pPr>
              <a:r>
                <a:rPr lang="en-US" sz="3100">
                  <a:solidFill>
                    <a:schemeClr val="lt1"/>
                  </a:solidFill>
                  <a:latin typeface="Calibri"/>
                  <a:ea typeface="Calibri"/>
                  <a:cs typeface="Calibri"/>
                  <a:sym typeface="Calibri"/>
                </a:rPr>
                <a:t>External Business Communication</a:t>
              </a:r>
              <a:endParaRPr sz="3100">
                <a:solidFill>
                  <a:schemeClr val="lt1"/>
                </a:solidFill>
                <a:latin typeface="Calibri"/>
                <a:ea typeface="Calibri"/>
                <a:cs typeface="Calibri"/>
                <a:sym typeface="Calibri"/>
              </a:endParaRPr>
            </a:p>
          </p:txBody>
        </p:sp>
        <p:sp>
          <p:nvSpPr>
            <p:cNvPr id="86" name="Google Shape;86;p5"/>
            <p:cNvSpPr/>
            <p:nvPr/>
          </p:nvSpPr>
          <p:spPr>
            <a:xfrm>
              <a:off x="6860132" y="1108774"/>
              <a:ext cx="6017604" cy="4084560"/>
            </a:xfrm>
            <a:prstGeom prst="rect">
              <a:avLst/>
            </a:prstGeom>
            <a:solidFill>
              <a:srgbClr val="D7D1DF">
                <a:alpha val="89803"/>
              </a:srgbClr>
            </a:solidFill>
            <a:ln cap="flat" cmpd="sng" w="9525">
              <a:solidFill>
                <a:srgbClr val="D7D1DF">
                  <a:alpha val="89803"/>
                </a:srgbClr>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5"/>
            <p:cNvSpPr txBox="1"/>
            <p:nvPr/>
          </p:nvSpPr>
          <p:spPr>
            <a:xfrm>
              <a:off x="6860132" y="1108774"/>
              <a:ext cx="6017604" cy="4084560"/>
            </a:xfrm>
            <a:prstGeom prst="rect">
              <a:avLst/>
            </a:prstGeom>
            <a:noFill/>
            <a:ln>
              <a:noFill/>
            </a:ln>
          </p:spPr>
          <p:txBody>
            <a:bodyPr anchorCtr="0" anchor="t" bIns="248025" lIns="165350" spcFirstLastPara="1" rIns="220450" wrap="square" tIns="165350">
              <a:noAutofit/>
            </a:bodyPr>
            <a:lstStyle/>
            <a:p>
              <a:pPr indent="-285750" lvl="1" marL="285750" marR="0" rtl="0" algn="l">
                <a:lnSpc>
                  <a:spcPct val="90000"/>
                </a:lnSpc>
                <a:spcBef>
                  <a:spcPts val="0"/>
                </a:spcBef>
                <a:spcAft>
                  <a:spcPts val="0"/>
                </a:spcAft>
                <a:buClr>
                  <a:schemeClr val="dk1"/>
                </a:buClr>
                <a:buSzPts val="3100"/>
                <a:buFont typeface="Calibri"/>
                <a:buChar char="•"/>
              </a:pPr>
              <a:r>
                <a:rPr b="0" i="0" lang="en-US" sz="3100" u="none" cap="none" strike="noStrike">
                  <a:solidFill>
                    <a:schemeClr val="dk1"/>
                  </a:solidFill>
                  <a:latin typeface="Calibri"/>
                  <a:ea typeface="Calibri"/>
                  <a:cs typeface="Calibri"/>
                  <a:sym typeface="Calibri"/>
                </a:rPr>
                <a:t>Any communication that leaves your business. It involves suppliers, customers, anyone or anything that impacts your brand/business</a:t>
              </a:r>
              <a:endParaRPr b="0" i="0" sz="3100" u="none" cap="none" strike="noStrike">
                <a:solidFill>
                  <a:schemeClr val="dk1"/>
                </a:solidFill>
                <a:latin typeface="Calibri"/>
                <a:ea typeface="Calibri"/>
                <a:cs typeface="Calibri"/>
                <a:sym typeface="Calibri"/>
              </a:endParaRPr>
            </a:p>
            <a:p>
              <a:pPr indent="-285750" lvl="1" marL="285750" marR="0" rtl="0" algn="l">
                <a:lnSpc>
                  <a:spcPct val="90000"/>
                </a:lnSpc>
                <a:spcBef>
                  <a:spcPts val="465"/>
                </a:spcBef>
                <a:spcAft>
                  <a:spcPts val="0"/>
                </a:spcAft>
                <a:buClr>
                  <a:schemeClr val="dk1"/>
                </a:buClr>
                <a:buSzPts val="3100"/>
                <a:buFont typeface="Calibri"/>
                <a:buChar char="•"/>
              </a:pPr>
              <a:r>
                <a:rPr b="0" i="0" lang="en-US" sz="3100" u="none" cap="none" strike="noStrike">
                  <a:solidFill>
                    <a:schemeClr val="dk1"/>
                  </a:solidFill>
                  <a:latin typeface="Calibri"/>
                  <a:ea typeface="Calibri"/>
                  <a:cs typeface="Calibri"/>
                  <a:sym typeface="Calibri"/>
                </a:rPr>
                <a:t>Public relations is a specific form of external communication (see Unit </a:t>
              </a:r>
              <a:r>
                <a:rPr lang="en-US" sz="3100">
                  <a:solidFill>
                    <a:schemeClr val="dk1"/>
                  </a:solidFill>
                  <a:latin typeface="Calibri"/>
                  <a:ea typeface="Calibri"/>
                  <a:cs typeface="Calibri"/>
                  <a:sym typeface="Calibri"/>
                </a:rPr>
                <a:t>on Digital Skills</a:t>
              </a:r>
              <a:r>
                <a:rPr b="0" i="0" lang="en-US" sz="3100" u="none" cap="none" strike="noStrike">
                  <a:solidFill>
                    <a:schemeClr val="dk1"/>
                  </a:solidFill>
                  <a:latin typeface="Calibri"/>
                  <a:ea typeface="Calibri"/>
                  <a:cs typeface="Calibri"/>
                  <a:sym typeface="Calibri"/>
                </a:rPr>
                <a:t>)</a:t>
              </a:r>
              <a:endParaRPr b="0" i="0" sz="3100" u="none" cap="none" strike="noStrike">
                <a:solidFill>
                  <a:schemeClr val="dk1"/>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6"/>
          <p:cNvSpPr txBox="1"/>
          <p:nvPr/>
        </p:nvSpPr>
        <p:spPr>
          <a:xfrm>
            <a:off x="1447800" y="1573291"/>
            <a:ext cx="124206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1. What does effective Business Communication look like?</a:t>
            </a:r>
            <a:endParaRPr b="1" sz="4000">
              <a:solidFill>
                <a:srgbClr val="660066"/>
              </a:solidFill>
              <a:latin typeface="Calibri"/>
              <a:ea typeface="Calibri"/>
              <a:cs typeface="Calibri"/>
              <a:sym typeface="Calibri"/>
            </a:endParaRPr>
          </a:p>
        </p:txBody>
      </p:sp>
      <p:sp>
        <p:nvSpPr>
          <p:cNvPr id="93" name="Google Shape;93;p6"/>
          <p:cNvSpPr txBox="1"/>
          <p:nvPr/>
        </p:nvSpPr>
        <p:spPr>
          <a:xfrm>
            <a:off x="685800" y="2300227"/>
            <a:ext cx="13182600" cy="523220"/>
          </a:xfrm>
          <a:prstGeom prst="rect">
            <a:avLst/>
          </a:prstGeom>
          <a:noFill/>
          <a:ln>
            <a:noFill/>
          </a:ln>
        </p:spPr>
        <p:txBody>
          <a:bodyPr anchorCtr="0" anchor="t" bIns="45700" lIns="91425" spcFirstLastPara="1" rIns="91425" wrap="square" tIns="45700">
            <a:spAutoFit/>
          </a:bodyPr>
          <a:lstStyle/>
          <a:p>
            <a:pPr indent="-279400" lvl="0" marL="457200" marR="0" rtl="0" algn="l">
              <a:spcBef>
                <a:spcPts val="0"/>
              </a:spcBef>
              <a:spcAft>
                <a:spcPts val="0"/>
              </a:spcAft>
              <a:buClr>
                <a:schemeClr val="dk1"/>
              </a:buClr>
              <a:buSzPts val="2800"/>
              <a:buFont typeface="Arial"/>
              <a:buNone/>
            </a:pPr>
            <a:r>
              <a:t/>
            </a:r>
            <a:endParaRPr b="1" sz="2800">
              <a:solidFill>
                <a:schemeClr val="dk1"/>
              </a:solidFill>
              <a:latin typeface="Calibri"/>
              <a:ea typeface="Calibri"/>
              <a:cs typeface="Calibri"/>
              <a:sym typeface="Calibri"/>
            </a:endParaRPr>
          </a:p>
        </p:txBody>
      </p:sp>
      <p:sp>
        <p:nvSpPr>
          <p:cNvPr id="94" name="Google Shape;94;p6"/>
          <p:cNvSpPr txBox="1"/>
          <p:nvPr/>
        </p:nvSpPr>
        <p:spPr>
          <a:xfrm>
            <a:off x="1457960" y="2476500"/>
            <a:ext cx="13182600" cy="501675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000">
                <a:solidFill>
                  <a:schemeClr val="dk1"/>
                </a:solidFill>
                <a:latin typeface="Calibri"/>
                <a:ea typeface="Calibri"/>
                <a:cs typeface="Calibri"/>
                <a:sym typeface="Calibri"/>
              </a:rPr>
              <a:t>Successful Business Communication can mean:</a:t>
            </a:r>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Less distractions e.g. no email overload! This means more room for thinking and creativity</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Clear exchange of communications between departments/business areas e.g. between you and your salesperson</a:t>
            </a:r>
            <a:endParaRPr/>
          </a:p>
          <a:p>
            <a:pPr indent="-571500" lvl="0" marL="571500" marR="0" rtl="0" algn="l">
              <a:spcBef>
                <a:spcPts val="0"/>
              </a:spcBef>
              <a:spcAft>
                <a:spcPts val="0"/>
              </a:spcAft>
              <a:buClr>
                <a:schemeClr val="dk1"/>
              </a:buClr>
              <a:buSzPts val="4000"/>
              <a:buFont typeface="Arial"/>
              <a:buChar char="•"/>
            </a:pPr>
            <a:r>
              <a:rPr lang="en-US" sz="4000">
                <a:solidFill>
                  <a:schemeClr val="dk1"/>
                </a:solidFill>
                <a:latin typeface="Calibri"/>
                <a:ea typeface="Calibri"/>
                <a:cs typeface="Calibri"/>
                <a:sym typeface="Calibri"/>
              </a:rPr>
              <a:t>Better customer service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7"/>
          <p:cNvSpPr txBox="1"/>
          <p:nvPr/>
        </p:nvSpPr>
        <p:spPr>
          <a:xfrm>
            <a:off x="1455906" y="1409700"/>
            <a:ext cx="123444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2. How do I write my Business Communications Plan?</a:t>
            </a:r>
            <a:endParaRPr b="1" sz="4000">
              <a:solidFill>
                <a:srgbClr val="660066"/>
              </a:solidFill>
              <a:latin typeface="Calibri"/>
              <a:ea typeface="Calibri"/>
              <a:cs typeface="Calibri"/>
              <a:sym typeface="Calibri"/>
            </a:endParaRPr>
          </a:p>
        </p:txBody>
      </p:sp>
      <p:sp>
        <p:nvSpPr>
          <p:cNvPr id="100" name="Google Shape;100;p7"/>
          <p:cNvSpPr txBox="1"/>
          <p:nvPr/>
        </p:nvSpPr>
        <p:spPr>
          <a:xfrm>
            <a:off x="1143000" y="2117586"/>
            <a:ext cx="15552600" cy="7234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3200">
              <a:solidFill>
                <a:schemeClr val="dk1"/>
              </a:solidFill>
              <a:latin typeface="Calibri"/>
              <a:ea typeface="Calibri"/>
              <a:cs typeface="Calibri"/>
              <a:sym typeface="Calibri"/>
            </a:endParaRPr>
          </a:p>
          <a:p>
            <a:pPr indent="0" lvl="0" marL="0" rtl="0" algn="just">
              <a:spcBef>
                <a:spcPts val="0"/>
              </a:spcBef>
              <a:spcAft>
                <a:spcPts val="0"/>
              </a:spcAft>
              <a:buNone/>
            </a:pPr>
            <a:r>
              <a:rPr b="1" lang="en-US" sz="2400">
                <a:solidFill>
                  <a:srgbClr val="9900CC"/>
                </a:solidFill>
                <a:latin typeface="Calibri"/>
                <a:ea typeface="Calibri"/>
                <a:cs typeface="Calibri"/>
                <a:sym typeface="Calibri"/>
              </a:rPr>
              <a:t>GET BUSY</a:t>
            </a:r>
            <a:endParaRPr b="1" sz="2400">
              <a:solidFill>
                <a:srgbClr val="9900CC"/>
              </a:solidFill>
              <a:latin typeface="Calibri"/>
              <a:ea typeface="Calibri"/>
              <a:cs typeface="Calibri"/>
              <a:sym typeface="Calibri"/>
            </a:endParaRPr>
          </a:p>
          <a:p>
            <a:pPr indent="0" lvl="0" marL="0" rtl="0" algn="just">
              <a:spcBef>
                <a:spcPts val="0"/>
              </a:spcBef>
              <a:spcAft>
                <a:spcPts val="0"/>
              </a:spcAft>
              <a:buClr>
                <a:schemeClr val="dk1"/>
              </a:buClr>
              <a:buFont typeface="Arial"/>
              <a:buNone/>
            </a:pPr>
            <a:r>
              <a:t/>
            </a:r>
            <a:endParaRPr b="1" sz="2400">
              <a:solidFill>
                <a:srgbClr val="9900CC"/>
              </a:solidFill>
              <a:latin typeface="Calibri"/>
              <a:ea typeface="Calibri"/>
              <a:cs typeface="Calibri"/>
              <a:sym typeface="Calibri"/>
            </a:endParaRPr>
          </a:p>
          <a:p>
            <a:pPr indent="0" lvl="0" marL="0" marR="0" rtl="0" algn="l">
              <a:spcBef>
                <a:spcPts val="0"/>
              </a:spcBef>
              <a:spcAft>
                <a:spcPts val="0"/>
              </a:spcAft>
              <a:buNone/>
            </a:pPr>
            <a:r>
              <a:rPr b="1" lang="en-US" sz="3200">
                <a:solidFill>
                  <a:schemeClr val="dk1"/>
                </a:solidFill>
                <a:latin typeface="Calibri"/>
                <a:ea typeface="Calibri"/>
                <a:cs typeface="Calibri"/>
                <a:sym typeface="Calibri"/>
              </a:rPr>
              <a:t>Follow these simple steps:</a:t>
            </a:r>
            <a:endParaRPr/>
          </a:p>
          <a:p>
            <a:pPr indent="0" lvl="0" marL="0" marR="0" rtl="0" algn="l">
              <a:spcBef>
                <a:spcPts val="0"/>
              </a:spcBef>
              <a:spcAft>
                <a:spcPts val="0"/>
              </a:spcAft>
              <a:buNone/>
            </a:pPr>
            <a:r>
              <a:t/>
            </a:r>
            <a:endParaRPr b="1" sz="3200">
              <a:solidFill>
                <a:schemeClr val="dk1"/>
              </a:solidFill>
              <a:latin typeface="Calibri"/>
              <a:ea typeface="Calibri"/>
              <a:cs typeface="Calibri"/>
              <a:sym typeface="Calibri"/>
            </a:endParaRPr>
          </a:p>
          <a:p>
            <a:pPr indent="0" lvl="0" marL="0" marR="0" rtl="0" algn="l">
              <a:spcBef>
                <a:spcPts val="0"/>
              </a:spcBef>
              <a:spcAft>
                <a:spcPts val="0"/>
              </a:spcAft>
              <a:buNone/>
            </a:pPr>
            <a:r>
              <a:rPr lang="en-US" sz="3200">
                <a:solidFill>
                  <a:schemeClr val="dk1"/>
                </a:solidFill>
                <a:latin typeface="Calibri"/>
                <a:ea typeface="Calibri"/>
                <a:cs typeface="Calibri"/>
                <a:sym typeface="Calibri"/>
              </a:rPr>
              <a:t>1. Set clear goals – ask yourself what do you need to address. Perhaps your business is growing very quickly and you are losing track of information. Or perhaps you want to improve customer ratings.</a:t>
            </a:r>
            <a:endParaRPr/>
          </a:p>
          <a:p>
            <a:pPr indent="0" lvl="0" marL="0" marR="0" rtl="0" algn="l">
              <a:spcBef>
                <a:spcPts val="0"/>
              </a:spcBef>
              <a:spcAft>
                <a:spcPts val="0"/>
              </a:spcAft>
              <a:buNone/>
            </a:pPr>
            <a:r>
              <a:rPr lang="en-US" sz="3200">
                <a:solidFill>
                  <a:schemeClr val="dk1"/>
                </a:solidFill>
                <a:latin typeface="Calibri"/>
                <a:ea typeface="Calibri"/>
                <a:cs typeface="Calibri"/>
                <a:sym typeface="Calibri"/>
              </a:rPr>
              <a:t>2. Identify WHO you need to communicate with – customers, suppliers etc. and HOW OFTEN?</a:t>
            </a:r>
            <a:endParaRPr/>
          </a:p>
          <a:p>
            <a:pPr indent="0" lvl="0" marL="0" marR="0" rtl="0" algn="l">
              <a:spcBef>
                <a:spcPts val="0"/>
              </a:spcBef>
              <a:spcAft>
                <a:spcPts val="0"/>
              </a:spcAft>
              <a:buNone/>
            </a:pPr>
            <a:r>
              <a:rPr lang="en-US" sz="3200">
                <a:solidFill>
                  <a:schemeClr val="dk1"/>
                </a:solidFill>
                <a:latin typeface="Calibri"/>
                <a:ea typeface="Calibri"/>
                <a:cs typeface="Calibri"/>
                <a:sym typeface="Calibri"/>
              </a:rPr>
              <a:t>3. Decide on the best methods of communication for your business e.g. emails, surveys, face-to-face meetings</a:t>
            </a:r>
            <a:endParaRPr/>
          </a:p>
          <a:p>
            <a:pPr indent="0" lvl="0" marL="0" marR="0" rtl="0" algn="l">
              <a:spcBef>
                <a:spcPts val="0"/>
              </a:spcBef>
              <a:spcAft>
                <a:spcPts val="0"/>
              </a:spcAft>
              <a:buNone/>
            </a:pPr>
            <a:r>
              <a:rPr lang="en-US" sz="3200">
                <a:solidFill>
                  <a:schemeClr val="dk1"/>
                </a:solidFill>
                <a:latin typeface="Calibri"/>
                <a:ea typeface="Calibri"/>
                <a:cs typeface="Calibri"/>
                <a:sym typeface="Calibri"/>
              </a:rPr>
              <a:t>4. Then decide on the best tools for your business e.g. Google Drive or Dropbox for internal communication</a:t>
            </a:r>
            <a:endParaRPr/>
          </a:p>
          <a:p>
            <a:pPr indent="0" lvl="0" marL="0" marR="0" rtl="0" algn="l">
              <a:spcBef>
                <a:spcPts val="0"/>
              </a:spcBef>
              <a:spcAft>
                <a:spcPts val="0"/>
              </a:spcAft>
              <a:buNone/>
            </a:pPr>
            <a:r>
              <a:rPr lang="en-US" sz="3200">
                <a:solidFill>
                  <a:schemeClr val="dk1"/>
                </a:solidFill>
                <a:latin typeface="Calibri"/>
                <a:ea typeface="Calibri"/>
                <a:cs typeface="Calibri"/>
                <a:sym typeface="Calibri"/>
              </a:rPr>
              <a:t>5. Document the process and review and revisit quarterly.</a:t>
            </a:r>
            <a:endParaRPr/>
          </a:p>
        </p:txBody>
      </p:sp>
      <p:sp>
        <p:nvSpPr>
          <p:cNvPr descr="Business Communication: What it Means, Why it Matters &amp; More" id="101" name="Google Shape;101;p7"/>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02" name="Google Shape;102;p7"/>
          <p:cNvPicPr preferRelativeResize="0"/>
          <p:nvPr/>
        </p:nvPicPr>
        <p:blipFill rotWithShape="1">
          <a:blip r:embed="rId3">
            <a:alphaModFix/>
          </a:blip>
          <a:srcRect b="0" l="0" r="0" t="0"/>
          <a:stretch/>
        </p:blipFill>
        <p:spPr>
          <a:xfrm>
            <a:off x="13164675" y="2413425"/>
            <a:ext cx="3423400" cy="1711700"/>
          </a:xfrm>
          <a:prstGeom prst="rect">
            <a:avLst/>
          </a:prstGeom>
          <a:noFill/>
          <a:ln>
            <a:noFill/>
          </a:ln>
        </p:spPr>
      </p:pic>
      <p:pic>
        <p:nvPicPr>
          <p:cNvPr id="103" name="Google Shape;103;p7"/>
          <p:cNvPicPr preferRelativeResize="0"/>
          <p:nvPr/>
        </p:nvPicPr>
        <p:blipFill>
          <a:blip r:embed="rId4">
            <a:alphaModFix/>
          </a:blip>
          <a:stretch>
            <a:fillRect/>
          </a:stretch>
        </p:blipFill>
        <p:spPr>
          <a:xfrm>
            <a:off x="2667000" y="2413425"/>
            <a:ext cx="762000" cy="762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8"/>
          <p:cNvSpPr txBox="1"/>
          <p:nvPr/>
        </p:nvSpPr>
        <p:spPr>
          <a:xfrm>
            <a:off x="1455906" y="1409700"/>
            <a:ext cx="123444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2. What does a Business Communications Plan look like?</a:t>
            </a:r>
            <a:endParaRPr b="1" sz="4000">
              <a:solidFill>
                <a:srgbClr val="660066"/>
              </a:solidFill>
              <a:latin typeface="Calibri"/>
              <a:ea typeface="Calibri"/>
              <a:cs typeface="Calibri"/>
              <a:sym typeface="Calibri"/>
            </a:endParaRPr>
          </a:p>
        </p:txBody>
      </p:sp>
      <p:sp>
        <p:nvSpPr>
          <p:cNvPr descr="Business Communication: What it Means, Why it Matters &amp; More" id="109" name="Google Shape;109;p8"/>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110" name="Google Shape;110;p8"/>
          <p:cNvGraphicFramePr/>
          <p:nvPr/>
        </p:nvGraphicFramePr>
        <p:xfrm>
          <a:off x="1455906" y="2476500"/>
          <a:ext cx="3000000" cy="3000000"/>
        </p:xfrm>
        <a:graphic>
          <a:graphicData uri="http://schemas.openxmlformats.org/drawingml/2006/table">
            <a:tbl>
              <a:tblPr bandRow="1" firstRow="1">
                <a:noFill/>
                <a:tableStyleId>{8DBD7DC0-BA45-4EB0-A960-8D5D5593D81A}</a:tableStyleId>
              </a:tblPr>
              <a:tblGrid>
                <a:gridCol w="2462450"/>
                <a:gridCol w="2462450"/>
                <a:gridCol w="2462450"/>
                <a:gridCol w="2462450"/>
                <a:gridCol w="2462450"/>
                <a:gridCol w="2462450"/>
              </a:tblGrid>
              <a:tr h="1538950">
                <a:tc>
                  <a:txBody>
                    <a:bodyPr/>
                    <a:lstStyle/>
                    <a:p>
                      <a:pPr indent="0" lvl="0" marL="0" marR="0" rtl="0" algn="l">
                        <a:spcBef>
                          <a:spcPts val="0"/>
                        </a:spcBef>
                        <a:spcAft>
                          <a:spcPts val="0"/>
                        </a:spcAft>
                        <a:buNone/>
                      </a:pPr>
                      <a:r>
                        <a:rPr lang="en-US" sz="1800" u="none" cap="none" strike="noStrike"/>
                        <a:t>Communication Plan area</a:t>
                      </a:r>
                      <a:endParaRPr sz="1800"/>
                    </a:p>
                  </a:txBody>
                  <a:tcPr marT="45725" marB="45725" marR="91450" marL="91450"/>
                </a:tc>
                <a:tc>
                  <a:txBody>
                    <a:bodyPr/>
                    <a:lstStyle/>
                    <a:p>
                      <a:pPr indent="0" lvl="0" marL="0" marR="0" rtl="0" algn="l">
                        <a:spcBef>
                          <a:spcPts val="0"/>
                        </a:spcBef>
                        <a:spcAft>
                          <a:spcPts val="0"/>
                        </a:spcAft>
                        <a:buNone/>
                      </a:pPr>
                      <a:r>
                        <a:rPr lang="en-US" sz="1800"/>
                        <a:t>Degree of Urgency (1-5)</a:t>
                      </a:r>
                      <a:endParaRPr sz="1800"/>
                    </a:p>
                  </a:txBody>
                  <a:tcPr marT="45725" marB="45725" marR="91450" marL="91450"/>
                </a:tc>
                <a:tc>
                  <a:txBody>
                    <a:bodyPr/>
                    <a:lstStyle/>
                    <a:p>
                      <a:pPr indent="0" lvl="0" marL="0" marR="0" rtl="0" algn="l">
                        <a:spcBef>
                          <a:spcPts val="0"/>
                        </a:spcBef>
                        <a:spcAft>
                          <a:spcPts val="0"/>
                        </a:spcAft>
                        <a:buNone/>
                      </a:pPr>
                      <a:r>
                        <a:rPr lang="en-US" sz="1800"/>
                        <a:t>Who is involved?</a:t>
                      </a:r>
                      <a:endParaRPr sz="1800"/>
                    </a:p>
                  </a:txBody>
                  <a:tcPr marT="45725" marB="45725" marR="91450" marL="91450"/>
                </a:tc>
                <a:tc>
                  <a:txBody>
                    <a:bodyPr/>
                    <a:lstStyle/>
                    <a:p>
                      <a:pPr indent="0" lvl="0" marL="0" marR="0" rtl="0" algn="l">
                        <a:spcBef>
                          <a:spcPts val="0"/>
                        </a:spcBef>
                        <a:spcAft>
                          <a:spcPts val="0"/>
                        </a:spcAft>
                        <a:buNone/>
                      </a:pPr>
                      <a:r>
                        <a:rPr lang="en-US" sz="1800"/>
                        <a:t>Goals</a:t>
                      </a:r>
                      <a:endParaRPr sz="1800"/>
                    </a:p>
                  </a:txBody>
                  <a:tcPr marT="45725" marB="45725" marR="91450" marL="91450"/>
                </a:tc>
                <a:tc>
                  <a:txBody>
                    <a:bodyPr/>
                    <a:lstStyle/>
                    <a:p>
                      <a:pPr indent="0" lvl="0" marL="0" marR="0" rtl="0" algn="l">
                        <a:spcBef>
                          <a:spcPts val="0"/>
                        </a:spcBef>
                        <a:spcAft>
                          <a:spcPts val="0"/>
                        </a:spcAft>
                        <a:buNone/>
                      </a:pPr>
                      <a:r>
                        <a:rPr lang="en-US" sz="1800"/>
                        <a:t>Actions</a:t>
                      </a:r>
                      <a:endParaRPr sz="1800"/>
                    </a:p>
                  </a:txBody>
                  <a:tcPr marT="45725" marB="45725" marR="91450" marL="91450"/>
                </a:tc>
                <a:tc>
                  <a:txBody>
                    <a:bodyPr/>
                    <a:lstStyle/>
                    <a:p>
                      <a:pPr indent="0" lvl="0" marL="0" marR="0" rtl="0" algn="l">
                        <a:spcBef>
                          <a:spcPts val="0"/>
                        </a:spcBef>
                        <a:spcAft>
                          <a:spcPts val="0"/>
                        </a:spcAft>
                        <a:buNone/>
                      </a:pPr>
                      <a:r>
                        <a:rPr lang="en-US" sz="1800"/>
                        <a:t>Date</a:t>
                      </a:r>
                      <a:endParaRPr sz="1800"/>
                    </a:p>
                  </a:txBody>
                  <a:tcPr marT="45725" marB="45725" marR="91450" marL="91450"/>
                </a:tc>
              </a:tr>
              <a:tr h="891625">
                <a:tc>
                  <a:txBody>
                    <a:bodyPr/>
                    <a:lstStyle/>
                    <a:p>
                      <a:pPr indent="0" lvl="0" marL="0" marR="0" rtl="0" algn="l">
                        <a:spcBef>
                          <a:spcPts val="0"/>
                        </a:spcBef>
                        <a:spcAft>
                          <a:spcPts val="0"/>
                        </a:spcAft>
                        <a:buNone/>
                      </a:pPr>
                      <a:r>
                        <a:rPr lang="en-US" sz="1800"/>
                        <a:t>New packaging</a:t>
                      </a:r>
                      <a:endParaRPr sz="1800"/>
                    </a:p>
                  </a:txBody>
                  <a:tcPr marT="45725" marB="45725" marR="91450" marL="91450"/>
                </a:tc>
                <a:tc>
                  <a:txBody>
                    <a:bodyPr/>
                    <a:lstStyle/>
                    <a:p>
                      <a:pPr indent="0" lvl="0" marL="0" marR="0" rtl="0" algn="l">
                        <a:spcBef>
                          <a:spcPts val="0"/>
                        </a:spcBef>
                        <a:spcAft>
                          <a:spcPts val="0"/>
                        </a:spcAft>
                        <a:buNone/>
                      </a:pPr>
                      <a:r>
                        <a:rPr lang="en-US" sz="1800"/>
                        <a:t>1</a:t>
                      </a:r>
                      <a:endParaRPr sz="1800"/>
                    </a:p>
                  </a:txBody>
                  <a:tcPr marT="45725" marB="45725" marR="91450" marL="91450"/>
                </a:tc>
                <a:tc>
                  <a:txBody>
                    <a:bodyPr/>
                    <a:lstStyle/>
                    <a:p>
                      <a:pPr indent="0" lvl="0" marL="0" marR="0" rtl="0" algn="l">
                        <a:spcBef>
                          <a:spcPts val="0"/>
                        </a:spcBef>
                        <a:spcAft>
                          <a:spcPts val="0"/>
                        </a:spcAft>
                        <a:buNone/>
                      </a:pPr>
                      <a:r>
                        <a:rPr lang="en-US" sz="1800"/>
                        <a:t>Designers</a:t>
                      </a:r>
                      <a:endParaRPr/>
                    </a:p>
                    <a:p>
                      <a:pPr indent="0" lvl="0" marL="0" marR="0" rtl="0" algn="l">
                        <a:spcBef>
                          <a:spcPts val="0"/>
                        </a:spcBef>
                        <a:spcAft>
                          <a:spcPts val="0"/>
                        </a:spcAft>
                        <a:buNone/>
                      </a:pPr>
                      <a:r>
                        <a:rPr lang="en-US" sz="1800"/>
                        <a:t>Printers</a:t>
                      </a:r>
                      <a:endParaRPr/>
                    </a:p>
                    <a:p>
                      <a:pPr indent="0" lvl="0" marL="0" marR="0" rtl="0" algn="l">
                        <a:spcBef>
                          <a:spcPts val="0"/>
                        </a:spcBef>
                        <a:spcAft>
                          <a:spcPts val="0"/>
                        </a:spcAft>
                        <a:buNone/>
                      </a:pPr>
                      <a:r>
                        <a:rPr lang="en-US" sz="1800"/>
                        <a:t>Salespeople</a:t>
                      </a:r>
                      <a:endParaRPr/>
                    </a:p>
                    <a:p>
                      <a:pPr indent="0" lvl="0" marL="0" marR="0" rtl="0" algn="l">
                        <a:spcBef>
                          <a:spcPts val="0"/>
                        </a:spcBef>
                        <a:spcAft>
                          <a:spcPts val="0"/>
                        </a:spcAft>
                        <a:buNone/>
                      </a:pPr>
                      <a:r>
                        <a:rPr lang="en-US" sz="1800"/>
                        <a:t>Customers</a:t>
                      </a:r>
                      <a:endParaRPr sz="1800"/>
                    </a:p>
                  </a:txBody>
                  <a:tcPr marT="45725" marB="45725" marR="91450" marL="91450"/>
                </a:tc>
                <a:tc>
                  <a:txBody>
                    <a:bodyPr/>
                    <a:lstStyle/>
                    <a:p>
                      <a:pPr indent="0" lvl="0" marL="0" marR="0" rtl="0" algn="l">
                        <a:spcBef>
                          <a:spcPts val="0"/>
                        </a:spcBef>
                        <a:spcAft>
                          <a:spcPts val="0"/>
                        </a:spcAft>
                        <a:buNone/>
                      </a:pPr>
                      <a:r>
                        <a:rPr lang="en-US" sz="1800"/>
                        <a:t>Timelines achieved</a:t>
                      </a:r>
                      <a:endParaRPr/>
                    </a:p>
                    <a:p>
                      <a:pPr indent="0" lvl="0" marL="0" marR="0" rtl="0" algn="l">
                        <a:spcBef>
                          <a:spcPts val="0"/>
                        </a:spcBef>
                        <a:spcAft>
                          <a:spcPts val="0"/>
                        </a:spcAft>
                        <a:buNone/>
                      </a:pPr>
                      <a:r>
                        <a:rPr lang="en-US" sz="1800"/>
                        <a:t>Launch campaign ready</a:t>
                      </a:r>
                      <a:endParaRPr/>
                    </a:p>
                    <a:p>
                      <a:pPr indent="0" lvl="0" marL="0" marR="0" rtl="0" algn="l">
                        <a:spcBef>
                          <a:spcPts val="0"/>
                        </a:spcBef>
                        <a:spcAft>
                          <a:spcPts val="0"/>
                        </a:spcAft>
                        <a:buNone/>
                      </a:pPr>
                      <a:r>
                        <a:rPr lang="en-US" sz="1800"/>
                        <a:t>Messaging</a:t>
                      </a:r>
                      <a:r>
                        <a:rPr lang="en-US" sz="1800"/>
                        <a:t> agreed</a:t>
                      </a:r>
                      <a:endParaRPr sz="1800"/>
                    </a:p>
                  </a:txBody>
                  <a:tcPr marT="45725" marB="45725" marR="91450" marL="91450"/>
                </a:tc>
                <a:tc>
                  <a:txBody>
                    <a:bodyPr/>
                    <a:lstStyle/>
                    <a:p>
                      <a:pPr indent="0" lvl="0" marL="0" marR="0" rtl="0" algn="l">
                        <a:spcBef>
                          <a:spcPts val="0"/>
                        </a:spcBef>
                        <a:spcAft>
                          <a:spcPts val="0"/>
                        </a:spcAft>
                        <a:buNone/>
                      </a:pPr>
                      <a:r>
                        <a:rPr lang="en-US" sz="1800"/>
                        <a:t>Plan launch</a:t>
                      </a:r>
                      <a:endParaRPr/>
                    </a:p>
                    <a:p>
                      <a:pPr indent="0" lvl="0" marL="0" marR="0" rtl="0" algn="l">
                        <a:spcBef>
                          <a:spcPts val="0"/>
                        </a:spcBef>
                        <a:spcAft>
                          <a:spcPts val="0"/>
                        </a:spcAft>
                        <a:buNone/>
                      </a:pPr>
                      <a:r>
                        <a:rPr lang="en-US" sz="1800"/>
                        <a:t>Plan campaign message</a:t>
                      </a:r>
                      <a:endParaRPr sz="1800"/>
                    </a:p>
                  </a:txBody>
                  <a:tcPr marT="45725" marB="45725" marR="91450" marL="91450"/>
                </a:tc>
                <a:tc>
                  <a:txBody>
                    <a:bodyPr/>
                    <a:lstStyle/>
                    <a:p>
                      <a:pPr indent="0" lvl="0" marL="0" marR="0" rtl="0" algn="l">
                        <a:spcBef>
                          <a:spcPts val="0"/>
                        </a:spcBef>
                        <a:spcAft>
                          <a:spcPts val="0"/>
                        </a:spcAft>
                        <a:buNone/>
                      </a:pPr>
                      <a:r>
                        <a:rPr lang="en-US" sz="1800"/>
                        <a:t>TBC</a:t>
                      </a:r>
                      <a:endParaRPr sz="1800"/>
                    </a:p>
                  </a:txBody>
                  <a:tcPr marT="45725" marB="45725" marR="91450" marL="91450"/>
                </a:tc>
              </a:tr>
              <a:tr h="891625">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891625">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891625">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2022-01-04T10:29:56Z</dcterms:created>
  <dc:creator>Monia Coppola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2022-01-04T00:00:00Z</vt:filetime>
  </property>
  <property fmtid="{D5CDD505-2E9C-101B-9397-08002B2CF9AE}" pid="3" name="Creator">
    <vt:lpwstr>Canva</vt:lpwstr>
  </property>
  <property fmtid="{D5CDD505-2E9C-101B-9397-08002B2CF9AE}" pid="4" name="LastSaved">
    <vt:filetime>2022-01-04T00:00:00Z</vt:filetime>
  </property>
</Properties>
</file>